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75" r:id="rId23"/>
    <p:sldId id="276" r:id="rId24"/>
    <p:sldId id="277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" id="{CAF8CEF7-AD96-4E55-822A-2FCF2E211CD1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12" id="{0DF14D23-4613-44C7-B15D-2F2A4D7D9861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13" id="{E8AB47DE-43D2-4F2C-B39C-209CCE705048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14" id="{77F645C8-851C-4F08-B188-6303DBE114B3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15" id="{6B5EE3A3-CA1F-4CB5-90D1-47610BA903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567215"/>
            <a:ext cx="1377333" cy="575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51" dirty="0">
                <a:latin typeface="Arial"/>
                <a:cs typeface="Arial"/>
              </a:rPr>
              <a:t> </a:t>
            </a:r>
            <a:r>
              <a:rPr sz="1556" spc="-44" dirty="0">
                <a:latin typeface="Arial"/>
                <a:cs typeface="Arial"/>
              </a:rPr>
              <a:t>11</a:t>
            </a:r>
            <a:endParaRPr sz="1556">
              <a:latin typeface="Arial"/>
              <a:cs typeface="Arial"/>
            </a:endParaRPr>
          </a:p>
          <a:p>
            <a:pPr marL="12347">
              <a:spcBef>
                <a:spcPts val="1108"/>
              </a:spcBef>
            </a:pPr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38" y="2727641"/>
            <a:ext cx="396654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7664" y="2557263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115319" y="2557263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44700" y="2554300"/>
            <a:ext cx="0" cy="695149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47664" y="3246320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12355" y="2554300"/>
            <a:ext cx="0" cy="695149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15319" y="3246320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557151" y="2554300"/>
            <a:ext cx="0" cy="695149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099079" y="3724176"/>
            <a:ext cx="5370424" cy="4851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456837" indent="-222245"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Inheritance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Super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Subtypes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Constraints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Completeness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Disjointness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Subtype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Discrimination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Microsoft </a:t>
            </a:r>
            <a:r>
              <a:rPr sz="1167" dirty="0">
                <a:latin typeface="Times New Roman"/>
                <a:cs typeface="Times New Roman"/>
              </a:rPr>
              <a:t>Dictionary of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Computing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361" spc="53" dirty="0">
                <a:latin typeface="Times New Roman"/>
                <a:cs typeface="Times New Roman"/>
              </a:rPr>
              <a:t>Inheritance</a:t>
            </a:r>
            <a:r>
              <a:rPr sz="1361" spc="-92" dirty="0">
                <a:latin typeface="Times New Roman"/>
                <a:cs typeface="Times New Roman"/>
              </a:rPr>
              <a:t> </a:t>
            </a:r>
            <a:r>
              <a:rPr sz="1361" spc="39" dirty="0">
                <a:latin typeface="Times New Roman"/>
                <a:cs typeface="Times New Roman"/>
              </a:rPr>
              <a:t>Is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28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transfer 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characteristics  </a:t>
            </a:r>
            <a:r>
              <a:rPr sz="1167" dirty="0">
                <a:latin typeface="Times New Roman"/>
                <a:cs typeface="Times New Roman"/>
              </a:rPr>
              <a:t>of  a </a:t>
            </a:r>
            <a:r>
              <a:rPr sz="1167" spc="-5" dirty="0">
                <a:latin typeface="Times New Roman"/>
                <a:cs typeface="Times New Roman"/>
              </a:rPr>
              <a:t>class  </a:t>
            </a:r>
            <a:r>
              <a:rPr sz="1167" dirty="0">
                <a:latin typeface="Times New Roman"/>
                <a:cs typeface="Times New Roman"/>
              </a:rPr>
              <a:t>in  </a:t>
            </a:r>
            <a:r>
              <a:rPr sz="1167" spc="-10" dirty="0">
                <a:latin typeface="Times New Roman"/>
                <a:cs typeface="Times New Roman"/>
              </a:rPr>
              <a:t>object-oriented  </a:t>
            </a:r>
            <a:r>
              <a:rPr sz="1167" dirty="0">
                <a:latin typeface="Times New Roman"/>
                <a:cs typeface="Times New Roman"/>
              </a:rPr>
              <a:t>programming to   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other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classes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derived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from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it.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example,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if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“vegetable”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class,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classes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“legume”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“root” </a:t>
            </a:r>
            <a:r>
              <a:rPr sz="1167" dirty="0">
                <a:latin typeface="Times New Roman"/>
                <a:cs typeface="Times New Roman"/>
              </a:rPr>
              <a:t>can be </a:t>
            </a:r>
            <a:r>
              <a:rPr sz="1167" spc="-5" dirty="0">
                <a:latin typeface="Times New Roman"/>
                <a:cs typeface="Times New Roman"/>
              </a:rPr>
              <a:t>derived </a:t>
            </a:r>
            <a:r>
              <a:rPr sz="1167" dirty="0">
                <a:latin typeface="Times New Roman"/>
                <a:cs typeface="Times New Roman"/>
              </a:rPr>
              <a:t>from it, </a:t>
            </a:r>
            <a:r>
              <a:rPr sz="1167" spc="-5" dirty="0">
                <a:latin typeface="Times New Roman"/>
                <a:cs typeface="Times New Roman"/>
              </a:rPr>
              <a:t>and each will inherit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“vegetable” class:  name, growing </a:t>
            </a:r>
            <a:r>
              <a:rPr sz="1167" dirty="0">
                <a:latin typeface="Times New Roman"/>
                <a:cs typeface="Times New Roman"/>
              </a:rPr>
              <a:t>season, and so on2. </a:t>
            </a:r>
            <a:r>
              <a:rPr sz="1167" spc="-5" dirty="0">
                <a:latin typeface="Times New Roman"/>
                <a:cs typeface="Times New Roman"/>
              </a:rPr>
              <a:t>Transfer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certain properties </a:t>
            </a:r>
            <a:r>
              <a:rPr sz="1167" dirty="0">
                <a:latin typeface="Times New Roman"/>
                <a:cs typeface="Times New Roman"/>
              </a:rPr>
              <a:t>such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open </a:t>
            </a:r>
            <a:r>
              <a:rPr sz="1167" spc="-5" dirty="0">
                <a:latin typeface="Times New Roman"/>
                <a:cs typeface="Times New Roman"/>
              </a:rPr>
              <a:t>files, from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parent program </a:t>
            </a:r>
            <a:r>
              <a:rPr sz="1167" dirty="0">
                <a:latin typeface="Times New Roman"/>
                <a:cs typeface="Times New Roman"/>
              </a:rPr>
              <a:t>or process to </a:t>
            </a:r>
            <a:r>
              <a:rPr sz="1167" spc="-5" dirty="0">
                <a:latin typeface="Times New Roman"/>
                <a:cs typeface="Times New Roman"/>
              </a:rPr>
              <a:t>another program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process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parent causes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run.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</a:pPr>
            <a:r>
              <a:rPr sz="1167" spc="-5" dirty="0">
                <a:latin typeface="Times New Roman"/>
                <a:cs typeface="Times New Roman"/>
              </a:rPr>
              <a:t>Inheritance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paradigm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database systems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mean the </a:t>
            </a:r>
            <a:r>
              <a:rPr sz="1167" spc="-5" dirty="0">
                <a:latin typeface="Times New Roman"/>
                <a:cs typeface="Times New Roman"/>
              </a:rPr>
              <a:t>transfer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one  entity to some </a:t>
            </a:r>
            <a:r>
              <a:rPr sz="1167" spc="-5" dirty="0">
                <a:latin typeface="Times New Roman"/>
                <a:cs typeface="Times New Roman"/>
              </a:rPr>
              <a:t>derived </a:t>
            </a:r>
            <a:r>
              <a:rPr sz="1167" dirty="0">
                <a:latin typeface="Times New Roman"/>
                <a:cs typeface="Times New Roman"/>
              </a:rPr>
              <a:t>entities, </a:t>
            </a:r>
            <a:r>
              <a:rPr sz="1167" spc="-5" dirty="0">
                <a:latin typeface="Times New Roman"/>
                <a:cs typeface="Times New Roman"/>
              </a:rPr>
              <a:t>which have been derived from </a:t>
            </a:r>
            <a:r>
              <a:rPr sz="1167" dirty="0">
                <a:latin typeface="Times New Roman"/>
                <a:cs typeface="Times New Roman"/>
              </a:rPr>
              <a:t>the same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956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344016"/>
            <a:ext cx="5369190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3300"/>
              </a:lnSpc>
            </a:pPr>
            <a:r>
              <a:rPr sz="1167" spc="-5" dirty="0">
                <a:latin typeface="Times New Roman"/>
                <a:cs typeface="Times New Roman"/>
              </a:rPr>
              <a:t>Purchased </a:t>
            </a:r>
            <a:r>
              <a:rPr sz="1167" dirty="0">
                <a:latin typeface="Times New Roman"/>
                <a:cs typeface="Times New Roman"/>
              </a:rPr>
              <a:t>then it means the </a:t>
            </a:r>
            <a:r>
              <a:rPr sz="1167" spc="-5" dirty="0">
                <a:latin typeface="Times New Roman"/>
                <a:cs typeface="Times New Roman"/>
              </a:rPr>
              <a:t>part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manufactured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company, </a:t>
            </a:r>
            <a:r>
              <a:rPr sz="1167" dirty="0">
                <a:latin typeface="Times New Roman"/>
                <a:cs typeface="Times New Roman"/>
              </a:rPr>
              <a:t>and similarly the  </a:t>
            </a:r>
            <a:r>
              <a:rPr sz="1167" spc="-5" dirty="0">
                <a:latin typeface="Times New Roman"/>
                <a:cs typeface="Times New Roman"/>
              </a:rPr>
              <a:t>following situation will </a:t>
            </a:r>
            <a:r>
              <a:rPr sz="1167" dirty="0">
                <a:latin typeface="Times New Roman"/>
                <a:cs typeface="Times New Roman"/>
              </a:rPr>
              <a:t>give us </a:t>
            </a:r>
            <a:r>
              <a:rPr sz="1167" spc="-5" dirty="0">
                <a:latin typeface="Times New Roman"/>
                <a:cs typeface="Times New Roman"/>
              </a:rPr>
              <a:t>further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information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  <a:tabLst>
                <a:tab pos="789587" algn="l"/>
                <a:tab pos="223479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u="sng" spc="-5" dirty="0">
                <a:latin typeface="Times New Roman"/>
                <a:cs typeface="Times New Roman"/>
              </a:rPr>
              <a:t>Attribute	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9864" y="2153708"/>
          <a:ext cx="4566003" cy="1039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98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Manufacture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57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95">
                <a:tc>
                  <a:txBody>
                    <a:bodyPr/>
                    <a:lstStyle/>
                    <a:p>
                      <a:pPr marR="24955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Manufacture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95">
                <a:tc>
                  <a:txBody>
                    <a:bodyPr/>
                    <a:lstStyle/>
                    <a:p>
                      <a:pPr marR="24955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Manufactured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89">
                <a:tc>
                  <a:txBody>
                    <a:bodyPr/>
                    <a:lstStyle/>
                    <a:p>
                      <a:pPr marR="24955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Purchased.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9124" y="3380769"/>
            <a:ext cx="5369807" cy="1922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15" dirty="0">
                <a:latin typeface="Times New Roman"/>
                <a:cs typeface="Times New Roman"/>
              </a:rPr>
              <a:t>Significance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34" dirty="0">
                <a:latin typeface="Times New Roman"/>
                <a:cs typeface="Times New Roman"/>
              </a:rPr>
              <a:t>Subtype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Discriminator: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</a:pPr>
            <a:r>
              <a:rPr sz="1167" dirty="0">
                <a:latin typeface="Times New Roman"/>
                <a:cs typeface="Times New Roman"/>
              </a:rPr>
              <a:t>Existence of subtype </a:t>
            </a:r>
            <a:r>
              <a:rPr sz="1167" spc="-5" dirty="0">
                <a:latin typeface="Times New Roman"/>
                <a:cs typeface="Times New Roman"/>
              </a:rPr>
              <a:t>discriminator helps </a:t>
            </a:r>
            <a:r>
              <a:rPr sz="1167" dirty="0">
                <a:latin typeface="Times New Roman"/>
                <a:cs typeface="Times New Roman"/>
              </a:rPr>
              <a:t>us a lot </a:t>
            </a:r>
            <a:r>
              <a:rPr sz="1167" spc="-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finding the corresponding subtype  </a:t>
            </a:r>
            <a:r>
              <a:rPr sz="1167" spc="-5" dirty="0">
                <a:latin typeface="Times New Roman"/>
                <a:cs typeface="Times New Roman"/>
              </a:rPr>
              <a:t>entities, although we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find </a:t>
            </a:r>
            <a:r>
              <a:rPr sz="1167" dirty="0">
                <a:latin typeface="Times New Roman"/>
                <a:cs typeface="Times New Roman"/>
              </a:rPr>
              <a:t>a subtype </a:t>
            </a:r>
            <a:r>
              <a:rPr sz="1167" spc="-5" dirty="0">
                <a:latin typeface="Times New Roman"/>
                <a:cs typeface="Times New Roman"/>
              </a:rPr>
              <a:t>entity instance without </a:t>
            </a:r>
            <a:r>
              <a:rPr sz="1167" dirty="0">
                <a:latin typeface="Times New Roman"/>
                <a:cs typeface="Times New Roman"/>
              </a:rPr>
              <a:t>having a subtype  </a:t>
            </a:r>
            <a:r>
              <a:rPr sz="1167" spc="-5" dirty="0">
                <a:latin typeface="Times New Roman"/>
                <a:cs typeface="Times New Roman"/>
              </a:rPr>
              <a:t>discriminator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that involves </a:t>
            </a:r>
            <a:r>
              <a:rPr sz="1167" spc="-10" dirty="0">
                <a:latin typeface="Times New Roman"/>
                <a:cs typeface="Times New Roman"/>
              </a:rPr>
              <a:t>lots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efforts and might </a:t>
            </a:r>
            <a:r>
              <a:rPr sz="1167" dirty="0">
                <a:latin typeface="Times New Roman"/>
                <a:cs typeface="Times New Roman"/>
              </a:rPr>
              <a:t>consume a huge  time in </a:t>
            </a:r>
            <a:r>
              <a:rPr sz="1167" spc="-5" dirty="0">
                <a:latin typeface="Times New Roman"/>
                <a:cs typeface="Times New Roman"/>
              </a:rPr>
              <a:t>worst case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situations.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concludes </a:t>
            </a:r>
            <a:r>
              <a:rPr sz="1167" dirty="0">
                <a:latin typeface="Times New Roman"/>
                <a:cs typeface="Times New Roman"/>
              </a:rPr>
              <a:t>out discussion of The ER </a:t>
            </a:r>
            <a:r>
              <a:rPr sz="1167" spc="-5" dirty="0">
                <a:latin typeface="Times New Roman"/>
                <a:cs typeface="Times New Roman"/>
              </a:rPr>
              <a:t>Model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the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course.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5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567215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12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00" y="2322917"/>
            <a:ext cx="3966545" cy="92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7664" y="2730639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115319" y="2730639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44700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47664" y="3418214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12355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15319" y="3418214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557151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099080" y="3897562"/>
            <a:ext cx="5372276" cy="5233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12347" marR="8026">
              <a:lnSpc>
                <a:spcPct val="143300"/>
              </a:lnSpc>
              <a:spcBef>
                <a:spcPts val="958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today’s </a:t>
            </a:r>
            <a:r>
              <a:rPr sz="1167" spc="-5" dirty="0">
                <a:latin typeface="Times New Roman"/>
                <a:cs typeface="Times New Roman"/>
              </a:rPr>
              <a:t>lecture we </a:t>
            </a:r>
            <a:r>
              <a:rPr sz="1167" dirty="0">
                <a:latin typeface="Times New Roman"/>
                <a:cs typeface="Times New Roman"/>
              </a:rPr>
              <a:t>will </a:t>
            </a:r>
            <a:r>
              <a:rPr sz="1167" spc="-5" dirty="0">
                <a:latin typeface="Times New Roman"/>
                <a:cs typeface="Times New Roman"/>
              </a:rPr>
              <a:t>discuss </a:t>
            </a:r>
            <a:r>
              <a:rPr sz="1167" dirty="0">
                <a:latin typeface="Times New Roman"/>
                <a:cs typeface="Times New Roman"/>
              </a:rPr>
              <a:t>the ER </a:t>
            </a:r>
            <a:r>
              <a:rPr sz="1167" spc="-5" dirty="0">
                <a:latin typeface="Times New Roman"/>
                <a:cs typeface="Times New Roman"/>
              </a:rPr>
              <a:t>Data model for an </a:t>
            </a:r>
            <a:r>
              <a:rPr sz="1167" dirty="0">
                <a:latin typeface="Times New Roman"/>
                <a:cs typeface="Times New Roman"/>
              </a:rPr>
              <a:t>existing </a:t>
            </a:r>
            <a:r>
              <a:rPr sz="1167" spc="-5" dirty="0">
                <a:latin typeface="Times New Roman"/>
                <a:cs typeface="Times New Roman"/>
              </a:rPr>
              <a:t>system and will </a:t>
            </a:r>
            <a:r>
              <a:rPr sz="1167" spc="-10" dirty="0">
                <a:latin typeface="Times New Roman"/>
                <a:cs typeface="Times New Roman"/>
              </a:rPr>
              <a:t>go  </a:t>
            </a:r>
            <a:r>
              <a:rPr sz="1167" spc="-5" dirty="0">
                <a:latin typeface="Times New Roman"/>
                <a:cs typeface="Times New Roman"/>
              </a:rPr>
              <a:t>through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practice </a:t>
            </a:r>
            <a:r>
              <a:rPr sz="1167" dirty="0">
                <a:latin typeface="Times New Roman"/>
                <a:cs typeface="Times New Roman"/>
              </a:rPr>
              <a:t>session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logical design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discusses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examination </a:t>
            </a:r>
            <a:r>
              <a:rPr sz="1167" spc="-5" dirty="0">
                <a:latin typeface="Times New Roman"/>
                <a:cs typeface="Times New Roman"/>
              </a:rPr>
              <a:t>section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10" dirty="0">
                <a:latin typeface="Times New Roman"/>
                <a:cs typeface="Times New Roman"/>
              </a:rPr>
              <a:t>an </a:t>
            </a:r>
            <a:r>
              <a:rPr sz="1167" spc="-5" dirty="0">
                <a:latin typeface="Times New Roman"/>
                <a:cs typeface="Times New Roman"/>
              </a:rPr>
              <a:t>educational institute with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implementation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semester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/>
            <a:r>
              <a:rPr sz="1361" spc="29" dirty="0">
                <a:latin typeface="Times New Roman"/>
                <a:cs typeface="Times New Roman"/>
              </a:rPr>
              <a:t>Steps </a:t>
            </a:r>
            <a:r>
              <a:rPr sz="1361" spc="39" dirty="0">
                <a:latin typeface="Times New Roman"/>
                <a:cs typeface="Times New Roman"/>
              </a:rPr>
              <a:t>in </a:t>
            </a:r>
            <a:r>
              <a:rPr sz="1361" spc="49" dirty="0">
                <a:latin typeface="Times New Roman"/>
                <a:cs typeface="Times New Roman"/>
              </a:rPr>
              <a:t>the </a:t>
            </a:r>
            <a:r>
              <a:rPr sz="1361" spc="39" dirty="0">
                <a:latin typeface="Times New Roman"/>
                <a:cs typeface="Times New Roman"/>
              </a:rPr>
              <a:t>Study </a:t>
            </a:r>
            <a:r>
              <a:rPr sz="1361" spc="-5" dirty="0">
                <a:latin typeface="Times New Roman"/>
                <a:cs typeface="Times New Roman"/>
              </a:rPr>
              <a:t>of</a:t>
            </a:r>
            <a:r>
              <a:rPr sz="1361" spc="-209" dirty="0">
                <a:latin typeface="Times New Roman"/>
                <a:cs typeface="Times New Roman"/>
              </a:rPr>
              <a:t> </a:t>
            </a:r>
            <a:r>
              <a:rPr sz="1361" spc="24" dirty="0">
                <a:latin typeface="Times New Roman"/>
                <a:cs typeface="Times New Roman"/>
              </a:rPr>
              <a:t>system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>
              <a:lnSpc>
                <a:spcPts val="1361"/>
              </a:lnSpc>
            </a:pPr>
            <a:r>
              <a:rPr sz="1167" spc="44" dirty="0">
                <a:latin typeface="Times New Roman"/>
                <a:cs typeface="Times New Roman"/>
              </a:rPr>
              <a:t>Preliminary </a:t>
            </a:r>
            <a:r>
              <a:rPr sz="1167" spc="39" dirty="0">
                <a:latin typeface="Times New Roman"/>
                <a:cs typeface="Times New Roman"/>
              </a:rPr>
              <a:t>study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34" dirty="0">
                <a:latin typeface="Times New Roman"/>
                <a:cs typeface="Times New Roman"/>
              </a:rPr>
              <a:t>the</a:t>
            </a:r>
            <a:r>
              <a:rPr sz="1167" spc="-136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3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Students </a:t>
            </a:r>
            <a:r>
              <a:rPr sz="1167" spc="-5" dirty="0">
                <a:latin typeface="Times New Roman"/>
                <a:cs typeface="Times New Roman"/>
              </a:rPr>
              <a:t>are enrolled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programs.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programs are </a:t>
            </a:r>
            <a:r>
              <a:rPr sz="1167" dirty="0">
                <a:latin typeface="Times New Roman"/>
                <a:cs typeface="Times New Roman"/>
              </a:rPr>
              <a:t>based on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courses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Different courses are offered at </a:t>
            </a:r>
            <a:r>
              <a:rPr sz="1167" dirty="0">
                <a:latin typeface="Times New Roman"/>
                <a:cs typeface="Times New Roman"/>
              </a:rPr>
              <a:t>the start of the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semester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Students </a:t>
            </a:r>
            <a:r>
              <a:rPr sz="1167" spc="-5" dirty="0">
                <a:latin typeface="Times New Roman"/>
                <a:cs typeface="Times New Roman"/>
              </a:rPr>
              <a:t>enroll themselves for these courses 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start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semesters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Enrolled courses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students </a:t>
            </a:r>
            <a:r>
              <a:rPr sz="1167" spc="-5" dirty="0">
                <a:latin typeface="Times New Roman"/>
                <a:cs typeface="Times New Roman"/>
              </a:rPr>
              <a:t>and offered courses </a:t>
            </a:r>
            <a:r>
              <a:rPr sz="1167" dirty="0">
                <a:latin typeface="Times New Roman"/>
                <a:cs typeface="Times New Roman"/>
              </a:rPr>
              <a:t>must not be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same.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 algn="just">
              <a:lnSpc>
                <a:spcPts val="1342"/>
              </a:lnSpc>
              <a:spcBef>
                <a:spcPts val="6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difference </a:t>
            </a:r>
            <a:r>
              <a:rPr sz="1167" dirty="0">
                <a:latin typeface="Times New Roman"/>
                <a:cs typeface="Times New Roman"/>
              </a:rPr>
              <a:t>is due to the </a:t>
            </a:r>
            <a:r>
              <a:rPr sz="1167" spc="-5" dirty="0">
                <a:latin typeface="Times New Roman"/>
                <a:cs typeface="Times New Roman"/>
              </a:rPr>
              <a:t>individual situation </a:t>
            </a:r>
            <a:r>
              <a:rPr sz="1167" spc="-1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every </a:t>
            </a:r>
            <a:r>
              <a:rPr sz="1167" spc="-5" dirty="0">
                <a:latin typeface="Times New Roman"/>
                <a:cs typeface="Times New Roman"/>
              </a:rPr>
              <a:t>student, because </a:t>
            </a:r>
            <a:r>
              <a:rPr sz="1167" dirty="0">
                <a:latin typeface="Times New Roman"/>
                <a:cs typeface="Times New Roman"/>
              </a:rPr>
              <a:t>if one  </a:t>
            </a:r>
            <a:r>
              <a:rPr sz="1167" spc="-5" dirty="0">
                <a:latin typeface="Times New Roman"/>
                <a:cs typeface="Times New Roman"/>
              </a:rPr>
              <a:t>student has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pass </a:t>
            </a:r>
            <a:r>
              <a:rPr sz="1167" dirty="0">
                <a:latin typeface="Times New Roman"/>
                <a:cs typeface="Times New Roman"/>
              </a:rPr>
              <a:t>a certain </a:t>
            </a:r>
            <a:r>
              <a:rPr sz="1167" spc="-5" dirty="0">
                <a:latin typeface="Times New Roman"/>
                <a:cs typeface="Times New Roman"/>
              </a:rPr>
              <a:t>course ‘A’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previous semester </a:t>
            </a:r>
            <a:r>
              <a:rPr sz="1167" spc="5" dirty="0">
                <a:latin typeface="Times New Roman"/>
                <a:cs typeface="Times New Roman"/>
              </a:rPr>
              <a:t>he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be  </a:t>
            </a:r>
            <a:r>
              <a:rPr sz="1167" spc="-5" dirty="0">
                <a:latin typeface="Times New Roman"/>
                <a:cs typeface="Times New Roman"/>
              </a:rPr>
              <a:t>able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register for </a:t>
            </a:r>
            <a:r>
              <a:rPr sz="1167" dirty="0">
                <a:latin typeface="Times New Roman"/>
                <a:cs typeface="Times New Roman"/>
              </a:rPr>
              <a:t>a course </a:t>
            </a:r>
            <a:r>
              <a:rPr sz="1167" spc="-5" dirty="0">
                <a:latin typeface="Times New Roman"/>
                <a:cs typeface="Times New Roman"/>
              </a:rPr>
              <a:t>‘B’ offered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semester 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course ‘A’ </a:t>
            </a:r>
            <a:r>
              <a:rPr sz="1167" dirty="0">
                <a:latin typeface="Times New Roman"/>
                <a:cs typeface="Times New Roman"/>
              </a:rPr>
              <a:t>is the  </a:t>
            </a:r>
            <a:r>
              <a:rPr sz="1167" spc="-5" dirty="0">
                <a:latin typeface="Times New Roman"/>
                <a:cs typeface="Times New Roman"/>
              </a:rPr>
              <a:t>prerequisite </a:t>
            </a:r>
            <a:r>
              <a:rPr sz="1167" dirty="0">
                <a:latin typeface="Times New Roman"/>
                <a:cs typeface="Times New Roman"/>
              </a:rPr>
              <a:t>for course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‘B’.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278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After valid registration </a:t>
            </a:r>
            <a:r>
              <a:rPr sz="1167" dirty="0">
                <a:latin typeface="Times New Roman"/>
                <a:cs typeface="Times New Roman"/>
              </a:rPr>
              <a:t>classes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start.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Course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offered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assigned </a:t>
            </a:r>
            <a:r>
              <a:rPr sz="1167" dirty="0">
                <a:latin typeface="Times New Roman"/>
                <a:cs typeface="Times New Roman"/>
              </a:rPr>
              <a:t>to a teacher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also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There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mid term exams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system we </a:t>
            </a:r>
            <a:r>
              <a:rPr sz="1167" dirty="0">
                <a:latin typeface="Times New Roman"/>
                <a:cs typeface="Times New Roman"/>
              </a:rPr>
              <a:t>have only one mid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term</a:t>
            </a:r>
            <a:endParaRPr sz="1167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42"/>
              </a:lnSpc>
              <a:spcBef>
                <a:spcPts val="6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students are given assignments and </a:t>
            </a:r>
            <a:r>
              <a:rPr sz="1167" dirty="0">
                <a:latin typeface="Times New Roman"/>
                <a:cs typeface="Times New Roman"/>
              </a:rPr>
              <a:t>quizzes </a:t>
            </a:r>
            <a:r>
              <a:rPr sz="1167" spc="-5" dirty="0">
                <a:latin typeface="Times New Roman"/>
                <a:cs typeface="Times New Roman"/>
              </a:rPr>
              <a:t>and are awarded </a:t>
            </a:r>
            <a:r>
              <a:rPr sz="1167" dirty="0">
                <a:latin typeface="Times New Roman"/>
                <a:cs typeface="Times New Roman"/>
              </a:rPr>
              <a:t>marks </a:t>
            </a:r>
            <a:r>
              <a:rPr sz="1167" spc="-5" dirty="0">
                <a:latin typeface="Times New Roman"/>
                <a:cs typeface="Times New Roman"/>
              </a:rPr>
              <a:t>against  their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performance.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prepared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basis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assignment marks, </a:t>
            </a:r>
            <a:r>
              <a:rPr sz="1167" dirty="0">
                <a:latin typeface="Times New Roman"/>
                <a:cs typeface="Times New Roman"/>
              </a:rPr>
              <a:t>sessional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mid </a:t>
            </a:r>
            <a:r>
              <a:rPr sz="1167" spc="-5" dirty="0">
                <a:latin typeface="Times New Roman"/>
                <a:cs typeface="Times New Roman"/>
              </a:rPr>
              <a:t>term marks and </a:t>
            </a:r>
            <a:r>
              <a:rPr sz="1167" dirty="0">
                <a:latin typeface="Times New Roman"/>
                <a:cs typeface="Times New Roman"/>
              </a:rPr>
              <a:t>the final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278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GP (Grade </a:t>
            </a:r>
            <a:r>
              <a:rPr sz="1167" dirty="0">
                <a:latin typeface="Times New Roman"/>
                <a:cs typeface="Times New Roman"/>
              </a:rPr>
              <a:t>point)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students is </a:t>
            </a:r>
            <a:r>
              <a:rPr sz="1167" spc="-5" dirty="0">
                <a:latin typeface="Times New Roman"/>
                <a:cs typeface="Times New Roman"/>
              </a:rPr>
              <a:t>calculated </a:t>
            </a:r>
            <a:r>
              <a:rPr sz="1167" dirty="0">
                <a:latin typeface="Times New Roman"/>
                <a:cs typeface="Times New Roman"/>
              </a:rPr>
              <a:t>in each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subject.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Average grade </a:t>
            </a:r>
            <a:r>
              <a:rPr sz="1167" dirty="0">
                <a:latin typeface="Times New Roman"/>
                <a:cs typeface="Times New Roman"/>
              </a:rPr>
              <a:t>point is </a:t>
            </a:r>
            <a:r>
              <a:rPr sz="1167" spc="-5" dirty="0">
                <a:latin typeface="Times New Roman"/>
                <a:cs typeface="Times New Roman"/>
              </a:rPr>
              <a:t>calculated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basis </a:t>
            </a:r>
            <a:r>
              <a:rPr sz="1167" dirty="0">
                <a:latin typeface="Times New Roman"/>
                <a:cs typeface="Times New Roman"/>
              </a:rPr>
              <a:t>of GPs in </a:t>
            </a:r>
            <a:r>
              <a:rPr sz="1167" spc="-5" dirty="0">
                <a:latin typeface="Times New Roman"/>
                <a:cs typeface="Times New Roman"/>
              </a:rPr>
              <a:t>individual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subjects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5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14" y="1419522"/>
            <a:ext cx="5371659" cy="3768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Cumulative GPA is </a:t>
            </a:r>
            <a:r>
              <a:rPr sz="1167" spc="-5" dirty="0">
                <a:latin typeface="Times New Roman"/>
                <a:cs typeface="Times New Roman"/>
              </a:rPr>
              <a:t>calculated for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passed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semesters.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  <a:buFont typeface="Courier New"/>
              <a:buChar char="o"/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53" dirty="0">
                <a:latin typeface="Times New Roman"/>
                <a:cs typeface="Times New Roman"/>
              </a:rPr>
              <a:t>Outputs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Required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42"/>
              </a:lnSpc>
              <a:spcBef>
                <a:spcPts val="5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Teachers and controller need </a:t>
            </a:r>
            <a:r>
              <a:rPr sz="1167" dirty="0">
                <a:latin typeface="Times New Roman"/>
                <a:cs typeface="Times New Roman"/>
              </a:rPr>
              <a:t>class list or </a:t>
            </a:r>
            <a:r>
              <a:rPr sz="1167" spc="-5" dirty="0">
                <a:latin typeface="Times New Roman"/>
                <a:cs typeface="Times New Roman"/>
              </a:rPr>
              <a:t>attendance </a:t>
            </a:r>
            <a:r>
              <a:rPr sz="1167" dirty="0">
                <a:latin typeface="Times New Roman"/>
                <a:cs typeface="Times New Roman"/>
              </a:rPr>
              <a:t>sheet, </a:t>
            </a:r>
            <a:r>
              <a:rPr sz="1167" spc="-5" dirty="0">
                <a:latin typeface="Times New Roman"/>
                <a:cs typeface="Times New Roman"/>
              </a:rPr>
              <a:t>class </a:t>
            </a:r>
            <a:r>
              <a:rPr sz="1167" dirty="0">
                <a:latin typeface="Times New Roman"/>
                <a:cs typeface="Times New Roman"/>
              </a:rPr>
              <a:t>result; </a:t>
            </a:r>
            <a:r>
              <a:rPr sz="1167" spc="-5" dirty="0">
                <a:latin typeface="Times New Roman"/>
                <a:cs typeface="Times New Roman"/>
              </a:rPr>
              <a:t>subject  and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overall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08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Students </a:t>
            </a:r>
            <a:r>
              <a:rPr sz="1167" spc="-5" dirty="0">
                <a:latin typeface="Times New Roman"/>
                <a:cs typeface="Times New Roman"/>
              </a:rPr>
              <a:t>need transcripts, semester </a:t>
            </a:r>
            <a:r>
              <a:rPr sz="1167" dirty="0">
                <a:latin typeface="Times New Roman"/>
                <a:cs typeface="Times New Roman"/>
              </a:rPr>
              <a:t>result </a:t>
            </a:r>
            <a:r>
              <a:rPr sz="1167" spc="-5" dirty="0">
                <a:latin typeface="Times New Roman"/>
                <a:cs typeface="Times New Roman"/>
              </a:rPr>
              <a:t>card, subject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result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  <a:buFont typeface="Courier New"/>
              <a:buChar char="o"/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1167" spc="29" dirty="0">
                <a:latin typeface="Times New Roman"/>
                <a:cs typeface="Times New Roman"/>
              </a:rPr>
              <a:t>Entities </a:t>
            </a:r>
            <a:r>
              <a:rPr sz="1167" spc="24" dirty="0">
                <a:latin typeface="Times New Roman"/>
                <a:cs typeface="Times New Roman"/>
              </a:rPr>
              <a:t>associated </a:t>
            </a:r>
            <a:r>
              <a:rPr sz="1167" spc="29" dirty="0">
                <a:latin typeface="Times New Roman"/>
                <a:cs typeface="Times New Roman"/>
              </a:rPr>
              <a:t>with </a:t>
            </a:r>
            <a:r>
              <a:rPr sz="1167" spc="39" dirty="0">
                <a:latin typeface="Times New Roman"/>
                <a:cs typeface="Times New Roman"/>
              </a:rPr>
              <a:t>the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Students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Teachers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Controllers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analysis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done it is </a:t>
            </a:r>
            <a:r>
              <a:rPr sz="1167" spc="-5" dirty="0">
                <a:latin typeface="Times New Roman"/>
                <a:cs typeface="Times New Roman"/>
              </a:rPr>
              <a:t>important </a:t>
            </a:r>
            <a:r>
              <a:rPr sz="1167" dirty="0">
                <a:latin typeface="Times New Roman"/>
                <a:cs typeface="Times New Roman"/>
              </a:rPr>
              <a:t>to make a </a:t>
            </a:r>
            <a:r>
              <a:rPr sz="1167" spc="-5" dirty="0">
                <a:latin typeface="Times New Roman"/>
                <a:cs typeface="Times New Roman"/>
              </a:rPr>
              <a:t>draft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using  a </a:t>
            </a:r>
            <a:r>
              <a:rPr sz="1167" spc="-5" dirty="0">
                <a:latin typeface="Times New Roman"/>
                <a:cs typeface="Times New Roman"/>
              </a:rPr>
              <a:t>standard </a:t>
            </a:r>
            <a:r>
              <a:rPr sz="1167" dirty="0">
                <a:latin typeface="Times New Roman"/>
                <a:cs typeface="Times New Roman"/>
              </a:rPr>
              <a:t>tool </a:t>
            </a:r>
            <a:r>
              <a:rPr sz="1167" spc="-5" dirty="0">
                <a:latin typeface="Times New Roman"/>
                <a:cs typeface="Times New Roman"/>
              </a:rPr>
              <a:t>which specifies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component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of the system. This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useful because </a:t>
            </a:r>
            <a:r>
              <a:rPr sz="1167" dirty="0">
                <a:latin typeface="Times New Roman"/>
                <a:cs typeface="Times New Roman"/>
              </a:rPr>
              <a:t>anyone using the </a:t>
            </a:r>
            <a:r>
              <a:rPr sz="1167" spc="-5" dirty="0">
                <a:latin typeface="Times New Roman"/>
                <a:cs typeface="Times New Roman"/>
              </a:rPr>
              <a:t>design can </a:t>
            </a:r>
            <a:r>
              <a:rPr sz="1167" dirty="0">
                <a:latin typeface="Times New Roman"/>
                <a:cs typeface="Times New Roman"/>
              </a:rPr>
              <a:t>work on the existing </a:t>
            </a:r>
            <a:r>
              <a:rPr sz="1167" spc="-5" dirty="0">
                <a:latin typeface="Times New Roman"/>
                <a:cs typeface="Times New Roman"/>
              </a:rPr>
              <a:t>system and </a:t>
            </a:r>
            <a:r>
              <a:rPr sz="1167" dirty="0">
                <a:latin typeface="Times New Roman"/>
                <a:cs typeface="Times New Roman"/>
              </a:rPr>
              <a:t>clearly  </a:t>
            </a:r>
            <a:r>
              <a:rPr sz="1167" spc="-5" dirty="0">
                <a:latin typeface="Times New Roman"/>
                <a:cs typeface="Times New Roman"/>
              </a:rPr>
              <a:t>understand </a:t>
            </a:r>
            <a:r>
              <a:rPr sz="1167" dirty="0">
                <a:latin typeface="Times New Roman"/>
                <a:cs typeface="Times New Roman"/>
              </a:rPr>
              <a:t>the working </a:t>
            </a:r>
            <a:r>
              <a:rPr sz="1167" spc="-5" dirty="0">
                <a:latin typeface="Times New Roman"/>
                <a:cs typeface="Times New Roman"/>
              </a:rPr>
              <a:t>without working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system from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scratch.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Tool </a:t>
            </a:r>
            <a:r>
              <a:rPr sz="1167" spc="-5" dirty="0">
                <a:latin typeface="Times New Roman"/>
                <a:cs typeface="Times New Roman"/>
              </a:rPr>
              <a:t>used for such graphical design </a:t>
            </a:r>
            <a:r>
              <a:rPr sz="1167" dirty="0">
                <a:latin typeface="Times New Roman"/>
                <a:cs typeface="Times New Roman"/>
              </a:rPr>
              <a:t>is Data </a:t>
            </a:r>
            <a:r>
              <a:rPr sz="1167" spc="-5" dirty="0">
                <a:latin typeface="Times New Roman"/>
                <a:cs typeface="Times New Roman"/>
              </a:rPr>
              <a:t>Flow Diagram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(DFD)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63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 -1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we have </a:t>
            </a:r>
            <a:r>
              <a:rPr sz="1167" dirty="0">
                <a:latin typeface="Times New Roman"/>
                <a:cs typeface="Times New Roman"/>
              </a:rPr>
              <a:t>a context </a:t>
            </a:r>
            <a:r>
              <a:rPr sz="1167" spc="-10" dirty="0">
                <a:latin typeface="Times New Roman"/>
                <a:cs typeface="Times New Roman"/>
              </a:rPr>
              <a:t>diagram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which shows  integration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entities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examination system, these </a:t>
            </a:r>
            <a:r>
              <a:rPr sz="1167" dirty="0">
                <a:latin typeface="Times New Roman"/>
                <a:cs typeface="Times New Roman"/>
              </a:rPr>
              <a:t>include </a:t>
            </a:r>
            <a:r>
              <a:rPr sz="1167" spc="-5" dirty="0">
                <a:latin typeface="Times New Roman"/>
                <a:cs typeface="Times New Roman"/>
              </a:rPr>
              <a:t>Registration  system, controller, </a:t>
            </a:r>
            <a:r>
              <a:rPr sz="1167" dirty="0">
                <a:latin typeface="Times New Roman"/>
                <a:cs typeface="Times New Roman"/>
              </a:rPr>
              <a:t>student </a:t>
            </a:r>
            <a:r>
              <a:rPr sz="1167" spc="-5" dirty="0">
                <a:latin typeface="Times New Roman"/>
                <a:cs typeface="Times New Roman"/>
              </a:rPr>
              <a:t>and teacher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0" y="5353664"/>
            <a:ext cx="4223108" cy="285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21448" y="8189823"/>
            <a:ext cx="5148174" cy="869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93908" algn="ctr"/>
            <a:r>
              <a:rPr sz="1167" spc="-5" dirty="0">
                <a:latin typeface="Times New Roman"/>
                <a:cs typeface="Times New Roman"/>
              </a:rPr>
              <a:t>Fig-1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4939" indent="-222862" algn="just">
              <a:lnSpc>
                <a:spcPct val="95400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diagram we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understand </a:t>
            </a:r>
            <a:r>
              <a:rPr sz="1167" dirty="0">
                <a:latin typeface="Times New Roman"/>
                <a:cs typeface="Times New Roman"/>
              </a:rPr>
              <a:t>basic functionality of the </a:t>
            </a:r>
            <a:r>
              <a:rPr sz="1167" spc="-5" dirty="0">
                <a:latin typeface="Times New Roman"/>
                <a:cs typeface="Times New Roman"/>
              </a:rPr>
              <a:t>system and can  find </a:t>
            </a:r>
            <a:r>
              <a:rPr sz="1167" dirty="0">
                <a:latin typeface="Times New Roman"/>
                <a:cs typeface="Times New Roman"/>
              </a:rPr>
              <a:t>how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flowing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system and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-5" dirty="0">
                <a:latin typeface="Times New Roman"/>
                <a:cs typeface="Times New Roman"/>
              </a:rPr>
              <a:t>different external </a:t>
            </a:r>
            <a:r>
              <a:rPr sz="1167" dirty="0">
                <a:latin typeface="Times New Roman"/>
                <a:cs typeface="Times New Roman"/>
              </a:rPr>
              <a:t>entities </a:t>
            </a:r>
            <a:r>
              <a:rPr sz="1167" spc="-5" dirty="0">
                <a:latin typeface="Times New Roman"/>
                <a:cs typeface="Times New Roman"/>
              </a:rPr>
              <a:t>are  communicating </a:t>
            </a:r>
            <a:r>
              <a:rPr sz="1167" dirty="0">
                <a:latin typeface="Times New Roman"/>
                <a:cs typeface="Times New Roman"/>
              </a:rPr>
              <a:t>or interacting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35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12" y="1431375"/>
            <a:ext cx="5371042" cy="4370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6173" indent="-222245" algn="just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First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all 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registration system, which provides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students </a:t>
            </a:r>
            <a:r>
              <a:rPr sz="1167" dirty="0">
                <a:latin typeface="Times New Roman"/>
                <a:cs typeface="Times New Roman"/>
              </a:rPr>
              <a:t>to the  </a:t>
            </a:r>
            <a:r>
              <a:rPr sz="1167" spc="-5" dirty="0">
                <a:latin typeface="Times New Roman"/>
                <a:cs typeface="Times New Roman"/>
              </a:rPr>
              <a:t>systems </a:t>
            </a:r>
            <a:r>
              <a:rPr sz="1167" dirty="0">
                <a:latin typeface="Times New Roman"/>
                <a:cs typeface="Times New Roman"/>
              </a:rPr>
              <a:t>once the </a:t>
            </a:r>
            <a:r>
              <a:rPr sz="1167" spc="-5" dirty="0">
                <a:latin typeface="Times New Roman"/>
                <a:cs typeface="Times New Roman"/>
              </a:rPr>
              <a:t>registration process has </a:t>
            </a:r>
            <a:r>
              <a:rPr sz="1167" dirty="0">
                <a:latin typeface="Times New Roman"/>
                <a:cs typeface="Times New Roman"/>
              </a:rPr>
              <a:t>been </a:t>
            </a:r>
            <a:r>
              <a:rPr sz="1167" spc="-5" dirty="0">
                <a:latin typeface="Times New Roman"/>
                <a:cs typeface="Times New Roman"/>
              </a:rPr>
              <a:t>completed,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now </a:t>
            </a:r>
            <a:r>
              <a:rPr sz="1167" spc="-5" dirty="0">
                <a:latin typeface="Times New Roman"/>
                <a:cs typeface="Times New Roman"/>
              </a:rPr>
              <a:t>free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errors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terms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validity of a </a:t>
            </a:r>
            <a:r>
              <a:rPr sz="1167" spc="-5" dirty="0">
                <a:latin typeface="Times New Roman"/>
                <a:cs typeface="Times New Roman"/>
              </a:rPr>
              <a:t>certain student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course or a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semester.</a:t>
            </a:r>
            <a:endParaRPr sz="1167">
              <a:latin typeface="Times New Roman"/>
              <a:cs typeface="Times New Roman"/>
            </a:endParaRPr>
          </a:p>
          <a:p>
            <a:pPr marL="456219" marR="4939" indent="-221628" algn="just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Second external </a:t>
            </a:r>
            <a:r>
              <a:rPr sz="1167" dirty="0">
                <a:latin typeface="Times New Roman"/>
                <a:cs typeface="Times New Roman"/>
              </a:rPr>
              <a:t>entity interacting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system is the </a:t>
            </a:r>
            <a:r>
              <a:rPr sz="1167" spc="-5" dirty="0">
                <a:latin typeface="Times New Roman"/>
                <a:cs typeface="Times New Roman"/>
              </a:rPr>
              <a:t>teacher,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Teacher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given </a:t>
            </a:r>
            <a:r>
              <a:rPr sz="1167" dirty="0">
                <a:latin typeface="Times New Roman"/>
                <a:cs typeface="Times New Roman"/>
              </a:rPr>
              <a:t>a list of </a:t>
            </a:r>
            <a:r>
              <a:rPr sz="1167" spc="-5" dirty="0">
                <a:latin typeface="Times New Roman"/>
                <a:cs typeface="Times New Roman"/>
              </a:rPr>
              <a:t>students who are enrolled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class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registration system has  declared them as valid students for that </a:t>
            </a:r>
            <a:r>
              <a:rPr sz="1167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course. Then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teacher </a:t>
            </a:r>
            <a:r>
              <a:rPr sz="1167" dirty="0">
                <a:latin typeface="Times New Roman"/>
                <a:cs typeface="Times New Roman"/>
              </a:rPr>
              <a:t>allows those  </a:t>
            </a:r>
            <a:r>
              <a:rPr sz="1167" spc="-5" dirty="0">
                <a:latin typeface="Times New Roman"/>
                <a:cs typeface="Times New Roman"/>
              </a:rPr>
              <a:t>students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class and continues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teaching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class, </a:t>
            </a:r>
            <a:r>
              <a:rPr sz="1167" dirty="0">
                <a:latin typeface="Times New Roman"/>
                <a:cs typeface="Times New Roman"/>
              </a:rPr>
              <a:t>during this 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teacher </a:t>
            </a:r>
            <a:r>
              <a:rPr sz="1167" dirty="0">
                <a:latin typeface="Times New Roman"/>
                <a:cs typeface="Times New Roman"/>
              </a:rPr>
              <a:t>takes </a:t>
            </a:r>
            <a:r>
              <a:rPr sz="1167" spc="-5" dirty="0">
                <a:latin typeface="Times New Roman"/>
                <a:cs typeface="Times New Roman"/>
              </a:rPr>
              <a:t>test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students and prepares papers for </a:t>
            </a:r>
            <a:r>
              <a:rPr sz="1167" dirty="0">
                <a:latin typeface="Times New Roman"/>
                <a:cs typeface="Times New Roman"/>
              </a:rPr>
              <a:t>the students  </a:t>
            </a:r>
            <a:r>
              <a:rPr sz="1167" spc="-5" dirty="0">
                <a:latin typeface="Times New Roman"/>
                <a:cs typeface="Times New Roman"/>
              </a:rPr>
              <a:t>and also prepares </a:t>
            </a:r>
            <a:r>
              <a:rPr sz="1167" dirty="0">
                <a:latin typeface="Times New Roman"/>
                <a:cs typeface="Times New Roman"/>
              </a:rPr>
              <a:t>quizzes to be </a:t>
            </a:r>
            <a:r>
              <a:rPr sz="1167" spc="-5" dirty="0">
                <a:latin typeface="Times New Roman"/>
                <a:cs typeface="Times New Roman"/>
              </a:rPr>
              <a:t>submitted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students.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students’  attendance </a:t>
            </a:r>
            <a:r>
              <a:rPr sz="1167" dirty="0">
                <a:latin typeface="Times New Roman"/>
                <a:cs typeface="Times New Roman"/>
              </a:rPr>
              <a:t>quizzes </a:t>
            </a:r>
            <a:r>
              <a:rPr sz="1167" spc="-5" dirty="0">
                <a:latin typeface="Times New Roman"/>
                <a:cs typeface="Times New Roman"/>
              </a:rPr>
              <a:t>and assignments along-with different sessional </a:t>
            </a:r>
            <a:r>
              <a:rPr sz="1167" dirty="0">
                <a:latin typeface="Times New Roman"/>
                <a:cs typeface="Times New Roman"/>
              </a:rPr>
              <a:t>results is </a:t>
            </a:r>
            <a:r>
              <a:rPr sz="1167" spc="-5" dirty="0">
                <a:latin typeface="Times New Roman"/>
                <a:cs typeface="Times New Roman"/>
              </a:rPr>
              <a:t>then  </a:t>
            </a:r>
            <a:r>
              <a:rPr sz="1167" dirty="0">
                <a:latin typeface="Times New Roman"/>
                <a:cs typeface="Times New Roman"/>
              </a:rPr>
              <a:t>submitted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teacher to the examination </a:t>
            </a:r>
            <a:r>
              <a:rPr sz="1167" spc="-5" dirty="0">
                <a:latin typeface="Times New Roman"/>
                <a:cs typeface="Times New Roman"/>
              </a:rPr>
              <a:t>system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responsible for  preparation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results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the</a:t>
            </a:r>
            <a:r>
              <a:rPr sz="1167" spc="-5" dirty="0">
                <a:latin typeface="Times New Roman"/>
                <a:cs typeface="Times New Roman"/>
              </a:rPr>
              <a:t> students</a:t>
            </a:r>
            <a:endParaRPr sz="1167">
              <a:latin typeface="Times New Roman"/>
              <a:cs typeface="Times New Roman"/>
            </a:endParaRPr>
          </a:p>
          <a:p>
            <a:pPr marL="456219" marR="4939" indent="-221628" algn="just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Third interacting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controller’s office </a:t>
            </a:r>
            <a:r>
              <a:rPr sz="1167" dirty="0">
                <a:latin typeface="Times New Roman"/>
                <a:cs typeface="Times New Roman"/>
              </a:rPr>
              <a:t>it is provided 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semester overall result, subject results </a:t>
            </a:r>
            <a:r>
              <a:rPr sz="1167" spc="-10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each class fir  performance evaluation </a:t>
            </a:r>
            <a:r>
              <a:rPr sz="1167" dirty="0">
                <a:latin typeface="Times New Roman"/>
                <a:cs typeface="Times New Roman"/>
              </a:rPr>
              <a:t>and many other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aspects.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 algn="just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Fourth </a:t>
            </a:r>
            <a:r>
              <a:rPr sz="1167" dirty="0">
                <a:latin typeface="Times New Roman"/>
                <a:cs typeface="Times New Roman"/>
              </a:rPr>
              <a:t>entity is </a:t>
            </a:r>
            <a:r>
              <a:rPr sz="1167" spc="-5" dirty="0">
                <a:latin typeface="Times New Roman"/>
                <a:cs typeface="Times New Roman"/>
              </a:rPr>
              <a:t>student which </a:t>
            </a:r>
            <a:r>
              <a:rPr sz="1167" dirty="0">
                <a:latin typeface="Times New Roman"/>
                <a:cs typeface="Times New Roman"/>
              </a:rPr>
              <a:t>externally interacts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for getting </a:t>
            </a:r>
            <a:r>
              <a:rPr sz="1167" dirty="0">
                <a:latin typeface="Times New Roman"/>
                <a:cs typeface="Times New Roman"/>
              </a:rPr>
              <a:t>its  </a:t>
            </a:r>
            <a:r>
              <a:rPr sz="1167" spc="-5" dirty="0">
                <a:latin typeface="Times New Roman"/>
                <a:cs typeface="Times New Roman"/>
              </a:rPr>
              <a:t>result,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dirty="0">
                <a:latin typeface="Times New Roman"/>
                <a:cs typeface="Times New Roman"/>
              </a:rPr>
              <a:t>is submitted to the </a:t>
            </a:r>
            <a:r>
              <a:rPr sz="1167" spc="-5" dirty="0">
                <a:latin typeface="Times New Roman"/>
                <a:cs typeface="Times New Roman"/>
              </a:rPr>
              <a:t>student and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in one of </a:t>
            </a:r>
            <a:r>
              <a:rPr sz="1167" spc="-5" dirty="0">
                <a:latin typeface="Times New Roman"/>
                <a:cs typeface="Times New Roman"/>
              </a:rPr>
              <a:t>different forms  such as, transcript and </a:t>
            </a:r>
            <a:r>
              <a:rPr sz="1167" dirty="0">
                <a:latin typeface="Times New Roman"/>
                <a:cs typeface="Times New Roman"/>
              </a:rPr>
              <a:t>result </a:t>
            </a:r>
            <a:r>
              <a:rPr sz="1167" spc="-5" dirty="0">
                <a:latin typeface="Times New Roman"/>
                <a:cs typeface="Times New Roman"/>
              </a:rPr>
              <a:t>card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  <a:buFont typeface="Courier New"/>
              <a:buChar char="o"/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spc="10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three </a:t>
            </a:r>
            <a:r>
              <a:rPr sz="1167" dirty="0">
                <a:latin typeface="Times New Roman"/>
                <a:cs typeface="Times New Roman"/>
              </a:rPr>
              <a:t>major modules </a:t>
            </a:r>
            <a:r>
              <a:rPr sz="1167" spc="-5" dirty="0">
                <a:latin typeface="Times New Roman"/>
                <a:cs typeface="Times New Roman"/>
              </a:rPr>
              <a:t>which have been </a:t>
            </a:r>
            <a:r>
              <a:rPr sz="1167" dirty="0">
                <a:latin typeface="Times New Roman"/>
                <a:cs typeface="Times New Roman"/>
              </a:rPr>
              <a:t>identified </a:t>
            </a:r>
            <a:r>
              <a:rPr sz="1167" spc="-5" dirty="0">
                <a:latin typeface="Times New Roman"/>
                <a:cs typeface="Times New Roman"/>
              </a:rPr>
              <a:t>are given below </a:t>
            </a:r>
            <a:r>
              <a:rPr sz="1167" dirty="0">
                <a:latin typeface="Times New Roman"/>
                <a:cs typeface="Times New Roman"/>
              </a:rPr>
              <a:t>our level 0 </a:t>
            </a:r>
            <a:r>
              <a:rPr sz="1167" spc="-5" dirty="0">
                <a:latin typeface="Times New Roman"/>
                <a:cs typeface="Times New Roman"/>
              </a:rPr>
              <a:t>diagram 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based </a:t>
            </a:r>
            <a:r>
              <a:rPr sz="1167" dirty="0">
                <a:latin typeface="Times New Roman"/>
                <a:cs typeface="Times New Roman"/>
              </a:rPr>
              <a:t>on these three modules </a:t>
            </a:r>
            <a:r>
              <a:rPr sz="1167" spc="-5" dirty="0">
                <a:latin typeface="Times New Roman"/>
                <a:cs typeface="Times New Roman"/>
              </a:rPr>
              <a:t>and will elaborate and describe each </a:t>
            </a:r>
            <a:r>
              <a:rPr sz="1167" dirty="0">
                <a:latin typeface="Times New Roman"/>
                <a:cs typeface="Times New Roman"/>
              </a:rPr>
              <a:t>of the modules  in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details.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278"/>
              </a:lnSpc>
              <a:buFont typeface="Courier New"/>
              <a:buChar char="o"/>
              <a:tabLst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Subject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registration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42"/>
              </a:lnSpc>
              <a:buFont typeface="Courier New"/>
              <a:buChar char="o"/>
              <a:tabLst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Result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submission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71"/>
              </a:lnSpc>
              <a:buFont typeface="Courier New"/>
              <a:buChar char="o"/>
              <a:tabLst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Result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calculation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75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11342" y="1434320"/>
            <a:ext cx="5334459" cy="400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099169" y="5420347"/>
            <a:ext cx="5372276" cy="253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857" algn="ctr"/>
            <a:r>
              <a:rPr sz="1167" spc="-5" dirty="0">
                <a:latin typeface="Times New Roman"/>
                <a:cs typeface="Times New Roman"/>
              </a:rPr>
              <a:t>Fig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first </a:t>
            </a:r>
            <a:r>
              <a:rPr sz="1167" dirty="0">
                <a:latin typeface="Times New Roman"/>
                <a:cs typeface="Times New Roman"/>
              </a:rPr>
              <a:t>module </a:t>
            </a:r>
            <a:r>
              <a:rPr sz="1167" spc="-5" dirty="0">
                <a:latin typeface="Times New Roman"/>
                <a:cs typeface="Times New Roman"/>
              </a:rPr>
              <a:t>identified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Registration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students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 As </a:t>
            </a:r>
            <a:r>
              <a:rPr sz="1167" dirty="0">
                <a:latin typeface="Times New Roman"/>
                <a:cs typeface="Times New Roman"/>
              </a:rPr>
              <a:t>the DFD show a </a:t>
            </a:r>
            <a:r>
              <a:rPr sz="1167" spc="-5" dirty="0">
                <a:latin typeface="Times New Roman"/>
                <a:cs typeface="Times New Roman"/>
              </a:rPr>
              <a:t>student applies for registration along-with </a:t>
            </a:r>
            <a:r>
              <a:rPr sz="1167" dirty="0">
                <a:latin typeface="Times New Roman"/>
                <a:cs typeface="Times New Roman"/>
              </a:rPr>
              <a:t>certain </a:t>
            </a:r>
            <a:r>
              <a:rPr sz="1167" spc="-5" dirty="0">
                <a:latin typeface="Times New Roman"/>
                <a:cs typeface="Times New Roman"/>
              </a:rPr>
              <a:t>registration  information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system,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1.0 of the system </a:t>
            </a:r>
            <a:r>
              <a:rPr sz="1167" spc="-5" dirty="0">
                <a:latin typeface="Times New Roman"/>
                <a:cs typeface="Times New Roman"/>
              </a:rPr>
              <a:t>checks </a:t>
            </a:r>
            <a:r>
              <a:rPr sz="1167" dirty="0">
                <a:latin typeface="Times New Roman"/>
                <a:cs typeface="Times New Roman"/>
              </a:rPr>
              <a:t>the  validity of information in the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if the </a:t>
            </a:r>
            <a:r>
              <a:rPr sz="1167" spc="-5" dirty="0">
                <a:latin typeface="Times New Roman"/>
                <a:cs typeface="Times New Roman"/>
              </a:rPr>
              <a:t>Registration form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found to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valid the  information </a:t>
            </a:r>
            <a:r>
              <a:rPr sz="1167" dirty="0">
                <a:latin typeface="Times New Roman"/>
                <a:cs typeface="Times New Roman"/>
              </a:rPr>
              <a:t>in the form is </a:t>
            </a:r>
            <a:r>
              <a:rPr sz="1167" spc="-5" dirty="0">
                <a:latin typeface="Times New Roman"/>
                <a:cs typeface="Times New Roman"/>
              </a:rPr>
              <a:t>passed </a:t>
            </a:r>
            <a:r>
              <a:rPr sz="1167" dirty="0">
                <a:latin typeface="Times New Roman"/>
                <a:cs typeface="Times New Roman"/>
              </a:rPr>
              <a:t>onto the </a:t>
            </a:r>
            <a:r>
              <a:rPr sz="1167" spc="-5" dirty="0">
                <a:latin typeface="Times New Roman"/>
                <a:cs typeface="Times New Roman"/>
              </a:rPr>
              <a:t>second process where </a:t>
            </a:r>
            <a:r>
              <a:rPr sz="1167" dirty="0">
                <a:latin typeface="Times New Roman"/>
                <a:cs typeface="Times New Roman"/>
              </a:rPr>
              <a:t>the validity of  </a:t>
            </a:r>
            <a:r>
              <a:rPr sz="1167" spc="-5" dirty="0">
                <a:latin typeface="Times New Roman"/>
                <a:cs typeface="Times New Roman"/>
              </a:rPr>
              <a:t>registration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determined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checking certain prerequisites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courses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which  student wishes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enrolled. After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prerequisite checking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registration database for </a:t>
            </a:r>
            <a:r>
              <a:rPr sz="1167" dirty="0">
                <a:latin typeface="Times New Roman"/>
                <a:cs typeface="Times New Roman"/>
              </a:rPr>
              <a:t>use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processes in the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During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the result of the </a:t>
            </a:r>
            <a:r>
              <a:rPr sz="1167" spc="-5" dirty="0">
                <a:latin typeface="Times New Roman"/>
                <a:cs typeface="Times New Roman"/>
              </a:rPr>
              <a:t>students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also checked </a:t>
            </a:r>
            <a:r>
              <a:rPr sz="1167" dirty="0">
                <a:latin typeface="Times New Roman"/>
                <a:cs typeface="Times New Roman"/>
              </a:rPr>
              <a:t>for the previous </a:t>
            </a:r>
            <a:r>
              <a:rPr sz="1167" spc="-5" dirty="0">
                <a:latin typeface="Times New Roman"/>
                <a:cs typeface="Times New Roman"/>
              </a:rPr>
              <a:t>semester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previously </a:t>
            </a:r>
            <a:r>
              <a:rPr sz="1167" spc="-5" dirty="0">
                <a:latin typeface="Times New Roman"/>
                <a:cs typeface="Times New Roman"/>
              </a:rPr>
              <a:t>studied </a:t>
            </a:r>
            <a:r>
              <a:rPr sz="1167" dirty="0">
                <a:latin typeface="Times New Roman"/>
                <a:cs typeface="Times New Roman"/>
              </a:rPr>
              <a:t>subject to </a:t>
            </a:r>
            <a:r>
              <a:rPr sz="1167" spc="-5" dirty="0">
                <a:latin typeface="Times New Roman"/>
                <a:cs typeface="Times New Roman"/>
              </a:rPr>
              <a:t>confirm whether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student has passed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pre-  </a:t>
            </a:r>
            <a:r>
              <a:rPr sz="1167" spc="-5" dirty="0">
                <a:latin typeface="Times New Roman"/>
                <a:cs typeface="Times New Roman"/>
              </a:rPr>
              <a:t>requisite subject before </a:t>
            </a:r>
            <a:r>
              <a:rPr sz="1167" dirty="0">
                <a:latin typeface="Times New Roman"/>
                <a:cs typeface="Times New Roman"/>
              </a:rPr>
              <a:t>he </a:t>
            </a:r>
            <a:r>
              <a:rPr sz="1167" spc="-5" dirty="0">
                <a:latin typeface="Times New Roman"/>
                <a:cs typeface="Times New Roman"/>
              </a:rPr>
              <a:t>can attempt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enroll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course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based </a:t>
            </a:r>
            <a:r>
              <a:rPr sz="1167" dirty="0">
                <a:latin typeface="Times New Roman"/>
                <a:cs typeface="Times New Roman"/>
              </a:rPr>
              <a:t>on 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prerequisite.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485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11342" y="1434320"/>
            <a:ext cx="5334459" cy="400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099170" y="5420347"/>
            <a:ext cx="5370424" cy="1859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Fig-3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DFD is in </a:t>
            </a:r>
            <a:r>
              <a:rPr sz="1167" spc="-5" dirty="0">
                <a:latin typeface="Times New Roman"/>
                <a:cs typeface="Times New Roman"/>
              </a:rPr>
              <a:t>fact combination </a:t>
            </a:r>
            <a:r>
              <a:rPr sz="1167" dirty="0">
                <a:latin typeface="Times New Roman"/>
                <a:cs typeface="Times New Roman"/>
              </a:rPr>
              <a:t>of the last </a:t>
            </a:r>
            <a:r>
              <a:rPr sz="1167" spc="-5" dirty="0">
                <a:latin typeface="Times New Roman"/>
                <a:cs typeface="Times New Roman"/>
              </a:rPr>
              <a:t>diagram and </a:t>
            </a:r>
            <a:r>
              <a:rPr sz="1167" dirty="0">
                <a:latin typeface="Times New Roman"/>
                <a:cs typeface="Times New Roman"/>
              </a:rPr>
              <a:t>some new </a:t>
            </a:r>
            <a:r>
              <a:rPr sz="1167" spc="-5" dirty="0">
                <a:latin typeface="Times New Roman"/>
                <a:cs typeface="Times New Roman"/>
              </a:rPr>
              <a:t>details </a:t>
            </a:r>
            <a:r>
              <a:rPr sz="1167" dirty="0">
                <a:latin typeface="Times New Roman"/>
                <a:cs typeface="Times New Roman"/>
              </a:rPr>
              <a:t>to the  </a:t>
            </a:r>
            <a:r>
              <a:rPr sz="1167" spc="-5" dirty="0">
                <a:latin typeface="Times New Roman"/>
                <a:cs typeface="Times New Roman"/>
              </a:rPr>
              <a:t>DFD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portion adds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dirty="0">
                <a:latin typeface="Times New Roman"/>
                <a:cs typeface="Times New Roman"/>
              </a:rPr>
              <a:t>submission to the </a:t>
            </a:r>
            <a:r>
              <a:rPr sz="1167" spc="-5" dirty="0">
                <a:latin typeface="Times New Roman"/>
                <a:cs typeface="Times New Roman"/>
              </a:rPr>
              <a:t>whole process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teacher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external entity </a:t>
            </a:r>
            <a:r>
              <a:rPr sz="1167" dirty="0">
                <a:latin typeface="Times New Roman"/>
                <a:cs typeface="Times New Roman"/>
              </a:rPr>
              <a:t>here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submitting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result,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result collection  process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numbered </a:t>
            </a:r>
            <a:r>
              <a:rPr sz="1167" dirty="0">
                <a:latin typeface="Times New Roman"/>
                <a:cs typeface="Times New Roman"/>
              </a:rPr>
              <a:t>3.0,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submitted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teacher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parts, i.e. </a:t>
            </a:r>
            <a:r>
              <a:rPr sz="1167" dirty="0">
                <a:latin typeface="Times New Roman"/>
                <a:cs typeface="Times New Roman"/>
              </a:rPr>
              <a:t>–separately for  </a:t>
            </a:r>
            <a:r>
              <a:rPr sz="1167" spc="-5" dirty="0">
                <a:latin typeface="Times New Roman"/>
                <a:cs typeface="Times New Roman"/>
              </a:rPr>
              <a:t>assignments, </a:t>
            </a:r>
            <a:r>
              <a:rPr sz="1167" dirty="0">
                <a:latin typeface="Times New Roman"/>
                <a:cs typeface="Times New Roman"/>
              </a:rPr>
              <a:t>quizzes, </a:t>
            </a:r>
            <a:r>
              <a:rPr sz="1167" spc="-5" dirty="0">
                <a:latin typeface="Times New Roman"/>
                <a:cs typeface="Times New Roman"/>
              </a:rPr>
              <a:t>tests, sessional and </a:t>
            </a:r>
            <a:r>
              <a:rPr sz="1167" dirty="0">
                <a:latin typeface="Times New Roman"/>
                <a:cs typeface="Times New Roman"/>
              </a:rPr>
              <a:t>final </a:t>
            </a:r>
            <a:r>
              <a:rPr sz="1167" spc="-5" dirty="0">
                <a:latin typeface="Times New Roman"/>
                <a:cs typeface="Times New Roman"/>
              </a:rPr>
              <a:t>result.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Collection process then  forward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collected </a:t>
            </a:r>
            <a:r>
              <a:rPr sz="1167" dirty="0">
                <a:latin typeface="Times New Roman"/>
                <a:cs typeface="Times New Roman"/>
              </a:rPr>
              <a:t>result to the </a:t>
            </a:r>
            <a:r>
              <a:rPr sz="1167" spc="-5" dirty="0">
                <a:latin typeface="Times New Roman"/>
                <a:cs typeface="Times New Roman"/>
              </a:rPr>
              <a:t>Calculate GP Process,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process calculates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Grade  </a:t>
            </a:r>
            <a:r>
              <a:rPr sz="1167" dirty="0">
                <a:latin typeface="Times New Roman"/>
                <a:cs typeface="Times New Roman"/>
              </a:rPr>
              <a:t>point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subject,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result with GP calculated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moved </a:t>
            </a:r>
            <a:r>
              <a:rPr sz="1167" spc="-5" dirty="0">
                <a:latin typeface="Times New Roman"/>
                <a:cs typeface="Times New Roman"/>
              </a:rPr>
              <a:t>forward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update  result process which </a:t>
            </a:r>
            <a:r>
              <a:rPr sz="1167" dirty="0">
                <a:latin typeface="Times New Roman"/>
                <a:cs typeface="Times New Roman"/>
              </a:rPr>
              <a:t>then </a:t>
            </a:r>
            <a:r>
              <a:rPr sz="1167" spc="-5" dirty="0">
                <a:latin typeface="Times New Roman"/>
                <a:cs typeface="Times New Roman"/>
              </a:rPr>
              <a:t>makes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updating the result  </a:t>
            </a:r>
            <a:r>
              <a:rPr sz="1167" spc="-5" dirty="0">
                <a:latin typeface="Times New Roman"/>
                <a:cs typeface="Times New Roman"/>
              </a:rPr>
              <a:t>data for that specific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student.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10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11342" y="1434320"/>
            <a:ext cx="5334459" cy="400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099243" y="5506287"/>
            <a:ext cx="5371042" cy="288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2898" algn="ctr"/>
            <a:r>
              <a:rPr sz="1167" spc="-5" dirty="0">
                <a:latin typeface="Times New Roman"/>
                <a:cs typeface="Times New Roman"/>
              </a:rPr>
              <a:t>Fig-4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of result submission the </a:t>
            </a:r>
            <a:r>
              <a:rPr sz="1167" spc="-5" dirty="0">
                <a:latin typeface="Times New Roman"/>
                <a:cs typeface="Times New Roman"/>
              </a:rPr>
              <a:t>result for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subjects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taken and </a:t>
            </a:r>
            <a:r>
              <a:rPr sz="1167" dirty="0">
                <a:latin typeface="Times New Roman"/>
                <a:cs typeface="Times New Roman"/>
              </a:rPr>
              <a:t>the GPA  is </a:t>
            </a:r>
            <a:r>
              <a:rPr sz="1167" spc="-5" dirty="0">
                <a:latin typeface="Times New Roman"/>
                <a:cs typeface="Times New Roman"/>
              </a:rPr>
              <a:t>calculated, once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5" dirty="0">
                <a:latin typeface="Times New Roman"/>
                <a:cs typeface="Times New Roman"/>
              </a:rPr>
              <a:t>GPA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calculated </a:t>
            </a:r>
            <a:r>
              <a:rPr sz="1167" dirty="0">
                <a:latin typeface="Times New Roman"/>
                <a:cs typeface="Times New Roman"/>
              </a:rPr>
              <a:t>the it 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further calculation </a:t>
            </a:r>
            <a:r>
              <a:rPr sz="1167" dirty="0">
                <a:latin typeface="Times New Roman"/>
                <a:cs typeface="Times New Roman"/>
              </a:rPr>
              <a:t>of CGPA 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forwarded </a:t>
            </a:r>
            <a:r>
              <a:rPr sz="1167" dirty="0">
                <a:latin typeface="Times New Roman"/>
                <a:cs typeface="Times New Roman"/>
              </a:rPr>
              <a:t>to another </a:t>
            </a:r>
            <a:r>
              <a:rPr sz="1167" spc="-5" dirty="0">
                <a:latin typeface="Times New Roman"/>
                <a:cs typeface="Times New Roman"/>
              </a:rPr>
              <a:t>process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numbered </a:t>
            </a:r>
            <a:r>
              <a:rPr sz="1167" dirty="0">
                <a:latin typeface="Times New Roman"/>
                <a:cs typeface="Times New Roman"/>
              </a:rPr>
              <a:t>7.0 this </a:t>
            </a:r>
            <a:r>
              <a:rPr sz="1167" spc="-5" dirty="0">
                <a:latin typeface="Times New Roman"/>
                <a:cs typeface="Times New Roman"/>
              </a:rPr>
              <a:t>process will calculate </a:t>
            </a:r>
            <a:r>
              <a:rPr sz="1167" dirty="0">
                <a:latin typeface="Times New Roman"/>
                <a:cs typeface="Times New Roman"/>
              </a:rPr>
              <a:t>the  CGPA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taking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results of the </a:t>
            </a:r>
            <a:r>
              <a:rPr sz="1167" spc="-5" dirty="0">
                <a:latin typeface="Times New Roman"/>
                <a:cs typeface="Times New Roman"/>
              </a:rPr>
              <a:t>current and previous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semesters.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Further detailed diagram i.e.—Detailed DFD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created </a:t>
            </a:r>
            <a:r>
              <a:rPr sz="1167" dirty="0">
                <a:latin typeface="Times New Roman"/>
                <a:cs typeface="Times New Roman"/>
              </a:rPr>
              <a:t>using the </a:t>
            </a:r>
            <a:r>
              <a:rPr sz="1167" spc="-5" dirty="0">
                <a:latin typeface="Times New Roman"/>
                <a:cs typeface="Times New Roman"/>
              </a:rPr>
              <a:t>given 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DFD  and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expanding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Processes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further.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701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34" dirty="0">
                <a:latin typeface="Times New Roman"/>
                <a:cs typeface="Times New Roman"/>
              </a:rPr>
              <a:t>Cross </a:t>
            </a:r>
            <a:r>
              <a:rPr sz="1167" spc="24" dirty="0">
                <a:latin typeface="Times New Roman"/>
                <a:cs typeface="Times New Roman"/>
              </a:rPr>
              <a:t>Reference </a:t>
            </a:r>
            <a:r>
              <a:rPr sz="1167" spc="53" dirty="0">
                <a:latin typeface="Times New Roman"/>
                <a:cs typeface="Times New Roman"/>
              </a:rPr>
              <a:t>Matrix: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doth: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matrix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find </a:t>
            </a:r>
            <a:r>
              <a:rPr sz="1167" dirty="0">
                <a:latin typeface="Times New Roman"/>
                <a:cs typeface="Times New Roman"/>
              </a:rPr>
              <a:t>out </a:t>
            </a:r>
            <a:r>
              <a:rPr sz="1167" spc="-5" dirty="0">
                <a:latin typeface="Times New Roman"/>
                <a:cs typeface="Times New Roman"/>
              </a:rPr>
              <a:t>that what values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attributes will appear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reports,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purpose we </a:t>
            </a:r>
            <a:r>
              <a:rPr sz="1167" dirty="0">
                <a:latin typeface="Times New Roman"/>
                <a:cs typeface="Times New Roman"/>
              </a:rPr>
              <a:t>write the major </a:t>
            </a:r>
            <a:r>
              <a:rPr sz="1167" spc="-5" dirty="0">
                <a:latin typeface="Times New Roman"/>
                <a:cs typeface="Times New Roman"/>
              </a:rPr>
              <a:t>item </a:t>
            </a:r>
            <a:r>
              <a:rPr sz="1167" dirty="0">
                <a:latin typeface="Times New Roman"/>
                <a:cs typeface="Times New Roman"/>
              </a:rPr>
              <a:t>names </a:t>
            </a:r>
            <a:r>
              <a:rPr sz="1167" spc="5" dirty="0">
                <a:latin typeface="Times New Roman"/>
                <a:cs typeface="Times New Roman"/>
              </a:rPr>
              <a:t>on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matrix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row </a:t>
            </a:r>
            <a:r>
              <a:rPr sz="1167" dirty="0">
                <a:latin typeface="Times New Roman"/>
                <a:cs typeface="Times New Roman"/>
              </a:rPr>
              <a:t>wise order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reports which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generated will </a:t>
            </a:r>
            <a:r>
              <a:rPr sz="1167" dirty="0">
                <a:latin typeface="Times New Roman"/>
                <a:cs typeface="Times New Roman"/>
              </a:rPr>
              <a:t>be written on top or in column </a:t>
            </a:r>
            <a:r>
              <a:rPr sz="1167" spc="-5" dirty="0">
                <a:latin typeface="Times New Roman"/>
                <a:cs typeface="Times New Roman"/>
              </a:rPr>
              <a:t>wise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order.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0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421004"/>
            <a:ext cx="14427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Cross Reference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Matrix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17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4271012"/>
            <a:ext cx="5371042" cy="3078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process infact </a:t>
            </a:r>
            <a:r>
              <a:rPr sz="1167" dirty="0">
                <a:latin typeface="Times New Roman"/>
                <a:cs typeface="Times New Roman"/>
              </a:rPr>
              <a:t>is just </a:t>
            </a:r>
            <a:r>
              <a:rPr sz="1167" spc="-5" dirty="0">
                <a:latin typeface="Times New Roman"/>
                <a:cs typeface="Times New Roman"/>
              </a:rPr>
              <a:t>cross </a:t>
            </a:r>
            <a:r>
              <a:rPr sz="1167" dirty="0">
                <a:latin typeface="Times New Roman"/>
                <a:cs typeface="Times New Roman"/>
              </a:rPr>
              <a:t>link So the </a:t>
            </a:r>
            <a:r>
              <a:rPr sz="1167" spc="-5" dirty="0">
                <a:latin typeface="Times New Roman"/>
                <a:cs typeface="Times New Roman"/>
              </a:rPr>
              <a:t>first Item transcript which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or 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needed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student, second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Result card, </a:t>
            </a:r>
            <a:r>
              <a:rPr sz="1167" dirty="0">
                <a:latin typeface="Times New Roman"/>
                <a:cs typeface="Times New Roman"/>
              </a:rPr>
              <a:t>next is </a:t>
            </a:r>
            <a:r>
              <a:rPr sz="1167" spc="-5" dirty="0">
                <a:latin typeface="Times New Roman"/>
                <a:cs typeface="Times New Roman"/>
              </a:rPr>
              <a:t>attendance </a:t>
            </a:r>
            <a:r>
              <a:rPr sz="1167" dirty="0">
                <a:latin typeface="Times New Roman"/>
                <a:cs typeface="Times New Roman"/>
              </a:rPr>
              <a:t>sheet </a:t>
            </a:r>
            <a:r>
              <a:rPr sz="1167" spc="-5" dirty="0">
                <a:latin typeface="Times New Roman"/>
                <a:cs typeface="Times New Roman"/>
              </a:rPr>
              <a:t>then we have  Class result (Subject wise) and </a:t>
            </a:r>
            <a:r>
              <a:rPr sz="1167" dirty="0">
                <a:latin typeface="Times New Roman"/>
                <a:cs typeface="Times New Roman"/>
              </a:rPr>
              <a:t>finally the </a:t>
            </a:r>
            <a:r>
              <a:rPr sz="1167" spc="-5" dirty="0">
                <a:latin typeface="Times New Roman"/>
                <a:cs typeface="Times New Roman"/>
              </a:rPr>
              <a:t>Class result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whole, </a:t>
            </a:r>
            <a:r>
              <a:rPr sz="1167" dirty="0">
                <a:latin typeface="Times New Roman"/>
                <a:cs typeface="Times New Roman"/>
              </a:rPr>
              <a:t>here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subject wise  class result means that </a:t>
            </a:r>
            <a:r>
              <a:rPr sz="1167" dirty="0">
                <a:latin typeface="Times New Roman"/>
                <a:cs typeface="Times New Roman"/>
              </a:rPr>
              <a:t>all the </a:t>
            </a:r>
            <a:r>
              <a:rPr sz="1167" spc="-5" dirty="0">
                <a:latin typeface="Times New Roman"/>
                <a:cs typeface="Times New Roman"/>
              </a:rPr>
              <a:t>results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specific class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student </a:t>
            </a:r>
            <a:r>
              <a:rPr sz="1167" spc="-5" dirty="0">
                <a:latin typeface="Times New Roman"/>
                <a:cs typeface="Times New Roman"/>
              </a:rPr>
              <a:t>considering  each component, such as assignments, </a:t>
            </a:r>
            <a:r>
              <a:rPr sz="1167" dirty="0">
                <a:latin typeface="Times New Roman"/>
                <a:cs typeface="Times New Roman"/>
              </a:rPr>
              <a:t>quizzes, </a:t>
            </a:r>
            <a:r>
              <a:rPr sz="1167" spc="-5" dirty="0">
                <a:latin typeface="Times New Roman"/>
                <a:cs typeface="Times New Roman"/>
              </a:rPr>
              <a:t>sessional and terminal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results.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2022"/>
              </a:lnSpc>
              <a:spcBef>
                <a:spcPts val="156"/>
              </a:spcBef>
            </a:pPr>
            <a:r>
              <a:rPr sz="1167" dirty="0">
                <a:latin typeface="Times New Roman"/>
                <a:cs typeface="Times New Roman"/>
              </a:rPr>
              <a:t>Similarly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mentioned </a:t>
            </a:r>
            <a:r>
              <a:rPr sz="1167" dirty="0">
                <a:latin typeface="Times New Roman"/>
                <a:cs typeface="Times New Roman"/>
              </a:rPr>
              <a:t>items are marked with a </a:t>
            </a:r>
            <a:r>
              <a:rPr sz="1167" spc="-5" dirty="0">
                <a:latin typeface="Times New Roman"/>
                <a:cs typeface="Times New Roman"/>
              </a:rPr>
              <a:t>tick which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needed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 </a:t>
            </a:r>
            <a:r>
              <a:rPr sz="1167" dirty="0">
                <a:latin typeface="Times New Roman"/>
                <a:cs typeface="Times New Roman"/>
              </a:rPr>
              <a:t>output.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433"/>
              </a:spcBef>
            </a:pPr>
            <a:r>
              <a:rPr sz="1167" spc="-10" dirty="0">
                <a:latin typeface="Times New Roman"/>
                <a:cs typeface="Times New Roman"/>
              </a:rPr>
              <a:t>Let </a:t>
            </a:r>
            <a:r>
              <a:rPr sz="1167" dirty="0">
                <a:latin typeface="Times New Roman"/>
                <a:cs typeface="Times New Roman"/>
              </a:rPr>
              <a:t>us see how the </a:t>
            </a:r>
            <a:r>
              <a:rPr sz="1167" spc="-5" dirty="0">
                <a:latin typeface="Times New Roman"/>
                <a:cs typeface="Times New Roman"/>
              </a:rPr>
              <a:t>DFD and </a:t>
            </a:r>
            <a:r>
              <a:rPr sz="1167" dirty="0">
                <a:latin typeface="Times New Roman"/>
                <a:cs typeface="Times New Roman"/>
              </a:rPr>
              <a:t>CRM </a:t>
            </a:r>
            <a:r>
              <a:rPr sz="1167" spc="-5" dirty="0">
                <a:latin typeface="Times New Roman"/>
                <a:cs typeface="Times New Roman"/>
              </a:rPr>
              <a:t>are used </a:t>
            </a:r>
            <a:r>
              <a:rPr sz="1167" dirty="0">
                <a:latin typeface="Times New Roman"/>
                <a:cs typeface="Times New Roman"/>
              </a:rPr>
              <a:t>in creating the</a:t>
            </a:r>
            <a:r>
              <a:rPr sz="1167" spc="-5" dirty="0">
                <a:latin typeface="Times New Roman"/>
                <a:cs typeface="Times New Roman"/>
              </a:rPr>
              <a:t> ER-Diagram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Creating ER-Diagram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fact lies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Analysis phase 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started with  identifying different entities which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present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system. For this purpose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use  the </a:t>
            </a:r>
            <a:r>
              <a:rPr sz="1167" spc="-5" dirty="0">
                <a:latin typeface="Times New Roman"/>
                <a:cs typeface="Times New Roman"/>
              </a:rPr>
              <a:t>DFD first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all.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Lets check </a:t>
            </a:r>
            <a:r>
              <a:rPr sz="1167" dirty="0">
                <a:latin typeface="Times New Roman"/>
                <a:cs typeface="Times New Roman"/>
              </a:rPr>
              <a:t>our </a:t>
            </a:r>
            <a:r>
              <a:rPr sz="1167" spc="-5" dirty="0">
                <a:latin typeface="Times New Roman"/>
                <a:cs typeface="Times New Roman"/>
              </a:rPr>
              <a:t>DFD, </a:t>
            </a:r>
            <a:r>
              <a:rPr sz="1167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there we can find </a:t>
            </a:r>
            <a:r>
              <a:rPr sz="1167" dirty="0">
                <a:latin typeface="Times New Roman"/>
                <a:cs typeface="Times New Roman"/>
              </a:rPr>
              <a:t>the following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6639" y="1671660"/>
          <a:ext cx="5361164" cy="260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2333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Transcript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66675" indent="83820">
                        <a:lnSpc>
                          <a:spcPts val="142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Semester  Result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marR="57150" indent="-177165">
                        <a:lnSpc>
                          <a:spcPts val="142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Sheet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67310" indent="76200">
                        <a:lnSpc>
                          <a:spcPts val="142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 Result  (Subject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Wise)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 marR="127635" indent="28575">
                        <a:lnSpc>
                          <a:spcPts val="1420"/>
                        </a:lnSpc>
                        <a:spcBef>
                          <a:spcPts val="11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18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Course_Name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28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CGPA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28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2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2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NameOfStudent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2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NameOfProgram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12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Reg_No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6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6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6">
                      <a:solidFill>
                        <a:srgbClr val="000000"/>
                      </a:solidFill>
                      <a:prstDash val="solid"/>
                    </a:lnT>
                    <a:lnB w="12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18">
                      <a:solidFill>
                        <a:srgbClr val="000000"/>
                      </a:solidFill>
                      <a:prstDash val="solid"/>
                    </a:lnL>
                    <a:lnR w="12718">
                      <a:solidFill>
                        <a:srgbClr val="000000"/>
                      </a:solidFill>
                      <a:prstDash val="solid"/>
                    </a:lnR>
                    <a:lnT w="12718">
                      <a:solidFill>
                        <a:srgbClr val="000000"/>
                      </a:solidFill>
                      <a:prstDash val="solid"/>
                    </a:lnT>
                    <a:lnB w="12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5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448782" y="1243163"/>
            <a:ext cx="600075" cy="97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Con</a:t>
            </a:r>
            <a:r>
              <a:rPr sz="1069" dirty="0">
                <a:latin typeface="Times New Roman"/>
                <a:cs typeface="Times New Roman"/>
              </a:rPr>
              <a:t>tr</a:t>
            </a:r>
            <a:r>
              <a:rPr sz="1069" spc="24" dirty="0">
                <a:latin typeface="Times New Roman"/>
                <a:cs typeface="Times New Roman"/>
              </a:rPr>
              <a:t>o</a:t>
            </a:r>
            <a:r>
              <a:rPr sz="1069" dirty="0">
                <a:latin typeface="Times New Roman"/>
                <a:cs typeface="Times New Roman"/>
              </a:rPr>
              <a:t>ll</a:t>
            </a:r>
            <a:r>
              <a:rPr sz="1069" spc="5" dirty="0">
                <a:latin typeface="Times New Roman"/>
                <a:cs typeface="Times New Roman"/>
              </a:rPr>
              <a:t>er  </a:t>
            </a:r>
            <a:r>
              <a:rPr sz="1069" spc="10" dirty="0">
                <a:latin typeface="Times New Roman"/>
                <a:cs typeface="Times New Roman"/>
              </a:rPr>
              <a:t>Teachers</a:t>
            </a:r>
            <a:endParaRPr sz="1069">
              <a:latin typeface="Times New Roman"/>
              <a:cs typeface="Times New Roman"/>
            </a:endParaRPr>
          </a:p>
          <a:p>
            <a:pPr marL="12347" marR="44449" indent="-617">
              <a:lnSpc>
                <a:spcPct val="1473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5" dirty="0">
                <a:latin typeface="Times New Roman"/>
                <a:cs typeface="Times New Roman"/>
              </a:rPr>
              <a:t>o</a:t>
            </a:r>
            <a:r>
              <a:rPr sz="1069" dirty="0">
                <a:latin typeface="Times New Roman"/>
                <a:cs typeface="Times New Roman"/>
              </a:rPr>
              <a:t>g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24" dirty="0">
                <a:latin typeface="Times New Roman"/>
                <a:cs typeface="Times New Roman"/>
              </a:rPr>
              <a:t>m</a:t>
            </a:r>
            <a:r>
              <a:rPr sz="1069" spc="5" dirty="0">
                <a:latin typeface="Times New Roman"/>
                <a:cs typeface="Times New Roman"/>
              </a:rPr>
              <a:t>s  </a:t>
            </a:r>
            <a:r>
              <a:rPr sz="1069" spc="10" dirty="0">
                <a:latin typeface="Times New Roman"/>
                <a:cs typeface="Times New Roman"/>
              </a:rPr>
              <a:t>Results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980659" y="1243651"/>
            <a:ext cx="943945" cy="121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72887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Student  </a:t>
            </a:r>
            <a:r>
              <a:rPr sz="1069" spc="15" dirty="0">
                <a:latin typeface="Times New Roman"/>
                <a:cs typeface="Times New Roman"/>
              </a:rPr>
              <a:t>Cou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es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Courses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Offered  </a:t>
            </a:r>
            <a:r>
              <a:rPr sz="1069" spc="5" dirty="0">
                <a:latin typeface="Times New Roman"/>
                <a:cs typeface="Times New Roman"/>
              </a:rPr>
              <a:t>Registration  </a:t>
            </a:r>
            <a:r>
              <a:rPr sz="1069" spc="10" dirty="0">
                <a:latin typeface="Times New Roman"/>
                <a:cs typeface="Times New Roman"/>
              </a:rPr>
              <a:t>Semester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06" y="2446159"/>
            <a:ext cx="4867275" cy="607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Here the point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noted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that, we have picked the controller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entity, </a:t>
            </a:r>
            <a:r>
              <a:rPr sz="1069" spc="10" dirty="0">
                <a:latin typeface="Times New Roman"/>
                <a:cs typeface="Times New Roman"/>
              </a:rPr>
              <a:t>although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controller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acting </a:t>
            </a:r>
            <a:r>
              <a:rPr sz="1069" spc="5" dirty="0">
                <a:latin typeface="Times New Roman"/>
                <a:cs typeface="Times New Roman"/>
              </a:rPr>
              <a:t>as an </a:t>
            </a:r>
            <a:r>
              <a:rPr sz="1069" spc="10" dirty="0">
                <a:latin typeface="Times New Roman"/>
                <a:cs typeface="Times New Roman"/>
              </a:rPr>
              <a:t>external </a:t>
            </a:r>
            <a:r>
              <a:rPr sz="1069" spc="15" dirty="0">
                <a:latin typeface="Times New Roman"/>
                <a:cs typeface="Times New Roman"/>
              </a:rPr>
              <a:t>entity </a:t>
            </a:r>
            <a:r>
              <a:rPr sz="1069" spc="10" dirty="0">
                <a:latin typeface="Times New Roman"/>
                <a:cs typeface="Times New Roman"/>
              </a:rPr>
              <a:t>for providing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getting information from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system, but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case of ER-Diagram  the controller can  not  be represented 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entity because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controller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examination system and for such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entity instances a complete entity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5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way we </a:t>
            </a:r>
            <a:r>
              <a:rPr sz="1069" spc="10" dirty="0">
                <a:latin typeface="Times New Roman"/>
                <a:cs typeface="Times New Roman"/>
              </a:rPr>
              <a:t>can exclude the controller </a:t>
            </a:r>
            <a:r>
              <a:rPr sz="1069" spc="5" dirty="0">
                <a:latin typeface="Times New Roman"/>
                <a:cs typeface="Times New Roman"/>
              </a:rPr>
              <a:t>entity,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0" dirty="0">
                <a:latin typeface="Times New Roman"/>
                <a:cs typeface="Times New Roman"/>
              </a:rPr>
              <a:t>take care of other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entities before including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ED-Diagram. Another such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results,  which </a:t>
            </a:r>
            <a:r>
              <a:rPr sz="1069" spc="1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not be </a:t>
            </a:r>
            <a:r>
              <a:rPr sz="1069" spc="5" dirty="0">
                <a:latin typeface="Times New Roman"/>
                <a:cs typeface="Times New Roman"/>
              </a:rPr>
              <a:t>as it is,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ER-Diagram, because there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a number of  result types </a:t>
            </a:r>
            <a:r>
              <a:rPr sz="1069" spc="5" dirty="0">
                <a:latin typeface="Times New Roman"/>
                <a:cs typeface="Times New Roman"/>
              </a:rPr>
              <a:t>at different stages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Process,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there will be a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different  results.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our </a:t>
            </a:r>
            <a:r>
              <a:rPr sz="1069" spc="19" dirty="0">
                <a:latin typeface="Times New Roman"/>
                <a:cs typeface="Times New Roman"/>
              </a:rPr>
              <a:t>CRM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creating the ER-Diagram, because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19" dirty="0">
                <a:latin typeface="Times New Roman"/>
                <a:cs typeface="Times New Roman"/>
              </a:rPr>
              <a:t>CRM,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 number of item/attributes appearing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it,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from there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see that whether  these items belong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same entity </a:t>
            </a:r>
            <a:r>
              <a:rPr sz="1069" spc="15" dirty="0">
                <a:latin typeface="Times New Roman"/>
                <a:cs typeface="Times New Roman"/>
              </a:rPr>
              <a:t>or more </a:t>
            </a:r>
            <a:r>
              <a:rPr sz="1069" spc="10" dirty="0">
                <a:latin typeface="Times New Roman"/>
                <a:cs typeface="Times New Roman"/>
              </a:rPr>
              <a:t>than one </a:t>
            </a:r>
            <a:r>
              <a:rPr sz="1069" spc="5" dirty="0">
                <a:latin typeface="Times New Roman"/>
                <a:cs typeface="Times New Roman"/>
              </a:rPr>
              <a:t>entity.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they belong  to </a:t>
            </a:r>
            <a:r>
              <a:rPr sz="1069" spc="10" dirty="0">
                <a:latin typeface="Times New Roman"/>
                <a:cs typeface="Times New Roman"/>
              </a:rPr>
              <a:t>multiple entities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find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 existing between those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entities.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Considering our </a:t>
            </a:r>
            <a:r>
              <a:rPr sz="1069" spc="19" dirty="0">
                <a:latin typeface="Times New Roman"/>
                <a:cs typeface="Times New Roman"/>
              </a:rPr>
              <a:t>CRM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transcript,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a number of items appearing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 ,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appear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for each semester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transcript. </a:t>
            </a:r>
            <a:r>
              <a:rPr sz="1069" spc="15" dirty="0">
                <a:latin typeface="Times New Roman"/>
                <a:cs typeface="Times New Roman"/>
              </a:rPr>
              <a:t>So the 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which belong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personal information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student </a:t>
            </a:r>
            <a:r>
              <a:rPr sz="1069" spc="5" dirty="0">
                <a:latin typeface="Times New Roman"/>
                <a:cs typeface="Times New Roman"/>
              </a:rPr>
              <a:t>shall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placed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 entity and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which belongs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students’ academic data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 placed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courses or results entity for that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147300"/>
              </a:lnSpc>
              <a:spcBef>
                <a:spcPts val="671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phase </a:t>
            </a:r>
            <a:r>
              <a:rPr sz="1069" spc="15" dirty="0">
                <a:latin typeface="Times New Roman"/>
                <a:cs typeface="Times New Roman"/>
              </a:rPr>
              <a:t>we have to </a:t>
            </a:r>
            <a:r>
              <a:rPr sz="1069" spc="10" dirty="0">
                <a:latin typeface="Times New Roman"/>
                <a:cs typeface="Times New Roman"/>
              </a:rPr>
              <a:t>draw different entity type and the relationship which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exist between those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entities.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8643" algn="just">
              <a:lnSpc>
                <a:spcPct val="145500"/>
              </a:lnSpc>
            </a:pPr>
            <a:r>
              <a:rPr sz="1069" i="1" spc="15" dirty="0">
                <a:latin typeface="Franklin Gothic Medium"/>
                <a:cs typeface="Franklin Gothic Medium"/>
              </a:rPr>
              <a:t>These we </a:t>
            </a:r>
            <a:r>
              <a:rPr sz="1069" i="1" spc="5" dirty="0">
                <a:latin typeface="Franklin Gothic Medium"/>
                <a:cs typeface="Franklin Gothic Medium"/>
              </a:rPr>
              <a:t>will </a:t>
            </a:r>
            <a:r>
              <a:rPr sz="1069" i="1" spc="10" dirty="0">
                <a:latin typeface="Franklin Gothic Medium"/>
                <a:cs typeface="Franklin Gothic Medium"/>
              </a:rPr>
              <a:t>discuss </a:t>
            </a:r>
            <a:r>
              <a:rPr sz="1069" i="1" dirty="0">
                <a:latin typeface="Franklin Gothic Medium"/>
                <a:cs typeface="Franklin Gothic Medium"/>
              </a:rPr>
              <a:t>in </a:t>
            </a:r>
            <a:r>
              <a:rPr sz="1069" i="1" spc="10" dirty="0">
                <a:latin typeface="Franklin Gothic Medium"/>
                <a:cs typeface="Franklin Gothic Medium"/>
              </a:rPr>
              <a:t>the next </a:t>
            </a:r>
            <a:r>
              <a:rPr sz="1069" i="1" spc="5" dirty="0">
                <a:latin typeface="Franklin Gothic Medium"/>
                <a:cs typeface="Franklin Gothic Medium"/>
              </a:rPr>
              <a:t>lecture </a:t>
            </a:r>
            <a:r>
              <a:rPr sz="1069" i="1" spc="10" dirty="0">
                <a:latin typeface="Franklin Gothic Medium"/>
                <a:cs typeface="Franklin Gothic Medium"/>
              </a:rPr>
              <a:t>that how </a:t>
            </a:r>
            <a:r>
              <a:rPr sz="1069" i="1" spc="15" dirty="0">
                <a:latin typeface="Franklin Gothic Medium"/>
                <a:cs typeface="Franklin Gothic Medium"/>
              </a:rPr>
              <a:t>we </a:t>
            </a:r>
            <a:r>
              <a:rPr sz="1069" i="1" spc="10" dirty="0">
                <a:latin typeface="Franklin Gothic Medium"/>
                <a:cs typeface="Franklin Gothic Medium"/>
              </a:rPr>
              <a:t>draw relationships between  </a:t>
            </a:r>
            <a:r>
              <a:rPr sz="1069" i="1" spc="5" dirty="0">
                <a:latin typeface="Franklin Gothic Medium"/>
                <a:cs typeface="Franklin Gothic Medium"/>
              </a:rPr>
              <a:t>different</a:t>
            </a:r>
            <a:r>
              <a:rPr sz="1069" i="1" spc="-53" dirty="0">
                <a:latin typeface="Franklin Gothic Medium"/>
                <a:cs typeface="Franklin Gothic Medium"/>
              </a:rPr>
              <a:t> </a:t>
            </a:r>
            <a:r>
              <a:rPr sz="1069" i="1" spc="10" dirty="0">
                <a:latin typeface="Franklin Gothic Medium"/>
                <a:cs typeface="Franklin Gothic Medium"/>
              </a:rPr>
              <a:t>entities.</a:t>
            </a:r>
            <a:endParaRPr sz="1069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187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13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2169308"/>
            <a:ext cx="1236574" cy="71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069" spc="44" dirty="0">
                <a:latin typeface="Times New Roman"/>
                <a:cs typeface="Times New Roman"/>
              </a:rPr>
              <a:t>Case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Study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5504" y="2550599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136064" y="2550599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541" y="2548376"/>
            <a:ext cx="0" cy="492037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2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504" y="3037383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33101" y="2548376"/>
            <a:ext cx="0" cy="492037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2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36064" y="3037383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493431" y="2548376"/>
            <a:ext cx="0" cy="492037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2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397" y="3492052"/>
            <a:ext cx="4867275" cy="58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431526" indent="-208662">
              <a:lnSpc>
                <a:spcPts val="1274"/>
              </a:lnSpc>
              <a:spcBef>
                <a:spcPts val="5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E –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Diagram of Examination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Conceptual Data </a:t>
            </a:r>
            <a:r>
              <a:rPr sz="1069" spc="15" dirty="0">
                <a:latin typeface="Times New Roman"/>
                <a:cs typeface="Times New Roman"/>
              </a:rPr>
              <a:t>Base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Relationships and Cardinalities between the</a:t>
            </a:r>
            <a:r>
              <a:rPr sz="1069" spc="5" dirty="0">
                <a:latin typeface="Times New Roman"/>
                <a:cs typeface="Times New Roman"/>
              </a:rPr>
              <a:t> entities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8662" algn="just">
              <a:lnSpc>
                <a:spcPct val="98500"/>
              </a:lnSpc>
              <a:spcBef>
                <a:spcPts val="5"/>
              </a:spcBef>
              <a:buFont typeface="Courier New"/>
              <a:buChar char="o"/>
              <a:tabLst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discussed the Preliminary phase of the </a:t>
            </a:r>
            <a:r>
              <a:rPr sz="1069" spc="15" dirty="0">
                <a:latin typeface="Times New Roman"/>
                <a:cs typeface="Times New Roman"/>
              </a:rPr>
              <a:t>Examination  </a:t>
            </a:r>
            <a:r>
              <a:rPr sz="1069" spc="10" dirty="0">
                <a:latin typeface="Times New Roman"/>
                <a:cs typeface="Times New Roman"/>
              </a:rPr>
              <a:t>system.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outputs required </a:t>
            </a:r>
            <a:r>
              <a:rPr sz="1069" spc="15" dirty="0">
                <a:latin typeface="Times New Roman"/>
                <a:cs typeface="Times New Roman"/>
              </a:rPr>
              <a:t>from the </a:t>
            </a:r>
            <a:r>
              <a:rPr sz="1069" spc="10" dirty="0">
                <a:latin typeface="Times New Roman"/>
                <a:cs typeface="Times New Roman"/>
              </a:rPr>
              <a:t>system and then we </a:t>
            </a:r>
            <a:r>
              <a:rPr sz="1069" spc="15" dirty="0">
                <a:latin typeface="Times New Roman"/>
                <a:cs typeface="Times New Roman"/>
              </a:rPr>
              <a:t>drew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flow diagrams DFDs. From 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the conceptual  model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 through E-R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Diagram.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Identification </a:t>
            </a:r>
            <a:r>
              <a:rPr sz="1264" dirty="0">
                <a:latin typeface="Times New Roman"/>
                <a:cs typeface="Times New Roman"/>
              </a:rPr>
              <a:t>of </a:t>
            </a:r>
            <a:r>
              <a:rPr sz="1264" spc="5" dirty="0">
                <a:latin typeface="Times New Roman"/>
                <a:cs typeface="Times New Roman"/>
              </a:rPr>
              <a:t>Entity Types </a:t>
            </a:r>
            <a:r>
              <a:rPr sz="1264" dirty="0">
                <a:latin typeface="Times New Roman"/>
                <a:cs typeface="Times New Roman"/>
              </a:rPr>
              <a:t>of </a:t>
            </a:r>
            <a:r>
              <a:rPr sz="1264" spc="5" dirty="0">
                <a:latin typeface="Times New Roman"/>
                <a:cs typeface="Times New Roman"/>
              </a:rPr>
              <a:t>the Examination</a:t>
            </a:r>
            <a:r>
              <a:rPr sz="1264" spc="39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System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carried out a detailed preliminary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of the system,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drawn the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15" dirty="0">
                <a:latin typeface="Times New Roman"/>
                <a:cs typeface="Times New Roman"/>
              </a:rPr>
              <a:t>flow </a:t>
            </a:r>
            <a:r>
              <a:rPr sz="1069" spc="10" dirty="0">
                <a:latin typeface="Times New Roman"/>
                <a:cs typeface="Times New Roman"/>
              </a:rPr>
              <a:t>diagrams and then identified major entity types.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will identify the major 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the identities,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draw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relationships and cardinalities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and finally draw a complete E-R Diagram of the system.. So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attributes of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entities.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68" dirty="0">
                <a:latin typeface="Times New Roman"/>
                <a:cs typeface="Times New Roman"/>
              </a:rPr>
              <a:t>Program: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4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This entity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what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courses are being offered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an institute, </a:t>
            </a:r>
            <a:r>
              <a:rPr sz="1069" spc="5" dirty="0">
                <a:latin typeface="Times New Roman"/>
                <a:cs typeface="Times New Roman"/>
              </a:rPr>
              <a:t>like  </a:t>
            </a:r>
            <a:r>
              <a:rPr sz="1069" spc="19" dirty="0">
                <a:latin typeface="Times New Roman"/>
                <a:cs typeface="Times New Roman"/>
              </a:rPr>
              <a:t>MCS, </a:t>
            </a:r>
            <a:r>
              <a:rPr sz="1069" spc="15" dirty="0">
                <a:latin typeface="Times New Roman"/>
                <a:cs typeface="Times New Roman"/>
              </a:rPr>
              <a:t>BCS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major </a:t>
            </a:r>
            <a:r>
              <a:rPr sz="1069" spc="10" dirty="0">
                <a:latin typeface="Times New Roman"/>
                <a:cs typeface="Times New Roman"/>
              </a:rPr>
              <a:t>attributes of this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entity:-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72">
              <a:latin typeface="Times New Roman"/>
              <a:cs typeface="Times New Roman"/>
            </a:endParaRPr>
          </a:p>
          <a:p>
            <a:pPr marL="431526" marR="8026" indent="-208662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pr_Code.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as a primary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entity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0" dirty="0">
                <a:latin typeface="Times New Roman"/>
                <a:cs typeface="Times New Roman"/>
              </a:rPr>
              <a:t>would always be  unique 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9" dirty="0">
                <a:latin typeface="Times New Roman"/>
                <a:cs typeface="Times New Roman"/>
              </a:rPr>
              <a:t>MBA, </a:t>
            </a:r>
            <a:r>
              <a:rPr sz="1069" spc="15" dirty="0">
                <a:latin typeface="Times New Roman"/>
                <a:cs typeface="Times New Roman"/>
              </a:rPr>
              <a:t>MCS,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  <a:p>
            <a:pPr marL="431526" marR="9878" indent="-208662">
              <a:lnSpc>
                <a:spcPts val="1264"/>
              </a:lnSpc>
              <a:spcBef>
                <a:spcPts val="5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8" dirty="0">
                <a:latin typeface="Times New Roman"/>
                <a:cs typeface="Times New Roman"/>
              </a:rPr>
              <a:t>max_Dur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duration 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particular  course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year , </a:t>
            </a:r>
            <a:r>
              <a:rPr sz="1069" spc="15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years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15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29" dirty="0">
                <a:latin typeface="Times New Roman"/>
                <a:cs typeface="Times New Roman"/>
              </a:rPr>
              <a:t>no_of_Semesters </a:t>
            </a:r>
            <a:r>
              <a:rPr sz="1069" spc="15" dirty="0">
                <a:latin typeface="Times New Roman"/>
                <a:cs typeface="Times New Roman"/>
              </a:rPr>
              <a:t>How many </a:t>
            </a:r>
            <a:r>
              <a:rPr sz="1069" spc="10" dirty="0">
                <a:latin typeface="Times New Roman"/>
                <a:cs typeface="Times New Roman"/>
              </a:rPr>
              <a:t>semesters this program has like four </a:t>
            </a:r>
            <a:r>
              <a:rPr sz="1069" spc="5" dirty="0">
                <a:latin typeface="Times New Roman"/>
                <a:cs typeface="Times New Roman"/>
              </a:rPr>
              <a:t>,six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</a:t>
            </a:r>
            <a:endParaRPr sz="1069">
              <a:latin typeface="Times New Roman"/>
              <a:cs typeface="Times New Roman"/>
            </a:endParaRPr>
          </a:p>
          <a:p>
            <a:pPr marL="43152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Pr_Lvl </a:t>
            </a:r>
            <a:r>
              <a:rPr sz="1069" spc="10" dirty="0">
                <a:latin typeface="Times New Roman"/>
                <a:cs typeface="Times New Roman"/>
              </a:rPr>
              <a:t>This course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of undergraduate, graduate or post graduate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algn="just"/>
            <a:r>
              <a:rPr sz="1069" spc="53" dirty="0">
                <a:latin typeface="Times New Roman"/>
                <a:cs typeface="Times New Roman"/>
              </a:rPr>
              <a:t>Student: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69796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6246985"/>
            <a:ext cx="5371659" cy="2506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Fig-1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7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Figure:1 </a:t>
            </a:r>
            <a:r>
              <a:rPr sz="1167" dirty="0">
                <a:latin typeface="Times New Roman"/>
                <a:cs typeface="Times New Roman"/>
              </a:rPr>
              <a:t>above shows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supertype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subtype relation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SALARIED and HOURLY employees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EMPLOYEE, </a:t>
            </a:r>
            <a:r>
              <a:rPr sz="1167" spc="-5" dirty="0">
                <a:latin typeface="Times New Roman"/>
                <a:cs typeface="Times New Roman"/>
              </a:rPr>
              <a:t>we can  see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are specific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subtype entities </a:t>
            </a:r>
            <a:r>
              <a:rPr sz="1167" dirty="0">
                <a:latin typeface="Times New Roman"/>
                <a:cs typeface="Times New Roman"/>
              </a:rPr>
              <a:t>are not </a:t>
            </a:r>
            <a:r>
              <a:rPr sz="1167" spc="-5" dirty="0">
                <a:latin typeface="Times New Roman"/>
                <a:cs typeface="Times New Roman"/>
              </a:rPr>
              <a:t>shown with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supertype entity.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those </a:t>
            </a:r>
            <a:r>
              <a:rPr sz="1167" spc="-5" dirty="0">
                <a:latin typeface="Times New Roman"/>
                <a:cs typeface="Times New Roman"/>
              </a:rPr>
              <a:t>attributes are shown 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which are </a:t>
            </a:r>
            <a:r>
              <a:rPr sz="1167" dirty="0">
                <a:latin typeface="Times New Roman"/>
                <a:cs typeface="Times New Roman"/>
              </a:rPr>
              <a:t>to be  </a:t>
            </a:r>
            <a:r>
              <a:rPr sz="1167" spc="-5" dirty="0">
                <a:latin typeface="Times New Roman"/>
                <a:cs typeface="Times New Roman"/>
              </a:rPr>
              <a:t>inherited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subtypes and are </a:t>
            </a:r>
            <a:r>
              <a:rPr sz="1167" dirty="0">
                <a:latin typeface="Times New Roman"/>
                <a:cs typeface="Times New Roman"/>
              </a:rPr>
              <a:t>common to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subtype </a:t>
            </a:r>
            <a:r>
              <a:rPr sz="1167" dirty="0">
                <a:latin typeface="Times New Roman"/>
                <a:cs typeface="Times New Roman"/>
              </a:rPr>
              <a:t>entities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dirty="0">
                <a:latin typeface="Times New Roman"/>
                <a:cs typeface="Times New Roman"/>
              </a:rPr>
              <a:t>this  </a:t>
            </a:r>
            <a:r>
              <a:rPr sz="1167" spc="-5" dirty="0">
                <a:latin typeface="Times New Roman"/>
                <a:cs typeface="Times New Roman"/>
              </a:rPr>
              <a:t>supertype.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example </a:t>
            </a:r>
            <a:r>
              <a:rPr sz="1167" spc="-5" dirty="0">
                <a:latin typeface="Times New Roman"/>
                <a:cs typeface="Times New Roman"/>
              </a:rPr>
              <a:t>shows that there </a:t>
            </a:r>
            <a:r>
              <a:rPr sz="1167" dirty="0">
                <a:latin typeface="Times New Roman"/>
                <a:cs typeface="Times New Roman"/>
              </a:rPr>
              <a:t>is a major entity or </a:t>
            </a:r>
            <a:r>
              <a:rPr sz="1167" spc="-5" dirty="0">
                <a:latin typeface="Times New Roman"/>
                <a:cs typeface="Times New Roman"/>
              </a:rPr>
              <a:t>entity </a:t>
            </a:r>
            <a:r>
              <a:rPr sz="1167" dirty="0">
                <a:latin typeface="Times New Roman"/>
                <a:cs typeface="Times New Roman"/>
              </a:rPr>
              <a:t>supertype name </a:t>
            </a:r>
            <a:r>
              <a:rPr sz="1167" spc="-5" dirty="0">
                <a:latin typeface="Times New Roman"/>
                <a:cs typeface="Times New Roman"/>
              </a:rPr>
              <a:t>EMPLOYEE  and has </a:t>
            </a:r>
            <a:r>
              <a:rPr sz="1167" dirty="0">
                <a:latin typeface="Times New Roman"/>
                <a:cs typeface="Times New Roman"/>
              </a:rPr>
              <a:t>a number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attributes. Now </a:t>
            </a:r>
            <a:r>
              <a:rPr sz="1167" dirty="0">
                <a:latin typeface="Times New Roman"/>
                <a:cs typeface="Times New Roman"/>
              </a:rPr>
              <a:t>that in a </a:t>
            </a:r>
            <a:r>
              <a:rPr sz="1167" spc="-5" dirty="0">
                <a:latin typeface="Times New Roman"/>
                <a:cs typeface="Times New Roman"/>
              </a:rPr>
              <a:t>certain organization </a:t>
            </a:r>
            <a:r>
              <a:rPr sz="1167" dirty="0">
                <a:latin typeface="Times New Roman"/>
                <a:cs typeface="Times New Roman"/>
              </a:rPr>
              <a:t>there can be a number  of </a:t>
            </a:r>
            <a:r>
              <a:rPr sz="1167" spc="-5" dirty="0">
                <a:latin typeface="Times New Roman"/>
                <a:cs typeface="Times New Roman"/>
              </a:rPr>
              <a:t>employees </a:t>
            </a:r>
            <a:r>
              <a:rPr sz="1167" dirty="0">
                <a:latin typeface="Times New Roman"/>
                <a:cs typeface="Times New Roman"/>
              </a:rPr>
              <a:t>being paid on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payment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criteria.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5600" y="3338170"/>
            <a:ext cx="1174221" cy="361774"/>
          </a:xfrm>
          <a:custGeom>
            <a:avLst/>
            <a:gdLst/>
            <a:ahLst/>
            <a:cxnLst/>
            <a:rect l="l" t="t" r="r" b="b"/>
            <a:pathLst>
              <a:path w="1207770" h="372110">
                <a:moveTo>
                  <a:pt x="0" y="371901"/>
                </a:moveTo>
                <a:lnTo>
                  <a:pt x="1207154" y="371901"/>
                </a:lnTo>
                <a:lnTo>
                  <a:pt x="1207154" y="0"/>
                </a:lnTo>
                <a:lnTo>
                  <a:pt x="0" y="0"/>
                </a:lnTo>
                <a:lnTo>
                  <a:pt x="0" y="371901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304024" y="3385125"/>
            <a:ext cx="916781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5" dirty="0">
                <a:latin typeface="Arial"/>
                <a:cs typeface="Arial"/>
              </a:rPr>
              <a:t>E</a:t>
            </a:r>
            <a:r>
              <a:rPr sz="1264" dirty="0">
                <a:latin typeface="Arial"/>
                <a:cs typeface="Arial"/>
              </a:rPr>
              <a:t>M</a:t>
            </a:r>
            <a:r>
              <a:rPr sz="1264" spc="-5" dirty="0">
                <a:latin typeface="Arial"/>
                <a:cs typeface="Arial"/>
              </a:rPr>
              <a:t>P</a:t>
            </a:r>
            <a:r>
              <a:rPr sz="1264" spc="63" dirty="0">
                <a:latin typeface="Arial"/>
                <a:cs typeface="Arial"/>
              </a:rPr>
              <a:t>L</a:t>
            </a:r>
            <a:r>
              <a:rPr sz="1264" spc="-5" dirty="0">
                <a:latin typeface="Arial"/>
                <a:cs typeface="Arial"/>
              </a:rPr>
              <a:t>OYEE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912" y="5143077"/>
            <a:ext cx="1443390" cy="222593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292622">
              <a:spcBef>
                <a:spcPts val="219"/>
              </a:spcBef>
            </a:pPr>
            <a:r>
              <a:rPr sz="1264" spc="24" dirty="0">
                <a:latin typeface="Arial"/>
                <a:cs typeface="Arial"/>
              </a:rPr>
              <a:t>SALARIED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9151" y="5142247"/>
            <a:ext cx="1624894" cy="223216"/>
          </a:xfrm>
          <a:prstGeom prst="rect">
            <a:avLst/>
          </a:prstGeom>
          <a:ln w="38110">
            <a:solidFill>
              <a:srgbClr val="000000"/>
            </a:solidFill>
          </a:ln>
        </p:spPr>
        <p:txBody>
          <a:bodyPr vert="horz" wrap="square" lIns="0" tIns="28398" rIns="0" bIns="0" rtlCol="0">
            <a:spAutoFit/>
          </a:bodyPr>
          <a:lstStyle/>
          <a:p>
            <a:pPr marL="453750">
              <a:spcBef>
                <a:spcPts val="223"/>
              </a:spcBef>
            </a:pPr>
            <a:r>
              <a:rPr sz="1264" spc="5" dirty="0">
                <a:latin typeface="Arial"/>
                <a:cs typeface="Arial"/>
              </a:rPr>
              <a:t>HOURLY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7034" y="4109201"/>
            <a:ext cx="361774" cy="361774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185987" y="0"/>
                </a:moveTo>
                <a:lnTo>
                  <a:pt x="136744" y="6683"/>
                </a:lnTo>
                <a:lnTo>
                  <a:pt x="92372" y="25521"/>
                </a:lnTo>
                <a:lnTo>
                  <a:pt x="54690" y="54690"/>
                </a:lnTo>
                <a:lnTo>
                  <a:pt x="25521" y="92372"/>
                </a:lnTo>
                <a:lnTo>
                  <a:pt x="6683" y="136744"/>
                </a:lnTo>
                <a:lnTo>
                  <a:pt x="0" y="185987"/>
                </a:lnTo>
                <a:lnTo>
                  <a:pt x="6683" y="235229"/>
                </a:lnTo>
                <a:lnTo>
                  <a:pt x="25521" y="279601"/>
                </a:lnTo>
                <a:lnTo>
                  <a:pt x="54690" y="317283"/>
                </a:lnTo>
                <a:lnTo>
                  <a:pt x="92372" y="346453"/>
                </a:lnTo>
                <a:lnTo>
                  <a:pt x="136744" y="365290"/>
                </a:lnTo>
                <a:lnTo>
                  <a:pt x="185987" y="371974"/>
                </a:lnTo>
                <a:lnTo>
                  <a:pt x="235229" y="365290"/>
                </a:lnTo>
                <a:lnTo>
                  <a:pt x="279601" y="346453"/>
                </a:lnTo>
                <a:lnTo>
                  <a:pt x="317283" y="317283"/>
                </a:lnTo>
                <a:lnTo>
                  <a:pt x="346453" y="279601"/>
                </a:lnTo>
                <a:lnTo>
                  <a:pt x="365290" y="235229"/>
                </a:lnTo>
                <a:lnTo>
                  <a:pt x="371974" y="185987"/>
                </a:lnTo>
                <a:lnTo>
                  <a:pt x="365290" y="136744"/>
                </a:lnTo>
                <a:lnTo>
                  <a:pt x="346453" y="92372"/>
                </a:lnTo>
                <a:lnTo>
                  <a:pt x="317283" y="54690"/>
                </a:lnTo>
                <a:lnTo>
                  <a:pt x="279601" y="25521"/>
                </a:lnTo>
                <a:lnTo>
                  <a:pt x="235229" y="6683"/>
                </a:lnTo>
                <a:lnTo>
                  <a:pt x="185987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767481" y="3698648"/>
            <a:ext cx="0" cy="41054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228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574359" y="4420452"/>
            <a:ext cx="1082234" cy="722313"/>
          </a:xfrm>
          <a:custGeom>
            <a:avLst/>
            <a:gdLst/>
            <a:ahLst/>
            <a:cxnLst/>
            <a:rect l="l" t="t" r="r" b="b"/>
            <a:pathLst>
              <a:path w="1113154" h="742950">
                <a:moveTo>
                  <a:pt x="1112874" y="0"/>
                </a:moveTo>
                <a:lnTo>
                  <a:pt x="0" y="74242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897910" y="4410078"/>
            <a:ext cx="1022967" cy="732190"/>
          </a:xfrm>
          <a:custGeom>
            <a:avLst/>
            <a:gdLst/>
            <a:ahLst/>
            <a:cxnLst/>
            <a:rect l="l" t="t" r="r" b="b"/>
            <a:pathLst>
              <a:path w="1052195" h="753110">
                <a:moveTo>
                  <a:pt x="0" y="0"/>
                </a:moveTo>
                <a:lnTo>
                  <a:pt x="1051894" y="753095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098662" y="4601275"/>
            <a:ext cx="197556" cy="193851"/>
          </a:xfrm>
          <a:custGeom>
            <a:avLst/>
            <a:gdLst/>
            <a:ahLst/>
            <a:cxnLst/>
            <a:rect l="l" t="t" r="r" b="b"/>
            <a:pathLst>
              <a:path w="203200" h="199389">
                <a:moveTo>
                  <a:pt x="17150" y="0"/>
                </a:moveTo>
                <a:lnTo>
                  <a:pt x="6431" y="57358"/>
                </a:lnTo>
                <a:lnTo>
                  <a:pt x="0" y="110144"/>
                </a:lnTo>
                <a:lnTo>
                  <a:pt x="2143" y="154354"/>
                </a:lnTo>
                <a:lnTo>
                  <a:pt x="17150" y="185987"/>
                </a:lnTo>
                <a:lnTo>
                  <a:pt x="55429" y="198850"/>
                </a:lnTo>
                <a:lnTo>
                  <a:pt x="110715" y="197420"/>
                </a:lnTo>
                <a:lnTo>
                  <a:pt x="165716" y="190274"/>
                </a:lnTo>
                <a:lnTo>
                  <a:pt x="203137" y="185987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219535" y="4590899"/>
            <a:ext cx="197556" cy="197556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85987" y="0"/>
                </a:moveTo>
                <a:lnTo>
                  <a:pt x="196706" y="57573"/>
                </a:lnTo>
                <a:lnTo>
                  <a:pt x="203137" y="110715"/>
                </a:lnTo>
                <a:lnTo>
                  <a:pt x="200993" y="154997"/>
                </a:lnTo>
                <a:lnTo>
                  <a:pt x="185987" y="185987"/>
                </a:lnTo>
                <a:lnTo>
                  <a:pt x="154997" y="200993"/>
                </a:lnTo>
                <a:lnTo>
                  <a:pt x="110715" y="203137"/>
                </a:lnTo>
                <a:lnTo>
                  <a:pt x="57573" y="196706"/>
                </a:lnTo>
                <a:lnTo>
                  <a:pt x="0" y="185987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29262" y="4510863"/>
            <a:ext cx="1083469" cy="361774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61" y="0"/>
                </a:moveTo>
                <a:lnTo>
                  <a:pt x="488012" y="1458"/>
                </a:lnTo>
                <a:lnTo>
                  <a:pt x="420645" y="5714"/>
                </a:lnTo>
                <a:lnTo>
                  <a:pt x="356383" y="12590"/>
                </a:lnTo>
                <a:lnTo>
                  <a:pt x="295752" y="21904"/>
                </a:lnTo>
                <a:lnTo>
                  <a:pt x="239276" y="33480"/>
                </a:lnTo>
                <a:lnTo>
                  <a:pt x="187480" y="47137"/>
                </a:lnTo>
                <a:lnTo>
                  <a:pt x="140888" y="62697"/>
                </a:lnTo>
                <a:lnTo>
                  <a:pt x="100024" y="79981"/>
                </a:lnTo>
                <a:lnTo>
                  <a:pt x="65414" y="98809"/>
                </a:lnTo>
                <a:lnTo>
                  <a:pt x="17053" y="140383"/>
                </a:lnTo>
                <a:lnTo>
                  <a:pt x="0" y="185987"/>
                </a:lnTo>
                <a:lnTo>
                  <a:pt x="4350" y="209203"/>
                </a:lnTo>
                <a:lnTo>
                  <a:pt x="37582" y="252971"/>
                </a:lnTo>
                <a:lnTo>
                  <a:pt x="100024" y="291993"/>
                </a:lnTo>
                <a:lnTo>
                  <a:pt x="140888" y="309276"/>
                </a:lnTo>
                <a:lnTo>
                  <a:pt x="187480" y="324836"/>
                </a:lnTo>
                <a:lnTo>
                  <a:pt x="239276" y="338493"/>
                </a:lnTo>
                <a:lnTo>
                  <a:pt x="295752" y="350069"/>
                </a:lnTo>
                <a:lnTo>
                  <a:pt x="356383" y="359384"/>
                </a:lnTo>
                <a:lnTo>
                  <a:pt x="420645" y="366259"/>
                </a:lnTo>
                <a:lnTo>
                  <a:pt x="488012" y="370515"/>
                </a:lnTo>
                <a:lnTo>
                  <a:pt x="557961" y="371974"/>
                </a:lnTo>
                <a:lnTo>
                  <a:pt x="627884" y="370515"/>
                </a:lnTo>
                <a:lnTo>
                  <a:pt x="695180" y="366259"/>
                </a:lnTo>
                <a:lnTo>
                  <a:pt x="759333" y="359384"/>
                </a:lnTo>
                <a:lnTo>
                  <a:pt x="819826" y="350069"/>
                </a:lnTo>
                <a:lnTo>
                  <a:pt x="876143" y="338493"/>
                </a:lnTo>
                <a:lnTo>
                  <a:pt x="927768" y="324836"/>
                </a:lnTo>
                <a:lnTo>
                  <a:pt x="974184" y="309276"/>
                </a:lnTo>
                <a:lnTo>
                  <a:pt x="1014876" y="291993"/>
                </a:lnTo>
                <a:lnTo>
                  <a:pt x="1049328" y="273165"/>
                </a:lnTo>
                <a:lnTo>
                  <a:pt x="1097442" y="231591"/>
                </a:lnTo>
                <a:lnTo>
                  <a:pt x="1114398" y="185987"/>
                </a:lnTo>
                <a:lnTo>
                  <a:pt x="1110073" y="162770"/>
                </a:lnTo>
                <a:lnTo>
                  <a:pt x="1077022" y="119002"/>
                </a:lnTo>
                <a:lnTo>
                  <a:pt x="1014876" y="79981"/>
                </a:lnTo>
                <a:lnTo>
                  <a:pt x="974184" y="62697"/>
                </a:lnTo>
                <a:lnTo>
                  <a:pt x="927768" y="47137"/>
                </a:lnTo>
                <a:lnTo>
                  <a:pt x="876143" y="33480"/>
                </a:lnTo>
                <a:lnTo>
                  <a:pt x="819826" y="21904"/>
                </a:lnTo>
                <a:lnTo>
                  <a:pt x="759333" y="12590"/>
                </a:lnTo>
                <a:lnTo>
                  <a:pt x="695180" y="5714"/>
                </a:lnTo>
                <a:lnTo>
                  <a:pt x="627884" y="1458"/>
                </a:lnTo>
                <a:lnTo>
                  <a:pt x="557961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29262" y="5794400"/>
            <a:ext cx="1083469" cy="361774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61" y="0"/>
                </a:moveTo>
                <a:lnTo>
                  <a:pt x="488012" y="1458"/>
                </a:lnTo>
                <a:lnTo>
                  <a:pt x="420645" y="5714"/>
                </a:lnTo>
                <a:lnTo>
                  <a:pt x="356383" y="12590"/>
                </a:lnTo>
                <a:lnTo>
                  <a:pt x="295752" y="21904"/>
                </a:lnTo>
                <a:lnTo>
                  <a:pt x="239276" y="33480"/>
                </a:lnTo>
                <a:lnTo>
                  <a:pt x="187480" y="47137"/>
                </a:lnTo>
                <a:lnTo>
                  <a:pt x="140888" y="62697"/>
                </a:lnTo>
                <a:lnTo>
                  <a:pt x="100024" y="79981"/>
                </a:lnTo>
                <a:lnTo>
                  <a:pt x="65414" y="98809"/>
                </a:lnTo>
                <a:lnTo>
                  <a:pt x="17053" y="140383"/>
                </a:lnTo>
                <a:lnTo>
                  <a:pt x="0" y="185987"/>
                </a:lnTo>
                <a:lnTo>
                  <a:pt x="4350" y="209203"/>
                </a:lnTo>
                <a:lnTo>
                  <a:pt x="37582" y="252971"/>
                </a:lnTo>
                <a:lnTo>
                  <a:pt x="100024" y="291993"/>
                </a:lnTo>
                <a:lnTo>
                  <a:pt x="140888" y="309276"/>
                </a:lnTo>
                <a:lnTo>
                  <a:pt x="187480" y="324836"/>
                </a:lnTo>
                <a:lnTo>
                  <a:pt x="239276" y="338493"/>
                </a:lnTo>
                <a:lnTo>
                  <a:pt x="295752" y="350069"/>
                </a:lnTo>
                <a:lnTo>
                  <a:pt x="356383" y="359384"/>
                </a:lnTo>
                <a:lnTo>
                  <a:pt x="420645" y="366259"/>
                </a:lnTo>
                <a:lnTo>
                  <a:pt x="488012" y="370515"/>
                </a:lnTo>
                <a:lnTo>
                  <a:pt x="557961" y="371974"/>
                </a:lnTo>
                <a:lnTo>
                  <a:pt x="627884" y="370515"/>
                </a:lnTo>
                <a:lnTo>
                  <a:pt x="695180" y="366259"/>
                </a:lnTo>
                <a:lnTo>
                  <a:pt x="759333" y="359384"/>
                </a:lnTo>
                <a:lnTo>
                  <a:pt x="819826" y="350069"/>
                </a:lnTo>
                <a:lnTo>
                  <a:pt x="876143" y="338493"/>
                </a:lnTo>
                <a:lnTo>
                  <a:pt x="927768" y="324836"/>
                </a:lnTo>
                <a:lnTo>
                  <a:pt x="974184" y="309276"/>
                </a:lnTo>
                <a:lnTo>
                  <a:pt x="1014876" y="291993"/>
                </a:lnTo>
                <a:lnTo>
                  <a:pt x="1049328" y="273165"/>
                </a:lnTo>
                <a:lnTo>
                  <a:pt x="1097442" y="231591"/>
                </a:lnTo>
                <a:lnTo>
                  <a:pt x="1114398" y="185987"/>
                </a:lnTo>
                <a:lnTo>
                  <a:pt x="1110073" y="162770"/>
                </a:lnTo>
                <a:lnTo>
                  <a:pt x="1077022" y="119002"/>
                </a:lnTo>
                <a:lnTo>
                  <a:pt x="1014876" y="79981"/>
                </a:lnTo>
                <a:lnTo>
                  <a:pt x="974184" y="62697"/>
                </a:lnTo>
                <a:lnTo>
                  <a:pt x="927768" y="47137"/>
                </a:lnTo>
                <a:lnTo>
                  <a:pt x="876143" y="33480"/>
                </a:lnTo>
                <a:lnTo>
                  <a:pt x="819826" y="21904"/>
                </a:lnTo>
                <a:lnTo>
                  <a:pt x="759333" y="12590"/>
                </a:lnTo>
                <a:lnTo>
                  <a:pt x="695180" y="5714"/>
                </a:lnTo>
                <a:lnTo>
                  <a:pt x="627884" y="1458"/>
                </a:lnTo>
                <a:lnTo>
                  <a:pt x="557961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372640" y="5784026"/>
            <a:ext cx="1082234" cy="361774"/>
          </a:xfrm>
          <a:custGeom>
            <a:avLst/>
            <a:gdLst/>
            <a:ahLst/>
            <a:cxnLst/>
            <a:rect l="l" t="t" r="r" b="b"/>
            <a:pathLst>
              <a:path w="1113154" h="372110">
                <a:moveTo>
                  <a:pt x="556437" y="0"/>
                </a:moveTo>
                <a:lnTo>
                  <a:pt x="486514" y="1458"/>
                </a:lnTo>
                <a:lnTo>
                  <a:pt x="419218" y="5714"/>
                </a:lnTo>
                <a:lnTo>
                  <a:pt x="355065" y="12590"/>
                </a:lnTo>
                <a:lnTo>
                  <a:pt x="294572" y="21904"/>
                </a:lnTo>
                <a:lnTo>
                  <a:pt x="238255" y="33480"/>
                </a:lnTo>
                <a:lnTo>
                  <a:pt x="186630" y="47137"/>
                </a:lnTo>
                <a:lnTo>
                  <a:pt x="140213" y="62697"/>
                </a:lnTo>
                <a:lnTo>
                  <a:pt x="99521" y="79981"/>
                </a:lnTo>
                <a:lnTo>
                  <a:pt x="65070" y="98809"/>
                </a:lnTo>
                <a:lnTo>
                  <a:pt x="16955" y="140383"/>
                </a:lnTo>
                <a:lnTo>
                  <a:pt x="0" y="185987"/>
                </a:lnTo>
                <a:lnTo>
                  <a:pt x="4325" y="209203"/>
                </a:lnTo>
                <a:lnTo>
                  <a:pt x="37376" y="252971"/>
                </a:lnTo>
                <a:lnTo>
                  <a:pt x="99521" y="291993"/>
                </a:lnTo>
                <a:lnTo>
                  <a:pt x="140213" y="309276"/>
                </a:lnTo>
                <a:lnTo>
                  <a:pt x="186630" y="324836"/>
                </a:lnTo>
                <a:lnTo>
                  <a:pt x="238255" y="338493"/>
                </a:lnTo>
                <a:lnTo>
                  <a:pt x="294572" y="350069"/>
                </a:lnTo>
                <a:lnTo>
                  <a:pt x="355065" y="359384"/>
                </a:lnTo>
                <a:lnTo>
                  <a:pt x="419218" y="366259"/>
                </a:lnTo>
                <a:lnTo>
                  <a:pt x="486514" y="370515"/>
                </a:lnTo>
                <a:lnTo>
                  <a:pt x="556437" y="371974"/>
                </a:lnTo>
                <a:lnTo>
                  <a:pt x="626360" y="370515"/>
                </a:lnTo>
                <a:lnTo>
                  <a:pt x="693656" y="366259"/>
                </a:lnTo>
                <a:lnTo>
                  <a:pt x="757808" y="359384"/>
                </a:lnTo>
                <a:lnTo>
                  <a:pt x="818301" y="350069"/>
                </a:lnTo>
                <a:lnTo>
                  <a:pt x="874618" y="338493"/>
                </a:lnTo>
                <a:lnTo>
                  <a:pt x="926243" y="324836"/>
                </a:lnTo>
                <a:lnTo>
                  <a:pt x="972660" y="309276"/>
                </a:lnTo>
                <a:lnTo>
                  <a:pt x="1013352" y="291993"/>
                </a:lnTo>
                <a:lnTo>
                  <a:pt x="1047803" y="273165"/>
                </a:lnTo>
                <a:lnTo>
                  <a:pt x="1095918" y="231591"/>
                </a:lnTo>
                <a:lnTo>
                  <a:pt x="1112874" y="185987"/>
                </a:lnTo>
                <a:lnTo>
                  <a:pt x="1108549" y="162770"/>
                </a:lnTo>
                <a:lnTo>
                  <a:pt x="1075497" y="119002"/>
                </a:lnTo>
                <a:lnTo>
                  <a:pt x="1013352" y="79981"/>
                </a:lnTo>
                <a:lnTo>
                  <a:pt x="972660" y="62697"/>
                </a:lnTo>
                <a:lnTo>
                  <a:pt x="926243" y="47137"/>
                </a:lnTo>
                <a:lnTo>
                  <a:pt x="874618" y="33480"/>
                </a:lnTo>
                <a:lnTo>
                  <a:pt x="818301" y="21904"/>
                </a:lnTo>
                <a:lnTo>
                  <a:pt x="757808" y="12590"/>
                </a:lnTo>
                <a:lnTo>
                  <a:pt x="693656" y="5714"/>
                </a:lnTo>
                <a:lnTo>
                  <a:pt x="626360" y="1458"/>
                </a:lnTo>
                <a:lnTo>
                  <a:pt x="556437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372640" y="4510864"/>
            <a:ext cx="1082234" cy="361774"/>
          </a:xfrm>
          <a:custGeom>
            <a:avLst/>
            <a:gdLst/>
            <a:ahLst/>
            <a:cxnLst/>
            <a:rect l="l" t="t" r="r" b="b"/>
            <a:pathLst>
              <a:path w="1113154" h="372110">
                <a:moveTo>
                  <a:pt x="556437" y="0"/>
                </a:moveTo>
                <a:lnTo>
                  <a:pt x="486514" y="1458"/>
                </a:lnTo>
                <a:lnTo>
                  <a:pt x="419218" y="5714"/>
                </a:lnTo>
                <a:lnTo>
                  <a:pt x="355065" y="12590"/>
                </a:lnTo>
                <a:lnTo>
                  <a:pt x="294572" y="21904"/>
                </a:lnTo>
                <a:lnTo>
                  <a:pt x="238255" y="33480"/>
                </a:lnTo>
                <a:lnTo>
                  <a:pt x="186630" y="47137"/>
                </a:lnTo>
                <a:lnTo>
                  <a:pt x="140213" y="62697"/>
                </a:lnTo>
                <a:lnTo>
                  <a:pt x="99521" y="79981"/>
                </a:lnTo>
                <a:lnTo>
                  <a:pt x="65070" y="98809"/>
                </a:lnTo>
                <a:lnTo>
                  <a:pt x="16955" y="140383"/>
                </a:lnTo>
                <a:lnTo>
                  <a:pt x="0" y="185987"/>
                </a:lnTo>
                <a:lnTo>
                  <a:pt x="4325" y="209203"/>
                </a:lnTo>
                <a:lnTo>
                  <a:pt x="37376" y="252971"/>
                </a:lnTo>
                <a:lnTo>
                  <a:pt x="99521" y="291993"/>
                </a:lnTo>
                <a:lnTo>
                  <a:pt x="140213" y="309276"/>
                </a:lnTo>
                <a:lnTo>
                  <a:pt x="186630" y="324836"/>
                </a:lnTo>
                <a:lnTo>
                  <a:pt x="238255" y="338493"/>
                </a:lnTo>
                <a:lnTo>
                  <a:pt x="294572" y="350069"/>
                </a:lnTo>
                <a:lnTo>
                  <a:pt x="355065" y="359384"/>
                </a:lnTo>
                <a:lnTo>
                  <a:pt x="419218" y="366259"/>
                </a:lnTo>
                <a:lnTo>
                  <a:pt x="486514" y="370515"/>
                </a:lnTo>
                <a:lnTo>
                  <a:pt x="556437" y="371974"/>
                </a:lnTo>
                <a:lnTo>
                  <a:pt x="626360" y="370515"/>
                </a:lnTo>
                <a:lnTo>
                  <a:pt x="693656" y="366259"/>
                </a:lnTo>
                <a:lnTo>
                  <a:pt x="757808" y="359384"/>
                </a:lnTo>
                <a:lnTo>
                  <a:pt x="818301" y="350069"/>
                </a:lnTo>
                <a:lnTo>
                  <a:pt x="874618" y="338493"/>
                </a:lnTo>
                <a:lnTo>
                  <a:pt x="926243" y="324836"/>
                </a:lnTo>
                <a:lnTo>
                  <a:pt x="972660" y="309276"/>
                </a:lnTo>
                <a:lnTo>
                  <a:pt x="1013352" y="291993"/>
                </a:lnTo>
                <a:lnTo>
                  <a:pt x="1047803" y="273165"/>
                </a:lnTo>
                <a:lnTo>
                  <a:pt x="1095918" y="231591"/>
                </a:lnTo>
                <a:lnTo>
                  <a:pt x="1112874" y="185987"/>
                </a:lnTo>
                <a:lnTo>
                  <a:pt x="1108549" y="162770"/>
                </a:lnTo>
                <a:lnTo>
                  <a:pt x="1075497" y="119002"/>
                </a:lnTo>
                <a:lnTo>
                  <a:pt x="1013352" y="79981"/>
                </a:lnTo>
                <a:lnTo>
                  <a:pt x="972660" y="62697"/>
                </a:lnTo>
                <a:lnTo>
                  <a:pt x="926243" y="47137"/>
                </a:lnTo>
                <a:lnTo>
                  <a:pt x="874618" y="33480"/>
                </a:lnTo>
                <a:lnTo>
                  <a:pt x="818301" y="21904"/>
                </a:lnTo>
                <a:lnTo>
                  <a:pt x="757808" y="12590"/>
                </a:lnTo>
                <a:lnTo>
                  <a:pt x="693656" y="5714"/>
                </a:lnTo>
                <a:lnTo>
                  <a:pt x="626360" y="1458"/>
                </a:lnTo>
                <a:lnTo>
                  <a:pt x="556437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581314" y="4872507"/>
            <a:ext cx="452526" cy="269787"/>
          </a:xfrm>
          <a:custGeom>
            <a:avLst/>
            <a:gdLst/>
            <a:ahLst/>
            <a:cxnLst/>
            <a:rect l="l" t="t" r="r" b="b"/>
            <a:pathLst>
              <a:path w="465455" h="277495">
                <a:moveTo>
                  <a:pt x="0" y="0"/>
                </a:moveTo>
                <a:lnTo>
                  <a:pt x="464967" y="277456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652457" y="5503903"/>
            <a:ext cx="500063" cy="290777"/>
          </a:xfrm>
          <a:custGeom>
            <a:avLst/>
            <a:gdLst/>
            <a:ahLst/>
            <a:cxnLst/>
            <a:rect l="l" t="t" r="r" b="b"/>
            <a:pathLst>
              <a:path w="514350" h="299085">
                <a:moveTo>
                  <a:pt x="0" y="298799"/>
                </a:moveTo>
                <a:lnTo>
                  <a:pt x="513751" y="0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553460" y="4872507"/>
            <a:ext cx="360539" cy="269787"/>
          </a:xfrm>
          <a:custGeom>
            <a:avLst/>
            <a:gdLst/>
            <a:ahLst/>
            <a:cxnLst/>
            <a:rect l="l" t="t" r="r" b="b"/>
            <a:pathLst>
              <a:path w="370839" h="277495">
                <a:moveTo>
                  <a:pt x="370449" y="0"/>
                </a:moveTo>
                <a:lnTo>
                  <a:pt x="0" y="277456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553457" y="5503901"/>
            <a:ext cx="390172" cy="280282"/>
          </a:xfrm>
          <a:custGeom>
            <a:avLst/>
            <a:gdLst/>
            <a:ahLst/>
            <a:cxnLst/>
            <a:rect l="l" t="t" r="r" b="b"/>
            <a:pathLst>
              <a:path w="401320" h="288289">
                <a:moveTo>
                  <a:pt x="0" y="0"/>
                </a:moveTo>
                <a:lnTo>
                  <a:pt x="400939" y="288127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398513" y="4588975"/>
            <a:ext cx="48771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5" dirty="0">
                <a:latin typeface="Arial"/>
                <a:cs typeface="Arial"/>
              </a:rPr>
              <a:t>G</a:t>
            </a:r>
            <a:r>
              <a:rPr sz="1264" spc="34" dirty="0">
                <a:latin typeface="Arial"/>
                <a:cs typeface="Arial"/>
              </a:rPr>
              <a:t>ra</a:t>
            </a:r>
            <a:r>
              <a:rPr sz="1264" spc="49" dirty="0">
                <a:latin typeface="Arial"/>
                <a:cs typeface="Arial"/>
              </a:rPr>
              <a:t>d</a:t>
            </a:r>
            <a:r>
              <a:rPr sz="1264" spc="-5" dirty="0">
                <a:latin typeface="Arial"/>
                <a:cs typeface="Arial"/>
              </a:rPr>
              <a:t>e</a:t>
            </a:r>
            <a:endParaRPr sz="126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2172" y="5847290"/>
            <a:ext cx="80997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9" dirty="0">
                <a:latin typeface="Arial"/>
                <a:cs typeface="Arial"/>
              </a:rPr>
              <a:t>AnnualSal</a:t>
            </a:r>
            <a:endParaRPr sz="126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97471" y="4578590"/>
            <a:ext cx="68341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5" dirty="0">
                <a:latin typeface="Arial"/>
                <a:cs typeface="Arial"/>
              </a:rPr>
              <a:t>N</a:t>
            </a:r>
            <a:r>
              <a:rPr sz="1264" spc="63" dirty="0">
                <a:latin typeface="Arial"/>
                <a:cs typeface="Arial"/>
              </a:rPr>
              <a:t>o</a:t>
            </a:r>
            <a:r>
              <a:rPr sz="1264" spc="-5" dirty="0">
                <a:latin typeface="Arial"/>
                <a:cs typeface="Arial"/>
              </a:rPr>
              <a:t>O</a:t>
            </a:r>
            <a:r>
              <a:rPr sz="1264" spc="68" dirty="0">
                <a:latin typeface="Arial"/>
                <a:cs typeface="Arial"/>
              </a:rPr>
              <a:t>f</a:t>
            </a:r>
            <a:r>
              <a:rPr sz="1264" spc="-5" dirty="0">
                <a:latin typeface="Arial"/>
                <a:cs typeface="Arial"/>
              </a:rPr>
              <a:t>H</a:t>
            </a:r>
            <a:r>
              <a:rPr sz="1264" spc="63" dirty="0">
                <a:latin typeface="Arial"/>
                <a:cs typeface="Arial"/>
              </a:rPr>
              <a:t>rs</a:t>
            </a:r>
            <a:endParaRPr sz="126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3305" y="5862133"/>
            <a:ext cx="88097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5" dirty="0">
                <a:latin typeface="Arial"/>
                <a:cs typeface="Arial"/>
              </a:rPr>
              <a:t>H</a:t>
            </a:r>
            <a:r>
              <a:rPr sz="1264" spc="63" dirty="0">
                <a:latin typeface="Arial"/>
                <a:cs typeface="Arial"/>
              </a:rPr>
              <a:t>ou</a:t>
            </a:r>
            <a:r>
              <a:rPr sz="1264" spc="78" dirty="0">
                <a:latin typeface="Arial"/>
                <a:cs typeface="Arial"/>
              </a:rPr>
              <a:t>r</a:t>
            </a:r>
            <a:r>
              <a:rPr sz="1264" spc="73" dirty="0">
                <a:latin typeface="Arial"/>
                <a:cs typeface="Arial"/>
              </a:rPr>
              <a:t>l</a:t>
            </a:r>
            <a:r>
              <a:rPr sz="1264" spc="44" dirty="0">
                <a:latin typeface="Arial"/>
                <a:cs typeface="Arial"/>
              </a:rPr>
              <a:t>y</a:t>
            </a:r>
            <a:r>
              <a:rPr sz="1264" dirty="0">
                <a:latin typeface="Arial"/>
                <a:cs typeface="Arial"/>
              </a:rPr>
              <a:t>R</a:t>
            </a:r>
            <a:r>
              <a:rPr sz="1264" spc="39" dirty="0">
                <a:latin typeface="Arial"/>
                <a:cs typeface="Arial"/>
              </a:rPr>
              <a:t>a</a:t>
            </a:r>
            <a:r>
              <a:rPr sz="1264" spc="19" dirty="0">
                <a:latin typeface="Arial"/>
                <a:cs typeface="Arial"/>
              </a:rPr>
              <a:t>t</a:t>
            </a:r>
            <a:r>
              <a:rPr sz="1264" spc="-5" dirty="0">
                <a:latin typeface="Arial"/>
                <a:cs typeface="Arial"/>
              </a:rPr>
              <a:t>e</a:t>
            </a:r>
            <a:endParaRPr sz="126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90157" y="3166520"/>
            <a:ext cx="1084086" cy="360539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7982" y="0"/>
                </a:moveTo>
                <a:lnTo>
                  <a:pt x="488031" y="1432"/>
                </a:lnTo>
                <a:lnTo>
                  <a:pt x="420661" y="5617"/>
                </a:lnTo>
                <a:lnTo>
                  <a:pt x="356397" y="12384"/>
                </a:lnTo>
                <a:lnTo>
                  <a:pt x="295763" y="21561"/>
                </a:lnTo>
                <a:lnTo>
                  <a:pt x="239285" y="32978"/>
                </a:lnTo>
                <a:lnTo>
                  <a:pt x="187487" y="46464"/>
                </a:lnTo>
                <a:lnTo>
                  <a:pt x="140893" y="61849"/>
                </a:lnTo>
                <a:lnTo>
                  <a:pt x="100028" y="78962"/>
                </a:lnTo>
                <a:lnTo>
                  <a:pt x="65417" y="97632"/>
                </a:lnTo>
                <a:lnTo>
                  <a:pt x="17053" y="138960"/>
                </a:lnTo>
                <a:lnTo>
                  <a:pt x="0" y="184469"/>
                </a:lnTo>
                <a:lnTo>
                  <a:pt x="4350" y="207986"/>
                </a:lnTo>
                <a:lnTo>
                  <a:pt x="37584" y="252080"/>
                </a:lnTo>
                <a:lnTo>
                  <a:pt x="100028" y="291145"/>
                </a:lnTo>
                <a:lnTo>
                  <a:pt x="140893" y="308375"/>
                </a:lnTo>
                <a:lnTo>
                  <a:pt x="187487" y="323848"/>
                </a:lnTo>
                <a:lnTo>
                  <a:pt x="239285" y="337398"/>
                </a:lnTo>
                <a:lnTo>
                  <a:pt x="295763" y="348857"/>
                </a:lnTo>
                <a:lnTo>
                  <a:pt x="356397" y="358060"/>
                </a:lnTo>
                <a:lnTo>
                  <a:pt x="420661" y="364840"/>
                </a:lnTo>
                <a:lnTo>
                  <a:pt x="488031" y="369030"/>
                </a:lnTo>
                <a:lnTo>
                  <a:pt x="557982" y="370463"/>
                </a:lnTo>
                <a:lnTo>
                  <a:pt x="627907" y="369030"/>
                </a:lnTo>
                <a:lnTo>
                  <a:pt x="695206" y="364840"/>
                </a:lnTo>
                <a:lnTo>
                  <a:pt x="759361" y="358060"/>
                </a:lnTo>
                <a:lnTo>
                  <a:pt x="819856" y="348857"/>
                </a:lnTo>
                <a:lnTo>
                  <a:pt x="876175" y="337398"/>
                </a:lnTo>
                <a:lnTo>
                  <a:pt x="927802" y="323848"/>
                </a:lnTo>
                <a:lnTo>
                  <a:pt x="974221" y="308375"/>
                </a:lnTo>
                <a:lnTo>
                  <a:pt x="1014914" y="291145"/>
                </a:lnTo>
                <a:lnTo>
                  <a:pt x="1049367" y="272325"/>
                </a:lnTo>
                <a:lnTo>
                  <a:pt x="1097483" y="230579"/>
                </a:lnTo>
                <a:lnTo>
                  <a:pt x="1114440" y="184469"/>
                </a:lnTo>
                <a:lnTo>
                  <a:pt x="1110114" y="161278"/>
                </a:lnTo>
                <a:lnTo>
                  <a:pt x="1077062" y="117688"/>
                </a:lnTo>
                <a:lnTo>
                  <a:pt x="1014914" y="78962"/>
                </a:lnTo>
                <a:lnTo>
                  <a:pt x="974221" y="61849"/>
                </a:lnTo>
                <a:lnTo>
                  <a:pt x="927802" y="46464"/>
                </a:lnTo>
                <a:lnTo>
                  <a:pt x="876175" y="32978"/>
                </a:lnTo>
                <a:lnTo>
                  <a:pt x="819856" y="21561"/>
                </a:lnTo>
                <a:lnTo>
                  <a:pt x="759361" y="12384"/>
                </a:lnTo>
                <a:lnTo>
                  <a:pt x="695206" y="5617"/>
                </a:lnTo>
                <a:lnTo>
                  <a:pt x="627907" y="1432"/>
                </a:lnTo>
                <a:lnTo>
                  <a:pt x="55798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927512" y="2624032"/>
            <a:ext cx="1084086" cy="360539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7982" y="0"/>
                </a:moveTo>
                <a:lnTo>
                  <a:pt x="488031" y="1458"/>
                </a:lnTo>
                <a:lnTo>
                  <a:pt x="420661" y="5715"/>
                </a:lnTo>
                <a:lnTo>
                  <a:pt x="356397" y="12590"/>
                </a:lnTo>
                <a:lnTo>
                  <a:pt x="295763" y="21905"/>
                </a:lnTo>
                <a:lnTo>
                  <a:pt x="239285" y="33481"/>
                </a:lnTo>
                <a:lnTo>
                  <a:pt x="187487" y="47139"/>
                </a:lnTo>
                <a:lnTo>
                  <a:pt x="140893" y="62699"/>
                </a:lnTo>
                <a:lnTo>
                  <a:pt x="100028" y="79983"/>
                </a:lnTo>
                <a:lnTo>
                  <a:pt x="65417" y="98812"/>
                </a:lnTo>
                <a:lnTo>
                  <a:pt x="17053" y="140388"/>
                </a:lnTo>
                <a:lnTo>
                  <a:pt x="0" y="185994"/>
                </a:lnTo>
                <a:lnTo>
                  <a:pt x="4350" y="209185"/>
                </a:lnTo>
                <a:lnTo>
                  <a:pt x="37584" y="252774"/>
                </a:lnTo>
                <a:lnTo>
                  <a:pt x="100028" y="291501"/>
                </a:lnTo>
                <a:lnTo>
                  <a:pt x="140893" y="308613"/>
                </a:lnTo>
                <a:lnTo>
                  <a:pt x="187487" y="323998"/>
                </a:lnTo>
                <a:lnTo>
                  <a:pt x="239285" y="337485"/>
                </a:lnTo>
                <a:lnTo>
                  <a:pt x="295763" y="348902"/>
                </a:lnTo>
                <a:lnTo>
                  <a:pt x="356397" y="358079"/>
                </a:lnTo>
                <a:lnTo>
                  <a:pt x="420661" y="364845"/>
                </a:lnTo>
                <a:lnTo>
                  <a:pt x="488031" y="369030"/>
                </a:lnTo>
                <a:lnTo>
                  <a:pt x="557982" y="370463"/>
                </a:lnTo>
                <a:lnTo>
                  <a:pt x="627907" y="369030"/>
                </a:lnTo>
                <a:lnTo>
                  <a:pt x="695206" y="364845"/>
                </a:lnTo>
                <a:lnTo>
                  <a:pt x="759361" y="358079"/>
                </a:lnTo>
                <a:lnTo>
                  <a:pt x="819856" y="348902"/>
                </a:lnTo>
                <a:lnTo>
                  <a:pt x="876175" y="337485"/>
                </a:lnTo>
                <a:lnTo>
                  <a:pt x="927802" y="323998"/>
                </a:lnTo>
                <a:lnTo>
                  <a:pt x="974221" y="308613"/>
                </a:lnTo>
                <a:lnTo>
                  <a:pt x="1014914" y="291501"/>
                </a:lnTo>
                <a:lnTo>
                  <a:pt x="1049367" y="272831"/>
                </a:lnTo>
                <a:lnTo>
                  <a:pt x="1097483" y="231502"/>
                </a:lnTo>
                <a:lnTo>
                  <a:pt x="1114440" y="185994"/>
                </a:lnTo>
                <a:lnTo>
                  <a:pt x="1110114" y="162776"/>
                </a:lnTo>
                <a:lnTo>
                  <a:pt x="1077062" y="119007"/>
                </a:lnTo>
                <a:lnTo>
                  <a:pt x="1014914" y="79983"/>
                </a:lnTo>
                <a:lnTo>
                  <a:pt x="974221" y="62699"/>
                </a:lnTo>
                <a:lnTo>
                  <a:pt x="927802" y="47139"/>
                </a:lnTo>
                <a:lnTo>
                  <a:pt x="876175" y="33481"/>
                </a:lnTo>
                <a:lnTo>
                  <a:pt x="819856" y="21905"/>
                </a:lnTo>
                <a:lnTo>
                  <a:pt x="759361" y="12590"/>
                </a:lnTo>
                <a:lnTo>
                  <a:pt x="695206" y="5715"/>
                </a:lnTo>
                <a:lnTo>
                  <a:pt x="627907" y="1458"/>
                </a:lnTo>
                <a:lnTo>
                  <a:pt x="55798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393427" y="2624032"/>
            <a:ext cx="1084086" cy="360539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6457" y="0"/>
                </a:moveTo>
                <a:lnTo>
                  <a:pt x="486831" y="1458"/>
                </a:lnTo>
                <a:lnTo>
                  <a:pt x="419737" y="5715"/>
                </a:lnTo>
                <a:lnTo>
                  <a:pt x="355703" y="12590"/>
                </a:lnTo>
                <a:lnTo>
                  <a:pt x="295258" y="21905"/>
                </a:lnTo>
                <a:lnTo>
                  <a:pt x="238930" y="33481"/>
                </a:lnTo>
                <a:lnTo>
                  <a:pt x="187249" y="47139"/>
                </a:lnTo>
                <a:lnTo>
                  <a:pt x="140743" y="62699"/>
                </a:lnTo>
                <a:lnTo>
                  <a:pt x="99941" y="79983"/>
                </a:lnTo>
                <a:lnTo>
                  <a:pt x="65372" y="98812"/>
                </a:lnTo>
                <a:lnTo>
                  <a:pt x="17048" y="140388"/>
                </a:lnTo>
                <a:lnTo>
                  <a:pt x="0" y="185994"/>
                </a:lnTo>
                <a:lnTo>
                  <a:pt x="4350" y="209185"/>
                </a:lnTo>
                <a:lnTo>
                  <a:pt x="37565" y="252774"/>
                </a:lnTo>
                <a:lnTo>
                  <a:pt x="99941" y="291501"/>
                </a:lnTo>
                <a:lnTo>
                  <a:pt x="140743" y="308613"/>
                </a:lnTo>
                <a:lnTo>
                  <a:pt x="187249" y="323998"/>
                </a:lnTo>
                <a:lnTo>
                  <a:pt x="238930" y="337485"/>
                </a:lnTo>
                <a:lnTo>
                  <a:pt x="295258" y="348902"/>
                </a:lnTo>
                <a:lnTo>
                  <a:pt x="355703" y="358079"/>
                </a:lnTo>
                <a:lnTo>
                  <a:pt x="419737" y="364845"/>
                </a:lnTo>
                <a:lnTo>
                  <a:pt x="486831" y="369030"/>
                </a:lnTo>
                <a:lnTo>
                  <a:pt x="556457" y="370463"/>
                </a:lnTo>
                <a:lnTo>
                  <a:pt x="626409" y="369030"/>
                </a:lnTo>
                <a:lnTo>
                  <a:pt x="693778" y="364845"/>
                </a:lnTo>
                <a:lnTo>
                  <a:pt x="758042" y="358079"/>
                </a:lnTo>
                <a:lnTo>
                  <a:pt x="818676" y="348902"/>
                </a:lnTo>
                <a:lnTo>
                  <a:pt x="875154" y="337485"/>
                </a:lnTo>
                <a:lnTo>
                  <a:pt x="926952" y="323998"/>
                </a:lnTo>
                <a:lnTo>
                  <a:pt x="973546" y="308613"/>
                </a:lnTo>
                <a:lnTo>
                  <a:pt x="1014411" y="291501"/>
                </a:lnTo>
                <a:lnTo>
                  <a:pt x="1049022" y="272831"/>
                </a:lnTo>
                <a:lnTo>
                  <a:pt x="1097386" y="231502"/>
                </a:lnTo>
                <a:lnTo>
                  <a:pt x="1114440" y="185994"/>
                </a:lnTo>
                <a:lnTo>
                  <a:pt x="1110089" y="162776"/>
                </a:lnTo>
                <a:lnTo>
                  <a:pt x="1076855" y="119007"/>
                </a:lnTo>
                <a:lnTo>
                  <a:pt x="1014411" y="79983"/>
                </a:lnTo>
                <a:lnTo>
                  <a:pt x="973546" y="62699"/>
                </a:lnTo>
                <a:lnTo>
                  <a:pt x="926952" y="47139"/>
                </a:lnTo>
                <a:lnTo>
                  <a:pt x="875154" y="33481"/>
                </a:lnTo>
                <a:lnTo>
                  <a:pt x="818676" y="21905"/>
                </a:lnTo>
                <a:lnTo>
                  <a:pt x="758042" y="12590"/>
                </a:lnTo>
                <a:lnTo>
                  <a:pt x="693778" y="5715"/>
                </a:lnTo>
                <a:lnTo>
                  <a:pt x="626409" y="1458"/>
                </a:lnTo>
                <a:lnTo>
                  <a:pt x="556457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610823" y="3166520"/>
            <a:ext cx="1084086" cy="360539"/>
          </a:xfrm>
          <a:custGeom>
            <a:avLst/>
            <a:gdLst/>
            <a:ahLst/>
            <a:cxnLst/>
            <a:rect l="l" t="t" r="r" b="b"/>
            <a:pathLst>
              <a:path w="1115060" h="370839">
                <a:moveTo>
                  <a:pt x="557982" y="0"/>
                </a:moveTo>
                <a:lnTo>
                  <a:pt x="488031" y="1432"/>
                </a:lnTo>
                <a:lnTo>
                  <a:pt x="420661" y="5617"/>
                </a:lnTo>
                <a:lnTo>
                  <a:pt x="356397" y="12384"/>
                </a:lnTo>
                <a:lnTo>
                  <a:pt x="295763" y="21561"/>
                </a:lnTo>
                <a:lnTo>
                  <a:pt x="239285" y="32978"/>
                </a:lnTo>
                <a:lnTo>
                  <a:pt x="187487" y="46464"/>
                </a:lnTo>
                <a:lnTo>
                  <a:pt x="140893" y="61849"/>
                </a:lnTo>
                <a:lnTo>
                  <a:pt x="100028" y="78962"/>
                </a:lnTo>
                <a:lnTo>
                  <a:pt x="65417" y="97632"/>
                </a:lnTo>
                <a:lnTo>
                  <a:pt x="17053" y="138960"/>
                </a:lnTo>
                <a:lnTo>
                  <a:pt x="0" y="184469"/>
                </a:lnTo>
                <a:lnTo>
                  <a:pt x="4350" y="207986"/>
                </a:lnTo>
                <a:lnTo>
                  <a:pt x="37584" y="252080"/>
                </a:lnTo>
                <a:lnTo>
                  <a:pt x="100028" y="291145"/>
                </a:lnTo>
                <a:lnTo>
                  <a:pt x="140893" y="308375"/>
                </a:lnTo>
                <a:lnTo>
                  <a:pt x="187487" y="323848"/>
                </a:lnTo>
                <a:lnTo>
                  <a:pt x="239285" y="337398"/>
                </a:lnTo>
                <a:lnTo>
                  <a:pt x="295763" y="348857"/>
                </a:lnTo>
                <a:lnTo>
                  <a:pt x="356397" y="358060"/>
                </a:lnTo>
                <a:lnTo>
                  <a:pt x="420661" y="364840"/>
                </a:lnTo>
                <a:lnTo>
                  <a:pt x="488031" y="369030"/>
                </a:lnTo>
                <a:lnTo>
                  <a:pt x="557982" y="370463"/>
                </a:lnTo>
                <a:lnTo>
                  <a:pt x="627608" y="369030"/>
                </a:lnTo>
                <a:lnTo>
                  <a:pt x="694702" y="364840"/>
                </a:lnTo>
                <a:lnTo>
                  <a:pt x="758736" y="358060"/>
                </a:lnTo>
                <a:lnTo>
                  <a:pt x="819182" y="348857"/>
                </a:lnTo>
                <a:lnTo>
                  <a:pt x="875509" y="337398"/>
                </a:lnTo>
                <a:lnTo>
                  <a:pt x="927190" y="323848"/>
                </a:lnTo>
                <a:lnTo>
                  <a:pt x="973696" y="308375"/>
                </a:lnTo>
                <a:lnTo>
                  <a:pt x="1014498" y="291145"/>
                </a:lnTo>
                <a:lnTo>
                  <a:pt x="1049067" y="272325"/>
                </a:lnTo>
                <a:lnTo>
                  <a:pt x="1097391" y="230579"/>
                </a:lnTo>
                <a:lnTo>
                  <a:pt x="1114440" y="184469"/>
                </a:lnTo>
                <a:lnTo>
                  <a:pt x="1110089" y="161278"/>
                </a:lnTo>
                <a:lnTo>
                  <a:pt x="1076874" y="117688"/>
                </a:lnTo>
                <a:lnTo>
                  <a:pt x="1014498" y="78962"/>
                </a:lnTo>
                <a:lnTo>
                  <a:pt x="973696" y="61849"/>
                </a:lnTo>
                <a:lnTo>
                  <a:pt x="927190" y="46464"/>
                </a:lnTo>
                <a:lnTo>
                  <a:pt x="875509" y="32978"/>
                </a:lnTo>
                <a:lnTo>
                  <a:pt x="819182" y="21561"/>
                </a:lnTo>
                <a:lnTo>
                  <a:pt x="758736" y="12384"/>
                </a:lnTo>
                <a:lnTo>
                  <a:pt x="694702" y="5617"/>
                </a:lnTo>
                <a:lnTo>
                  <a:pt x="627608" y="1432"/>
                </a:lnTo>
                <a:lnTo>
                  <a:pt x="55798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379574" y="3356244"/>
            <a:ext cx="401901" cy="171009"/>
          </a:xfrm>
          <a:custGeom>
            <a:avLst/>
            <a:gdLst/>
            <a:ahLst/>
            <a:cxnLst/>
            <a:rect l="l" t="t" r="r" b="b"/>
            <a:pathLst>
              <a:path w="413385" h="175894">
                <a:moveTo>
                  <a:pt x="0" y="175322"/>
                </a:moveTo>
                <a:lnTo>
                  <a:pt x="41315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683935" y="3345868"/>
            <a:ext cx="492654" cy="150019"/>
          </a:xfrm>
          <a:custGeom>
            <a:avLst/>
            <a:gdLst/>
            <a:ahLst/>
            <a:cxnLst/>
            <a:rect l="l" t="t" r="r" b="b"/>
            <a:pathLst>
              <a:path w="506729" h="154305">
                <a:moveTo>
                  <a:pt x="506147" y="153978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757049" y="2984211"/>
            <a:ext cx="713052" cy="353131"/>
          </a:xfrm>
          <a:custGeom>
            <a:avLst/>
            <a:gdLst/>
            <a:ahLst/>
            <a:cxnLst/>
            <a:rect l="l" t="t" r="r" b="b"/>
            <a:pathLst>
              <a:path w="733425" h="363219">
                <a:moveTo>
                  <a:pt x="0" y="362840"/>
                </a:moveTo>
                <a:lnTo>
                  <a:pt x="733304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34432" y="2984211"/>
            <a:ext cx="814299" cy="361774"/>
          </a:xfrm>
          <a:custGeom>
            <a:avLst/>
            <a:gdLst/>
            <a:ahLst/>
            <a:cxnLst/>
            <a:rect l="l" t="t" r="r" b="b"/>
            <a:pathLst>
              <a:path w="837564" h="372110">
                <a:moveTo>
                  <a:pt x="836973" y="371988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886091" y="3213231"/>
            <a:ext cx="51426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5" dirty="0">
                <a:latin typeface="Arial"/>
                <a:cs typeface="Arial"/>
              </a:rPr>
              <a:t>E</a:t>
            </a:r>
            <a:r>
              <a:rPr sz="1264" spc="63" dirty="0">
                <a:latin typeface="Arial"/>
                <a:cs typeface="Arial"/>
              </a:rPr>
              <a:t>mp</a:t>
            </a:r>
            <a:r>
              <a:rPr sz="1264" spc="29" dirty="0">
                <a:latin typeface="Arial"/>
                <a:cs typeface="Arial"/>
              </a:rPr>
              <a:t>Id</a:t>
            </a:r>
            <a:endParaRPr sz="126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8999" y="1421498"/>
            <a:ext cx="5371042" cy="1467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58" dirty="0">
                <a:latin typeface="Times New Roman"/>
                <a:cs typeface="Times New Roman"/>
              </a:rPr>
              <a:t>Super </a:t>
            </a:r>
            <a:r>
              <a:rPr sz="1361" spc="29" dirty="0">
                <a:latin typeface="Times New Roman"/>
                <a:cs typeface="Times New Roman"/>
              </a:rPr>
              <a:t>types </a:t>
            </a:r>
            <a:r>
              <a:rPr sz="1361" spc="78" dirty="0">
                <a:latin typeface="Times New Roman"/>
                <a:cs typeface="Times New Roman"/>
              </a:rPr>
              <a:t>and</a:t>
            </a:r>
            <a:r>
              <a:rPr sz="1361" spc="-180" dirty="0">
                <a:latin typeface="Times New Roman"/>
                <a:cs typeface="Times New Roman"/>
              </a:rPr>
              <a:t> </a:t>
            </a:r>
            <a:r>
              <a:rPr sz="1361" spc="34" dirty="0">
                <a:latin typeface="Times New Roman"/>
                <a:cs typeface="Times New Roman"/>
              </a:rPr>
              <a:t>Subtypes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942"/>
              </a:spcBef>
            </a:pPr>
            <a:r>
              <a:rPr sz="1167" spc="-5" dirty="0">
                <a:latin typeface="Times New Roman"/>
                <a:cs typeface="Times New Roman"/>
              </a:rPr>
              <a:t>Subtypes </a:t>
            </a:r>
            <a:r>
              <a:rPr sz="1167" dirty="0">
                <a:latin typeface="Times New Roman"/>
                <a:cs typeface="Times New Roman"/>
              </a:rPr>
              <a:t>hold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their corresponding super-types. </a:t>
            </a:r>
            <a:r>
              <a:rPr sz="1167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those  </a:t>
            </a:r>
            <a:r>
              <a:rPr sz="1167" spc="-5" dirty="0">
                <a:latin typeface="Times New Roman"/>
                <a:cs typeface="Times New Roman"/>
              </a:rPr>
              <a:t>subtypes which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connected </a:t>
            </a:r>
            <a:r>
              <a:rPr sz="1167" dirty="0">
                <a:latin typeface="Times New Roman"/>
                <a:cs typeface="Times New Roman"/>
              </a:rPr>
              <a:t>to a </a:t>
            </a:r>
            <a:r>
              <a:rPr sz="1167" spc="-5" dirty="0">
                <a:latin typeface="Times New Roman"/>
                <a:cs typeface="Times New Roman"/>
              </a:rPr>
              <a:t>specific supertype will have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properties </a:t>
            </a:r>
            <a:r>
              <a:rPr sz="1167" dirty="0">
                <a:latin typeface="Times New Roman"/>
                <a:cs typeface="Times New Roman"/>
              </a:rPr>
              <a:t>of their  </a:t>
            </a:r>
            <a:r>
              <a:rPr sz="1167" spc="-5" dirty="0">
                <a:latin typeface="Times New Roman"/>
                <a:cs typeface="Times New Roman"/>
              </a:rPr>
              <a:t>supertype.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479163">
              <a:tabLst>
                <a:tab pos="2915730" algn="l"/>
              </a:tabLst>
            </a:pPr>
            <a:r>
              <a:rPr sz="1896" spc="36" baseline="2136" dirty="0">
                <a:latin typeface="Arial"/>
                <a:cs typeface="Arial"/>
              </a:rPr>
              <a:t>EmpName	</a:t>
            </a:r>
            <a:r>
              <a:rPr sz="1264" spc="49" dirty="0">
                <a:latin typeface="Arial"/>
                <a:cs typeface="Arial"/>
              </a:rPr>
              <a:t>EmpAddress</a:t>
            </a:r>
            <a:endParaRPr sz="126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66249" y="3219159"/>
            <a:ext cx="79207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4" dirty="0">
                <a:latin typeface="Arial"/>
                <a:cs typeface="Arial"/>
              </a:rPr>
              <a:t>EmpPhNo</a:t>
            </a:r>
            <a:endParaRPr sz="126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33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261"/>
            <a:ext cx="4866658" cy="2966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major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entity:-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972">
              <a:latin typeface="Times New Roman"/>
              <a:cs typeface="Times New Roman"/>
            </a:endParaRPr>
          </a:p>
          <a:p>
            <a:pPr marL="431526" marR="6173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24" dirty="0">
                <a:latin typeface="Times New Roman"/>
                <a:cs typeface="Times New Roman"/>
              </a:rPr>
              <a:t>Reg_No </a:t>
            </a:r>
            <a:r>
              <a:rPr sz="1069" spc="10" dirty="0">
                <a:latin typeface="Times New Roman"/>
                <a:cs typeface="Times New Roman"/>
              </a:rPr>
              <a:t>This can be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as a 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for this entity as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unique  for </a:t>
            </a:r>
            <a:r>
              <a:rPr sz="1069" spc="15" dirty="0">
                <a:latin typeface="Times New Roman"/>
                <a:cs typeface="Times New Roman"/>
              </a:rPr>
              <a:t>every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20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st_Name </a:t>
            </a:r>
            <a:r>
              <a:rPr sz="1069" spc="10" dirty="0">
                <a:latin typeface="Times New Roman"/>
                <a:cs typeface="Times New Roman"/>
              </a:rPr>
              <a:t>This would be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all the students of an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institute.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3" dirty="0">
                <a:latin typeface="Times New Roman"/>
                <a:cs typeface="Times New Roman"/>
              </a:rPr>
              <a:t>St_Father_name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represent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father’s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 a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student.</a:t>
            </a:r>
            <a:endParaRPr sz="1069">
              <a:latin typeface="Times New Roman"/>
              <a:cs typeface="Times New Roman"/>
            </a:endParaRPr>
          </a:p>
          <a:p>
            <a:pPr marL="431526" marR="8026" indent="-209281">
              <a:lnSpc>
                <a:spcPts val="1264"/>
              </a:lnSpc>
              <a:spcBef>
                <a:spcPts val="44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St_date_of_Birth.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date of </a:t>
            </a:r>
            <a:r>
              <a:rPr sz="1069" spc="5" dirty="0">
                <a:latin typeface="Times New Roman"/>
                <a:cs typeface="Times New Roman"/>
              </a:rPr>
              <a:t>birth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students including </a:t>
            </a:r>
            <a:r>
              <a:rPr sz="1069" spc="5" dirty="0">
                <a:latin typeface="Times New Roman"/>
                <a:cs typeface="Times New Roman"/>
              </a:rPr>
              <a:t>year , </a:t>
            </a:r>
            <a:r>
              <a:rPr sz="1069" spc="15" dirty="0">
                <a:latin typeface="Times New Roman"/>
                <a:cs typeface="Times New Roman"/>
              </a:rPr>
              <a:t>month 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day.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35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st_Phone_no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>
              <a:lnSpc>
                <a:spcPts val="1264"/>
              </a:lnSpc>
              <a:spcBef>
                <a:spcPts val="34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st_GPA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important attribute. Now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GPA </a:t>
            </a:r>
            <a:r>
              <a:rPr sz="1069" spc="10" dirty="0">
                <a:latin typeface="Times New Roman"/>
                <a:cs typeface="Times New Roman"/>
              </a:rPr>
              <a:t>of any  student,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know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reg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particular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semester.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endParaRPr sz="1069">
              <a:latin typeface="Times New Roman"/>
              <a:cs typeface="Times New Roman"/>
            </a:endParaRPr>
          </a:p>
          <a:p>
            <a:pPr marL="431526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multi valued attribute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to know the </a:t>
            </a:r>
            <a:r>
              <a:rPr sz="1069" spc="19" dirty="0">
                <a:latin typeface="Times New Roman"/>
                <a:cs typeface="Times New Roman"/>
              </a:rPr>
              <a:t>GPA, </a:t>
            </a:r>
            <a:r>
              <a:rPr sz="1069" spc="5" dirty="0">
                <a:latin typeface="Times New Roman"/>
                <a:cs typeface="Times New Roman"/>
              </a:rPr>
              <a:t>different attributes </a:t>
            </a:r>
            <a:r>
              <a:rPr sz="1069" spc="15" dirty="0">
                <a:latin typeface="Times New Roman"/>
                <a:cs typeface="Times New Roman"/>
              </a:rPr>
              <a:t>values  </a:t>
            </a:r>
            <a:r>
              <a:rPr sz="1069" spc="5" dirty="0">
                <a:latin typeface="Times New Roman"/>
                <a:cs typeface="Times New Roman"/>
              </a:rPr>
              <a:t>are required.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this represented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relation, which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relationships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entities.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 algn="just">
              <a:lnSpc>
                <a:spcPts val="1264"/>
              </a:lnSpc>
              <a:spcBef>
                <a:spcPts val="5"/>
              </a:spcBef>
              <a:buFont typeface="Courier New"/>
              <a:buChar char="o"/>
              <a:tabLst>
                <a:tab pos="432143" algn="l"/>
              </a:tabLst>
            </a:pPr>
            <a:r>
              <a:rPr sz="1069" spc="34" dirty="0">
                <a:latin typeface="Times New Roman"/>
                <a:cs typeface="Times New Roman"/>
              </a:rPr>
              <a:t>st_Subj_Detail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 multi valued attribute </a:t>
            </a:r>
            <a:r>
              <a:rPr sz="1069" spc="5" dirty="0">
                <a:latin typeface="Times New Roman"/>
                <a:cs typeface="Times New Roman"/>
              </a:rPr>
              <a:t>,as </a:t>
            </a:r>
            <a:r>
              <a:rPr sz="1069" spc="15" dirty="0">
                <a:latin typeface="Times New Roman"/>
                <a:cs typeface="Times New Roman"/>
              </a:rPr>
              <a:t>to know </a:t>
            </a:r>
            <a:r>
              <a:rPr sz="1069" spc="10" dirty="0">
                <a:latin typeface="Times New Roman"/>
                <a:cs typeface="Times New Roman"/>
              </a:rPr>
              <a:t>the marks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mid </a:t>
            </a:r>
            <a:r>
              <a:rPr sz="1069" spc="10" dirty="0">
                <a:latin typeface="Times New Roman"/>
                <a:cs typeface="Times New Roman"/>
              </a:rPr>
              <a:t>terms and final papers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15" dirty="0">
                <a:latin typeface="Times New Roman"/>
                <a:cs typeface="Times New Roman"/>
              </a:rPr>
              <a:t>reg no </a:t>
            </a:r>
            <a:r>
              <a:rPr sz="1069" spc="10" dirty="0">
                <a:latin typeface="Times New Roman"/>
                <a:cs typeface="Times New Roman"/>
              </a:rPr>
              <a:t>and the particular subject are  required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422" y="4650175"/>
            <a:ext cx="4867275" cy="4852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59"/>
              </a:lnSpc>
            </a:pPr>
            <a:r>
              <a:rPr sz="1069" spc="53" dirty="0">
                <a:latin typeface="Times New Roman"/>
                <a:cs typeface="Times New Roman"/>
              </a:rPr>
              <a:t>Teacher: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major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entity: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972">
              <a:latin typeface="Times New Roman"/>
              <a:cs typeface="Times New Roman"/>
            </a:endParaRPr>
          </a:p>
          <a:p>
            <a:pPr marL="431526" marR="8643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teacher_Reg_No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used as a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 for this entity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 unique for </a:t>
            </a:r>
            <a:r>
              <a:rPr sz="1069" spc="15" dirty="0">
                <a:latin typeface="Times New Roman"/>
                <a:cs typeface="Times New Roman"/>
              </a:rPr>
              <a:t>every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teacher.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20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teacher_Name </a:t>
            </a:r>
            <a:r>
              <a:rPr sz="1069" spc="1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would be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teachers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institute.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3" dirty="0">
                <a:latin typeface="Times New Roman"/>
                <a:cs typeface="Times New Roman"/>
              </a:rPr>
              <a:t>teacher_Father_name </a:t>
            </a:r>
            <a:r>
              <a:rPr sz="1069" spc="10" dirty="0">
                <a:latin typeface="Times New Roman"/>
                <a:cs typeface="Times New Roman"/>
              </a:rPr>
              <a:t>This would represent the </a:t>
            </a:r>
            <a:r>
              <a:rPr sz="1069" spc="5" dirty="0">
                <a:latin typeface="Times New Roman"/>
                <a:cs typeface="Times New Roman"/>
              </a:rPr>
              <a:t>father’s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 a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teacher.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Qual.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qualification </a:t>
            </a:r>
            <a:r>
              <a:rPr sz="1069" spc="10" dirty="0">
                <a:latin typeface="Times New Roman"/>
                <a:cs typeface="Times New Roman"/>
              </a:rPr>
              <a:t>of a teacher like Masters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Doctorate.</a:t>
            </a:r>
            <a:endParaRPr sz="1069">
              <a:latin typeface="Times New Roman"/>
              <a:cs typeface="Times New Roman"/>
            </a:endParaRPr>
          </a:p>
          <a:p>
            <a:pPr marL="431526" marR="5556" indent="-209281" algn="just">
              <a:lnSpc>
                <a:spcPct val="98500"/>
              </a:lnSpc>
              <a:spcBef>
                <a:spcPts val="10"/>
              </a:spcBef>
              <a:buFont typeface="Courier New"/>
              <a:buChar char="o"/>
              <a:tabLst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Experience </a:t>
            </a:r>
            <a:r>
              <a:rPr sz="1069" spc="10" dirty="0">
                <a:latin typeface="Times New Roman"/>
                <a:cs typeface="Times New Roman"/>
              </a:rPr>
              <a:t>This can </a:t>
            </a:r>
            <a:r>
              <a:rPr sz="1069" spc="15" dirty="0">
                <a:latin typeface="Times New Roman"/>
                <a:cs typeface="Times New Roman"/>
              </a:rPr>
              <a:t>also be </a:t>
            </a:r>
            <a:r>
              <a:rPr sz="1069" spc="10" dirty="0">
                <a:latin typeface="Times New Roman"/>
                <a:cs typeface="Times New Roman"/>
              </a:rPr>
              <a:t>a multi-valued attribute or a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valued 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experience 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teacher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0" dirty="0">
                <a:latin typeface="Times New Roman"/>
                <a:cs typeface="Times New Roman"/>
              </a:rPr>
              <a:t>then it can be 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valued, but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details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required as per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appointments, then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case it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multi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valued.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teacher_Sal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5" dirty="0">
                <a:latin typeface="Times New Roman"/>
                <a:cs typeface="Times New Roman"/>
              </a:rPr>
              <a:t>salary of 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teacher.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thing </a:t>
            </a:r>
            <a:r>
              <a:rPr sz="1069" spc="19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teacher and student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entity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personal </a:t>
            </a:r>
            <a:r>
              <a:rPr sz="1069" spc="5" dirty="0">
                <a:latin typeface="Times New Roman"/>
                <a:cs typeface="Times New Roman"/>
              </a:rPr>
              <a:t>details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both, </a:t>
            </a:r>
            <a:r>
              <a:rPr sz="1069" spc="1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name, father’s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addresses.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Course: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major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entity: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972">
              <a:latin typeface="Times New Roman"/>
              <a:cs typeface="Times New Roman"/>
            </a:endParaRPr>
          </a:p>
          <a:p>
            <a:pPr marL="431526" marR="80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course_Code </a:t>
            </a:r>
            <a:r>
              <a:rPr sz="1069" spc="10" dirty="0">
                <a:latin typeface="Times New Roman"/>
                <a:cs typeface="Times New Roman"/>
              </a:rPr>
              <a:t>This can be used as a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 for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entity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0" dirty="0">
                <a:latin typeface="Times New Roman"/>
                <a:cs typeface="Times New Roman"/>
              </a:rPr>
              <a:t>will be  unique for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course </a:t>
            </a:r>
            <a:r>
              <a:rPr sz="1069" spc="15" dirty="0">
                <a:latin typeface="Times New Roman"/>
                <a:cs typeface="Times New Roman"/>
              </a:rPr>
              <a:t>like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CS-3207.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20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course_Name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course_Prereq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would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multi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431526" marR="6791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multiple requisites of any course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For example, Networking can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pre-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requisites  of  Operating  System  and  Data  Structures.  </a:t>
            </a:r>
            <a:r>
              <a:rPr sz="1069" spc="-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case 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617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81" y="1325681"/>
            <a:ext cx="4867275" cy="4539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617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recursive relation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pre-requisite of a course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course.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treat it as </a:t>
            </a:r>
            <a:r>
              <a:rPr sz="1069" spc="10" dirty="0">
                <a:latin typeface="Times New Roman"/>
                <a:cs typeface="Times New Roman"/>
              </a:rPr>
              <a:t>a  recursive relation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06"/>
              </a:lnSpc>
              <a:tabLst>
                <a:tab pos="431526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39" dirty="0">
                <a:latin typeface="Times New Roman"/>
                <a:cs typeface="Times New Roman"/>
              </a:rPr>
              <a:t>Courses_Offered_in 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a multi valued      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5" dirty="0">
                <a:latin typeface="Times New Roman"/>
                <a:cs typeface="Times New Roman"/>
              </a:rPr>
              <a:t>as to </a:t>
            </a:r>
            <a:r>
              <a:rPr sz="1069" spc="15" dirty="0">
                <a:latin typeface="Times New Roman"/>
                <a:cs typeface="Times New Roman"/>
              </a:rPr>
              <a:t>know the</a:t>
            </a:r>
            <a:endParaRPr sz="1069">
              <a:latin typeface="Times New Roman"/>
              <a:cs typeface="Times New Roman"/>
            </a:endParaRPr>
          </a:p>
          <a:p>
            <a:pPr marL="431526" marR="679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courses offered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and semester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this can also be  represented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  <a:spcBef>
                <a:spcPts val="5"/>
              </a:spcBef>
            </a:pPr>
            <a:r>
              <a:rPr sz="1069" spc="44" dirty="0">
                <a:latin typeface="Times New Roman"/>
                <a:cs typeface="Times New Roman"/>
              </a:rPr>
              <a:t>Semester: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major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entity: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972">
              <a:latin typeface="Times New Roman"/>
              <a:cs typeface="Times New Roman"/>
            </a:endParaRPr>
          </a:p>
          <a:p>
            <a:pPr marL="431526" marR="6791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semester_Name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primary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for this entity </a:t>
            </a:r>
            <a:r>
              <a:rPr sz="1069" spc="5" dirty="0">
                <a:latin typeface="Times New Roman"/>
                <a:cs typeface="Times New Roman"/>
              </a:rPr>
              <a:t>as it will </a:t>
            </a:r>
            <a:r>
              <a:rPr sz="1069" spc="10" dirty="0">
                <a:latin typeface="Times New Roman"/>
                <a:cs typeface="Times New Roman"/>
              </a:rPr>
              <a:t>be  unique for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semester like </a:t>
            </a:r>
            <a:r>
              <a:rPr sz="1069" spc="5" dirty="0">
                <a:latin typeface="Times New Roman"/>
                <a:cs typeface="Times New Roman"/>
              </a:rPr>
              <a:t>fall </a:t>
            </a:r>
            <a:r>
              <a:rPr sz="1069" spc="15" dirty="0">
                <a:latin typeface="Times New Roman"/>
                <a:cs typeface="Times New Roman"/>
              </a:rPr>
              <a:t>2003 </a:t>
            </a:r>
            <a:r>
              <a:rPr sz="1069" spc="10" dirty="0">
                <a:latin typeface="Times New Roman"/>
                <a:cs typeface="Times New Roman"/>
              </a:rPr>
              <a:t>or spring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2004.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20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semester_Start_Date 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starting date of the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semester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semester_End_Date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ending </a:t>
            </a:r>
            <a:r>
              <a:rPr sz="1069" spc="10" dirty="0">
                <a:latin typeface="Times New Roman"/>
                <a:cs typeface="Times New Roman"/>
              </a:rPr>
              <a:t>date of 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semester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34" dirty="0">
                <a:latin typeface="Times New Roman"/>
                <a:cs typeface="Times New Roman"/>
              </a:rPr>
              <a:t>Derived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Attributes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examination system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derived like </a:t>
            </a:r>
            <a:r>
              <a:rPr sz="1069" spc="19" dirty="0">
                <a:latin typeface="Times New Roman"/>
                <a:cs typeface="Times New Roman"/>
              </a:rPr>
              <a:t>CGPA </a:t>
            </a:r>
            <a:r>
              <a:rPr sz="1069" spc="10" dirty="0">
                <a:latin typeface="Times New Roman"/>
                <a:cs typeface="Times New Roman"/>
              </a:rPr>
              <a:t>of  a  student  can  </a:t>
            </a:r>
            <a:r>
              <a:rPr sz="1069" spc="15" dirty="0">
                <a:latin typeface="Times New Roman"/>
                <a:cs typeface="Times New Roman"/>
              </a:rPr>
              <a:t>only  </a:t>
            </a:r>
            <a:r>
              <a:rPr sz="1069" spc="10" dirty="0">
                <a:latin typeface="Times New Roman"/>
                <a:cs typeface="Times New Roman"/>
              </a:rPr>
              <a:t>be  achieved  from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semesters  GPA.  Similarly  </a:t>
            </a:r>
            <a:r>
              <a:rPr sz="1069" spc="15" dirty="0">
                <a:latin typeface="Times New Roman"/>
                <a:cs typeface="Times New Roman"/>
              </a:rPr>
              <a:t>FPA  of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any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particular semester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achieved from subjects </a:t>
            </a:r>
            <a:r>
              <a:rPr sz="1069" spc="15" dirty="0">
                <a:latin typeface="Times New Roman"/>
                <a:cs typeface="Times New Roman"/>
              </a:rPr>
              <a:t>GPA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semester.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this has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be kept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mind </a:t>
            </a:r>
            <a:r>
              <a:rPr sz="1069" spc="10" dirty="0">
                <a:latin typeface="Times New Roman"/>
                <a:cs typeface="Times New Roman"/>
              </a:rPr>
              <a:t>while drawing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E-R Diagram of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Relationships </a:t>
            </a:r>
            <a:r>
              <a:rPr sz="1264" spc="10" dirty="0">
                <a:latin typeface="Times New Roman"/>
                <a:cs typeface="Times New Roman"/>
              </a:rPr>
              <a:t>and </a:t>
            </a:r>
            <a:r>
              <a:rPr sz="1264" spc="5" dirty="0">
                <a:latin typeface="Times New Roman"/>
                <a:cs typeface="Times New Roman"/>
              </a:rPr>
              <a:t>Cardinalities </a:t>
            </a:r>
            <a:r>
              <a:rPr sz="1264" spc="15" dirty="0">
                <a:latin typeface="Times New Roman"/>
                <a:cs typeface="Times New Roman"/>
              </a:rPr>
              <a:t>in </a:t>
            </a:r>
            <a:r>
              <a:rPr sz="1264" spc="5" dirty="0">
                <a:latin typeface="Times New Roman"/>
                <a:cs typeface="Times New Roman"/>
              </a:rPr>
              <a:t>between</a:t>
            </a:r>
            <a:r>
              <a:rPr sz="1264" spc="-34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Entities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79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Relationships and </a:t>
            </a:r>
            <a:r>
              <a:rPr sz="1069" spc="5" dirty="0">
                <a:latin typeface="Times New Roman"/>
                <a:cs typeface="Times New Roman"/>
              </a:rPr>
              <a:t>cardinalities in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entities is </a:t>
            </a:r>
            <a:r>
              <a:rPr sz="1069" spc="10" dirty="0">
                <a:latin typeface="Times New Roman"/>
                <a:cs typeface="Times New Roman"/>
              </a:rPr>
              <a:t>very important.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 of different </a:t>
            </a:r>
            <a:r>
              <a:rPr sz="1069" spc="5" dirty="0">
                <a:latin typeface="Times New Roman"/>
                <a:cs typeface="Times New Roman"/>
              </a:rPr>
              <a:t>entities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The block diagrams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different  entities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as under: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5117" y="8509819"/>
            <a:ext cx="1151996" cy="374764"/>
          </a:xfrm>
          <a:prstGeom prst="rect">
            <a:avLst/>
          </a:prstGeom>
          <a:ln w="8969">
            <a:solidFill>
              <a:srgbClr val="333333"/>
            </a:solidFill>
          </a:ln>
        </p:spPr>
        <p:txBody>
          <a:bodyPr vert="horz" wrap="square" lIns="0" tIns="617" rIns="0" bIns="0" rtlCol="0">
            <a:spAutoFit/>
          </a:bodyPr>
          <a:lstStyle/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83959">
              <a:spcBef>
                <a:spcPts val="5"/>
              </a:spcBef>
            </a:pPr>
            <a:r>
              <a:rPr sz="1264" spc="63" dirty="0">
                <a:latin typeface="Times New Roman"/>
                <a:cs typeface="Times New Roman"/>
              </a:rPr>
              <a:t>SEMESTER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1049" y="6002549"/>
            <a:ext cx="1479197" cy="587110"/>
          </a:xfrm>
          <a:custGeom>
            <a:avLst/>
            <a:gdLst/>
            <a:ahLst/>
            <a:cxnLst/>
            <a:rect l="l" t="t" r="r" b="b"/>
            <a:pathLst>
              <a:path w="1521460" h="603885">
                <a:moveTo>
                  <a:pt x="0" y="603575"/>
                </a:moveTo>
                <a:lnTo>
                  <a:pt x="1521131" y="603575"/>
                </a:lnTo>
                <a:lnTo>
                  <a:pt x="1521131" y="0"/>
                </a:lnTo>
                <a:lnTo>
                  <a:pt x="0" y="0"/>
                </a:lnTo>
                <a:lnTo>
                  <a:pt x="0" y="603575"/>
                </a:lnTo>
                <a:close/>
              </a:path>
            </a:pathLst>
          </a:custGeom>
          <a:ln w="896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36187" y="6178761"/>
            <a:ext cx="994569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P</a:t>
            </a:r>
            <a:r>
              <a:rPr sz="1458" spc="-5" dirty="0">
                <a:latin typeface="Arial"/>
                <a:cs typeface="Arial"/>
              </a:rPr>
              <a:t>R</a:t>
            </a:r>
            <a:r>
              <a:rPr sz="1458" spc="5" dirty="0">
                <a:latin typeface="Arial"/>
                <a:cs typeface="Arial"/>
              </a:rPr>
              <a:t>O</a:t>
            </a:r>
            <a:r>
              <a:rPr sz="1458" spc="-5" dirty="0">
                <a:latin typeface="Arial"/>
                <a:cs typeface="Arial"/>
              </a:rPr>
              <a:t>G</a:t>
            </a:r>
            <a:r>
              <a:rPr sz="1458" spc="19" dirty="0">
                <a:latin typeface="Arial"/>
                <a:cs typeface="Arial"/>
              </a:rPr>
              <a:t>R</a:t>
            </a:r>
            <a:r>
              <a:rPr sz="1458" spc="49" dirty="0">
                <a:latin typeface="Arial"/>
                <a:cs typeface="Arial"/>
              </a:rPr>
              <a:t>A</a:t>
            </a:r>
            <a:r>
              <a:rPr sz="1458" dirty="0">
                <a:latin typeface="Arial"/>
                <a:cs typeface="Arial"/>
              </a:rPr>
              <a:t>M</a:t>
            </a:r>
            <a:endParaRPr sz="145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8032" y="7701865"/>
            <a:ext cx="1998398" cy="812447"/>
          </a:xfrm>
          <a:custGeom>
            <a:avLst/>
            <a:gdLst/>
            <a:ahLst/>
            <a:cxnLst/>
            <a:rect l="l" t="t" r="r" b="b"/>
            <a:pathLst>
              <a:path w="2055495" h="835659">
                <a:moveTo>
                  <a:pt x="0" y="835386"/>
                </a:moveTo>
                <a:lnTo>
                  <a:pt x="2054929" y="0"/>
                </a:lnTo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827200" y="6178761"/>
            <a:ext cx="223052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7510" algn="l"/>
              </a:tabLst>
            </a:pPr>
            <a:r>
              <a:rPr sz="1458" u="sng" dirty="0">
                <a:latin typeface="Times New Roman"/>
                <a:cs typeface="Times New Roman"/>
              </a:rPr>
              <a:t> 	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6987" y="7605531"/>
            <a:ext cx="0" cy="903817"/>
          </a:xfrm>
          <a:custGeom>
            <a:avLst/>
            <a:gdLst/>
            <a:ahLst/>
            <a:cxnLst/>
            <a:rect l="l" t="t" r="r" b="b"/>
            <a:pathLst>
              <a:path h="929640">
                <a:moveTo>
                  <a:pt x="0" y="0"/>
                </a:moveTo>
                <a:lnTo>
                  <a:pt x="0" y="929532"/>
                </a:lnTo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132593" y="7687046"/>
            <a:ext cx="1046427" cy="822942"/>
          </a:xfrm>
          <a:custGeom>
            <a:avLst/>
            <a:gdLst/>
            <a:ahLst/>
            <a:cxnLst/>
            <a:rect l="l" t="t" r="r" b="b"/>
            <a:pathLst>
              <a:path w="1076325" h="846454">
                <a:moveTo>
                  <a:pt x="0" y="0"/>
                </a:moveTo>
                <a:lnTo>
                  <a:pt x="1076246" y="846057"/>
                </a:lnTo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028584" y="5896689"/>
            <a:ext cx="1151996" cy="640821"/>
          </a:xfrm>
          <a:custGeom>
            <a:avLst/>
            <a:gdLst/>
            <a:ahLst/>
            <a:cxnLst/>
            <a:rect l="l" t="t" r="r" b="b"/>
            <a:pathLst>
              <a:path w="1184910" h="659129">
                <a:moveTo>
                  <a:pt x="0" y="658553"/>
                </a:moveTo>
                <a:lnTo>
                  <a:pt x="1184480" y="658553"/>
                </a:lnTo>
                <a:lnTo>
                  <a:pt x="1184480" y="0"/>
                </a:lnTo>
                <a:lnTo>
                  <a:pt x="0" y="0"/>
                </a:lnTo>
                <a:lnTo>
                  <a:pt x="0" y="658553"/>
                </a:lnTo>
                <a:close/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103468" y="6077223"/>
            <a:ext cx="79577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49" dirty="0">
                <a:latin typeface="Times New Roman"/>
                <a:cs typeface="Times New Roman"/>
              </a:rPr>
              <a:t>COURSES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925" y="7153381"/>
            <a:ext cx="1151996" cy="534017"/>
          </a:xfrm>
          <a:custGeom>
            <a:avLst/>
            <a:gdLst/>
            <a:ahLst/>
            <a:cxnLst/>
            <a:rect l="l" t="t" r="r" b="b"/>
            <a:pathLst>
              <a:path w="1184910" h="549275">
                <a:moveTo>
                  <a:pt x="0" y="548814"/>
                </a:moveTo>
                <a:lnTo>
                  <a:pt x="1184524" y="548814"/>
                </a:lnTo>
                <a:lnTo>
                  <a:pt x="1184524" y="0"/>
                </a:lnTo>
                <a:lnTo>
                  <a:pt x="0" y="0"/>
                </a:lnTo>
                <a:lnTo>
                  <a:pt x="0" y="548814"/>
                </a:lnTo>
                <a:close/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490431" y="7326835"/>
            <a:ext cx="90443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i="1" dirty="0">
                <a:latin typeface="Arial"/>
                <a:cs typeface="Arial"/>
              </a:rPr>
              <a:t>STUDENT</a:t>
            </a:r>
            <a:endParaRPr sz="145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8958" y="7048031"/>
            <a:ext cx="1569949" cy="556242"/>
          </a:xfrm>
          <a:custGeom>
            <a:avLst/>
            <a:gdLst/>
            <a:ahLst/>
            <a:cxnLst/>
            <a:rect l="l" t="t" r="r" b="b"/>
            <a:pathLst>
              <a:path w="1614804" h="572134">
                <a:moveTo>
                  <a:pt x="0" y="571703"/>
                </a:moveTo>
                <a:lnTo>
                  <a:pt x="1614489" y="571703"/>
                </a:lnTo>
                <a:lnTo>
                  <a:pt x="1614489" y="0"/>
                </a:lnTo>
                <a:lnTo>
                  <a:pt x="0" y="0"/>
                </a:lnTo>
                <a:lnTo>
                  <a:pt x="0" y="571703"/>
                </a:lnTo>
                <a:close/>
              </a:path>
            </a:pathLst>
          </a:custGeom>
          <a:ln w="897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5104318" y="7228763"/>
            <a:ext cx="1110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53" dirty="0">
                <a:latin typeface="Times New Roman"/>
                <a:cs typeface="Times New Roman"/>
              </a:rPr>
              <a:t>CRS_OFFERED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17007" y="7361847"/>
            <a:ext cx="2512660" cy="0"/>
          </a:xfrm>
          <a:custGeom>
            <a:avLst/>
            <a:gdLst/>
            <a:ahLst/>
            <a:cxnLst/>
            <a:rect l="l" t="t" r="r" b="b"/>
            <a:pathLst>
              <a:path w="2584450">
                <a:moveTo>
                  <a:pt x="0" y="0"/>
                </a:moveTo>
                <a:lnTo>
                  <a:pt x="2584409" y="0"/>
                </a:lnTo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658198" y="6528750"/>
            <a:ext cx="0" cy="519201"/>
          </a:xfrm>
          <a:custGeom>
            <a:avLst/>
            <a:gdLst/>
            <a:ahLst/>
            <a:cxnLst/>
            <a:rect l="l" t="t" r="r" b="b"/>
            <a:pathLst>
              <a:path h="534034">
                <a:moveTo>
                  <a:pt x="0" y="533653"/>
                </a:moveTo>
                <a:lnTo>
                  <a:pt x="0" y="0"/>
                </a:lnTo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029599" y="8509244"/>
            <a:ext cx="1047044" cy="424127"/>
          </a:xfrm>
          <a:custGeom>
            <a:avLst/>
            <a:gdLst/>
            <a:ahLst/>
            <a:cxnLst/>
            <a:rect l="l" t="t" r="r" b="b"/>
            <a:pathLst>
              <a:path w="1076960" h="436245">
                <a:moveTo>
                  <a:pt x="0" y="436071"/>
                </a:moveTo>
                <a:lnTo>
                  <a:pt x="1076456" y="436071"/>
                </a:lnTo>
                <a:lnTo>
                  <a:pt x="1076456" y="0"/>
                </a:lnTo>
                <a:lnTo>
                  <a:pt x="0" y="0"/>
                </a:lnTo>
                <a:lnTo>
                  <a:pt x="0" y="436071"/>
                </a:lnTo>
                <a:close/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104510" y="8685279"/>
            <a:ext cx="83343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87" dirty="0">
                <a:latin typeface="Times New Roman"/>
                <a:cs typeface="Times New Roman"/>
              </a:rPr>
              <a:t>T</a:t>
            </a:r>
            <a:r>
              <a:rPr sz="1264" spc="78" dirty="0">
                <a:latin typeface="Times New Roman"/>
                <a:cs typeface="Times New Roman"/>
              </a:rPr>
              <a:t>E</a:t>
            </a:r>
            <a:r>
              <a:rPr sz="1264" spc="5" dirty="0">
                <a:latin typeface="Times New Roman"/>
                <a:cs typeface="Times New Roman"/>
              </a:rPr>
              <a:t>A</a:t>
            </a:r>
            <a:r>
              <a:rPr sz="1264" spc="87" dirty="0">
                <a:latin typeface="Times New Roman"/>
                <a:cs typeface="Times New Roman"/>
              </a:rPr>
              <a:t>C</a:t>
            </a:r>
            <a:r>
              <a:rPr sz="1264" spc="73" dirty="0">
                <a:latin typeface="Times New Roman"/>
                <a:cs typeface="Times New Roman"/>
              </a:rPr>
              <a:t>H</a:t>
            </a:r>
            <a:r>
              <a:rPr sz="1264" spc="87" dirty="0">
                <a:latin typeface="Times New Roman"/>
                <a:cs typeface="Times New Roman"/>
              </a:rPr>
              <a:t>E</a:t>
            </a:r>
            <a:r>
              <a:rPr sz="1264" spc="83" dirty="0">
                <a:latin typeface="Times New Roman"/>
                <a:cs typeface="Times New Roman"/>
              </a:rPr>
              <a:t>R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34912" y="6411656"/>
            <a:ext cx="314854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239" y="0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88472" y="6629570"/>
            <a:ext cx="0" cy="519201"/>
          </a:xfrm>
          <a:custGeom>
            <a:avLst/>
            <a:gdLst/>
            <a:ahLst/>
            <a:cxnLst/>
            <a:rect l="l" t="t" r="r" b="b"/>
            <a:pathLst>
              <a:path h="534034">
                <a:moveTo>
                  <a:pt x="0" y="533649"/>
                </a:moveTo>
                <a:lnTo>
                  <a:pt x="0" y="0"/>
                </a:lnTo>
              </a:path>
            </a:pathLst>
          </a:custGeom>
          <a:ln w="89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82245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6" y="1943066"/>
            <a:ext cx="4866040" cy="1527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73" dirty="0">
                <a:latin typeface="Times New Roman"/>
                <a:cs typeface="Times New Roman"/>
              </a:rPr>
              <a:t>Program and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Courses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 between program and courses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15" dirty="0">
                <a:latin typeface="Times New Roman"/>
                <a:cs typeface="Times New Roman"/>
              </a:rPr>
              <a:t>to know the </a:t>
            </a:r>
            <a:r>
              <a:rPr sz="1069" spc="10" dirty="0">
                <a:latin typeface="Times New Roman"/>
                <a:cs typeface="Times New Roman"/>
              </a:rPr>
              <a:t>courses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any particular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course codes and program codes are required.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cardinality between program and courses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(1 -*)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means that 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program will have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one course, and as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as required for that  particular program.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cardinality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courses and program can be zero </a:t>
            </a:r>
            <a:r>
              <a:rPr sz="1069" spc="15" dirty="0">
                <a:latin typeface="Times New Roman"/>
                <a:cs typeface="Times New Roman"/>
              </a:rPr>
              <a:t>to many    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(0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- </a:t>
            </a:r>
            <a:r>
              <a:rPr sz="1069" spc="5" dirty="0">
                <a:latin typeface="Times New Roman"/>
                <a:cs typeface="Times New Roman"/>
              </a:rPr>
              <a:t>*).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 institution wants,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have a course without even </a:t>
            </a:r>
            <a:r>
              <a:rPr sz="1069" spc="15" dirty="0">
                <a:latin typeface="Times New Roman"/>
                <a:cs typeface="Times New Roman"/>
              </a:rPr>
              <a:t>any  </a:t>
            </a:r>
            <a:r>
              <a:rPr sz="1069" spc="10" dirty="0">
                <a:latin typeface="Times New Roman"/>
                <a:cs typeface="Times New Roman"/>
              </a:rPr>
              <a:t>program as well. This course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included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later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 marR="1200740" algn="r">
              <a:spcBef>
                <a:spcPts val="495"/>
              </a:spcBef>
            </a:pP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9511" y="3753732"/>
            <a:ext cx="2802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06" y="4608686"/>
            <a:ext cx="486727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49" dirty="0">
                <a:latin typeface="Times New Roman"/>
                <a:cs typeface="Times New Roman"/>
              </a:rPr>
              <a:t>Students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Programs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cardinality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student and </a:t>
            </a:r>
            <a:r>
              <a:rPr sz="1069" spc="15" dirty="0">
                <a:latin typeface="Times New Roman"/>
                <a:cs typeface="Times New Roman"/>
              </a:rPr>
              <a:t>program is </a:t>
            </a:r>
            <a:r>
              <a:rPr sz="1069" spc="10" dirty="0">
                <a:latin typeface="Times New Roman"/>
                <a:cs typeface="Times New Roman"/>
              </a:rPr>
              <a:t>one, which means that </a:t>
            </a:r>
            <a:r>
              <a:rPr sz="1069" spc="15" dirty="0">
                <a:latin typeface="Times New Roman"/>
                <a:cs typeface="Times New Roman"/>
              </a:rPr>
              <a:t>every  </a:t>
            </a:r>
            <a:r>
              <a:rPr sz="1069" spc="10" dirty="0">
                <a:latin typeface="Times New Roman"/>
                <a:cs typeface="Times New Roman"/>
              </a:rPr>
              <a:t>student can have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one program at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cardinality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between programs and students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zero </a:t>
            </a:r>
            <a:r>
              <a:rPr sz="1069" spc="15" dirty="0">
                <a:latin typeface="Times New Roman"/>
                <a:cs typeface="Times New Roman"/>
              </a:rPr>
              <a:t>to many </a:t>
            </a:r>
            <a:r>
              <a:rPr sz="1069" spc="5" dirty="0">
                <a:latin typeface="Times New Roman"/>
                <a:cs typeface="Times New Roman"/>
              </a:rPr>
              <a:t>(0 </a:t>
            </a:r>
            <a:r>
              <a:rPr sz="1069" spc="10" dirty="0">
                <a:latin typeface="Times New Roman"/>
                <a:cs typeface="Times New Roman"/>
              </a:rPr>
              <a:t>- </a:t>
            </a:r>
            <a:r>
              <a:rPr sz="1069" spc="5" dirty="0">
                <a:latin typeface="Times New Roman"/>
                <a:cs typeface="Times New Roman"/>
              </a:rPr>
              <a:t>*), </a:t>
            </a:r>
            <a:r>
              <a:rPr sz="1069" spc="10" dirty="0">
                <a:latin typeface="Times New Roman"/>
                <a:cs typeface="Times New Roman"/>
              </a:rPr>
              <a:t>which means that  </a:t>
            </a:r>
            <a:r>
              <a:rPr sz="1069" spc="15" dirty="0">
                <a:latin typeface="Times New Roman"/>
                <a:cs typeface="Times New Roman"/>
              </a:rPr>
              <a:t>depending upon </a:t>
            </a:r>
            <a:r>
              <a:rPr sz="1069" spc="10" dirty="0">
                <a:latin typeface="Times New Roman"/>
                <a:cs typeface="Times New Roman"/>
              </a:rPr>
              <a:t>the requirements 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organization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have a program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presently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being offered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any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6184" y="563848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8906" y="6097818"/>
            <a:ext cx="2821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306" y="6791264"/>
            <a:ext cx="4867275" cy="2427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39" dirty="0">
                <a:latin typeface="Times New Roman"/>
                <a:cs typeface="Times New Roman"/>
              </a:rPr>
              <a:t>Semester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Course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semester and course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many to </a:t>
            </a:r>
            <a:r>
              <a:rPr sz="1069" spc="10" dirty="0">
                <a:latin typeface="Times New Roman"/>
                <a:cs typeface="Times New Roman"/>
              </a:rPr>
              <a:t>many. But it </a:t>
            </a:r>
            <a:r>
              <a:rPr sz="1069" spc="5" dirty="0">
                <a:latin typeface="Times New Roman"/>
                <a:cs typeface="Times New Roman"/>
              </a:rPr>
              <a:t>is essential  </a:t>
            </a:r>
            <a:r>
              <a:rPr sz="1069" spc="15" dirty="0">
                <a:latin typeface="Times New Roman"/>
                <a:cs typeface="Times New Roman"/>
              </a:rPr>
              <a:t>to know </a:t>
            </a:r>
            <a:r>
              <a:rPr sz="1069" spc="10" dirty="0">
                <a:latin typeface="Times New Roman"/>
                <a:cs typeface="Times New Roman"/>
              </a:rPr>
              <a:t>the course offered during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particular semester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requirement of  an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of relationship and when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serve as  entity </a:t>
            </a:r>
            <a:r>
              <a:rPr sz="1069" spc="15" dirty="0">
                <a:latin typeface="Times New Roman"/>
                <a:cs typeface="Times New Roman"/>
              </a:rPr>
              <a:t>which is </a:t>
            </a:r>
            <a:r>
              <a:rPr sz="1069" spc="10" dirty="0">
                <a:latin typeface="Times New Roman"/>
                <a:cs typeface="Times New Roman"/>
              </a:rPr>
              <a:t>represented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diamond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rectangle. So here this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courses  offered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which would also be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entity. </a:t>
            </a:r>
            <a:r>
              <a:rPr sz="1069" spc="15" dirty="0">
                <a:latin typeface="Times New Roman"/>
                <a:cs typeface="Times New Roman"/>
              </a:rPr>
              <a:t>The 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semester that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semester code and </a:t>
            </a:r>
            <a:r>
              <a:rPr sz="1069" spc="15" dirty="0">
                <a:latin typeface="Times New Roman"/>
                <a:cs typeface="Times New Roman"/>
              </a:rPr>
              <a:t>primary key </a:t>
            </a:r>
            <a:r>
              <a:rPr sz="1069" spc="10" dirty="0">
                <a:latin typeface="Times New Roman"/>
                <a:cs typeface="Times New Roman"/>
              </a:rPr>
              <a:t>of course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course code, after </a:t>
            </a:r>
            <a:r>
              <a:rPr sz="1069" spc="15" dirty="0">
                <a:latin typeface="Times New Roman"/>
                <a:cs typeface="Times New Roman"/>
              </a:rPr>
              <a:t>combining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becomes composite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identify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particular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5"/>
              </a:spcBef>
            </a:pPr>
            <a:r>
              <a:rPr sz="1069" spc="53" dirty="0">
                <a:latin typeface="Times New Roman"/>
                <a:cs typeface="Times New Roman"/>
              </a:rPr>
              <a:t>Course </a:t>
            </a:r>
            <a:r>
              <a:rPr sz="1069" spc="44" dirty="0">
                <a:latin typeface="Times New Roman"/>
                <a:cs typeface="Times New Roman"/>
              </a:rPr>
              <a:t>Offered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Teacher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relationship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course offered and </a:t>
            </a:r>
            <a:r>
              <a:rPr sz="1069" spc="5" dirty="0">
                <a:latin typeface="Times New Roman"/>
                <a:cs typeface="Times New Roman"/>
              </a:rPr>
              <a:t>teacher. </a:t>
            </a:r>
            <a:r>
              <a:rPr sz="1069" spc="10" dirty="0">
                <a:latin typeface="Times New Roman"/>
                <a:cs typeface="Times New Roman"/>
              </a:rPr>
              <a:t>The cardinality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course offered and teacher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teacher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only have </a:t>
            </a:r>
            <a:r>
              <a:rPr sz="1069" spc="10" dirty="0">
                <a:latin typeface="Times New Roman"/>
                <a:cs typeface="Times New Roman"/>
              </a:rPr>
              <a:t>one course at a time.  Similarly the cardinality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teacher and course offered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many, which 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a teacher can </a:t>
            </a:r>
            <a:r>
              <a:rPr sz="1069" spc="5" dirty="0">
                <a:latin typeface="Times New Roman"/>
                <a:cs typeface="Times New Roman"/>
              </a:rPr>
              <a:t>teach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3085" y="3529332"/>
            <a:ext cx="1166813" cy="402001"/>
          </a:xfrm>
          <a:prstGeom prst="rect">
            <a:avLst/>
          </a:prstGeom>
          <a:ln w="8969">
            <a:solidFill>
              <a:srgbClr val="333333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82724"/>
            <a:r>
              <a:rPr sz="1458" spc="10" dirty="0">
                <a:latin typeface="Arial"/>
                <a:cs typeface="Arial"/>
              </a:rPr>
              <a:t>PROGRAM</a:t>
            </a:r>
            <a:endParaRPr sz="145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6830" y="3529355"/>
            <a:ext cx="1151996" cy="379129"/>
          </a:xfrm>
          <a:prstGeom prst="rect">
            <a:avLst/>
          </a:prstGeom>
          <a:ln w="8969">
            <a:solidFill>
              <a:srgbClr val="333333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84577"/>
            <a:r>
              <a:rPr sz="1264" spc="49" dirty="0">
                <a:latin typeface="Times New Roman"/>
                <a:cs typeface="Times New Roman"/>
              </a:rPr>
              <a:t>COURSES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9320" y="3544806"/>
            <a:ext cx="2097176" cy="69762"/>
          </a:xfrm>
          <a:custGeom>
            <a:avLst/>
            <a:gdLst/>
            <a:ahLst/>
            <a:cxnLst/>
            <a:rect l="l" t="t" r="r" b="b"/>
            <a:pathLst>
              <a:path w="2157095" h="71755">
                <a:moveTo>
                  <a:pt x="2085418" y="0"/>
                </a:moveTo>
                <a:lnTo>
                  <a:pt x="2085418" y="71648"/>
                </a:lnTo>
                <a:lnTo>
                  <a:pt x="2150836" y="39635"/>
                </a:lnTo>
                <a:lnTo>
                  <a:pt x="2100662" y="39635"/>
                </a:lnTo>
                <a:lnTo>
                  <a:pt x="2102186" y="36586"/>
                </a:lnTo>
                <a:lnTo>
                  <a:pt x="2100662" y="32012"/>
                </a:lnTo>
                <a:lnTo>
                  <a:pt x="2148110" y="32012"/>
                </a:lnTo>
                <a:lnTo>
                  <a:pt x="2085418" y="0"/>
                </a:lnTo>
                <a:close/>
              </a:path>
              <a:path w="2157095" h="71755">
                <a:moveTo>
                  <a:pt x="2085418" y="32012"/>
                </a:moveTo>
                <a:lnTo>
                  <a:pt x="1524" y="32012"/>
                </a:lnTo>
                <a:lnTo>
                  <a:pt x="0" y="36586"/>
                </a:lnTo>
                <a:lnTo>
                  <a:pt x="1524" y="39635"/>
                </a:lnTo>
                <a:lnTo>
                  <a:pt x="2085418" y="39635"/>
                </a:lnTo>
                <a:lnTo>
                  <a:pt x="2085418" y="32012"/>
                </a:lnTo>
                <a:close/>
              </a:path>
              <a:path w="2157095" h="71755">
                <a:moveTo>
                  <a:pt x="2148110" y="32012"/>
                </a:moveTo>
                <a:lnTo>
                  <a:pt x="2100662" y="32012"/>
                </a:lnTo>
                <a:lnTo>
                  <a:pt x="2102186" y="36586"/>
                </a:lnTo>
                <a:lnTo>
                  <a:pt x="2100662" y="39635"/>
                </a:lnTo>
                <a:lnTo>
                  <a:pt x="2150836" y="39635"/>
                </a:lnTo>
                <a:lnTo>
                  <a:pt x="2157066" y="36586"/>
                </a:lnTo>
                <a:lnTo>
                  <a:pt x="2148110" y="32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153767" y="3647069"/>
            <a:ext cx="2097176" cy="71614"/>
          </a:xfrm>
          <a:custGeom>
            <a:avLst/>
            <a:gdLst/>
            <a:ahLst/>
            <a:cxnLst/>
            <a:rect l="l" t="t" r="r" b="b"/>
            <a:pathLst>
              <a:path w="2157095" h="73660">
                <a:moveTo>
                  <a:pt x="71648" y="0"/>
                </a:moveTo>
                <a:lnTo>
                  <a:pt x="0" y="36586"/>
                </a:lnTo>
                <a:lnTo>
                  <a:pt x="71648" y="73172"/>
                </a:lnTo>
                <a:lnTo>
                  <a:pt x="71648" y="41159"/>
                </a:lnTo>
                <a:lnTo>
                  <a:pt x="59452" y="41159"/>
                </a:lnTo>
                <a:lnTo>
                  <a:pt x="56403" y="39635"/>
                </a:lnTo>
                <a:lnTo>
                  <a:pt x="54879" y="36586"/>
                </a:lnTo>
                <a:lnTo>
                  <a:pt x="56403" y="33537"/>
                </a:lnTo>
                <a:lnTo>
                  <a:pt x="59452" y="32012"/>
                </a:lnTo>
                <a:lnTo>
                  <a:pt x="71648" y="32012"/>
                </a:lnTo>
                <a:lnTo>
                  <a:pt x="71648" y="0"/>
                </a:lnTo>
                <a:close/>
              </a:path>
              <a:path w="2157095" h="73660">
                <a:moveTo>
                  <a:pt x="71648" y="32012"/>
                </a:moveTo>
                <a:lnTo>
                  <a:pt x="59452" y="32012"/>
                </a:lnTo>
                <a:lnTo>
                  <a:pt x="56403" y="33537"/>
                </a:lnTo>
                <a:lnTo>
                  <a:pt x="54879" y="36586"/>
                </a:lnTo>
                <a:lnTo>
                  <a:pt x="56403" y="39635"/>
                </a:lnTo>
                <a:lnTo>
                  <a:pt x="59452" y="41159"/>
                </a:lnTo>
                <a:lnTo>
                  <a:pt x="71648" y="41159"/>
                </a:lnTo>
                <a:lnTo>
                  <a:pt x="71648" y="32012"/>
                </a:lnTo>
                <a:close/>
              </a:path>
              <a:path w="2157095" h="73660">
                <a:moveTo>
                  <a:pt x="2152493" y="32012"/>
                </a:moveTo>
                <a:lnTo>
                  <a:pt x="71648" y="32012"/>
                </a:lnTo>
                <a:lnTo>
                  <a:pt x="71648" y="41159"/>
                </a:lnTo>
                <a:lnTo>
                  <a:pt x="2152493" y="41159"/>
                </a:lnTo>
                <a:lnTo>
                  <a:pt x="2155541" y="39635"/>
                </a:lnTo>
                <a:lnTo>
                  <a:pt x="2157066" y="36586"/>
                </a:lnTo>
                <a:lnTo>
                  <a:pt x="2155541" y="33537"/>
                </a:lnTo>
                <a:lnTo>
                  <a:pt x="2152493" y="32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679093" y="5739785"/>
            <a:ext cx="1360664" cy="405827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1852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82724"/>
            <a:r>
              <a:rPr sz="1458" dirty="0">
                <a:latin typeface="Arial"/>
                <a:cs typeface="Arial"/>
              </a:rPr>
              <a:t>STUDENTS</a:t>
            </a:r>
            <a:endParaRPr sz="145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0324" y="5739619"/>
            <a:ext cx="1166813" cy="405204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1235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84577"/>
            <a:r>
              <a:rPr sz="1458" spc="10" dirty="0">
                <a:latin typeface="Arial"/>
                <a:cs typeface="Arial"/>
              </a:rPr>
              <a:t>PROGRAM</a:t>
            </a:r>
            <a:endParaRPr sz="145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3127" y="5878892"/>
            <a:ext cx="2097793" cy="69762"/>
          </a:xfrm>
          <a:custGeom>
            <a:avLst/>
            <a:gdLst/>
            <a:ahLst/>
            <a:cxnLst/>
            <a:rect l="l" t="t" r="r" b="b"/>
            <a:pathLst>
              <a:path w="2157729" h="71754">
                <a:moveTo>
                  <a:pt x="2085573" y="0"/>
                </a:moveTo>
                <a:lnTo>
                  <a:pt x="2085573" y="71653"/>
                </a:lnTo>
                <a:lnTo>
                  <a:pt x="2147880" y="41162"/>
                </a:lnTo>
                <a:lnTo>
                  <a:pt x="2097769" y="41162"/>
                </a:lnTo>
                <a:lnTo>
                  <a:pt x="2100818" y="39638"/>
                </a:lnTo>
                <a:lnTo>
                  <a:pt x="2102343" y="36589"/>
                </a:lnTo>
                <a:lnTo>
                  <a:pt x="2100818" y="33539"/>
                </a:lnTo>
                <a:lnTo>
                  <a:pt x="2097769" y="32015"/>
                </a:lnTo>
                <a:lnTo>
                  <a:pt x="2148269" y="32015"/>
                </a:lnTo>
                <a:lnTo>
                  <a:pt x="2085573" y="0"/>
                </a:lnTo>
                <a:close/>
              </a:path>
              <a:path w="2157729" h="71754">
                <a:moveTo>
                  <a:pt x="2085573" y="32015"/>
                </a:moveTo>
                <a:lnTo>
                  <a:pt x="4573" y="32015"/>
                </a:lnTo>
                <a:lnTo>
                  <a:pt x="1524" y="33539"/>
                </a:lnTo>
                <a:lnTo>
                  <a:pt x="0" y="36589"/>
                </a:lnTo>
                <a:lnTo>
                  <a:pt x="1524" y="39638"/>
                </a:lnTo>
                <a:lnTo>
                  <a:pt x="4573" y="41162"/>
                </a:lnTo>
                <a:lnTo>
                  <a:pt x="2085573" y="41162"/>
                </a:lnTo>
                <a:lnTo>
                  <a:pt x="2085573" y="32015"/>
                </a:lnTo>
                <a:close/>
              </a:path>
              <a:path w="2157729" h="71754">
                <a:moveTo>
                  <a:pt x="2148269" y="32015"/>
                </a:moveTo>
                <a:lnTo>
                  <a:pt x="2097769" y="32015"/>
                </a:lnTo>
                <a:lnTo>
                  <a:pt x="2100818" y="33539"/>
                </a:lnTo>
                <a:lnTo>
                  <a:pt x="2102343" y="36589"/>
                </a:lnTo>
                <a:lnTo>
                  <a:pt x="2100818" y="39638"/>
                </a:lnTo>
                <a:lnTo>
                  <a:pt x="2097769" y="41162"/>
                </a:lnTo>
                <a:lnTo>
                  <a:pt x="2147880" y="41162"/>
                </a:lnTo>
                <a:lnTo>
                  <a:pt x="2157226" y="36589"/>
                </a:lnTo>
                <a:lnTo>
                  <a:pt x="2148269" y="32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039802" y="5984128"/>
            <a:ext cx="2099028" cy="69762"/>
          </a:xfrm>
          <a:custGeom>
            <a:avLst/>
            <a:gdLst/>
            <a:ahLst/>
            <a:cxnLst/>
            <a:rect l="l" t="t" r="r" b="b"/>
            <a:pathLst>
              <a:path w="2159000" h="71754">
                <a:moveTo>
                  <a:pt x="71653" y="0"/>
                </a:moveTo>
                <a:lnTo>
                  <a:pt x="0" y="35064"/>
                </a:lnTo>
                <a:lnTo>
                  <a:pt x="71653" y="71653"/>
                </a:lnTo>
                <a:lnTo>
                  <a:pt x="71653" y="39638"/>
                </a:lnTo>
                <a:lnTo>
                  <a:pt x="56408" y="39638"/>
                </a:lnTo>
                <a:lnTo>
                  <a:pt x="56408" y="32015"/>
                </a:lnTo>
                <a:lnTo>
                  <a:pt x="71653" y="32015"/>
                </a:lnTo>
                <a:lnTo>
                  <a:pt x="71653" y="0"/>
                </a:lnTo>
                <a:close/>
              </a:path>
              <a:path w="2159000" h="71754">
                <a:moveTo>
                  <a:pt x="71653" y="32015"/>
                </a:moveTo>
                <a:lnTo>
                  <a:pt x="56408" y="32015"/>
                </a:lnTo>
                <a:lnTo>
                  <a:pt x="56408" y="39638"/>
                </a:lnTo>
                <a:lnTo>
                  <a:pt x="71653" y="39638"/>
                </a:lnTo>
                <a:lnTo>
                  <a:pt x="71653" y="32015"/>
                </a:lnTo>
                <a:close/>
              </a:path>
              <a:path w="2159000" h="71754">
                <a:moveTo>
                  <a:pt x="2157226" y="32015"/>
                </a:moveTo>
                <a:lnTo>
                  <a:pt x="71653" y="32015"/>
                </a:lnTo>
                <a:lnTo>
                  <a:pt x="71653" y="39638"/>
                </a:lnTo>
                <a:lnTo>
                  <a:pt x="2157226" y="39638"/>
                </a:lnTo>
                <a:lnTo>
                  <a:pt x="2158751" y="35064"/>
                </a:lnTo>
                <a:lnTo>
                  <a:pt x="2157226" y="32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44435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8" y="1553374"/>
            <a:ext cx="4866040" cy="249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53" dirty="0">
                <a:latin typeface="Times New Roman"/>
                <a:cs typeface="Times New Roman"/>
              </a:rPr>
              <a:t>Student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53" dirty="0">
                <a:latin typeface="Times New Roman"/>
                <a:cs typeface="Times New Roman"/>
              </a:rPr>
              <a:t>Course</a:t>
            </a:r>
            <a:r>
              <a:rPr sz="1069" spc="-16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Offered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in between </a:t>
            </a:r>
            <a:r>
              <a:rPr sz="1069" spc="10" dirty="0">
                <a:latin typeface="Times New Roman"/>
                <a:cs typeface="Times New Roman"/>
              </a:rPr>
              <a:t>student and course offered </a:t>
            </a:r>
            <a:r>
              <a:rPr sz="1069" spc="15" dirty="0">
                <a:latin typeface="Times New Roman"/>
                <a:cs typeface="Times New Roman"/>
              </a:rPr>
              <a:t>is 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so </a:t>
            </a:r>
            <a:r>
              <a:rPr sz="1069" spc="10" dirty="0">
                <a:latin typeface="Times New Roman"/>
                <a:cs typeface="Times New Roman"/>
              </a:rPr>
              <a:t>this  relationship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through </a:t>
            </a:r>
            <a:r>
              <a:rPr sz="1069" spc="10" dirty="0">
                <a:latin typeface="Times New Roman"/>
                <a:cs typeface="Times New Roman"/>
              </a:rPr>
              <a:t>enrolled attribute,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serve as </a:t>
            </a:r>
            <a:r>
              <a:rPr sz="1069" spc="10" dirty="0">
                <a:latin typeface="Times New Roman"/>
                <a:cs typeface="Times New Roman"/>
              </a:rPr>
              <a:t>entity type.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keys of semester, course and student are 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composite key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identify,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 which student has got which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39" dirty="0">
                <a:latin typeface="Times New Roman"/>
                <a:cs typeface="Times New Roman"/>
              </a:rPr>
              <a:t>Semester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19" dirty="0">
                <a:latin typeface="Times New Roman"/>
                <a:cs typeface="Times New Roman"/>
              </a:rPr>
              <a:t>GPA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semester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required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known. So </a:t>
            </a:r>
            <a:r>
              <a:rPr sz="1069" spc="10" dirty="0">
                <a:latin typeface="Times New Roman"/>
                <a:cs typeface="Times New Roman"/>
              </a:rPr>
              <a:t>the  relationship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these two can be through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19" dirty="0">
                <a:latin typeface="Times New Roman"/>
                <a:cs typeface="Times New Roman"/>
              </a:rPr>
              <a:t>GPA </a:t>
            </a:r>
            <a:r>
              <a:rPr sz="1069" spc="10" dirty="0">
                <a:latin typeface="Times New Roman"/>
                <a:cs typeface="Times New Roman"/>
              </a:rPr>
              <a:t>can be  used.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these two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entities.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R="383372" algn="ctr"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996398">
              <a:spcBef>
                <a:spcPts val="554"/>
              </a:spcBef>
            </a:pPr>
            <a:r>
              <a:rPr sz="875" spc="19" dirty="0">
                <a:latin typeface="Times New Roman"/>
                <a:cs typeface="Times New Roman"/>
              </a:rPr>
              <a:t>COURSE</a:t>
            </a:r>
            <a:r>
              <a:rPr sz="875" spc="-29" dirty="0">
                <a:latin typeface="Times New Roman"/>
                <a:cs typeface="Times New Roman"/>
              </a:rPr>
              <a:t> </a:t>
            </a:r>
            <a:r>
              <a:rPr sz="875" spc="19" dirty="0">
                <a:latin typeface="Times New Roman"/>
                <a:cs typeface="Times New Roman"/>
              </a:rPr>
              <a:t>OFFERED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9651" y="4027975"/>
            <a:ext cx="2802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134" y="4256159"/>
            <a:ext cx="2802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801" y="4716976"/>
            <a:ext cx="909373" cy="33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lnSpc>
                <a:spcPts val="1278"/>
              </a:lnSpc>
            </a:pP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452" y="5572987"/>
            <a:ext cx="25867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G</a:t>
            </a:r>
            <a:r>
              <a:rPr sz="875" spc="29" dirty="0">
                <a:latin typeface="Times New Roman"/>
                <a:cs typeface="Times New Roman"/>
              </a:rPr>
              <a:t>P</a:t>
            </a:r>
            <a:r>
              <a:rPr sz="875" spc="24" dirty="0">
                <a:latin typeface="Times New Roman"/>
                <a:cs typeface="Times New Roman"/>
              </a:rPr>
              <a:t>A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799" y="5572987"/>
            <a:ext cx="63835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ENROLLED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4051" y="6462515"/>
            <a:ext cx="2808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382" y="7220245"/>
            <a:ext cx="4865423" cy="21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" dirty="0">
                <a:latin typeface="Times New Roman"/>
                <a:cs typeface="Times New Roman"/>
              </a:rPr>
              <a:t>Conceptual Database</a:t>
            </a:r>
            <a:r>
              <a:rPr sz="1264" spc="-19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Design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5556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outcome of analysis phase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conceptual </a:t>
            </a:r>
            <a:r>
              <a:rPr sz="1069" spc="5" dirty="0">
                <a:latin typeface="Times New Roman"/>
                <a:cs typeface="Times New Roman"/>
              </a:rPr>
              <a:t>database </a:t>
            </a:r>
            <a:r>
              <a:rPr sz="1069" spc="10" dirty="0">
                <a:latin typeface="Times New Roman"/>
                <a:cs typeface="Times New Roman"/>
              </a:rPr>
              <a:t>design, </a:t>
            </a:r>
            <a:r>
              <a:rPr sz="1069" spc="15" dirty="0">
                <a:latin typeface="Times New Roman"/>
                <a:cs typeface="Times New Roman"/>
              </a:rPr>
              <a:t>which is </a:t>
            </a:r>
            <a:r>
              <a:rPr sz="1069" spc="10" dirty="0">
                <a:latin typeface="Times New Roman"/>
                <a:cs typeface="Times New Roman"/>
              </a:rPr>
              <a:t>drawn  through E-R model. This design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independent 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tool or data model. This design 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multiple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models </a:t>
            </a:r>
            <a:r>
              <a:rPr sz="1069" spc="10" dirty="0">
                <a:latin typeface="Times New Roman"/>
                <a:cs typeface="Times New Roman"/>
              </a:rPr>
              <a:t>like network,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hierarchal  models.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Logical Database</a:t>
            </a:r>
            <a:r>
              <a:rPr sz="1264" spc="-39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Design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21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next phase of database design,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appropriate data model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chosen,  and from here onwards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becomes tool dependent.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select relational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further </a:t>
            </a:r>
            <a:r>
              <a:rPr sz="1069" spc="5" dirty="0">
                <a:latin typeface="Times New Roman"/>
                <a:cs typeface="Times New Roman"/>
              </a:rPr>
              <a:t>lectures </a:t>
            </a:r>
            <a:r>
              <a:rPr sz="1069" spc="10" dirty="0">
                <a:latin typeface="Times New Roman"/>
                <a:cs typeface="Times New Roman"/>
              </a:rPr>
              <a:t>will be concerning relational data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models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5176" y="4145780"/>
            <a:ext cx="956292" cy="391407"/>
          </a:xfrm>
          <a:custGeom>
            <a:avLst/>
            <a:gdLst/>
            <a:ahLst/>
            <a:cxnLst/>
            <a:rect l="l" t="t" r="r" b="b"/>
            <a:pathLst>
              <a:path w="983614" h="402589">
                <a:moveTo>
                  <a:pt x="0" y="402384"/>
                </a:moveTo>
                <a:lnTo>
                  <a:pt x="983099" y="402384"/>
                </a:lnTo>
                <a:lnTo>
                  <a:pt x="983099" y="0"/>
                </a:lnTo>
                <a:lnTo>
                  <a:pt x="0" y="0"/>
                </a:lnTo>
                <a:lnTo>
                  <a:pt x="0" y="402384"/>
                </a:lnTo>
                <a:close/>
              </a:path>
            </a:pathLst>
          </a:custGeom>
          <a:ln w="896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531741" y="4324117"/>
            <a:ext cx="79516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Arial"/>
                <a:cs typeface="Arial"/>
              </a:rPr>
              <a:t>SEMESTER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2771" y="4136910"/>
            <a:ext cx="941476" cy="505619"/>
          </a:xfrm>
          <a:custGeom>
            <a:avLst/>
            <a:gdLst/>
            <a:ahLst/>
            <a:cxnLst/>
            <a:rect l="l" t="t" r="r" b="b"/>
            <a:pathLst>
              <a:path w="968375" h="520064">
                <a:moveTo>
                  <a:pt x="0" y="519745"/>
                </a:moveTo>
                <a:lnTo>
                  <a:pt x="967854" y="519745"/>
                </a:lnTo>
                <a:lnTo>
                  <a:pt x="967854" y="0"/>
                </a:lnTo>
                <a:lnTo>
                  <a:pt x="0" y="0"/>
                </a:lnTo>
                <a:lnTo>
                  <a:pt x="0" y="519745"/>
                </a:lnTo>
                <a:close/>
              </a:path>
            </a:pathLst>
          </a:custGeom>
          <a:ln w="896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5866088" y="4135916"/>
            <a:ext cx="942709" cy="352754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1235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82724"/>
            <a:r>
              <a:rPr sz="1069" spc="24" dirty="0">
                <a:latin typeface="Arial"/>
                <a:cs typeface="Arial"/>
              </a:rPr>
              <a:t>TEACHER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8295" y="6267003"/>
            <a:ext cx="956292" cy="350367"/>
          </a:xfrm>
          <a:prstGeom prst="rect">
            <a:avLst/>
          </a:prstGeom>
          <a:ln w="8971">
            <a:solidFill>
              <a:srgbClr val="333333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82724"/>
            <a:r>
              <a:rPr sz="1069" spc="15" dirty="0">
                <a:latin typeface="Arial"/>
                <a:cs typeface="Arial"/>
              </a:rPr>
              <a:t>STUDENT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7583" y="4092653"/>
            <a:ext cx="523522" cy="418571"/>
          </a:xfrm>
          <a:custGeom>
            <a:avLst/>
            <a:gdLst/>
            <a:ahLst/>
            <a:cxnLst/>
            <a:rect l="l" t="t" r="r" b="b"/>
            <a:pathLst>
              <a:path w="538479" h="430529">
                <a:moveTo>
                  <a:pt x="268319" y="0"/>
                </a:moveTo>
                <a:lnTo>
                  <a:pt x="0" y="214960"/>
                </a:lnTo>
                <a:lnTo>
                  <a:pt x="268319" y="429920"/>
                </a:lnTo>
                <a:lnTo>
                  <a:pt x="538163" y="214960"/>
                </a:lnTo>
                <a:lnTo>
                  <a:pt x="268319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795694" y="4535073"/>
            <a:ext cx="419806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497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145539" y="4535073"/>
            <a:ext cx="314854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241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788283" y="4091838"/>
            <a:ext cx="418571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29972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136644" y="4091838"/>
            <a:ext cx="314854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241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459805" y="409183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29972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459805" y="4100732"/>
            <a:ext cx="0" cy="314854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241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788283" y="409183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29972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788283" y="4143722"/>
            <a:ext cx="0" cy="314854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241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368765" y="4145204"/>
            <a:ext cx="419806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497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459808" y="4589921"/>
            <a:ext cx="314854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241" y="0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74018" y="4581027"/>
            <a:ext cx="314854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241" y="0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411754" y="4545451"/>
            <a:ext cx="109890" cy="69762"/>
          </a:xfrm>
          <a:custGeom>
            <a:avLst/>
            <a:gdLst/>
            <a:ahLst/>
            <a:cxnLst/>
            <a:rect l="l" t="t" r="r" b="b"/>
            <a:pathLst>
              <a:path w="113030" h="71754">
                <a:moveTo>
                  <a:pt x="73186" y="0"/>
                </a:moveTo>
                <a:lnTo>
                  <a:pt x="0" y="36593"/>
                </a:lnTo>
                <a:lnTo>
                  <a:pt x="73186" y="71662"/>
                </a:lnTo>
                <a:lnTo>
                  <a:pt x="73186" y="41167"/>
                </a:lnTo>
                <a:lnTo>
                  <a:pt x="60989" y="41167"/>
                </a:lnTo>
                <a:lnTo>
                  <a:pt x="57939" y="39642"/>
                </a:lnTo>
                <a:lnTo>
                  <a:pt x="56414" y="36593"/>
                </a:lnTo>
                <a:lnTo>
                  <a:pt x="57939" y="33543"/>
                </a:lnTo>
                <a:lnTo>
                  <a:pt x="60989" y="32019"/>
                </a:lnTo>
                <a:lnTo>
                  <a:pt x="73186" y="32019"/>
                </a:lnTo>
                <a:lnTo>
                  <a:pt x="73186" y="0"/>
                </a:lnTo>
                <a:close/>
              </a:path>
              <a:path w="113030" h="71754">
                <a:moveTo>
                  <a:pt x="73186" y="32019"/>
                </a:moveTo>
                <a:lnTo>
                  <a:pt x="60989" y="32019"/>
                </a:lnTo>
                <a:lnTo>
                  <a:pt x="57939" y="33543"/>
                </a:lnTo>
                <a:lnTo>
                  <a:pt x="56414" y="36593"/>
                </a:lnTo>
                <a:lnTo>
                  <a:pt x="57939" y="39642"/>
                </a:lnTo>
                <a:lnTo>
                  <a:pt x="60989" y="41167"/>
                </a:lnTo>
                <a:lnTo>
                  <a:pt x="73186" y="41167"/>
                </a:lnTo>
                <a:lnTo>
                  <a:pt x="73186" y="32019"/>
                </a:lnTo>
                <a:close/>
              </a:path>
              <a:path w="113030" h="71754">
                <a:moveTo>
                  <a:pt x="108255" y="32019"/>
                </a:moveTo>
                <a:lnTo>
                  <a:pt x="73186" y="32019"/>
                </a:lnTo>
                <a:lnTo>
                  <a:pt x="73186" y="41167"/>
                </a:lnTo>
                <a:lnTo>
                  <a:pt x="108255" y="41167"/>
                </a:lnTo>
                <a:lnTo>
                  <a:pt x="111304" y="39642"/>
                </a:lnTo>
                <a:lnTo>
                  <a:pt x="112829" y="36593"/>
                </a:lnTo>
                <a:lnTo>
                  <a:pt x="111304" y="33543"/>
                </a:lnTo>
                <a:lnTo>
                  <a:pt x="108255" y="32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455356" y="4127416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5" h="71754">
                <a:moveTo>
                  <a:pt x="256153" y="0"/>
                </a:moveTo>
                <a:lnTo>
                  <a:pt x="256153" y="71662"/>
                </a:lnTo>
                <a:lnTo>
                  <a:pt x="318858" y="39642"/>
                </a:lnTo>
                <a:lnTo>
                  <a:pt x="269876" y="39642"/>
                </a:lnTo>
                <a:lnTo>
                  <a:pt x="271401" y="35068"/>
                </a:lnTo>
                <a:lnTo>
                  <a:pt x="269876" y="32019"/>
                </a:lnTo>
                <a:lnTo>
                  <a:pt x="321584" y="32019"/>
                </a:lnTo>
                <a:lnTo>
                  <a:pt x="256153" y="0"/>
                </a:lnTo>
                <a:close/>
              </a:path>
              <a:path w="328295" h="71754">
                <a:moveTo>
                  <a:pt x="256153" y="32019"/>
                </a:moveTo>
                <a:lnTo>
                  <a:pt x="1524" y="32019"/>
                </a:lnTo>
                <a:lnTo>
                  <a:pt x="0" y="35068"/>
                </a:lnTo>
                <a:lnTo>
                  <a:pt x="1524" y="39642"/>
                </a:lnTo>
                <a:lnTo>
                  <a:pt x="256153" y="39642"/>
                </a:lnTo>
                <a:lnTo>
                  <a:pt x="256153" y="32019"/>
                </a:lnTo>
                <a:close/>
              </a:path>
              <a:path w="328295" h="71754">
                <a:moveTo>
                  <a:pt x="321584" y="32019"/>
                </a:moveTo>
                <a:lnTo>
                  <a:pt x="269876" y="32019"/>
                </a:lnTo>
                <a:lnTo>
                  <a:pt x="271401" y="35068"/>
                </a:lnTo>
                <a:lnTo>
                  <a:pt x="269876" y="39642"/>
                </a:lnTo>
                <a:lnTo>
                  <a:pt x="318858" y="39642"/>
                </a:lnTo>
                <a:lnTo>
                  <a:pt x="327815" y="35068"/>
                </a:lnTo>
                <a:lnTo>
                  <a:pt x="321584" y="32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145540" y="5403754"/>
            <a:ext cx="523522" cy="419806"/>
          </a:xfrm>
          <a:custGeom>
            <a:avLst/>
            <a:gdLst/>
            <a:ahLst/>
            <a:cxnLst/>
            <a:rect l="l" t="t" r="r" b="b"/>
            <a:pathLst>
              <a:path w="538479" h="431800">
                <a:moveTo>
                  <a:pt x="268351" y="0"/>
                </a:moveTo>
                <a:lnTo>
                  <a:pt x="0" y="214986"/>
                </a:lnTo>
                <a:lnTo>
                  <a:pt x="268351" y="431497"/>
                </a:lnTo>
                <a:lnTo>
                  <a:pt x="538228" y="214986"/>
                </a:lnTo>
                <a:lnTo>
                  <a:pt x="268351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784698" y="5403783"/>
            <a:ext cx="523522" cy="419806"/>
          </a:xfrm>
          <a:custGeom>
            <a:avLst/>
            <a:gdLst/>
            <a:ahLst/>
            <a:cxnLst/>
            <a:rect l="l" t="t" r="r" b="b"/>
            <a:pathLst>
              <a:path w="538480" h="431800">
                <a:moveTo>
                  <a:pt x="268349" y="0"/>
                </a:moveTo>
                <a:lnTo>
                  <a:pt x="0" y="214984"/>
                </a:lnTo>
                <a:lnTo>
                  <a:pt x="268349" y="431493"/>
                </a:lnTo>
                <a:lnTo>
                  <a:pt x="538223" y="214984"/>
                </a:lnTo>
                <a:lnTo>
                  <a:pt x="268349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145503" y="5125122"/>
            <a:ext cx="3244850" cy="0"/>
          </a:xfrm>
          <a:custGeom>
            <a:avLst/>
            <a:gdLst/>
            <a:ahLst/>
            <a:cxnLst/>
            <a:rect l="l" t="t" r="r" b="b"/>
            <a:pathLst>
              <a:path w="3337559">
                <a:moveTo>
                  <a:pt x="0" y="0"/>
                </a:moveTo>
                <a:lnTo>
                  <a:pt x="333757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6356284" y="4615193"/>
            <a:ext cx="69762" cy="215459"/>
          </a:xfrm>
          <a:custGeom>
            <a:avLst/>
            <a:gdLst/>
            <a:ahLst/>
            <a:cxnLst/>
            <a:rect l="l" t="t" r="r" b="b"/>
            <a:pathLst>
              <a:path w="71754" h="221614">
                <a:moveTo>
                  <a:pt x="35068" y="56413"/>
                </a:moveTo>
                <a:lnTo>
                  <a:pt x="32018" y="57938"/>
                </a:lnTo>
                <a:lnTo>
                  <a:pt x="30494" y="60988"/>
                </a:lnTo>
                <a:lnTo>
                  <a:pt x="30494" y="216507"/>
                </a:lnTo>
                <a:lnTo>
                  <a:pt x="32018" y="219556"/>
                </a:lnTo>
                <a:lnTo>
                  <a:pt x="35068" y="221081"/>
                </a:lnTo>
                <a:lnTo>
                  <a:pt x="38117" y="219556"/>
                </a:lnTo>
                <a:lnTo>
                  <a:pt x="39642" y="216507"/>
                </a:lnTo>
                <a:lnTo>
                  <a:pt x="39642" y="60988"/>
                </a:lnTo>
                <a:lnTo>
                  <a:pt x="38117" y="57938"/>
                </a:lnTo>
                <a:lnTo>
                  <a:pt x="35068" y="56413"/>
                </a:lnTo>
                <a:close/>
              </a:path>
              <a:path w="71754" h="221614">
                <a:moveTo>
                  <a:pt x="35068" y="0"/>
                </a:moveTo>
                <a:lnTo>
                  <a:pt x="0" y="73185"/>
                </a:lnTo>
                <a:lnTo>
                  <a:pt x="30494" y="73185"/>
                </a:lnTo>
                <a:lnTo>
                  <a:pt x="30494" y="60988"/>
                </a:lnTo>
                <a:lnTo>
                  <a:pt x="32018" y="57938"/>
                </a:lnTo>
                <a:lnTo>
                  <a:pt x="35068" y="56413"/>
                </a:lnTo>
                <a:lnTo>
                  <a:pt x="63275" y="56413"/>
                </a:lnTo>
                <a:lnTo>
                  <a:pt x="35068" y="0"/>
                </a:lnTo>
                <a:close/>
              </a:path>
              <a:path w="71754" h="221614">
                <a:moveTo>
                  <a:pt x="63275" y="56413"/>
                </a:moveTo>
                <a:lnTo>
                  <a:pt x="35068" y="56413"/>
                </a:lnTo>
                <a:lnTo>
                  <a:pt x="38117" y="57938"/>
                </a:lnTo>
                <a:lnTo>
                  <a:pt x="39642" y="60988"/>
                </a:lnTo>
                <a:lnTo>
                  <a:pt x="39642" y="73185"/>
                </a:lnTo>
                <a:lnTo>
                  <a:pt x="71660" y="73185"/>
                </a:lnTo>
                <a:lnTo>
                  <a:pt x="63275" y="56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354514" y="4048931"/>
            <a:ext cx="0" cy="43215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44216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354514" y="3848813"/>
            <a:ext cx="3036182" cy="0"/>
          </a:xfrm>
          <a:custGeom>
            <a:avLst/>
            <a:gdLst/>
            <a:ahLst/>
            <a:cxnLst/>
            <a:rect l="l" t="t" r="r" b="b"/>
            <a:pathLst>
              <a:path w="3122929">
                <a:moveTo>
                  <a:pt x="0" y="0"/>
                </a:moveTo>
                <a:lnTo>
                  <a:pt x="3122587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320420" y="3844367"/>
            <a:ext cx="69762" cy="187060"/>
          </a:xfrm>
          <a:custGeom>
            <a:avLst/>
            <a:gdLst/>
            <a:ahLst/>
            <a:cxnLst/>
            <a:rect l="l" t="t" r="r" b="b"/>
            <a:pathLst>
              <a:path w="71754" h="192404">
                <a:moveTo>
                  <a:pt x="30494" y="120451"/>
                </a:moveTo>
                <a:lnTo>
                  <a:pt x="0" y="120451"/>
                </a:lnTo>
                <a:lnTo>
                  <a:pt x="35068" y="192112"/>
                </a:lnTo>
                <a:lnTo>
                  <a:pt x="63096" y="137223"/>
                </a:lnTo>
                <a:lnTo>
                  <a:pt x="35068" y="137223"/>
                </a:lnTo>
                <a:lnTo>
                  <a:pt x="32018" y="135698"/>
                </a:lnTo>
                <a:lnTo>
                  <a:pt x="30494" y="132648"/>
                </a:lnTo>
                <a:lnTo>
                  <a:pt x="30494" y="120451"/>
                </a:lnTo>
                <a:close/>
              </a:path>
              <a:path w="71754" h="192404">
                <a:moveTo>
                  <a:pt x="38117" y="0"/>
                </a:moveTo>
                <a:lnTo>
                  <a:pt x="32018" y="0"/>
                </a:lnTo>
                <a:lnTo>
                  <a:pt x="30494" y="4574"/>
                </a:lnTo>
                <a:lnTo>
                  <a:pt x="30494" y="132648"/>
                </a:lnTo>
                <a:lnTo>
                  <a:pt x="32018" y="135698"/>
                </a:lnTo>
                <a:lnTo>
                  <a:pt x="35068" y="137223"/>
                </a:lnTo>
                <a:lnTo>
                  <a:pt x="38117" y="135698"/>
                </a:lnTo>
                <a:lnTo>
                  <a:pt x="39642" y="132648"/>
                </a:lnTo>
                <a:lnTo>
                  <a:pt x="39642" y="4574"/>
                </a:lnTo>
                <a:lnTo>
                  <a:pt x="38117" y="0"/>
                </a:lnTo>
                <a:close/>
              </a:path>
              <a:path w="71754" h="192404">
                <a:moveTo>
                  <a:pt x="71660" y="120451"/>
                </a:moveTo>
                <a:lnTo>
                  <a:pt x="39642" y="120451"/>
                </a:lnTo>
                <a:lnTo>
                  <a:pt x="39642" y="132648"/>
                </a:lnTo>
                <a:lnTo>
                  <a:pt x="38117" y="135698"/>
                </a:lnTo>
                <a:lnTo>
                  <a:pt x="35068" y="137223"/>
                </a:lnTo>
                <a:lnTo>
                  <a:pt x="63096" y="137223"/>
                </a:lnTo>
                <a:lnTo>
                  <a:pt x="71660" y="120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6390378" y="3856225"/>
            <a:ext cx="0" cy="210520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507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045586" y="4607779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29965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085609" y="6018983"/>
            <a:ext cx="1574271" cy="339549"/>
          </a:xfrm>
          <a:custGeom>
            <a:avLst/>
            <a:gdLst/>
            <a:ahLst/>
            <a:cxnLst/>
            <a:rect l="l" t="t" r="r" b="b"/>
            <a:pathLst>
              <a:path w="1619250" h="349250">
                <a:moveTo>
                  <a:pt x="1548269" y="317889"/>
                </a:moveTo>
                <a:lnTo>
                  <a:pt x="1541472" y="349156"/>
                </a:lnTo>
                <a:lnTo>
                  <a:pt x="1619232" y="327810"/>
                </a:lnTo>
                <a:lnTo>
                  <a:pt x="1609464" y="320187"/>
                </a:lnTo>
                <a:lnTo>
                  <a:pt x="1559769" y="320187"/>
                </a:lnTo>
                <a:lnTo>
                  <a:pt x="1548269" y="317889"/>
                </a:lnTo>
                <a:close/>
              </a:path>
              <a:path w="1619250" h="349250">
                <a:moveTo>
                  <a:pt x="1550239" y="308830"/>
                </a:moveTo>
                <a:lnTo>
                  <a:pt x="1548269" y="317889"/>
                </a:lnTo>
                <a:lnTo>
                  <a:pt x="1559769" y="320187"/>
                </a:lnTo>
                <a:lnTo>
                  <a:pt x="1562818" y="320187"/>
                </a:lnTo>
                <a:lnTo>
                  <a:pt x="1565868" y="317137"/>
                </a:lnTo>
                <a:lnTo>
                  <a:pt x="1564343" y="314088"/>
                </a:lnTo>
                <a:lnTo>
                  <a:pt x="1561293" y="311039"/>
                </a:lnTo>
                <a:lnTo>
                  <a:pt x="1550239" y="308830"/>
                </a:lnTo>
                <a:close/>
              </a:path>
              <a:path w="1619250" h="349250">
                <a:moveTo>
                  <a:pt x="1556719" y="279020"/>
                </a:moveTo>
                <a:lnTo>
                  <a:pt x="1550239" y="308830"/>
                </a:lnTo>
                <a:lnTo>
                  <a:pt x="1561293" y="311039"/>
                </a:lnTo>
                <a:lnTo>
                  <a:pt x="1564343" y="314088"/>
                </a:lnTo>
                <a:lnTo>
                  <a:pt x="1565868" y="317137"/>
                </a:lnTo>
                <a:lnTo>
                  <a:pt x="1562818" y="320187"/>
                </a:lnTo>
                <a:lnTo>
                  <a:pt x="1609464" y="320187"/>
                </a:lnTo>
                <a:lnTo>
                  <a:pt x="1556719" y="279020"/>
                </a:lnTo>
                <a:close/>
              </a:path>
              <a:path w="1619250" h="349250">
                <a:moveTo>
                  <a:pt x="4574" y="0"/>
                </a:moveTo>
                <a:lnTo>
                  <a:pt x="1524" y="1524"/>
                </a:lnTo>
                <a:lnTo>
                  <a:pt x="0" y="3049"/>
                </a:lnTo>
                <a:lnTo>
                  <a:pt x="0" y="7623"/>
                </a:lnTo>
                <a:lnTo>
                  <a:pt x="3049" y="9148"/>
                </a:lnTo>
                <a:lnTo>
                  <a:pt x="1548269" y="317889"/>
                </a:lnTo>
                <a:lnTo>
                  <a:pt x="1550239" y="308830"/>
                </a:lnTo>
                <a:lnTo>
                  <a:pt x="4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202730" y="5857408"/>
            <a:ext cx="1466233" cy="314854"/>
          </a:xfrm>
          <a:custGeom>
            <a:avLst/>
            <a:gdLst/>
            <a:ahLst/>
            <a:cxnLst/>
            <a:rect l="l" t="t" r="r" b="b"/>
            <a:pathLst>
              <a:path w="1508125" h="323850">
                <a:moveTo>
                  <a:pt x="1507929" y="323236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090057" y="4572207"/>
            <a:ext cx="69762" cy="527844"/>
          </a:xfrm>
          <a:custGeom>
            <a:avLst/>
            <a:gdLst/>
            <a:ahLst/>
            <a:cxnLst/>
            <a:rect l="l" t="t" r="r" b="b"/>
            <a:pathLst>
              <a:path w="71755" h="542925">
                <a:moveTo>
                  <a:pt x="35068" y="54889"/>
                </a:moveTo>
                <a:lnTo>
                  <a:pt x="32018" y="56413"/>
                </a:lnTo>
                <a:lnTo>
                  <a:pt x="30494" y="59463"/>
                </a:lnTo>
                <a:lnTo>
                  <a:pt x="30494" y="538219"/>
                </a:lnTo>
                <a:lnTo>
                  <a:pt x="32018" y="541268"/>
                </a:lnTo>
                <a:lnTo>
                  <a:pt x="35068" y="542793"/>
                </a:lnTo>
                <a:lnTo>
                  <a:pt x="38117" y="541268"/>
                </a:lnTo>
                <a:lnTo>
                  <a:pt x="39642" y="538219"/>
                </a:lnTo>
                <a:lnTo>
                  <a:pt x="39642" y="59463"/>
                </a:lnTo>
                <a:lnTo>
                  <a:pt x="38117" y="56413"/>
                </a:lnTo>
                <a:lnTo>
                  <a:pt x="35068" y="54889"/>
                </a:lnTo>
                <a:close/>
              </a:path>
              <a:path w="71755" h="542925">
                <a:moveTo>
                  <a:pt x="35068" y="0"/>
                </a:moveTo>
                <a:lnTo>
                  <a:pt x="0" y="71660"/>
                </a:lnTo>
                <a:lnTo>
                  <a:pt x="30494" y="71660"/>
                </a:lnTo>
                <a:lnTo>
                  <a:pt x="30494" y="59463"/>
                </a:lnTo>
                <a:lnTo>
                  <a:pt x="32018" y="56413"/>
                </a:lnTo>
                <a:lnTo>
                  <a:pt x="35068" y="54889"/>
                </a:lnTo>
                <a:lnTo>
                  <a:pt x="63096" y="54889"/>
                </a:lnTo>
                <a:lnTo>
                  <a:pt x="35068" y="0"/>
                </a:lnTo>
                <a:close/>
              </a:path>
              <a:path w="71755" h="542925">
                <a:moveTo>
                  <a:pt x="63096" y="54889"/>
                </a:moveTo>
                <a:lnTo>
                  <a:pt x="35068" y="54889"/>
                </a:lnTo>
                <a:lnTo>
                  <a:pt x="38117" y="56413"/>
                </a:lnTo>
                <a:lnTo>
                  <a:pt x="39642" y="59463"/>
                </a:lnTo>
                <a:lnTo>
                  <a:pt x="39642" y="71660"/>
                </a:lnTo>
                <a:lnTo>
                  <a:pt x="71660" y="71660"/>
                </a:lnTo>
                <a:lnTo>
                  <a:pt x="63096" y="54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49258" y="4563310"/>
            <a:ext cx="105569" cy="523522"/>
          </a:xfrm>
          <a:custGeom>
            <a:avLst/>
            <a:gdLst/>
            <a:ahLst/>
            <a:cxnLst/>
            <a:rect l="l" t="t" r="r" b="b"/>
            <a:pathLst>
              <a:path w="108585" h="538479">
                <a:moveTo>
                  <a:pt x="0" y="0"/>
                </a:moveTo>
                <a:lnTo>
                  <a:pt x="108253" y="538219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587235" y="5827760"/>
            <a:ext cx="317324" cy="317324"/>
          </a:xfrm>
          <a:custGeom>
            <a:avLst/>
            <a:gdLst/>
            <a:ahLst/>
            <a:cxnLst/>
            <a:rect l="l" t="t" r="r" b="b"/>
            <a:pathLst>
              <a:path w="326389" h="326389">
                <a:moveTo>
                  <a:pt x="271829" y="279452"/>
                </a:moveTo>
                <a:lnTo>
                  <a:pt x="250050" y="301890"/>
                </a:lnTo>
                <a:lnTo>
                  <a:pt x="326286" y="326286"/>
                </a:lnTo>
                <a:lnTo>
                  <a:pt x="313844" y="289693"/>
                </a:lnTo>
                <a:lnTo>
                  <a:pt x="283594" y="289693"/>
                </a:lnTo>
                <a:lnTo>
                  <a:pt x="280545" y="288168"/>
                </a:lnTo>
                <a:lnTo>
                  <a:pt x="271829" y="279452"/>
                </a:lnTo>
                <a:close/>
              </a:path>
              <a:path w="326389" h="326389">
                <a:moveTo>
                  <a:pt x="277860" y="273238"/>
                </a:moveTo>
                <a:lnTo>
                  <a:pt x="271829" y="279452"/>
                </a:lnTo>
                <a:lnTo>
                  <a:pt x="280545" y="288168"/>
                </a:lnTo>
                <a:lnTo>
                  <a:pt x="283594" y="289693"/>
                </a:lnTo>
                <a:lnTo>
                  <a:pt x="286643" y="288168"/>
                </a:lnTo>
                <a:lnTo>
                  <a:pt x="288168" y="285119"/>
                </a:lnTo>
                <a:lnTo>
                  <a:pt x="286643" y="282069"/>
                </a:lnTo>
                <a:lnTo>
                  <a:pt x="277860" y="273238"/>
                </a:lnTo>
                <a:close/>
              </a:path>
              <a:path w="326389" h="326389">
                <a:moveTo>
                  <a:pt x="300366" y="250050"/>
                </a:moveTo>
                <a:lnTo>
                  <a:pt x="277860" y="273238"/>
                </a:lnTo>
                <a:lnTo>
                  <a:pt x="286643" y="282069"/>
                </a:lnTo>
                <a:lnTo>
                  <a:pt x="288168" y="285119"/>
                </a:lnTo>
                <a:lnTo>
                  <a:pt x="286643" y="288168"/>
                </a:lnTo>
                <a:lnTo>
                  <a:pt x="283594" y="289693"/>
                </a:lnTo>
                <a:lnTo>
                  <a:pt x="313844" y="289693"/>
                </a:lnTo>
                <a:lnTo>
                  <a:pt x="300366" y="250050"/>
                </a:lnTo>
                <a:close/>
              </a:path>
              <a:path w="326389" h="326389">
                <a:moveTo>
                  <a:pt x="6098" y="0"/>
                </a:moveTo>
                <a:lnTo>
                  <a:pt x="0" y="0"/>
                </a:lnTo>
                <a:lnTo>
                  <a:pt x="0" y="7623"/>
                </a:lnTo>
                <a:lnTo>
                  <a:pt x="271829" y="279452"/>
                </a:lnTo>
                <a:lnTo>
                  <a:pt x="277860" y="273238"/>
                </a:lnTo>
                <a:lnTo>
                  <a:pt x="6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493848" y="5909292"/>
            <a:ext cx="210520" cy="210520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507" y="216507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936482" y="4511432"/>
            <a:ext cx="317324" cy="631560"/>
          </a:xfrm>
          <a:custGeom>
            <a:avLst/>
            <a:gdLst/>
            <a:ahLst/>
            <a:cxnLst/>
            <a:rect l="l" t="t" r="r" b="b"/>
            <a:pathLst>
              <a:path w="326389" h="649604">
                <a:moveTo>
                  <a:pt x="35643" y="62138"/>
                </a:moveTo>
                <a:lnTo>
                  <a:pt x="28382" y="65942"/>
                </a:lnTo>
                <a:lnTo>
                  <a:pt x="318662" y="647997"/>
                </a:lnTo>
                <a:lnTo>
                  <a:pt x="321711" y="649522"/>
                </a:lnTo>
                <a:lnTo>
                  <a:pt x="324761" y="649522"/>
                </a:lnTo>
                <a:lnTo>
                  <a:pt x="326286" y="647997"/>
                </a:lnTo>
                <a:lnTo>
                  <a:pt x="326286" y="643423"/>
                </a:lnTo>
                <a:lnTo>
                  <a:pt x="35643" y="62138"/>
                </a:lnTo>
                <a:close/>
              </a:path>
              <a:path w="326389" h="649604">
                <a:moveTo>
                  <a:pt x="0" y="0"/>
                </a:moveTo>
                <a:lnTo>
                  <a:pt x="0" y="80809"/>
                </a:lnTo>
                <a:lnTo>
                  <a:pt x="28382" y="65942"/>
                </a:lnTo>
                <a:lnTo>
                  <a:pt x="21345" y="51839"/>
                </a:lnTo>
                <a:lnTo>
                  <a:pt x="24395" y="48790"/>
                </a:lnTo>
                <a:lnTo>
                  <a:pt x="61126" y="48790"/>
                </a:lnTo>
                <a:lnTo>
                  <a:pt x="64037" y="47265"/>
                </a:lnTo>
                <a:lnTo>
                  <a:pt x="0" y="0"/>
                </a:lnTo>
                <a:close/>
              </a:path>
              <a:path w="326389" h="649604">
                <a:moveTo>
                  <a:pt x="27444" y="48790"/>
                </a:moveTo>
                <a:lnTo>
                  <a:pt x="24395" y="48790"/>
                </a:lnTo>
                <a:lnTo>
                  <a:pt x="21345" y="51839"/>
                </a:lnTo>
                <a:lnTo>
                  <a:pt x="28382" y="65942"/>
                </a:lnTo>
                <a:lnTo>
                  <a:pt x="35643" y="62138"/>
                </a:lnTo>
                <a:lnTo>
                  <a:pt x="30494" y="51839"/>
                </a:lnTo>
                <a:lnTo>
                  <a:pt x="27444" y="48790"/>
                </a:lnTo>
                <a:close/>
              </a:path>
              <a:path w="326389" h="649604">
                <a:moveTo>
                  <a:pt x="61126" y="48790"/>
                </a:moveTo>
                <a:lnTo>
                  <a:pt x="27444" y="48790"/>
                </a:lnTo>
                <a:lnTo>
                  <a:pt x="30494" y="51839"/>
                </a:lnTo>
                <a:lnTo>
                  <a:pt x="35643" y="62138"/>
                </a:lnTo>
                <a:lnTo>
                  <a:pt x="61126" y="48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12895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5" y="1616112"/>
            <a:ext cx="4867275" cy="1685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10" dirty="0">
                <a:latin typeface="Times New Roman"/>
                <a:cs typeface="Times New Roman"/>
              </a:rPr>
              <a:t>Conclusion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272"/>
              </a:spcBef>
            </a:pPr>
            <a:r>
              <a:rPr sz="1069" spc="15" dirty="0">
                <a:latin typeface="Times New Roman"/>
                <a:cs typeface="Times New Roman"/>
              </a:rPr>
              <a:t>The E –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of Examination system of an educational institute discussed above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just a </a:t>
            </a:r>
            <a:r>
              <a:rPr sz="1069" spc="5" dirty="0">
                <a:latin typeface="Times New Roman"/>
                <a:cs typeface="Times New Roman"/>
              </a:rPr>
              <a:t>guideline. </a:t>
            </a:r>
            <a:r>
              <a:rPr sz="1069" spc="10" dirty="0">
                <a:latin typeface="Times New Roman"/>
                <a:cs typeface="Times New Roman"/>
              </a:rPr>
              <a:t>There can certainly </a:t>
            </a:r>
            <a:r>
              <a:rPr sz="1069" spc="15" dirty="0">
                <a:latin typeface="Times New Roman"/>
                <a:cs typeface="Times New Roman"/>
              </a:rPr>
              <a:t>be changes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model depending </a:t>
            </a:r>
            <a:r>
              <a:rPr sz="1069" spc="15" dirty="0">
                <a:latin typeface="Times New Roman"/>
                <a:cs typeface="Times New Roman"/>
              </a:rPr>
              <a:t>upon </a:t>
            </a:r>
            <a:r>
              <a:rPr sz="1069" spc="10" dirty="0">
                <a:latin typeface="Times New Roman"/>
                <a:cs typeface="Times New Roman"/>
              </a:rPr>
              <a:t>the  requirements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organization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outputs </a:t>
            </a:r>
            <a:r>
              <a:rPr sz="1069" spc="5" dirty="0">
                <a:latin typeface="Times New Roman"/>
                <a:cs typeface="Times New Roman"/>
              </a:rPr>
              <a:t>required.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15" dirty="0">
                <a:latin typeface="Times New Roman"/>
                <a:cs typeface="Times New Roman"/>
              </a:rPr>
              <a:t>drawing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E-R  model,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outputs,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required, must be matched with the system. </a:t>
            </a:r>
            <a:r>
              <a:rPr sz="1069" spc="-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 not </a:t>
            </a:r>
            <a:r>
              <a:rPr sz="1069" spc="5" dirty="0">
                <a:latin typeface="Times New Roman"/>
                <a:cs typeface="Times New Roman"/>
              </a:rPr>
              <a:t>fulfill all </a:t>
            </a:r>
            <a:r>
              <a:rPr sz="1069" spc="10" dirty="0">
                <a:latin typeface="Times New Roman"/>
                <a:cs typeface="Times New Roman"/>
              </a:rPr>
              <a:t>the requirements then </a:t>
            </a:r>
            <a:r>
              <a:rPr sz="1069" spc="15" dirty="0">
                <a:latin typeface="Times New Roman"/>
                <a:cs typeface="Times New Roman"/>
              </a:rPr>
              <a:t>whole </a:t>
            </a: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rehashed once </a:t>
            </a:r>
            <a:r>
              <a:rPr sz="1069" spc="5" dirty="0">
                <a:latin typeface="Times New Roman"/>
                <a:cs typeface="Times New Roman"/>
              </a:rPr>
              <a:t>again. </a:t>
            </a:r>
            <a:r>
              <a:rPr sz="1069" spc="10" dirty="0">
                <a:latin typeface="Times New Roman"/>
                <a:cs typeface="Times New Roman"/>
              </a:rPr>
              <a:t>All  necessary modifications and changes must </a:t>
            </a:r>
            <a:r>
              <a:rPr sz="1069" spc="15" dirty="0">
                <a:latin typeface="Times New Roman"/>
                <a:cs typeface="Times New Roman"/>
              </a:rPr>
              <a:t>be made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5" dirty="0">
                <a:latin typeface="Times New Roman"/>
                <a:cs typeface="Times New Roman"/>
              </a:rPr>
              <a:t>going </a:t>
            </a:r>
            <a:r>
              <a:rPr sz="1069" spc="10" dirty="0">
                <a:latin typeface="Times New Roman"/>
                <a:cs typeface="Times New Roman"/>
              </a:rPr>
              <a:t>ahead.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 if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system attendance sheet of the students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 then program code,  semester and course codes are required,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composite key </a:t>
            </a:r>
            <a:r>
              <a:rPr sz="1069" spc="5" dirty="0">
                <a:latin typeface="Times New Roman"/>
                <a:cs typeface="Times New Roman"/>
              </a:rPr>
              <a:t>will give </a:t>
            </a:r>
            <a:r>
              <a:rPr sz="1069" spc="10" dirty="0">
                <a:latin typeface="Times New Roman"/>
                <a:cs typeface="Times New Roman"/>
              </a:rPr>
              <a:t>the desired  attendance sheet </a:t>
            </a:r>
            <a:r>
              <a:rPr sz="1069" spc="15" dirty="0">
                <a:latin typeface="Times New Roman"/>
                <a:cs typeface="Times New Roman"/>
              </a:rPr>
              <a:t>of the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630648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85447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14</a:t>
            </a:r>
            <a:endParaRPr sz="145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09966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577" y="2477248"/>
          <a:ext cx="5201885" cy="1029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762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Section 6.1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6.3.3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60325" marR="53340">
                        <a:lnSpc>
                          <a:spcPts val="1300"/>
                        </a:lnSpc>
                        <a:spcBef>
                          <a:spcPts val="190"/>
                        </a:spcBef>
                        <a:tabLst>
                          <a:tab pos="834390" algn="l"/>
                          <a:tab pos="1771014" algn="l"/>
                          <a:tab pos="2531110" algn="l"/>
                          <a:tab pos="2880360" algn="l"/>
                          <a:tab pos="350012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“D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ent	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,	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spc="7" baseline="37037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aseline="37037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on,	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hu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Ramakrishnan, Johannes Gehrke,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McGraw-Hill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593" y="3958323"/>
            <a:ext cx="4867892" cy="3008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spcBef>
                <a:spcPts val="783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Logical Database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Introduction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Relational Data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Model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Basic </a:t>
            </a:r>
            <a:r>
              <a:rPr sz="1069" spc="10" dirty="0">
                <a:latin typeface="Times New Roman"/>
                <a:cs typeface="Times New Roman"/>
              </a:rPr>
              <a:t>properties of 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Mathematical and database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discuss the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design phase of  database development process.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design, </a:t>
            </a:r>
            <a:r>
              <a:rPr sz="1069" spc="10" dirty="0">
                <a:latin typeface="Times New Roman"/>
                <a:cs typeface="Times New Roman"/>
              </a:rPr>
              <a:t>like conceptual database  design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 database design; </a:t>
            </a:r>
            <a:r>
              <a:rPr sz="1069" spc="5" dirty="0">
                <a:latin typeface="Times New Roman"/>
                <a:cs typeface="Times New Roman"/>
              </a:rPr>
              <a:t>it represents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of data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store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fulfill the requirements of the users or organization for which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developing the  system. However there are certain differences between the two that are presented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89734" y="6992510"/>
          <a:ext cx="4996921" cy="2321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69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717">
                      <a:solidFill>
                        <a:srgbClr val="C0C0C0"/>
                      </a:solidFill>
                      <a:prstDash val="solid"/>
                    </a:lnL>
                    <a:lnR w="25916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00" spc="50" dirty="0">
                          <a:latin typeface="Times New Roman"/>
                          <a:cs typeface="Times New Roman"/>
                        </a:rPr>
                        <a:t>Conceptual Database</a:t>
                      </a:r>
                      <a:r>
                        <a:rPr sz="13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6">
                      <a:solidFill>
                        <a:srgbClr val="C0C0C0"/>
                      </a:solidFill>
                      <a:prstDash val="solid"/>
                    </a:lnL>
                    <a:lnR w="25916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300" spc="30" dirty="0">
                          <a:latin typeface="Times New Roman"/>
                          <a:cs typeface="Times New Roman"/>
                        </a:rPr>
                        <a:t>Logical </a:t>
                      </a:r>
                      <a:r>
                        <a:rPr sz="1300" spc="5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3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6">
                      <a:solidFill>
                        <a:srgbClr val="C0C0C0"/>
                      </a:solidFill>
                      <a:prstDash val="solid"/>
                    </a:lnL>
                    <a:lnR w="26881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768">
                      <a:solidFill>
                        <a:srgbClr val="C0C0C0"/>
                      </a:solidFill>
                      <a:prstDash val="solid"/>
                    </a:lnL>
                    <a:lnR w="25917">
                      <a:solidFill>
                        <a:srgbClr val="C0C0C0"/>
                      </a:solidFill>
                      <a:prstDash val="solid"/>
                    </a:lnR>
                    <a:lnT w="9147">
                      <a:solidFill>
                        <a:srgbClr val="5F5F5F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Developed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 semantic  data </a:t>
                      </a:r>
                      <a:r>
                        <a:rPr sz="11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(generally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E-R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model)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7">
                      <a:solidFill>
                        <a:srgbClr val="C0C0C0"/>
                      </a:solidFill>
                      <a:prstDash val="solid"/>
                    </a:lnL>
                    <a:lnR w="25917">
                      <a:solidFill>
                        <a:srgbClr val="C0C0C0"/>
                      </a:solidFill>
                      <a:prstDash val="solid"/>
                    </a:lnR>
                    <a:lnT w="9147">
                      <a:solidFill>
                        <a:srgbClr val="5F5F5F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 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legacy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   models </a:t>
                      </a:r>
                      <a:r>
                        <a:rPr sz="11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(relational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generally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age)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7">
                      <a:solidFill>
                        <a:srgbClr val="C0C0C0"/>
                      </a:solidFill>
                      <a:prstDash val="solid"/>
                    </a:lnL>
                    <a:lnR w="26642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5F5F5F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61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48895">
                        <a:lnSpc>
                          <a:spcPct val="147300"/>
                        </a:lnSpc>
                        <a:spcBef>
                          <a:spcPts val="359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Free of data model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which going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 implemented; many/any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possible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61">
                      <a:solidFill>
                        <a:srgbClr val="C0C0C0"/>
                      </a:solidFill>
                      <a:prstDash val="solid"/>
                    </a:lnL>
                    <a:lnR w="9181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Free  of  particular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DBMS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which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 marR="38735">
                        <a:lnSpc>
                          <a:spcPct val="1473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going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implemented;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many/any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possible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81">
                      <a:solidFill>
                        <a:srgbClr val="C0C0C0"/>
                      </a:solidFill>
                      <a:prstDash val="solid"/>
                    </a:lnL>
                    <a:lnR w="25920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48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Results from Analysis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Phase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48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20"/>
                        </a:lnSpc>
                        <a:tabLst>
                          <a:tab pos="824865" algn="l"/>
                          <a:tab pos="1206500" algn="l"/>
                          <a:tab pos="2051050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Obtained	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	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translating	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9690" marR="48260">
                        <a:lnSpc>
                          <a:spcPts val="1960"/>
                        </a:lnSpc>
                        <a:spcBef>
                          <a:spcPts val="155"/>
                        </a:spcBef>
                        <a:tabLst>
                          <a:tab pos="833119" algn="l"/>
                          <a:tab pos="1480185" algn="l"/>
                          <a:tab pos="200406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ep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ual	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	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another data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8">
                      <a:solidFill>
                        <a:srgbClr val="C0C0C0"/>
                      </a:solidFill>
                      <a:prstDash val="solid"/>
                    </a:lnL>
                    <a:lnR w="9148">
                      <a:solidFill>
                        <a:srgbClr val="C0C0C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3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9463" y="1336939"/>
          <a:ext cx="4996303" cy="1317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62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650">
                      <a:solidFill>
                        <a:srgbClr val="C0C0C0"/>
                      </a:solidFill>
                      <a:prstDash val="solid"/>
                    </a:lnL>
                    <a:lnR w="9151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Represented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graphically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51">
                      <a:solidFill>
                        <a:srgbClr val="C0C0C0"/>
                      </a:solidFill>
                      <a:prstDash val="solid"/>
                    </a:lnL>
                    <a:lnR w="9159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5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Descriptive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59">
                      <a:solidFill>
                        <a:srgbClr val="C0C0C0"/>
                      </a:solidFill>
                      <a:prstDash val="solid"/>
                    </a:lnL>
                    <a:lnR w="9146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5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6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645">
                      <a:solidFill>
                        <a:srgbClr val="C0C0C0"/>
                      </a:solidFill>
                      <a:prstDash val="solid"/>
                    </a:lnL>
                    <a:lnR w="25911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expressive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1">
                      <a:solidFill>
                        <a:srgbClr val="C0C0C0"/>
                      </a:solidFill>
                      <a:prstDash val="solid"/>
                    </a:lnL>
                    <a:lnR w="25911">
                      <a:solidFill>
                        <a:srgbClr val="C0C0C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Relatively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expressive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1">
                      <a:solidFill>
                        <a:srgbClr val="C0C0C0"/>
                      </a:solidFill>
                      <a:prstDash val="solid"/>
                    </a:lnL>
                    <a:lnR w="27203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5F5F5F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865">
                      <a:solidFill>
                        <a:srgbClr val="C0C0C0"/>
                      </a:solidFill>
                      <a:prstDash val="solid"/>
                    </a:lnL>
                    <a:lnR w="25915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Going   to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  transformed   and </a:t>
                      </a:r>
                      <a:r>
                        <a:rPr sz="11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implemented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5">
                      <a:solidFill>
                        <a:srgbClr val="C0C0C0"/>
                      </a:solidFill>
                      <a:prstDash val="solid"/>
                    </a:lnL>
                    <a:lnR w="25915">
                      <a:solidFill>
                        <a:srgbClr val="C0C0C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Going 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implemented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915">
                      <a:solidFill>
                        <a:srgbClr val="C0C0C0"/>
                      </a:solidFill>
                      <a:prstDash val="solid"/>
                    </a:lnL>
                    <a:lnR w="26155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66">
                <a:tc gridSpan="3">
                  <a:txBody>
                    <a:bodyPr/>
                    <a:lstStyle/>
                    <a:p>
                      <a:pPr marL="59690"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can think more,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give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6">
                      <a:solidFill>
                        <a:srgbClr val="C0C0C0"/>
                      </a:solidFill>
                      <a:prstDash val="solid"/>
                    </a:lnL>
                    <a:lnR w="9146">
                      <a:solidFill>
                        <a:srgbClr val="C0C0C0"/>
                      </a:solidFill>
                      <a:prstDash val="solid"/>
                    </a:lnR>
                    <a:lnT w="9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6">
                      <a:solidFill>
                        <a:srgbClr val="5F5F5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636" y="2652570"/>
            <a:ext cx="4867275" cy="4558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Table 1: Differences between Conceptual and Logical Database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66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already discussed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 is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row 2 </a:t>
            </a:r>
            <a:r>
              <a:rPr sz="1069" spc="10" dirty="0">
                <a:latin typeface="Times New Roman"/>
                <a:cs typeface="Times New Roman"/>
              </a:rPr>
              <a:t>of the  above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the conceptual database design can be transformed into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model,  </a:t>
            </a:r>
            <a:r>
              <a:rPr sz="1069" spc="10" dirty="0">
                <a:latin typeface="Times New Roman"/>
                <a:cs typeface="Times New Roman"/>
              </a:rPr>
              <a:t>like, </a:t>
            </a:r>
            <a:r>
              <a:rPr sz="1069" spc="5" dirty="0">
                <a:latin typeface="Times New Roman"/>
                <a:cs typeface="Times New Roman"/>
              </a:rPr>
              <a:t>hierarchical, </a:t>
            </a:r>
            <a:r>
              <a:rPr sz="1069" spc="10" dirty="0">
                <a:latin typeface="Times New Roman"/>
                <a:cs typeface="Times New Roman"/>
              </a:rPr>
              <a:t>network,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or object-oriented.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logical 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design </a:t>
            </a:r>
            <a:r>
              <a:rPr sz="1069" spc="10" dirty="0">
                <a:latin typeface="Times New Roman"/>
                <a:cs typeface="Times New Roman"/>
              </a:rPr>
              <a:t>requires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involves the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model/(s) that we can  </a:t>
            </a:r>
            <a:r>
              <a:rPr sz="1069" spc="15" dirty="0">
                <a:latin typeface="Times New Roman"/>
                <a:cs typeface="Times New Roman"/>
              </a:rPr>
              <a:t>possibly </a:t>
            </a:r>
            <a:r>
              <a:rPr sz="1069" spc="10" dirty="0">
                <a:latin typeface="Times New Roman"/>
                <a:cs typeface="Times New Roman"/>
              </a:rPr>
              <a:t>use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purpose. However,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current </a:t>
            </a:r>
            <a:r>
              <a:rPr sz="1069" spc="5" dirty="0">
                <a:latin typeface="Times New Roman"/>
                <a:cs typeface="Times New Roman"/>
              </a:rPr>
              <a:t>age,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5" dirty="0">
                <a:latin typeface="Times New Roman"/>
                <a:cs typeface="Times New Roman"/>
              </a:rPr>
              <a:t>early </a:t>
            </a:r>
            <a:r>
              <a:rPr sz="1069" spc="10" dirty="0">
                <a:latin typeface="Times New Roman"/>
                <a:cs typeface="Times New Roman"/>
              </a:rPr>
              <a:t>eighties, the 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popular choice </a:t>
            </a:r>
            <a:r>
              <a:rPr sz="1069" spc="1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logical database design </a:t>
            </a:r>
            <a:r>
              <a:rPr sz="1069" spc="1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relational data model;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popular that </a:t>
            </a:r>
            <a:r>
              <a:rPr sz="1069" spc="15" dirty="0">
                <a:latin typeface="Times New Roman"/>
                <a:cs typeface="Times New Roman"/>
              </a:rPr>
              <a:t>today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considered </a:t>
            </a:r>
            <a:r>
              <a:rPr sz="1069" spc="15" dirty="0">
                <a:latin typeface="Times New Roman"/>
                <a:cs typeface="Times New Roman"/>
              </a:rPr>
              <a:t>to 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choice. </a:t>
            </a:r>
            <a:r>
              <a:rPr sz="1069" spc="15" dirty="0">
                <a:latin typeface="Times New Roman"/>
                <a:cs typeface="Times New Roman"/>
              </a:rPr>
              <a:t>Why? </a:t>
            </a:r>
            <a:r>
              <a:rPr sz="1069" spc="10" dirty="0">
                <a:latin typeface="Times New Roman"/>
                <a:cs typeface="Times New Roman"/>
              </a:rPr>
              <a:t>Because of  its </a:t>
            </a:r>
            <a:r>
              <a:rPr sz="1069" spc="5" dirty="0">
                <a:latin typeface="Times New Roman"/>
                <a:cs typeface="Times New Roman"/>
              </a:rPr>
              <a:t>features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lecture.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rather than studying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models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studying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 model. Once </a:t>
            </a:r>
            <a:r>
              <a:rPr sz="1069" spc="15" dirty="0">
                <a:latin typeface="Times New Roman"/>
                <a:cs typeface="Times New Roman"/>
              </a:rPr>
              <a:t>we  study </a:t>
            </a:r>
            <a:r>
              <a:rPr sz="1069" spc="10" dirty="0">
                <a:latin typeface="Times New Roman"/>
                <a:cs typeface="Times New Roman"/>
              </a:rPr>
              <a:t>this, the development of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design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transformation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conceptual  database design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relational one and the process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simple and straightforward. 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from today’s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our discussion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relational </a:t>
            </a:r>
            <a:r>
              <a:rPr sz="1069" spc="15" dirty="0">
                <a:latin typeface="Times New Roman"/>
                <a:cs typeface="Times New Roman"/>
              </a:rPr>
              <a:t>data model. </a:t>
            </a:r>
            <a:r>
              <a:rPr sz="1069" spc="10" dirty="0">
                <a:latin typeface="Times New Roman"/>
                <a:cs typeface="Times New Roman"/>
              </a:rPr>
              <a:t>Just for the  sake of revision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repeat the definition of data model </a:t>
            </a:r>
            <a:r>
              <a:rPr sz="1069" spc="5" dirty="0">
                <a:latin typeface="Times New Roman"/>
                <a:cs typeface="Times New Roman"/>
              </a:rPr>
              <a:t>“a set </a:t>
            </a:r>
            <a:r>
              <a:rPr sz="1069" spc="10" dirty="0">
                <a:latin typeface="Times New Roman"/>
                <a:cs typeface="Times New Roman"/>
              </a:rPr>
              <a:t>of constructs/tools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develop a database </a:t>
            </a:r>
            <a:r>
              <a:rPr sz="1069" spc="5" dirty="0">
                <a:latin typeface="Times New Roman"/>
                <a:cs typeface="Times New Roman"/>
              </a:rPr>
              <a:t>design; </a:t>
            </a:r>
            <a:r>
              <a:rPr sz="1069" spc="10" dirty="0">
                <a:latin typeface="Times New Roman"/>
                <a:cs typeface="Times New Roman"/>
              </a:rPr>
              <a:t>generally consists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three components which are  constructs, manipulation language and integrity constraints”.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it  earlier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0" dirty="0">
                <a:latin typeface="Times New Roman"/>
                <a:cs typeface="Times New Roman"/>
              </a:rPr>
              <a:t>part of the definition (three components) </a:t>
            </a:r>
            <a:r>
              <a:rPr sz="1069" spc="5" dirty="0">
                <a:latin typeface="Times New Roman"/>
                <a:cs typeface="Times New Roman"/>
              </a:rPr>
              <a:t>fits </a:t>
            </a:r>
            <a:r>
              <a:rPr sz="1069" spc="10" dirty="0">
                <a:latin typeface="Times New Roman"/>
                <a:cs typeface="Times New Roman"/>
              </a:rPr>
              <a:t>precisely with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 model </a:t>
            </a:r>
            <a:r>
              <a:rPr sz="1069" spc="15" dirty="0">
                <a:latin typeface="Times New Roman"/>
                <a:cs typeface="Times New Roman"/>
              </a:rPr>
              <a:t>(RDM), </a:t>
            </a:r>
            <a:r>
              <a:rPr sz="1069" spc="5" dirty="0">
                <a:latin typeface="Times New Roman"/>
                <a:cs typeface="Times New Roman"/>
              </a:rPr>
              <a:t>that is, </a:t>
            </a:r>
            <a:r>
              <a:rPr sz="1069" spc="10" dirty="0">
                <a:latin typeface="Times New Roman"/>
                <a:cs typeface="Times New Roman"/>
              </a:rPr>
              <a:t>it has these components defined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clearly.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709" y="7605534"/>
            <a:ext cx="4866040" cy="1380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9" dirty="0">
                <a:latin typeface="Times New Roman"/>
                <a:cs typeface="Times New Roman"/>
              </a:rPr>
              <a:t>Relational </a:t>
            </a:r>
            <a:r>
              <a:rPr sz="1264" spc="58" dirty="0">
                <a:latin typeface="Times New Roman"/>
                <a:cs typeface="Times New Roman"/>
              </a:rPr>
              <a:t>Data</a:t>
            </a:r>
            <a:r>
              <a:rPr sz="1264" spc="-63" dirty="0">
                <a:latin typeface="Times New Roman"/>
                <a:cs typeface="Times New Roman"/>
              </a:rPr>
              <a:t> </a:t>
            </a:r>
            <a:r>
              <a:rPr sz="1264" spc="34" dirty="0">
                <a:latin typeface="Times New Roman"/>
                <a:cs typeface="Times New Roman"/>
              </a:rPr>
              <a:t>Model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popular </a:t>
            </a:r>
            <a:r>
              <a:rPr sz="1069" spc="15" dirty="0">
                <a:latin typeface="Times New Roman"/>
                <a:cs typeface="Times New Roman"/>
              </a:rPr>
              <a:t>due to </a:t>
            </a:r>
            <a:r>
              <a:rPr sz="1069" spc="10" dirty="0">
                <a:latin typeface="Times New Roman"/>
                <a:cs typeface="Times New Roman"/>
              </a:rPr>
              <a:t>its </a:t>
            </a:r>
            <a:r>
              <a:rPr sz="1069" spc="15" dirty="0">
                <a:latin typeface="Times New Roman"/>
                <a:cs typeface="Times New Roman"/>
              </a:rPr>
              <a:t>two major </a:t>
            </a:r>
            <a:r>
              <a:rPr sz="1069" spc="10" dirty="0">
                <a:latin typeface="Times New Roman"/>
                <a:cs typeface="Times New Roman"/>
              </a:rPr>
              <a:t>strengths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they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 marL="325959" indent="-208662">
              <a:spcBef>
                <a:spcPts val="608"/>
              </a:spcBef>
              <a:buFont typeface="Courier New"/>
              <a:buChar char="o"/>
              <a:tabLst>
                <a:tab pos="325959" algn="l"/>
                <a:tab pos="326577" algn="l"/>
              </a:tabLst>
            </a:pPr>
            <a:r>
              <a:rPr sz="1069" spc="10" dirty="0">
                <a:latin typeface="Times New Roman"/>
                <a:cs typeface="Times New Roman"/>
              </a:rPr>
              <a:t>Simplicity</a:t>
            </a:r>
            <a:endParaRPr sz="1069">
              <a:latin typeface="Times New Roman"/>
              <a:cs typeface="Times New Roman"/>
            </a:endParaRPr>
          </a:p>
          <a:p>
            <a:pPr marL="325959" indent="-208662">
              <a:spcBef>
                <a:spcPts val="617"/>
              </a:spcBef>
              <a:buFont typeface="Courier New"/>
              <a:buChar char="o"/>
              <a:tabLst>
                <a:tab pos="325959" algn="l"/>
                <a:tab pos="326577" algn="l"/>
              </a:tabLst>
            </a:pPr>
            <a:r>
              <a:rPr sz="1069" spc="10" dirty="0">
                <a:latin typeface="Times New Roman"/>
                <a:cs typeface="Times New Roman"/>
              </a:rPr>
              <a:t>Strong Mathematical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Foundation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simple, </a:t>
            </a:r>
            <a:r>
              <a:rPr sz="1069" spc="5" dirty="0">
                <a:latin typeface="Times New Roman"/>
                <a:cs typeface="Times New Roman"/>
              </a:rPr>
              <a:t>why,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just one structure and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relation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table.  Even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easy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understand,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moderate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787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34" y="1243651"/>
            <a:ext cx="4866658" cy="699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5" dirty="0">
                <a:latin typeface="Times New Roman"/>
                <a:cs typeface="Times New Roman"/>
              </a:rPr>
              <a:t>genius </a:t>
            </a:r>
            <a:r>
              <a:rPr sz="1069" spc="10" dirty="0">
                <a:latin typeface="Times New Roman"/>
                <a:cs typeface="Times New Roman"/>
              </a:rPr>
              <a:t>can understand </a:t>
            </a:r>
            <a:r>
              <a:rPr sz="1069" spc="5" dirty="0">
                <a:latin typeface="Times New Roman"/>
                <a:cs typeface="Times New Roman"/>
              </a:rPr>
              <a:t>it easily. </a:t>
            </a:r>
            <a:r>
              <a:rPr sz="1069" spc="10" dirty="0">
                <a:latin typeface="Times New Roman"/>
                <a:cs typeface="Times New Roman"/>
              </a:rPr>
              <a:t>Secondly,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a strong mathematical foundation that 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advantages,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like:</a:t>
            </a:r>
            <a:endParaRPr sz="1069">
              <a:latin typeface="Times New Roman"/>
              <a:cs typeface="Times New Roman"/>
            </a:endParaRPr>
          </a:p>
          <a:p>
            <a:pPr marL="325959" marR="6791" indent="-208662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326577" algn="l"/>
              </a:tabLst>
            </a:pPr>
            <a:r>
              <a:rPr sz="1069" spc="10" dirty="0">
                <a:latin typeface="Times New Roman"/>
                <a:cs typeface="Times New Roman"/>
              </a:rPr>
              <a:t>Anything included/defined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a precise </a:t>
            </a:r>
            <a:r>
              <a:rPr sz="1069" spc="15" dirty="0">
                <a:latin typeface="Times New Roman"/>
                <a:cs typeface="Times New Roman"/>
              </a:rPr>
              <a:t>meaning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based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mathematics,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confusion.</a:t>
            </a:r>
            <a:endParaRPr sz="1069">
              <a:latin typeface="Times New Roman"/>
              <a:cs typeface="Times New Roman"/>
            </a:endParaRPr>
          </a:p>
          <a:p>
            <a:pPr marL="325959" marR="6791" indent="-208662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326577" algn="l"/>
              </a:tabLst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test </a:t>
            </a:r>
            <a:r>
              <a:rPr sz="1069" spc="15" dirty="0">
                <a:latin typeface="Times New Roman"/>
                <a:cs typeface="Times New Roman"/>
              </a:rPr>
              <a:t>something </a:t>
            </a:r>
            <a:r>
              <a:rPr sz="1069" spc="10" dirty="0">
                <a:latin typeface="Times New Roman"/>
                <a:cs typeface="Times New Roman"/>
              </a:rPr>
              <a:t>regarding </a:t>
            </a:r>
            <a:r>
              <a:rPr sz="1069" spc="19" dirty="0">
                <a:latin typeface="Times New Roman"/>
                <a:cs typeface="Times New Roman"/>
              </a:rPr>
              <a:t>RDM 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test it </a:t>
            </a:r>
            <a:r>
              <a:rPr sz="1069" spc="10" dirty="0">
                <a:latin typeface="Times New Roman"/>
                <a:cs typeface="Times New Roman"/>
              </a:rPr>
              <a:t>mathematically,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works mathematically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work with </a:t>
            </a:r>
            <a:r>
              <a:rPr sz="1069" spc="15" dirty="0">
                <a:latin typeface="Times New Roman"/>
                <a:cs typeface="Times New Roman"/>
              </a:rPr>
              <a:t>RDM </a:t>
            </a:r>
            <a:r>
              <a:rPr sz="1069" spc="5" dirty="0">
                <a:latin typeface="Times New Roman"/>
                <a:cs typeface="Times New Roman"/>
              </a:rPr>
              <a:t>(apart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exceptions).</a:t>
            </a:r>
            <a:endParaRPr sz="1069">
              <a:latin typeface="Times New Roman"/>
              <a:cs typeface="Times New Roman"/>
            </a:endParaRPr>
          </a:p>
          <a:p>
            <a:pPr marL="325959" marR="7408" indent="-208662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326577" algn="l"/>
              </a:tabLst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mathematics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provided the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10" dirty="0">
                <a:latin typeface="Times New Roman"/>
                <a:cs typeface="Times New Roman"/>
              </a:rPr>
              <a:t>the structure (relation) but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0" dirty="0">
                <a:latin typeface="Times New Roman"/>
                <a:cs typeface="Times New Roman"/>
              </a:rPr>
              <a:t>well defined manipulation languages </a:t>
            </a:r>
            <a:r>
              <a:rPr sz="1069" spc="5" dirty="0">
                <a:latin typeface="Times New Roman"/>
                <a:cs typeface="Times New Roman"/>
              </a:rPr>
              <a:t>(relational </a:t>
            </a:r>
            <a:r>
              <a:rPr sz="1069" spc="10" dirty="0">
                <a:latin typeface="Times New Roman"/>
                <a:cs typeface="Times New Roman"/>
              </a:rPr>
              <a:t>algebra and </a:t>
            </a:r>
            <a:r>
              <a:rPr sz="1069" spc="5" dirty="0">
                <a:latin typeface="Times New Roman"/>
                <a:cs typeface="Times New Roman"/>
              </a:rPr>
              <a:t>relational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calculus).</a:t>
            </a:r>
            <a:endParaRPr sz="1069">
              <a:latin typeface="Times New Roman"/>
              <a:cs typeface="Times New Roman"/>
            </a:endParaRPr>
          </a:p>
          <a:p>
            <a:pPr marL="325959" marR="5556" indent="-208662" algn="just">
              <a:lnSpc>
                <a:spcPct val="147600"/>
              </a:lnSpc>
              <a:spcBef>
                <a:spcPts val="5"/>
              </a:spcBef>
              <a:buFont typeface="Courier New"/>
              <a:buChar char="o"/>
              <a:tabLst>
                <a:tab pos="326577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provided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10" dirty="0">
                <a:latin typeface="Times New Roman"/>
                <a:cs typeface="Times New Roman"/>
              </a:rPr>
              <a:t>certain boundaries,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modification or addition </a:t>
            </a:r>
            <a:r>
              <a:rPr sz="1069" spc="15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RDM, </a:t>
            </a:r>
            <a:r>
              <a:rPr sz="1069" spc="15" dirty="0">
                <a:latin typeface="Times New Roman"/>
                <a:cs typeface="Times New Roman"/>
              </a:rPr>
              <a:t>we have to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it complies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mathematics or  not.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afford to cross </a:t>
            </a:r>
            <a:r>
              <a:rPr sz="1069" spc="10" dirty="0">
                <a:latin typeface="Times New Roman"/>
                <a:cs typeface="Times New Roman"/>
              </a:rPr>
              <a:t>these boundaries since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losing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huge  advantages provided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mathematical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backup.</a:t>
            </a:r>
            <a:endParaRPr sz="1069">
              <a:latin typeface="Times New Roman"/>
              <a:cs typeface="Times New Roman"/>
            </a:endParaRPr>
          </a:p>
          <a:p>
            <a:pPr marL="12347" marR="321020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“An </a:t>
            </a:r>
            <a:r>
              <a:rPr sz="1069" spc="5" dirty="0">
                <a:latin typeface="Times New Roman"/>
                <a:cs typeface="Times New Roman"/>
              </a:rPr>
              <a:t>IBM </a:t>
            </a:r>
            <a:r>
              <a:rPr sz="1069" spc="10" dirty="0">
                <a:latin typeface="Times New Roman"/>
                <a:cs typeface="Times New Roman"/>
              </a:rPr>
              <a:t>scientist E.F. </a:t>
            </a:r>
            <a:r>
              <a:rPr sz="1069" spc="15" dirty="0">
                <a:latin typeface="Times New Roman"/>
                <a:cs typeface="Times New Roman"/>
              </a:rPr>
              <a:t>Codd </a:t>
            </a:r>
            <a:r>
              <a:rPr sz="1069" spc="10" dirty="0">
                <a:latin typeface="Times New Roman"/>
                <a:cs typeface="Times New Roman"/>
              </a:rPr>
              <a:t>proposed the relational data </a:t>
            </a:r>
            <a:r>
              <a:rPr sz="1069" spc="15" dirty="0">
                <a:latin typeface="Times New Roman"/>
                <a:cs typeface="Times New Roman"/>
              </a:rPr>
              <a:t>model in </a:t>
            </a:r>
            <a:r>
              <a:rPr sz="1069" spc="10" dirty="0">
                <a:latin typeface="Times New Roman"/>
                <a:cs typeface="Times New Roman"/>
              </a:rPr>
              <a:t>1970.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that  time  most database systems  were based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one  of  two  older data  models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(the</a:t>
            </a:r>
            <a:endParaRPr sz="1069">
              <a:latin typeface="Times New Roman"/>
              <a:cs typeface="Times New Roman"/>
            </a:endParaRPr>
          </a:p>
          <a:p>
            <a:pPr marL="12347" marR="318551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hierarchical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network model);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relational model revolutionized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and largely replaced these earlier models. Prototype relational  database management systems were developed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pioneering research projects </a:t>
            </a:r>
            <a:r>
              <a:rPr sz="1069" spc="5" dirty="0">
                <a:latin typeface="Times New Roman"/>
                <a:cs typeface="Times New Roman"/>
              </a:rPr>
              <a:t>at  </a:t>
            </a:r>
            <a:r>
              <a:rPr sz="1069" spc="15" dirty="0">
                <a:latin typeface="Times New Roman"/>
                <a:cs typeface="Times New Roman"/>
              </a:rPr>
              <a:t>IBM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UC-Berkeley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mid-70s, and </a:t>
            </a:r>
            <a:r>
              <a:rPr sz="1069" spc="5" dirty="0">
                <a:latin typeface="Times New Roman"/>
                <a:cs typeface="Times New Roman"/>
              </a:rPr>
              <a:t>several </a:t>
            </a:r>
            <a:r>
              <a:rPr sz="1069" spc="10" dirty="0">
                <a:latin typeface="Times New Roman"/>
                <a:cs typeface="Times New Roman"/>
              </a:rPr>
              <a:t>vendors were offering 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database products shortly thereafter. </a:t>
            </a:r>
            <a:r>
              <a:rPr sz="1069" spc="5" dirty="0">
                <a:latin typeface="Times New Roman"/>
                <a:cs typeface="Times New Roman"/>
              </a:rPr>
              <a:t>Today,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0" dirty="0">
                <a:latin typeface="Times New Roman"/>
                <a:cs typeface="Times New Roman"/>
              </a:rPr>
              <a:t>the dominant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model 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foundation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leading </a:t>
            </a:r>
            <a:r>
              <a:rPr sz="1069" spc="19" dirty="0">
                <a:latin typeface="Times New Roman"/>
                <a:cs typeface="Times New Roman"/>
              </a:rPr>
              <a:t>DBMS  </a:t>
            </a:r>
            <a:r>
              <a:rPr sz="1069" spc="10" dirty="0">
                <a:latin typeface="Times New Roman"/>
                <a:cs typeface="Times New Roman"/>
              </a:rPr>
              <a:t>products, including IBM's </a:t>
            </a:r>
            <a:r>
              <a:rPr sz="1069" spc="15" dirty="0">
                <a:latin typeface="Times New Roman"/>
                <a:cs typeface="Times New Roman"/>
              </a:rPr>
              <a:t>DB2 </a:t>
            </a:r>
            <a:r>
              <a:rPr sz="1069" spc="10" dirty="0">
                <a:latin typeface="Times New Roman"/>
                <a:cs typeface="Times New Roman"/>
              </a:rPr>
              <a:t>family, Informix, </a:t>
            </a:r>
            <a:r>
              <a:rPr sz="1069" spc="5" dirty="0">
                <a:latin typeface="Times New Roman"/>
                <a:cs typeface="Times New Roman"/>
              </a:rPr>
              <a:t>Oracle, </a:t>
            </a:r>
            <a:r>
              <a:rPr sz="1069" spc="10" dirty="0">
                <a:latin typeface="Times New Roman"/>
                <a:cs typeface="Times New Roman"/>
              </a:rPr>
              <a:t>Sybase, Microsoft's  Access and SQLServer, FoxBase, and Paradox. Relational database </a:t>
            </a:r>
            <a:r>
              <a:rPr sz="1069" spc="15" dirty="0">
                <a:latin typeface="Times New Roman"/>
                <a:cs typeface="Times New Roman"/>
              </a:rPr>
              <a:t>systems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ubiquitous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marketplace and represent a multibillion </a:t>
            </a:r>
            <a:r>
              <a:rPr sz="1069" spc="5" dirty="0">
                <a:latin typeface="Times New Roman"/>
                <a:cs typeface="Times New Roman"/>
              </a:rPr>
              <a:t>dollar </a:t>
            </a:r>
            <a:r>
              <a:rPr sz="1069" spc="10" dirty="0">
                <a:latin typeface="Times New Roman"/>
                <a:cs typeface="Times New Roman"/>
              </a:rPr>
              <a:t>industry”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[1]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66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mainly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for designing/defining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0" dirty="0">
                <a:latin typeface="Times New Roman"/>
                <a:cs typeface="Times New Roman"/>
              </a:rPr>
              <a:t>and conceptual schemas;  however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extent </a:t>
            </a:r>
            <a:r>
              <a:rPr sz="1069" spc="5" dirty="0">
                <a:latin typeface="Times New Roman"/>
                <a:cs typeface="Times New Roman"/>
              </a:rPr>
              <a:t>physical </a:t>
            </a:r>
            <a:r>
              <a:rPr sz="1069" spc="15" dirty="0">
                <a:latin typeface="Times New Roman"/>
                <a:cs typeface="Times New Roman"/>
              </a:rPr>
              <a:t>schema </a:t>
            </a:r>
            <a:r>
              <a:rPr sz="1069" spc="5" dirty="0">
                <a:latin typeface="Times New Roman"/>
                <a:cs typeface="Times New Roman"/>
              </a:rPr>
              <a:t>is also specified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Separation of  conceptual and physical levels </a:t>
            </a:r>
            <a:r>
              <a:rPr sz="1069" spc="15" dirty="0">
                <a:latin typeface="Times New Roman"/>
                <a:cs typeface="Times New Roman"/>
              </a:rPr>
              <a:t>makes </a:t>
            </a:r>
            <a:r>
              <a:rPr sz="1069" spc="10" dirty="0">
                <a:latin typeface="Times New Roman"/>
                <a:cs typeface="Times New Roman"/>
              </a:rPr>
              <a:t>data and schema manipulation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easier,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contrary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previous data models. So the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 model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truly supports  “Three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5" dirty="0">
                <a:latin typeface="Times New Roman"/>
                <a:cs typeface="Times New Roman"/>
              </a:rPr>
              <a:t>Schema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Architecture”.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3" y="8679783"/>
            <a:ext cx="4866658" cy="626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8" dirty="0">
                <a:latin typeface="Times New Roman"/>
                <a:cs typeface="Times New Roman"/>
              </a:rPr>
              <a:t>Introduction </a:t>
            </a:r>
            <a:r>
              <a:rPr sz="1264" spc="44" dirty="0">
                <a:latin typeface="Times New Roman"/>
                <a:cs typeface="Times New Roman"/>
              </a:rPr>
              <a:t>to </a:t>
            </a:r>
            <a:r>
              <a:rPr sz="1264" spc="49" dirty="0">
                <a:latin typeface="Times New Roman"/>
                <a:cs typeface="Times New Roman"/>
              </a:rPr>
              <a:t>the </a:t>
            </a:r>
            <a:r>
              <a:rPr sz="1264" spc="39" dirty="0">
                <a:latin typeface="Times New Roman"/>
                <a:cs typeface="Times New Roman"/>
              </a:rPr>
              <a:t>Relational </a:t>
            </a:r>
            <a:r>
              <a:rPr sz="1264" spc="58" dirty="0">
                <a:latin typeface="Times New Roman"/>
                <a:cs typeface="Times New Roman"/>
              </a:rPr>
              <a:t>Data</a:t>
            </a:r>
            <a:r>
              <a:rPr sz="1264" spc="-170" dirty="0">
                <a:latin typeface="Times New Roman"/>
                <a:cs typeface="Times New Roman"/>
              </a:rPr>
              <a:t> </a:t>
            </a:r>
            <a:r>
              <a:rPr sz="1264" spc="34" dirty="0">
                <a:latin typeface="Times New Roman"/>
                <a:cs typeface="Times New Roman"/>
              </a:rPr>
              <a:t>model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single structure and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0" dirty="0">
                <a:latin typeface="Times New Roman"/>
                <a:cs typeface="Times New Roman"/>
              </a:rPr>
              <a:t>Speaking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terms 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E-R data model, both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entity types and relationships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represented </a:t>
            </a:r>
            <a:r>
              <a:rPr sz="1069" spc="15" dirty="0">
                <a:latin typeface="Times New Roman"/>
                <a:cs typeface="Times New Roman"/>
              </a:rPr>
              <a:t>using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92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000"/>
            <a:ext cx="4865423" cy="121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in RDM. </a:t>
            </a:r>
            <a:r>
              <a:rPr sz="1069" spc="10" dirty="0">
                <a:latin typeface="Times New Roman"/>
                <a:cs typeface="Times New Roman"/>
              </a:rPr>
              <a:t>The relation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5" dirty="0">
                <a:latin typeface="Times New Roman"/>
                <a:cs typeface="Times New Roman"/>
              </a:rPr>
              <a:t>is similar to the </a:t>
            </a:r>
            <a:r>
              <a:rPr sz="1069" spc="10" dirty="0">
                <a:latin typeface="Times New Roman"/>
                <a:cs typeface="Times New Roman"/>
              </a:rPr>
              <a:t>mathematical relation however  database relation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represented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two dimensional structure called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table consists of rows and </a:t>
            </a:r>
            <a:r>
              <a:rPr sz="1069" spc="15" dirty="0">
                <a:latin typeface="Times New Roman"/>
                <a:cs typeface="Times New Roman"/>
              </a:rPr>
              <a:t>columns. Rows </a:t>
            </a:r>
            <a:r>
              <a:rPr sz="1069" spc="10" dirty="0">
                <a:latin typeface="Times New Roman"/>
                <a:cs typeface="Times New Roman"/>
              </a:rPr>
              <a:t>of a table are </a:t>
            </a:r>
            <a:r>
              <a:rPr sz="1069" spc="5" dirty="0">
                <a:latin typeface="Times New Roman"/>
                <a:cs typeface="Times New Roman"/>
              </a:rPr>
              <a:t>also called </a:t>
            </a:r>
            <a:r>
              <a:rPr sz="1069" spc="10" dirty="0">
                <a:latin typeface="Times New Roman"/>
                <a:cs typeface="Times New Roman"/>
              </a:rPr>
              <a:t>tuples.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or  tuple of a table represents a record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entity </a:t>
            </a:r>
            <a:r>
              <a:rPr sz="1069" spc="5" dirty="0">
                <a:latin typeface="Times New Roman"/>
                <a:cs typeface="Times New Roman"/>
              </a:rPr>
              <a:t>instance, </a:t>
            </a:r>
            <a:r>
              <a:rPr sz="1069" spc="15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as the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table represent the properties or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9356" y="2594643"/>
          <a:ext cx="3017661" cy="1906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20" dirty="0">
                          <a:latin typeface="Arial"/>
                          <a:cs typeface="Arial"/>
                        </a:rPr>
                        <a:t>stID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55" dirty="0">
                          <a:latin typeface="Arial"/>
                          <a:cs typeface="Arial"/>
                        </a:rPr>
                        <a:t>stName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50" dirty="0">
                          <a:latin typeface="Arial"/>
                          <a:cs typeface="Arial"/>
                        </a:rPr>
                        <a:t>clName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doB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170" dirty="0">
                          <a:latin typeface="Arial"/>
                          <a:cs typeface="Arial"/>
                        </a:rPr>
                        <a:t>sex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11341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6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M.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00" dirty="0">
                          <a:latin typeface="Arial"/>
                          <a:cs typeface="Arial"/>
                        </a:rPr>
                        <a:t>Suhail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60" dirty="0">
                          <a:latin typeface="Arial"/>
                          <a:cs typeface="Arial"/>
                        </a:rPr>
                        <a:t>MCS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spc="110" dirty="0">
                          <a:latin typeface="Arial"/>
                          <a:cs typeface="Arial"/>
                        </a:rPr>
                        <a:t>12/6/84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6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M.</a:t>
                      </a:r>
                      <a:r>
                        <a:rPr sz="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10" dirty="0">
                          <a:latin typeface="Arial"/>
                          <a:cs typeface="Arial"/>
                        </a:rPr>
                        <a:t>Shahid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50" dirty="0">
                          <a:latin typeface="Arial"/>
                          <a:cs typeface="Arial"/>
                        </a:rPr>
                        <a:t>BCS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00" dirty="0">
                          <a:latin typeface="Arial"/>
                          <a:cs typeface="Arial"/>
                        </a:rPr>
                        <a:t>3/9/86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95" dirty="0">
                          <a:latin typeface="Arial"/>
                          <a:cs typeface="Arial"/>
                        </a:rPr>
                        <a:t>Naila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14" dirty="0">
                          <a:latin typeface="Arial"/>
                          <a:cs typeface="Arial"/>
                        </a:rPr>
                        <a:t>S.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160" dirty="0">
                          <a:latin typeface="Arial"/>
                          <a:cs typeface="Arial"/>
                        </a:rPr>
                        <a:t>MCS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100" dirty="0">
                          <a:latin typeface="Arial"/>
                          <a:cs typeface="Arial"/>
                        </a:rPr>
                        <a:t>7/8/85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6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Rubab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14" dirty="0">
                          <a:latin typeface="Arial"/>
                          <a:cs typeface="Arial"/>
                        </a:rPr>
                        <a:t>A.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70" dirty="0">
                          <a:latin typeface="Arial"/>
                          <a:cs typeface="Arial"/>
                        </a:rPr>
                        <a:t>MBA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10" dirty="0">
                          <a:latin typeface="Arial"/>
                          <a:cs typeface="Arial"/>
                        </a:rPr>
                        <a:t>23/4/86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90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6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25" dirty="0">
                          <a:latin typeface="Arial"/>
                          <a:cs typeface="Arial"/>
                        </a:rPr>
                        <a:t>S005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41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30" dirty="0">
                          <a:latin typeface="Arial"/>
                          <a:cs typeface="Arial"/>
                        </a:rPr>
                        <a:t>Ehsan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25" dirty="0">
                          <a:latin typeface="Arial"/>
                          <a:cs typeface="Arial"/>
                        </a:rPr>
                        <a:t>M.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65" dirty="0">
                          <a:latin typeface="Arial"/>
                          <a:cs typeface="Arial"/>
                        </a:rPr>
                        <a:t>BBA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110" dirty="0">
                          <a:latin typeface="Arial"/>
                          <a:cs typeface="Arial"/>
                        </a:rPr>
                        <a:t>22/7/88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9039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9">
                      <a:solidFill>
                        <a:srgbClr val="000000"/>
                      </a:solidFill>
                      <a:prstDash val="solid"/>
                    </a:lnL>
                    <a:lnR w="11341">
                      <a:solidFill>
                        <a:srgbClr val="000000"/>
                      </a:solidFill>
                      <a:prstDash val="solid"/>
                    </a:lnR>
                    <a:lnT w="9039">
                      <a:solidFill>
                        <a:srgbClr val="000000"/>
                      </a:solidFill>
                      <a:prstDash val="solid"/>
                    </a:lnT>
                    <a:lnB w="1134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8765" y="4721221"/>
            <a:ext cx="4970992" cy="4324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061" algn="just"/>
            <a:r>
              <a:rPr sz="1069" spc="10" dirty="0">
                <a:latin typeface="Times New Roman"/>
                <a:cs typeface="Times New Roman"/>
              </a:rPr>
              <a:t>Table 2: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database relation represented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form of a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16061" marR="4939" algn="just">
              <a:lnSpc>
                <a:spcPct val="147600"/>
              </a:lnSpc>
              <a:spcBef>
                <a:spcPts val="666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above </a:t>
            </a:r>
            <a:r>
              <a:rPr sz="1069" spc="10" dirty="0">
                <a:latin typeface="Times New Roman"/>
                <a:cs typeface="Times New Roman"/>
              </a:rPr>
              <a:t>diagram, 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is shown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consists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rows and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columns.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top </a:t>
            </a:r>
            <a:r>
              <a:rPr sz="1069" spc="10" dirty="0">
                <a:latin typeface="Times New Roman"/>
                <a:cs typeface="Times New Roman"/>
              </a:rPr>
              <a:t>most rows contain the names of </a:t>
            </a:r>
            <a:r>
              <a:rPr sz="1069" spc="15" dirty="0">
                <a:latin typeface="Times New Roman"/>
                <a:cs typeface="Times New Roman"/>
              </a:rPr>
              <a:t>the columns </a:t>
            </a:r>
            <a:r>
              <a:rPr sz="1069" spc="10" dirty="0">
                <a:latin typeface="Times New Roman"/>
                <a:cs typeface="Times New Roman"/>
              </a:rPr>
              <a:t>or attributes whereas the rows  represent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records or entity instances. There are six basic properties of the database 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685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of a table contains atomic/single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221009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cell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intersection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 row  and  a </a:t>
            </a:r>
            <a:r>
              <a:rPr sz="1069" spc="15" dirty="0">
                <a:latin typeface="Times New Roman"/>
                <a:cs typeface="Times New Roman"/>
              </a:rPr>
              <a:t>column, </a:t>
            </a:r>
            <a:r>
              <a:rPr sz="1069" spc="10" dirty="0">
                <a:latin typeface="Times New Roman"/>
                <a:cs typeface="Times New Roman"/>
              </a:rPr>
              <a:t>so it </a:t>
            </a:r>
            <a:r>
              <a:rPr sz="1069" spc="5" dirty="0">
                <a:latin typeface="Times New Roman"/>
                <a:cs typeface="Times New Roman"/>
              </a:rPr>
              <a:t>represents  </a:t>
            </a:r>
            <a:r>
              <a:rPr sz="1069" spc="10" dirty="0">
                <a:latin typeface="Times New Roman"/>
                <a:cs typeface="Times New Roman"/>
              </a:rPr>
              <a:t>a  value  of  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endParaRPr sz="1069">
              <a:latin typeface="Times New Roman"/>
              <a:cs typeface="Times New Roman"/>
            </a:endParaRPr>
          </a:p>
          <a:p>
            <a:pPr marL="221009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particular row. </a:t>
            </a:r>
            <a:r>
              <a:rPr sz="1069" spc="15" dirty="0">
                <a:latin typeface="Times New Roman"/>
                <a:cs typeface="Times New Roman"/>
              </a:rPr>
              <a:t>The property means </a:t>
            </a:r>
            <a:r>
              <a:rPr sz="1069" spc="10" dirty="0">
                <a:latin typeface="Times New Roman"/>
                <a:cs typeface="Times New Roman"/>
              </a:rPr>
              <a:t>that the value stored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single </a:t>
            </a:r>
            <a:r>
              <a:rPr sz="1069" spc="5" dirty="0">
                <a:latin typeface="Times New Roman"/>
                <a:cs typeface="Times New Roman"/>
              </a:rPr>
              <a:t>cell  is </a:t>
            </a:r>
            <a:r>
              <a:rPr sz="1069" spc="10" dirty="0">
                <a:latin typeface="Times New Roman"/>
                <a:cs typeface="Times New Roman"/>
              </a:rPr>
              <a:t>considered as a single value.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real life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situations when a  property/attribute 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entity contains multiple values, </a:t>
            </a:r>
            <a:r>
              <a:rPr sz="1069" spc="5" dirty="0">
                <a:latin typeface="Times New Roman"/>
                <a:cs typeface="Times New Roman"/>
              </a:rPr>
              <a:t>like, </a:t>
            </a:r>
            <a:r>
              <a:rPr sz="1069" spc="10" dirty="0">
                <a:latin typeface="Times New Roman"/>
                <a:cs typeface="Times New Roman"/>
              </a:rPr>
              <a:t>degrees that a person  has, hobbies of a student, the cars owned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person, the jobs 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employee. All  these attributes have multiple values; these values cannot be placed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a  single attribute or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of the table.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not mean that </a:t>
            </a:r>
            <a:r>
              <a:rPr sz="1069" spc="15" dirty="0">
                <a:latin typeface="Times New Roman"/>
                <a:cs typeface="Times New Roman"/>
              </a:rPr>
              <a:t>the RDM </a:t>
            </a:r>
            <a:r>
              <a:rPr sz="1069" spc="10" dirty="0">
                <a:latin typeface="Times New Roman"/>
                <a:cs typeface="Times New Roman"/>
              </a:rPr>
              <a:t>cannot  handle such </a:t>
            </a:r>
            <a:r>
              <a:rPr sz="1069" spc="5" dirty="0">
                <a:latin typeface="Times New Roman"/>
                <a:cs typeface="Times New Roman"/>
              </a:rPr>
              <a:t>situations, </a:t>
            </a:r>
            <a:r>
              <a:rPr sz="1069" spc="10" dirty="0">
                <a:latin typeface="Times New Roman"/>
                <a:cs typeface="Times New Roman"/>
              </a:rPr>
              <a:t>however, there are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special 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adopt  </a:t>
            </a:r>
            <a:r>
              <a:rPr sz="1069" spc="5" dirty="0">
                <a:latin typeface="Times New Roman"/>
                <a:cs typeface="Times New Roman"/>
              </a:rPr>
              <a:t>in these </a:t>
            </a:r>
            <a:r>
              <a:rPr sz="1069" spc="10" dirty="0">
                <a:latin typeface="Times New Roman"/>
                <a:cs typeface="Times New Roman"/>
              </a:rPr>
              <a:t>situations, and they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not be placed as the value 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because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contain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single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0" dirty="0">
                <a:latin typeface="Times New Roman"/>
                <a:cs typeface="Times New Roman"/>
              </a:rPr>
              <a:t>The values of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shown in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1  </a:t>
            </a:r>
            <a:r>
              <a:rPr sz="1069" spc="5" dirty="0">
                <a:latin typeface="Times New Roman"/>
                <a:cs typeface="Times New Roman"/>
              </a:rPr>
              <a:t>are all </a:t>
            </a:r>
            <a:r>
              <a:rPr sz="1069" spc="10" dirty="0">
                <a:latin typeface="Times New Roman"/>
                <a:cs typeface="Times New Roman"/>
              </a:rPr>
              <a:t>atomic or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387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1" y="1331114"/>
            <a:ext cx="4867275" cy="8078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45" indent="-209898" algn="just">
              <a:buFont typeface="Symbol"/>
              <a:buChar char=""/>
              <a:tabLst>
                <a:tab pos="222862" algn="l"/>
              </a:tabLst>
            </a:pP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has a distinct name; the </a:t>
            </a:r>
            <a:r>
              <a:rPr sz="1069" spc="15" dirty="0">
                <a:latin typeface="Times New Roman"/>
                <a:cs typeface="Times New Roman"/>
              </a:rPr>
              <a:t>name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it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represents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17296" marR="4939" algn="just">
              <a:lnSpc>
                <a:spcPct val="147600"/>
              </a:lnSpc>
              <a:spcBef>
                <a:spcPts val="666"/>
              </a:spcBef>
            </a:pP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15" dirty="0">
                <a:latin typeface="Times New Roman"/>
                <a:cs typeface="Times New Roman"/>
              </a:rPr>
              <a:t>heading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basically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 that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column represents.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unique,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is, a table cannot have duplicated  column/attribute names.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table </a:t>
            </a:r>
            <a:r>
              <a:rPr sz="1069" spc="15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bold items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row  </a:t>
            </a:r>
            <a:r>
              <a:rPr sz="1069" spc="10" dirty="0">
                <a:latin typeface="Times New Roman"/>
                <a:cs typeface="Times New Roman"/>
              </a:rPr>
              <a:t>represent the column/attribute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222245" indent="-209898" algn="just">
              <a:buFont typeface="Symbol"/>
              <a:buChar char=""/>
              <a:tabLst>
                <a:tab pos="222862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values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come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15" dirty="0">
                <a:latin typeface="Times New Roman"/>
                <a:cs typeface="Times New Roman"/>
              </a:rPr>
              <a:t>same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domain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17296" marR="6173" algn="just">
              <a:lnSpc>
                <a:spcPct val="147400"/>
              </a:lnSpc>
              <a:spcBef>
                <a:spcPts val="681"/>
              </a:spcBef>
            </a:pPr>
            <a:r>
              <a:rPr sz="1069" spc="10" dirty="0">
                <a:latin typeface="Times New Roman"/>
                <a:cs typeface="Times New Roman"/>
              </a:rPr>
              <a:t>Each attribute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a domain along with the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when it </a:t>
            </a:r>
            <a:r>
              <a:rPr sz="1069" spc="5" dirty="0">
                <a:latin typeface="Times New Roman"/>
                <a:cs typeface="Times New Roman"/>
              </a:rPr>
              <a:t>is defined.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domain represents 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possible values that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can have. Once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domain has been assigned </a:t>
            </a:r>
            <a:r>
              <a:rPr sz="1069" spc="5" dirty="0">
                <a:latin typeface="Times New Roman"/>
                <a:cs typeface="Times New Roman"/>
              </a:rPr>
              <a:t>to an attribute, </a:t>
            </a:r>
            <a:r>
              <a:rPr sz="1069" spc="10" dirty="0">
                <a:latin typeface="Times New Roman"/>
                <a:cs typeface="Times New Roman"/>
              </a:rPr>
              <a:t>then all the rows that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will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from the </a:t>
            </a:r>
            <a:r>
              <a:rPr sz="1069" spc="15" dirty="0">
                <a:latin typeface="Times New Roman"/>
                <a:cs typeface="Times New Roman"/>
              </a:rPr>
              <a:t>same domain </a:t>
            </a:r>
            <a:r>
              <a:rPr sz="1069" spc="10" dirty="0">
                <a:latin typeface="Times New Roman"/>
                <a:cs typeface="Times New Roman"/>
              </a:rPr>
              <a:t>for that particular column. For  example,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shown above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doB </a:t>
            </a:r>
            <a:r>
              <a:rPr sz="1069" spc="10" dirty="0">
                <a:latin typeface="Times New Roman"/>
                <a:cs typeface="Times New Roman"/>
              </a:rPr>
              <a:t>(date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birth)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domain “Date”,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have the date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against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 doB. This  attribute cannot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text or numeric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222245" indent="-209898" algn="just">
              <a:spcBef>
                <a:spcPts val="5"/>
              </a:spcBef>
              <a:buFont typeface="Symbol"/>
              <a:buChar char=""/>
              <a:tabLst>
                <a:tab pos="222862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immaterial</a:t>
            </a:r>
            <a:endParaRPr sz="1069">
              <a:latin typeface="Times New Roman"/>
              <a:cs typeface="Times New Roman"/>
            </a:endParaRPr>
          </a:p>
          <a:p>
            <a:pPr marL="117296" marR="8026" algn="just">
              <a:lnSpc>
                <a:spcPct val="148200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columns in </a:t>
            </a:r>
            <a:r>
              <a:rPr sz="1069" spc="10" dirty="0">
                <a:latin typeface="Times New Roman"/>
                <a:cs typeface="Times New Roman"/>
              </a:rPr>
              <a:t>a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changed, 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still remains the same.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columns does not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matter.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222245" indent="-209898" algn="just">
              <a:buFont typeface="Symbol"/>
              <a:buChar char=""/>
              <a:tabLst>
                <a:tab pos="222862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immaterial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17296" algn="just"/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with the columns,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rows’ order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changed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 remains the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222245" indent="-209898" algn="just">
              <a:spcBef>
                <a:spcPts val="5"/>
              </a:spcBef>
              <a:buFont typeface="Symbol"/>
              <a:buChar char=""/>
              <a:tabLst>
                <a:tab pos="222862" algn="l"/>
              </a:tabLst>
            </a:pPr>
            <a:r>
              <a:rPr sz="1069" spc="10" dirty="0">
                <a:latin typeface="Times New Roman"/>
                <a:cs typeface="Times New Roman"/>
              </a:rPr>
              <a:t>Each row/tuple/record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distinct,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two rows can be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17296" marR="7408" algn="just">
              <a:lnSpc>
                <a:spcPct val="147300"/>
              </a:lnSpc>
              <a:spcBef>
                <a:spcPts val="656"/>
              </a:spcBef>
            </a:pP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rows of a table cannot be same.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even a single attribute has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makes </a:t>
            </a:r>
            <a:r>
              <a:rPr sz="1069" spc="10" dirty="0">
                <a:latin typeface="Times New Roman"/>
                <a:cs typeface="Times New Roman"/>
              </a:rPr>
              <a:t>the entire </a:t>
            </a:r>
            <a:r>
              <a:rPr sz="1069" spc="15" dirty="0">
                <a:latin typeface="Times New Roman"/>
                <a:cs typeface="Times New Roman"/>
              </a:rPr>
              <a:t>row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distinct.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666"/>
              </a:spcBef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three components of </a:t>
            </a:r>
            <a:r>
              <a:rPr sz="1069" spc="15" dirty="0">
                <a:latin typeface="Times New Roman"/>
                <a:cs typeface="Times New Roman"/>
              </a:rPr>
              <a:t>the RDM,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are, </a:t>
            </a:r>
            <a:r>
              <a:rPr sz="1069" spc="10" dirty="0">
                <a:latin typeface="Times New Roman"/>
                <a:cs typeface="Times New Roman"/>
              </a:rPr>
              <a:t>construct (relation), manipulation  language (SQL) and integrity constraints </a:t>
            </a:r>
            <a:r>
              <a:rPr sz="1069" spc="5" dirty="0">
                <a:latin typeface="Times New Roman"/>
                <a:cs typeface="Times New Roman"/>
              </a:rPr>
              <a:t>(two).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far; 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last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components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discussed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section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are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2980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243" y="5329950"/>
            <a:ext cx="5371042" cy="365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Times New Roman"/>
                <a:cs typeface="Times New Roman"/>
              </a:rPr>
              <a:t>Fig </a:t>
            </a:r>
            <a:r>
              <a:rPr sz="1167" dirty="0">
                <a:latin typeface="Times New Roman"/>
                <a:cs typeface="Times New Roman"/>
              </a:rPr>
              <a:t>– 1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second example is that of </a:t>
            </a:r>
            <a:r>
              <a:rPr sz="1167" spc="-5" dirty="0">
                <a:latin typeface="Times New Roman"/>
                <a:cs typeface="Times New Roman"/>
              </a:rPr>
              <a:t>student and </a:t>
            </a:r>
            <a:r>
              <a:rPr sz="1167" dirty="0">
                <a:latin typeface="Times New Roman"/>
                <a:cs typeface="Times New Roman"/>
              </a:rPr>
              <a:t>the Faculty members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super level  </a:t>
            </a:r>
            <a:r>
              <a:rPr sz="1167" dirty="0">
                <a:latin typeface="Times New Roman"/>
                <a:cs typeface="Times New Roman"/>
              </a:rPr>
              <a:t>same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entities. </a:t>
            </a:r>
            <a:r>
              <a:rPr sz="1167" dirty="0">
                <a:latin typeface="Times New Roman"/>
                <a:cs typeface="Times New Roman"/>
              </a:rPr>
              <a:t>Both the </a:t>
            </a:r>
            <a:r>
              <a:rPr sz="1167" spc="-5" dirty="0">
                <a:latin typeface="Times New Roman"/>
                <a:cs typeface="Times New Roman"/>
              </a:rPr>
              <a:t>entities 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10" dirty="0">
                <a:latin typeface="Times New Roman"/>
                <a:cs typeface="Times New Roman"/>
              </a:rPr>
              <a:t>super </a:t>
            </a:r>
            <a:r>
              <a:rPr sz="1167" spc="-5" dirty="0">
                <a:latin typeface="Times New Roman"/>
                <a:cs typeface="Times New Roman"/>
              </a:rPr>
              <a:t>level belong </a:t>
            </a:r>
            <a:r>
              <a:rPr sz="1167" dirty="0">
                <a:latin typeface="Times New Roman"/>
                <a:cs typeface="Times New Roman"/>
              </a:rPr>
              <a:t>to the same entity of type  </a:t>
            </a:r>
            <a:r>
              <a:rPr sz="1167" spc="-5" dirty="0">
                <a:latin typeface="Times New Roman"/>
                <a:cs typeface="Times New Roman"/>
              </a:rPr>
              <a:t>Person.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distinct attributes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student and </a:t>
            </a:r>
            <a:r>
              <a:rPr sz="1167" dirty="0">
                <a:latin typeface="Times New Roman"/>
                <a:cs typeface="Times New Roman"/>
              </a:rPr>
              <a:t>faculty members are added </a:t>
            </a:r>
            <a:r>
              <a:rPr sz="1167" spc="-5" dirty="0">
                <a:latin typeface="Times New Roman"/>
                <a:cs typeface="Times New Roman"/>
              </a:rPr>
              <a:t>later </a:t>
            </a:r>
            <a:r>
              <a:rPr sz="1167" dirty="0">
                <a:latin typeface="Times New Roman"/>
                <a:cs typeface="Times New Roman"/>
              </a:rPr>
              <a:t>to he  sub </a:t>
            </a:r>
            <a:r>
              <a:rPr sz="1167" spc="-5" dirty="0">
                <a:latin typeface="Times New Roman"/>
                <a:cs typeface="Times New Roman"/>
              </a:rPr>
              <a:t>entities student and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fac.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701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44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/ </a:t>
            </a:r>
            <a:r>
              <a:rPr sz="1167" spc="34" dirty="0">
                <a:latin typeface="Times New Roman"/>
                <a:cs typeface="Times New Roman"/>
              </a:rPr>
              <a:t>subtype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Relationship: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supertype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subtype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for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entities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is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very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useful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because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allows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create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hierarchy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entities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according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attributes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they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have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need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write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attributes again and again.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spc="-10" dirty="0">
                <a:latin typeface="Times New Roman"/>
                <a:cs typeface="Times New Roman"/>
              </a:rPr>
              <a:t>group </a:t>
            </a:r>
            <a:r>
              <a:rPr sz="1167" dirty="0">
                <a:latin typeface="Times New Roman"/>
                <a:cs typeface="Times New Roman"/>
              </a:rPr>
              <a:t>similar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of entities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attributes associated with </a:t>
            </a:r>
            <a:r>
              <a:rPr sz="1167" dirty="0">
                <a:latin typeface="Times New Roman"/>
                <a:cs typeface="Times New Roman"/>
              </a:rPr>
              <a:t>those </a:t>
            </a:r>
            <a:r>
              <a:rPr sz="1167" spc="-5" dirty="0">
                <a:latin typeface="Times New Roman"/>
                <a:cs typeface="Times New Roman"/>
              </a:rPr>
              <a:t>entities at certain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levels.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also adds </a:t>
            </a:r>
            <a:r>
              <a:rPr sz="1167" dirty="0">
                <a:latin typeface="Times New Roman"/>
                <a:cs typeface="Times New Roman"/>
              </a:rPr>
              <a:t>clarity to the </a:t>
            </a:r>
            <a:r>
              <a:rPr sz="1167" spc="-5" dirty="0">
                <a:latin typeface="Times New Roman"/>
                <a:cs typeface="Times New Roman"/>
              </a:rPr>
              <a:t>definitions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entities as </a:t>
            </a:r>
            <a:r>
              <a:rPr sz="1167" dirty="0">
                <a:latin typeface="Times New Roman"/>
                <a:cs typeface="Times New Roman"/>
              </a:rPr>
              <a:t>it is not </a:t>
            </a:r>
            <a:r>
              <a:rPr sz="1167" spc="-5" dirty="0">
                <a:latin typeface="Times New Roman"/>
                <a:cs typeface="Times New Roman"/>
              </a:rPr>
              <a:t>necessary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attribute again and again for all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Moreover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also eases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operation </a:t>
            </a:r>
            <a:r>
              <a:rPr sz="1167" dirty="0">
                <a:latin typeface="Times New Roman"/>
                <a:cs typeface="Times New Roman"/>
              </a:rPr>
              <a:t>of removing or </a:t>
            </a:r>
            <a:r>
              <a:rPr sz="1167" spc="-5" dirty="0">
                <a:latin typeface="Times New Roman"/>
                <a:cs typeface="Times New Roman"/>
              </a:rPr>
              <a:t>adding attributes </a:t>
            </a:r>
            <a:r>
              <a:rPr sz="1167" dirty="0">
                <a:latin typeface="Times New Roman"/>
                <a:cs typeface="Times New Roman"/>
              </a:rPr>
              <a:t>from the </a:t>
            </a:r>
            <a:r>
              <a:rPr sz="1167" spc="-5" dirty="0">
                <a:latin typeface="Times New Roman"/>
                <a:cs typeface="Times New Roman"/>
              </a:rPr>
              <a:t>entities,  here  </a:t>
            </a:r>
            <a:r>
              <a:rPr sz="1167" dirty="0">
                <a:latin typeface="Times New Roman"/>
                <a:cs typeface="Times New Roman"/>
              </a:rPr>
              <a:t>it  is  </a:t>
            </a:r>
            <a:r>
              <a:rPr sz="1167" spc="-5" dirty="0">
                <a:latin typeface="Times New Roman"/>
                <a:cs typeface="Times New Roman"/>
              </a:rPr>
              <a:t>worth  noting  that  adding  an  attribute at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super  </a:t>
            </a:r>
            <a:r>
              <a:rPr sz="1167" dirty="0">
                <a:latin typeface="Times New Roman"/>
                <a:cs typeface="Times New Roman"/>
              </a:rPr>
              <a:t>entity level </a:t>
            </a:r>
            <a:r>
              <a:rPr sz="1167" spc="-5" dirty="0">
                <a:latin typeface="Times New Roman"/>
                <a:cs typeface="Times New Roman"/>
              </a:rPr>
              <a:t>will  add  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5600" y="2166029"/>
            <a:ext cx="1174221" cy="360539"/>
          </a:xfrm>
          <a:custGeom>
            <a:avLst/>
            <a:gdLst/>
            <a:ahLst/>
            <a:cxnLst/>
            <a:rect l="l" t="t" r="r" b="b"/>
            <a:pathLst>
              <a:path w="1207770" h="370839">
                <a:moveTo>
                  <a:pt x="0" y="370376"/>
                </a:moveTo>
                <a:lnTo>
                  <a:pt x="1207154" y="370376"/>
                </a:lnTo>
                <a:lnTo>
                  <a:pt x="1207154" y="0"/>
                </a:lnTo>
                <a:lnTo>
                  <a:pt x="0" y="0"/>
                </a:lnTo>
                <a:lnTo>
                  <a:pt x="0" y="370376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305507" y="2211014"/>
            <a:ext cx="913077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5" dirty="0">
                <a:latin typeface="Arial"/>
                <a:cs typeface="Arial"/>
              </a:rPr>
              <a:t>P</a:t>
            </a:r>
            <a:r>
              <a:rPr sz="1653" spc="-10" dirty="0">
                <a:latin typeface="Arial"/>
                <a:cs typeface="Arial"/>
              </a:rPr>
              <a:t>E</a:t>
            </a:r>
            <a:r>
              <a:rPr sz="1653" spc="5" dirty="0">
                <a:latin typeface="Arial"/>
                <a:cs typeface="Arial"/>
              </a:rPr>
              <a:t>RS</a:t>
            </a:r>
            <a:r>
              <a:rPr sz="1653" spc="-15" dirty="0">
                <a:latin typeface="Arial"/>
                <a:cs typeface="Arial"/>
              </a:rPr>
              <a:t>O</a:t>
            </a:r>
            <a:r>
              <a:rPr sz="1653" dirty="0">
                <a:latin typeface="Arial"/>
                <a:cs typeface="Arial"/>
              </a:rPr>
              <a:t>N</a:t>
            </a:r>
            <a:endParaRPr sz="165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912" y="3970941"/>
            <a:ext cx="1443390" cy="325389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18521" rIns="0" bIns="0" rtlCol="0">
            <a:spAutoFit/>
          </a:bodyPr>
          <a:lstStyle/>
          <a:p>
            <a:pPr marL="449429">
              <a:spcBef>
                <a:spcPts val="146"/>
              </a:spcBef>
            </a:pPr>
            <a:r>
              <a:rPr sz="1993" spc="-5" dirty="0">
                <a:latin typeface="Arial"/>
                <a:cs typeface="Arial"/>
              </a:rPr>
              <a:t>STD</a:t>
            </a:r>
            <a:endParaRPr sz="199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8451" y="3970941"/>
            <a:ext cx="1624277" cy="325389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18521" rIns="0" bIns="0" rtlCol="0">
            <a:spAutoFit/>
          </a:bodyPr>
          <a:lstStyle/>
          <a:p>
            <a:pPr algn="ctr">
              <a:spcBef>
                <a:spcPts val="146"/>
              </a:spcBef>
            </a:pPr>
            <a:r>
              <a:rPr sz="1993" spc="34" dirty="0">
                <a:latin typeface="Arial"/>
                <a:cs typeface="Arial"/>
              </a:rPr>
              <a:t>FAC</a:t>
            </a:r>
            <a:endParaRPr sz="199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6446" y="2938082"/>
            <a:ext cx="361774" cy="360539"/>
          </a:xfrm>
          <a:custGeom>
            <a:avLst/>
            <a:gdLst/>
            <a:ahLst/>
            <a:cxnLst/>
            <a:rect l="l" t="t" r="r" b="b"/>
            <a:pathLst>
              <a:path w="372110" h="370839">
                <a:moveTo>
                  <a:pt x="185949" y="0"/>
                </a:moveTo>
                <a:lnTo>
                  <a:pt x="136717" y="6569"/>
                </a:lnTo>
                <a:lnTo>
                  <a:pt x="92354" y="25120"/>
                </a:lnTo>
                <a:lnTo>
                  <a:pt x="54679" y="53917"/>
                </a:lnTo>
                <a:lnTo>
                  <a:pt x="25515" y="91224"/>
                </a:lnTo>
                <a:lnTo>
                  <a:pt x="6682" y="135306"/>
                </a:lnTo>
                <a:lnTo>
                  <a:pt x="0" y="184425"/>
                </a:lnTo>
                <a:lnTo>
                  <a:pt x="6682" y="234187"/>
                </a:lnTo>
                <a:lnTo>
                  <a:pt x="25515" y="278699"/>
                </a:lnTo>
                <a:lnTo>
                  <a:pt x="54679" y="316267"/>
                </a:lnTo>
                <a:lnTo>
                  <a:pt x="92354" y="345198"/>
                </a:lnTo>
                <a:lnTo>
                  <a:pt x="136717" y="363799"/>
                </a:lnTo>
                <a:lnTo>
                  <a:pt x="185949" y="370375"/>
                </a:lnTo>
                <a:lnTo>
                  <a:pt x="235182" y="363799"/>
                </a:lnTo>
                <a:lnTo>
                  <a:pt x="279545" y="345198"/>
                </a:lnTo>
                <a:lnTo>
                  <a:pt x="317219" y="316267"/>
                </a:lnTo>
                <a:lnTo>
                  <a:pt x="346383" y="278699"/>
                </a:lnTo>
                <a:lnTo>
                  <a:pt x="365217" y="234187"/>
                </a:lnTo>
                <a:lnTo>
                  <a:pt x="371899" y="184425"/>
                </a:lnTo>
                <a:lnTo>
                  <a:pt x="365217" y="135306"/>
                </a:lnTo>
                <a:lnTo>
                  <a:pt x="346383" y="91224"/>
                </a:lnTo>
                <a:lnTo>
                  <a:pt x="317219" y="53917"/>
                </a:lnTo>
                <a:lnTo>
                  <a:pt x="279545" y="25120"/>
                </a:lnTo>
                <a:lnTo>
                  <a:pt x="235182" y="6569"/>
                </a:lnTo>
                <a:lnTo>
                  <a:pt x="185949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766858" y="2526129"/>
            <a:ext cx="0" cy="412397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721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573975" y="3247789"/>
            <a:ext cx="1082234" cy="723547"/>
          </a:xfrm>
          <a:custGeom>
            <a:avLst/>
            <a:gdLst/>
            <a:ahLst/>
            <a:cxnLst/>
            <a:rect l="l" t="t" r="r" b="b"/>
            <a:pathLst>
              <a:path w="1113154" h="744220">
                <a:moveTo>
                  <a:pt x="1112651" y="0"/>
                </a:moveTo>
                <a:lnTo>
                  <a:pt x="0" y="74379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897260" y="3237417"/>
            <a:ext cx="1022967" cy="734042"/>
          </a:xfrm>
          <a:custGeom>
            <a:avLst/>
            <a:gdLst/>
            <a:ahLst/>
            <a:cxnLst/>
            <a:rect l="l" t="t" r="r" b="b"/>
            <a:pathLst>
              <a:path w="1052195" h="755014">
                <a:moveTo>
                  <a:pt x="0" y="0"/>
                </a:moveTo>
                <a:lnTo>
                  <a:pt x="1051684" y="75446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098175" y="3428574"/>
            <a:ext cx="197556" cy="193851"/>
          </a:xfrm>
          <a:custGeom>
            <a:avLst/>
            <a:gdLst/>
            <a:ahLst/>
            <a:cxnLst/>
            <a:rect l="l" t="t" r="r" b="b"/>
            <a:pathLst>
              <a:path w="203200" h="199389">
                <a:moveTo>
                  <a:pt x="17147" y="0"/>
                </a:moveTo>
                <a:lnTo>
                  <a:pt x="6430" y="57561"/>
                </a:lnTo>
                <a:lnTo>
                  <a:pt x="0" y="110693"/>
                </a:lnTo>
                <a:lnTo>
                  <a:pt x="2143" y="154966"/>
                </a:lnTo>
                <a:lnTo>
                  <a:pt x="17147" y="185949"/>
                </a:lnTo>
                <a:lnTo>
                  <a:pt x="55418" y="198810"/>
                </a:lnTo>
                <a:lnTo>
                  <a:pt x="110693" y="197381"/>
                </a:lnTo>
                <a:lnTo>
                  <a:pt x="165683" y="190236"/>
                </a:lnTo>
                <a:lnTo>
                  <a:pt x="203096" y="18594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218820" y="3419682"/>
            <a:ext cx="197556" cy="196938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185949" y="0"/>
                </a:moveTo>
                <a:lnTo>
                  <a:pt x="196666" y="56680"/>
                </a:lnTo>
                <a:lnTo>
                  <a:pt x="203096" y="109359"/>
                </a:lnTo>
                <a:lnTo>
                  <a:pt x="200953" y="153465"/>
                </a:lnTo>
                <a:lnTo>
                  <a:pt x="185949" y="184425"/>
                </a:lnTo>
                <a:lnTo>
                  <a:pt x="154966" y="200072"/>
                </a:lnTo>
                <a:lnTo>
                  <a:pt x="110693" y="202144"/>
                </a:lnTo>
                <a:lnTo>
                  <a:pt x="57561" y="195356"/>
                </a:lnTo>
                <a:lnTo>
                  <a:pt x="0" y="184425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29166" y="3338180"/>
            <a:ext cx="1083469" cy="361774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849" y="0"/>
                </a:moveTo>
                <a:lnTo>
                  <a:pt x="487915" y="1458"/>
                </a:lnTo>
                <a:lnTo>
                  <a:pt x="420561" y="5713"/>
                </a:lnTo>
                <a:lnTo>
                  <a:pt x="356312" y="12587"/>
                </a:lnTo>
                <a:lnTo>
                  <a:pt x="295693" y="21900"/>
                </a:lnTo>
                <a:lnTo>
                  <a:pt x="239228" y="33473"/>
                </a:lnTo>
                <a:lnTo>
                  <a:pt x="187442" y="47128"/>
                </a:lnTo>
                <a:lnTo>
                  <a:pt x="140860" y="62684"/>
                </a:lnTo>
                <a:lnTo>
                  <a:pt x="100004" y="79964"/>
                </a:lnTo>
                <a:lnTo>
                  <a:pt x="65401" y="98789"/>
                </a:lnTo>
                <a:lnTo>
                  <a:pt x="17049" y="140354"/>
                </a:lnTo>
                <a:lnTo>
                  <a:pt x="0" y="185949"/>
                </a:lnTo>
                <a:lnTo>
                  <a:pt x="4349" y="209461"/>
                </a:lnTo>
                <a:lnTo>
                  <a:pt x="37575" y="253545"/>
                </a:lnTo>
                <a:lnTo>
                  <a:pt x="100004" y="292600"/>
                </a:lnTo>
                <a:lnTo>
                  <a:pt x="140860" y="309826"/>
                </a:lnTo>
                <a:lnTo>
                  <a:pt x="187442" y="325296"/>
                </a:lnTo>
                <a:lnTo>
                  <a:pt x="239228" y="338842"/>
                </a:lnTo>
                <a:lnTo>
                  <a:pt x="295693" y="350299"/>
                </a:lnTo>
                <a:lnTo>
                  <a:pt x="356312" y="359499"/>
                </a:lnTo>
                <a:lnTo>
                  <a:pt x="420561" y="366277"/>
                </a:lnTo>
                <a:lnTo>
                  <a:pt x="487915" y="370466"/>
                </a:lnTo>
                <a:lnTo>
                  <a:pt x="557849" y="371899"/>
                </a:lnTo>
                <a:lnTo>
                  <a:pt x="627758" y="370466"/>
                </a:lnTo>
                <a:lnTo>
                  <a:pt x="695041" y="366277"/>
                </a:lnTo>
                <a:lnTo>
                  <a:pt x="759181" y="359499"/>
                </a:lnTo>
                <a:lnTo>
                  <a:pt x="819661" y="350299"/>
                </a:lnTo>
                <a:lnTo>
                  <a:pt x="875967" y="338842"/>
                </a:lnTo>
                <a:lnTo>
                  <a:pt x="927582" y="325296"/>
                </a:lnTo>
                <a:lnTo>
                  <a:pt x="973989" y="309826"/>
                </a:lnTo>
                <a:lnTo>
                  <a:pt x="1014673" y="292600"/>
                </a:lnTo>
                <a:lnTo>
                  <a:pt x="1049117" y="273784"/>
                </a:lnTo>
                <a:lnTo>
                  <a:pt x="1097222" y="232048"/>
                </a:lnTo>
                <a:lnTo>
                  <a:pt x="1114175" y="185949"/>
                </a:lnTo>
                <a:lnTo>
                  <a:pt x="1109851" y="162738"/>
                </a:lnTo>
                <a:lnTo>
                  <a:pt x="1076806" y="118978"/>
                </a:lnTo>
                <a:lnTo>
                  <a:pt x="1014673" y="79964"/>
                </a:lnTo>
                <a:lnTo>
                  <a:pt x="973989" y="62684"/>
                </a:lnTo>
                <a:lnTo>
                  <a:pt x="927582" y="47128"/>
                </a:lnTo>
                <a:lnTo>
                  <a:pt x="875967" y="33473"/>
                </a:lnTo>
                <a:lnTo>
                  <a:pt x="819661" y="21900"/>
                </a:lnTo>
                <a:lnTo>
                  <a:pt x="759181" y="12587"/>
                </a:lnTo>
                <a:lnTo>
                  <a:pt x="695041" y="5713"/>
                </a:lnTo>
                <a:lnTo>
                  <a:pt x="627758" y="1458"/>
                </a:lnTo>
                <a:lnTo>
                  <a:pt x="557849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29166" y="4622942"/>
            <a:ext cx="1083469" cy="360539"/>
          </a:xfrm>
          <a:custGeom>
            <a:avLst/>
            <a:gdLst/>
            <a:ahLst/>
            <a:cxnLst/>
            <a:rect l="l" t="t" r="r" b="b"/>
            <a:pathLst>
              <a:path w="1114425" h="370839">
                <a:moveTo>
                  <a:pt x="557849" y="0"/>
                </a:moveTo>
                <a:lnTo>
                  <a:pt x="487915" y="1432"/>
                </a:lnTo>
                <a:lnTo>
                  <a:pt x="420561" y="5616"/>
                </a:lnTo>
                <a:lnTo>
                  <a:pt x="356312" y="12381"/>
                </a:lnTo>
                <a:lnTo>
                  <a:pt x="295693" y="21556"/>
                </a:lnTo>
                <a:lnTo>
                  <a:pt x="239228" y="32970"/>
                </a:lnTo>
                <a:lnTo>
                  <a:pt x="187442" y="46453"/>
                </a:lnTo>
                <a:lnTo>
                  <a:pt x="140860" y="61835"/>
                </a:lnTo>
                <a:lnTo>
                  <a:pt x="100004" y="78943"/>
                </a:lnTo>
                <a:lnTo>
                  <a:pt x="65401" y="97609"/>
                </a:lnTo>
                <a:lnTo>
                  <a:pt x="17049" y="138927"/>
                </a:lnTo>
                <a:lnTo>
                  <a:pt x="0" y="184425"/>
                </a:lnTo>
                <a:lnTo>
                  <a:pt x="4349" y="207937"/>
                </a:lnTo>
                <a:lnTo>
                  <a:pt x="37575" y="252021"/>
                </a:lnTo>
                <a:lnTo>
                  <a:pt x="100004" y="291076"/>
                </a:lnTo>
                <a:lnTo>
                  <a:pt x="140860" y="308302"/>
                </a:lnTo>
                <a:lnTo>
                  <a:pt x="187442" y="323772"/>
                </a:lnTo>
                <a:lnTo>
                  <a:pt x="239228" y="337318"/>
                </a:lnTo>
                <a:lnTo>
                  <a:pt x="295693" y="348774"/>
                </a:lnTo>
                <a:lnTo>
                  <a:pt x="356312" y="357975"/>
                </a:lnTo>
                <a:lnTo>
                  <a:pt x="420561" y="364753"/>
                </a:lnTo>
                <a:lnTo>
                  <a:pt x="487915" y="368942"/>
                </a:lnTo>
                <a:lnTo>
                  <a:pt x="557849" y="370375"/>
                </a:lnTo>
                <a:lnTo>
                  <a:pt x="627758" y="368942"/>
                </a:lnTo>
                <a:lnTo>
                  <a:pt x="695041" y="364753"/>
                </a:lnTo>
                <a:lnTo>
                  <a:pt x="759181" y="357975"/>
                </a:lnTo>
                <a:lnTo>
                  <a:pt x="819661" y="348774"/>
                </a:lnTo>
                <a:lnTo>
                  <a:pt x="875967" y="337318"/>
                </a:lnTo>
                <a:lnTo>
                  <a:pt x="927582" y="323772"/>
                </a:lnTo>
                <a:lnTo>
                  <a:pt x="973989" y="308302"/>
                </a:lnTo>
                <a:lnTo>
                  <a:pt x="1014673" y="291076"/>
                </a:lnTo>
                <a:lnTo>
                  <a:pt x="1049117" y="272260"/>
                </a:lnTo>
                <a:lnTo>
                  <a:pt x="1097222" y="230524"/>
                </a:lnTo>
                <a:lnTo>
                  <a:pt x="1114175" y="184425"/>
                </a:lnTo>
                <a:lnTo>
                  <a:pt x="1109851" y="161239"/>
                </a:lnTo>
                <a:lnTo>
                  <a:pt x="1076806" y="117660"/>
                </a:lnTo>
                <a:lnTo>
                  <a:pt x="1014673" y="78943"/>
                </a:lnTo>
                <a:lnTo>
                  <a:pt x="973989" y="61835"/>
                </a:lnTo>
                <a:lnTo>
                  <a:pt x="927582" y="46453"/>
                </a:lnTo>
                <a:lnTo>
                  <a:pt x="875967" y="32970"/>
                </a:lnTo>
                <a:lnTo>
                  <a:pt x="819661" y="21556"/>
                </a:lnTo>
                <a:lnTo>
                  <a:pt x="759181" y="12381"/>
                </a:lnTo>
                <a:lnTo>
                  <a:pt x="695041" y="5616"/>
                </a:lnTo>
                <a:lnTo>
                  <a:pt x="627758" y="1432"/>
                </a:lnTo>
                <a:lnTo>
                  <a:pt x="557849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371694" y="4612568"/>
            <a:ext cx="1082234" cy="360539"/>
          </a:xfrm>
          <a:custGeom>
            <a:avLst/>
            <a:gdLst/>
            <a:ahLst/>
            <a:cxnLst/>
            <a:rect l="l" t="t" r="r" b="b"/>
            <a:pathLst>
              <a:path w="1113154" h="370839">
                <a:moveTo>
                  <a:pt x="556325" y="0"/>
                </a:moveTo>
                <a:lnTo>
                  <a:pt x="486416" y="1432"/>
                </a:lnTo>
                <a:lnTo>
                  <a:pt x="419134" y="5616"/>
                </a:lnTo>
                <a:lnTo>
                  <a:pt x="354994" y="12381"/>
                </a:lnTo>
                <a:lnTo>
                  <a:pt x="294513" y="21556"/>
                </a:lnTo>
                <a:lnTo>
                  <a:pt x="238207" y="32970"/>
                </a:lnTo>
                <a:lnTo>
                  <a:pt x="186593" y="46453"/>
                </a:lnTo>
                <a:lnTo>
                  <a:pt x="140185" y="61835"/>
                </a:lnTo>
                <a:lnTo>
                  <a:pt x="99501" y="78943"/>
                </a:lnTo>
                <a:lnTo>
                  <a:pt x="65057" y="97609"/>
                </a:lnTo>
                <a:lnTo>
                  <a:pt x="16952" y="138927"/>
                </a:lnTo>
                <a:lnTo>
                  <a:pt x="0" y="184425"/>
                </a:lnTo>
                <a:lnTo>
                  <a:pt x="4324" y="207937"/>
                </a:lnTo>
                <a:lnTo>
                  <a:pt x="37369" y="252021"/>
                </a:lnTo>
                <a:lnTo>
                  <a:pt x="99501" y="291076"/>
                </a:lnTo>
                <a:lnTo>
                  <a:pt x="140185" y="308302"/>
                </a:lnTo>
                <a:lnTo>
                  <a:pt x="186593" y="323772"/>
                </a:lnTo>
                <a:lnTo>
                  <a:pt x="238207" y="337318"/>
                </a:lnTo>
                <a:lnTo>
                  <a:pt x="294513" y="348774"/>
                </a:lnTo>
                <a:lnTo>
                  <a:pt x="354994" y="357975"/>
                </a:lnTo>
                <a:lnTo>
                  <a:pt x="419134" y="364753"/>
                </a:lnTo>
                <a:lnTo>
                  <a:pt x="486416" y="368942"/>
                </a:lnTo>
                <a:lnTo>
                  <a:pt x="556325" y="370375"/>
                </a:lnTo>
                <a:lnTo>
                  <a:pt x="626234" y="368942"/>
                </a:lnTo>
                <a:lnTo>
                  <a:pt x="693517" y="364753"/>
                </a:lnTo>
                <a:lnTo>
                  <a:pt x="757656" y="357975"/>
                </a:lnTo>
                <a:lnTo>
                  <a:pt x="818137" y="348774"/>
                </a:lnTo>
                <a:lnTo>
                  <a:pt x="874443" y="337318"/>
                </a:lnTo>
                <a:lnTo>
                  <a:pt x="926058" y="323772"/>
                </a:lnTo>
                <a:lnTo>
                  <a:pt x="972465" y="308302"/>
                </a:lnTo>
                <a:lnTo>
                  <a:pt x="1013149" y="291076"/>
                </a:lnTo>
                <a:lnTo>
                  <a:pt x="1047593" y="272260"/>
                </a:lnTo>
                <a:lnTo>
                  <a:pt x="1095698" y="230524"/>
                </a:lnTo>
                <a:lnTo>
                  <a:pt x="1112651" y="184425"/>
                </a:lnTo>
                <a:lnTo>
                  <a:pt x="1108327" y="161239"/>
                </a:lnTo>
                <a:lnTo>
                  <a:pt x="1075282" y="117660"/>
                </a:lnTo>
                <a:lnTo>
                  <a:pt x="1013149" y="78943"/>
                </a:lnTo>
                <a:lnTo>
                  <a:pt x="972465" y="61835"/>
                </a:lnTo>
                <a:lnTo>
                  <a:pt x="926058" y="46453"/>
                </a:lnTo>
                <a:lnTo>
                  <a:pt x="874443" y="32970"/>
                </a:lnTo>
                <a:lnTo>
                  <a:pt x="818137" y="21556"/>
                </a:lnTo>
                <a:lnTo>
                  <a:pt x="757656" y="12381"/>
                </a:lnTo>
                <a:lnTo>
                  <a:pt x="693517" y="5616"/>
                </a:lnTo>
                <a:lnTo>
                  <a:pt x="626234" y="1432"/>
                </a:lnTo>
                <a:lnTo>
                  <a:pt x="55632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371694" y="3338180"/>
            <a:ext cx="1082234" cy="361774"/>
          </a:xfrm>
          <a:custGeom>
            <a:avLst/>
            <a:gdLst/>
            <a:ahLst/>
            <a:cxnLst/>
            <a:rect l="l" t="t" r="r" b="b"/>
            <a:pathLst>
              <a:path w="1113154" h="372110">
                <a:moveTo>
                  <a:pt x="556325" y="0"/>
                </a:moveTo>
                <a:lnTo>
                  <a:pt x="486416" y="1458"/>
                </a:lnTo>
                <a:lnTo>
                  <a:pt x="419134" y="5713"/>
                </a:lnTo>
                <a:lnTo>
                  <a:pt x="354994" y="12587"/>
                </a:lnTo>
                <a:lnTo>
                  <a:pt x="294513" y="21900"/>
                </a:lnTo>
                <a:lnTo>
                  <a:pt x="238207" y="33473"/>
                </a:lnTo>
                <a:lnTo>
                  <a:pt x="186593" y="47128"/>
                </a:lnTo>
                <a:lnTo>
                  <a:pt x="140185" y="62684"/>
                </a:lnTo>
                <a:lnTo>
                  <a:pt x="99501" y="79964"/>
                </a:lnTo>
                <a:lnTo>
                  <a:pt x="65057" y="98789"/>
                </a:lnTo>
                <a:lnTo>
                  <a:pt x="16952" y="140354"/>
                </a:lnTo>
                <a:lnTo>
                  <a:pt x="0" y="185949"/>
                </a:lnTo>
                <a:lnTo>
                  <a:pt x="4324" y="209461"/>
                </a:lnTo>
                <a:lnTo>
                  <a:pt x="37369" y="253545"/>
                </a:lnTo>
                <a:lnTo>
                  <a:pt x="99501" y="292600"/>
                </a:lnTo>
                <a:lnTo>
                  <a:pt x="140185" y="309826"/>
                </a:lnTo>
                <a:lnTo>
                  <a:pt x="186593" y="325296"/>
                </a:lnTo>
                <a:lnTo>
                  <a:pt x="238207" y="338842"/>
                </a:lnTo>
                <a:lnTo>
                  <a:pt x="294513" y="350299"/>
                </a:lnTo>
                <a:lnTo>
                  <a:pt x="354994" y="359499"/>
                </a:lnTo>
                <a:lnTo>
                  <a:pt x="419134" y="366277"/>
                </a:lnTo>
                <a:lnTo>
                  <a:pt x="486416" y="370466"/>
                </a:lnTo>
                <a:lnTo>
                  <a:pt x="556325" y="371899"/>
                </a:lnTo>
                <a:lnTo>
                  <a:pt x="626234" y="370466"/>
                </a:lnTo>
                <a:lnTo>
                  <a:pt x="693517" y="366277"/>
                </a:lnTo>
                <a:lnTo>
                  <a:pt x="757656" y="359499"/>
                </a:lnTo>
                <a:lnTo>
                  <a:pt x="818137" y="350299"/>
                </a:lnTo>
                <a:lnTo>
                  <a:pt x="874443" y="338842"/>
                </a:lnTo>
                <a:lnTo>
                  <a:pt x="926058" y="325296"/>
                </a:lnTo>
                <a:lnTo>
                  <a:pt x="972465" y="309826"/>
                </a:lnTo>
                <a:lnTo>
                  <a:pt x="1013149" y="292600"/>
                </a:lnTo>
                <a:lnTo>
                  <a:pt x="1047593" y="273784"/>
                </a:lnTo>
                <a:lnTo>
                  <a:pt x="1095698" y="232048"/>
                </a:lnTo>
                <a:lnTo>
                  <a:pt x="1112651" y="185949"/>
                </a:lnTo>
                <a:lnTo>
                  <a:pt x="1108327" y="162738"/>
                </a:lnTo>
                <a:lnTo>
                  <a:pt x="1075282" y="118978"/>
                </a:lnTo>
                <a:lnTo>
                  <a:pt x="1013149" y="79964"/>
                </a:lnTo>
                <a:lnTo>
                  <a:pt x="972465" y="62684"/>
                </a:lnTo>
                <a:lnTo>
                  <a:pt x="926058" y="47128"/>
                </a:lnTo>
                <a:lnTo>
                  <a:pt x="874443" y="33473"/>
                </a:lnTo>
                <a:lnTo>
                  <a:pt x="818137" y="21900"/>
                </a:lnTo>
                <a:lnTo>
                  <a:pt x="757656" y="12587"/>
                </a:lnTo>
                <a:lnTo>
                  <a:pt x="693517" y="5713"/>
                </a:lnTo>
                <a:lnTo>
                  <a:pt x="626234" y="1458"/>
                </a:lnTo>
                <a:lnTo>
                  <a:pt x="55632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581128" y="3699752"/>
            <a:ext cx="452526" cy="271639"/>
          </a:xfrm>
          <a:custGeom>
            <a:avLst/>
            <a:gdLst/>
            <a:ahLst/>
            <a:cxnLst/>
            <a:rect l="l" t="t" r="r" b="b"/>
            <a:pathLst>
              <a:path w="465455" h="279400">
                <a:moveTo>
                  <a:pt x="0" y="0"/>
                </a:moveTo>
                <a:lnTo>
                  <a:pt x="464874" y="2789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652257" y="4331019"/>
            <a:ext cx="499445" cy="292012"/>
          </a:xfrm>
          <a:custGeom>
            <a:avLst/>
            <a:gdLst/>
            <a:ahLst/>
            <a:cxnLst/>
            <a:rect l="l" t="t" r="r" b="b"/>
            <a:pathLst>
              <a:path w="513714" h="300354">
                <a:moveTo>
                  <a:pt x="0" y="300263"/>
                </a:moveTo>
                <a:lnTo>
                  <a:pt x="513648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552478" y="3699752"/>
            <a:ext cx="360539" cy="271639"/>
          </a:xfrm>
          <a:custGeom>
            <a:avLst/>
            <a:gdLst/>
            <a:ahLst/>
            <a:cxnLst/>
            <a:rect l="l" t="t" r="r" b="b"/>
            <a:pathLst>
              <a:path w="370839" h="279400">
                <a:moveTo>
                  <a:pt x="370375" y="0"/>
                </a:moveTo>
                <a:lnTo>
                  <a:pt x="0" y="2789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552477" y="4331018"/>
            <a:ext cx="390172" cy="282134"/>
          </a:xfrm>
          <a:custGeom>
            <a:avLst/>
            <a:gdLst/>
            <a:ahLst/>
            <a:cxnLst/>
            <a:rect l="l" t="t" r="r" b="b"/>
            <a:pathLst>
              <a:path w="401320" h="290195">
                <a:moveTo>
                  <a:pt x="0" y="0"/>
                </a:moveTo>
                <a:lnTo>
                  <a:pt x="400859" y="28959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327296" y="3411061"/>
            <a:ext cx="71799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5" dirty="0">
                <a:latin typeface="Arial"/>
                <a:cs typeface="Arial"/>
              </a:rPr>
              <a:t>C</a:t>
            </a:r>
            <a:r>
              <a:rPr sz="1361" dirty="0">
                <a:latin typeface="Arial"/>
                <a:cs typeface="Arial"/>
              </a:rPr>
              <a:t>_</a:t>
            </a:r>
            <a:r>
              <a:rPr sz="1361" spc="-5" dirty="0">
                <a:latin typeface="Arial"/>
                <a:cs typeface="Arial"/>
              </a:rPr>
              <a:t>N</a:t>
            </a:r>
            <a:r>
              <a:rPr sz="1361" spc="24" dirty="0">
                <a:latin typeface="Arial"/>
                <a:cs typeface="Arial"/>
              </a:rPr>
              <a:t>a</a:t>
            </a:r>
            <a:r>
              <a:rPr sz="1361" spc="49" dirty="0">
                <a:latin typeface="Arial"/>
                <a:cs typeface="Arial"/>
              </a:rPr>
              <a:t>m</a:t>
            </a:r>
            <a:r>
              <a:rPr sz="1361" dirty="0">
                <a:latin typeface="Arial"/>
                <a:cs typeface="Arial"/>
              </a:rPr>
              <a:t>e</a:t>
            </a:r>
            <a:endParaRPr sz="136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4364" y="4670677"/>
            <a:ext cx="527226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5" dirty="0">
                <a:latin typeface="Arial"/>
                <a:cs typeface="Arial"/>
              </a:rPr>
              <a:t>C</a:t>
            </a:r>
            <a:r>
              <a:rPr sz="1361" dirty="0">
                <a:latin typeface="Arial"/>
                <a:cs typeface="Arial"/>
              </a:rPr>
              <a:t>G</a:t>
            </a:r>
            <a:r>
              <a:rPr sz="1361" spc="10" dirty="0">
                <a:latin typeface="Arial"/>
                <a:cs typeface="Arial"/>
              </a:rPr>
              <a:t>P</a:t>
            </a:r>
            <a:r>
              <a:rPr sz="1361" spc="78" dirty="0">
                <a:latin typeface="Arial"/>
                <a:cs typeface="Arial"/>
              </a:rPr>
              <a:t>A</a:t>
            </a:r>
            <a:endParaRPr sz="136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3456" y="3401626"/>
            <a:ext cx="40992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Q</a:t>
            </a:r>
            <a:r>
              <a:rPr sz="1361" spc="68" dirty="0">
                <a:latin typeface="Arial"/>
                <a:cs typeface="Arial"/>
              </a:rPr>
              <a:t>u</a:t>
            </a:r>
            <a:r>
              <a:rPr sz="1361" spc="34" dirty="0">
                <a:latin typeface="Arial"/>
                <a:cs typeface="Arial"/>
              </a:rPr>
              <a:t>al</a:t>
            </a:r>
            <a:endParaRPr sz="136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8886" y="4685495"/>
            <a:ext cx="526609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G</a:t>
            </a:r>
            <a:r>
              <a:rPr sz="1361" spc="83" dirty="0">
                <a:latin typeface="Arial"/>
                <a:cs typeface="Arial"/>
              </a:rPr>
              <a:t>r</a:t>
            </a:r>
            <a:r>
              <a:rPr sz="1361" spc="34" dirty="0">
                <a:latin typeface="Arial"/>
                <a:cs typeface="Arial"/>
              </a:rPr>
              <a:t>ad</a:t>
            </a:r>
            <a:r>
              <a:rPr sz="1361" dirty="0">
                <a:latin typeface="Arial"/>
                <a:cs typeface="Arial"/>
              </a:rPr>
              <a:t>e</a:t>
            </a:r>
            <a:endParaRPr sz="1361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89911" y="1993117"/>
            <a:ext cx="1083469" cy="361774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40" y="0"/>
                </a:moveTo>
                <a:lnTo>
                  <a:pt x="487994" y="1433"/>
                </a:lnTo>
                <a:lnTo>
                  <a:pt x="420629" y="5623"/>
                </a:lnTo>
                <a:lnTo>
                  <a:pt x="356370" y="12402"/>
                </a:lnTo>
                <a:lnTo>
                  <a:pt x="295741" y="21604"/>
                </a:lnTo>
                <a:lnTo>
                  <a:pt x="239267" y="33062"/>
                </a:lnTo>
                <a:lnTo>
                  <a:pt x="187473" y="46611"/>
                </a:lnTo>
                <a:lnTo>
                  <a:pt x="140883" y="62083"/>
                </a:lnTo>
                <a:lnTo>
                  <a:pt x="100021" y="79311"/>
                </a:lnTo>
                <a:lnTo>
                  <a:pt x="65412" y="98131"/>
                </a:lnTo>
                <a:lnTo>
                  <a:pt x="17052" y="139874"/>
                </a:lnTo>
                <a:lnTo>
                  <a:pt x="0" y="185980"/>
                </a:lnTo>
                <a:lnTo>
                  <a:pt x="4350" y="209195"/>
                </a:lnTo>
                <a:lnTo>
                  <a:pt x="37581" y="252962"/>
                </a:lnTo>
                <a:lnTo>
                  <a:pt x="100021" y="291982"/>
                </a:lnTo>
                <a:lnTo>
                  <a:pt x="140883" y="309265"/>
                </a:lnTo>
                <a:lnTo>
                  <a:pt x="187473" y="324824"/>
                </a:lnTo>
                <a:lnTo>
                  <a:pt x="239267" y="338481"/>
                </a:lnTo>
                <a:lnTo>
                  <a:pt x="295741" y="350056"/>
                </a:lnTo>
                <a:lnTo>
                  <a:pt x="356370" y="359371"/>
                </a:lnTo>
                <a:lnTo>
                  <a:pt x="420629" y="366245"/>
                </a:lnTo>
                <a:lnTo>
                  <a:pt x="487994" y="370502"/>
                </a:lnTo>
                <a:lnTo>
                  <a:pt x="557940" y="371960"/>
                </a:lnTo>
                <a:lnTo>
                  <a:pt x="627861" y="370502"/>
                </a:lnTo>
                <a:lnTo>
                  <a:pt x="695154" y="366245"/>
                </a:lnTo>
                <a:lnTo>
                  <a:pt x="759304" y="359371"/>
                </a:lnTo>
                <a:lnTo>
                  <a:pt x="819795" y="350056"/>
                </a:lnTo>
                <a:lnTo>
                  <a:pt x="876110" y="338481"/>
                </a:lnTo>
                <a:lnTo>
                  <a:pt x="927733" y="324824"/>
                </a:lnTo>
                <a:lnTo>
                  <a:pt x="974148" y="309265"/>
                </a:lnTo>
                <a:lnTo>
                  <a:pt x="1014839" y="291982"/>
                </a:lnTo>
                <a:lnTo>
                  <a:pt x="1049289" y="273155"/>
                </a:lnTo>
                <a:lnTo>
                  <a:pt x="1097401" y="231582"/>
                </a:lnTo>
                <a:lnTo>
                  <a:pt x="1114357" y="185980"/>
                </a:lnTo>
                <a:lnTo>
                  <a:pt x="1110032" y="162465"/>
                </a:lnTo>
                <a:lnTo>
                  <a:pt x="1076982" y="118373"/>
                </a:lnTo>
                <a:lnTo>
                  <a:pt x="1014839" y="79311"/>
                </a:lnTo>
                <a:lnTo>
                  <a:pt x="974148" y="62083"/>
                </a:lnTo>
                <a:lnTo>
                  <a:pt x="927733" y="46611"/>
                </a:lnTo>
                <a:lnTo>
                  <a:pt x="876110" y="33062"/>
                </a:lnTo>
                <a:lnTo>
                  <a:pt x="819795" y="21604"/>
                </a:lnTo>
                <a:lnTo>
                  <a:pt x="759304" y="12402"/>
                </a:lnTo>
                <a:lnTo>
                  <a:pt x="695154" y="5623"/>
                </a:lnTo>
                <a:lnTo>
                  <a:pt x="627861" y="1433"/>
                </a:lnTo>
                <a:lnTo>
                  <a:pt x="557940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927337" y="1450675"/>
            <a:ext cx="1083469" cy="361774"/>
          </a:xfrm>
          <a:custGeom>
            <a:avLst/>
            <a:gdLst/>
            <a:ahLst/>
            <a:cxnLst/>
            <a:rect l="l" t="t" r="r" b="b"/>
            <a:pathLst>
              <a:path w="1114425" h="372109">
                <a:moveTo>
                  <a:pt x="557940" y="0"/>
                </a:moveTo>
                <a:lnTo>
                  <a:pt x="487994" y="1458"/>
                </a:lnTo>
                <a:lnTo>
                  <a:pt x="420629" y="5714"/>
                </a:lnTo>
                <a:lnTo>
                  <a:pt x="356370" y="12589"/>
                </a:lnTo>
                <a:lnTo>
                  <a:pt x="295741" y="21904"/>
                </a:lnTo>
                <a:lnTo>
                  <a:pt x="239267" y="33479"/>
                </a:lnTo>
                <a:lnTo>
                  <a:pt x="187473" y="47135"/>
                </a:lnTo>
                <a:lnTo>
                  <a:pt x="140883" y="62695"/>
                </a:lnTo>
                <a:lnTo>
                  <a:pt x="100021" y="79978"/>
                </a:lnTo>
                <a:lnTo>
                  <a:pt x="65412" y="98805"/>
                </a:lnTo>
                <a:lnTo>
                  <a:pt x="17052" y="140377"/>
                </a:lnTo>
                <a:lnTo>
                  <a:pt x="0" y="185980"/>
                </a:lnTo>
                <a:lnTo>
                  <a:pt x="4350" y="209195"/>
                </a:lnTo>
                <a:lnTo>
                  <a:pt x="37581" y="252962"/>
                </a:lnTo>
                <a:lnTo>
                  <a:pt x="100021" y="291982"/>
                </a:lnTo>
                <a:lnTo>
                  <a:pt x="140883" y="309265"/>
                </a:lnTo>
                <a:lnTo>
                  <a:pt x="187473" y="324824"/>
                </a:lnTo>
                <a:lnTo>
                  <a:pt x="239267" y="338481"/>
                </a:lnTo>
                <a:lnTo>
                  <a:pt x="295741" y="350056"/>
                </a:lnTo>
                <a:lnTo>
                  <a:pt x="356370" y="359371"/>
                </a:lnTo>
                <a:lnTo>
                  <a:pt x="420629" y="366245"/>
                </a:lnTo>
                <a:lnTo>
                  <a:pt x="487994" y="370502"/>
                </a:lnTo>
                <a:lnTo>
                  <a:pt x="557940" y="371960"/>
                </a:lnTo>
                <a:lnTo>
                  <a:pt x="627861" y="370502"/>
                </a:lnTo>
                <a:lnTo>
                  <a:pt x="695154" y="366245"/>
                </a:lnTo>
                <a:lnTo>
                  <a:pt x="759304" y="359371"/>
                </a:lnTo>
                <a:lnTo>
                  <a:pt x="819795" y="350056"/>
                </a:lnTo>
                <a:lnTo>
                  <a:pt x="876110" y="338481"/>
                </a:lnTo>
                <a:lnTo>
                  <a:pt x="927733" y="324824"/>
                </a:lnTo>
                <a:lnTo>
                  <a:pt x="974148" y="309265"/>
                </a:lnTo>
                <a:lnTo>
                  <a:pt x="1014839" y="291982"/>
                </a:lnTo>
                <a:lnTo>
                  <a:pt x="1049289" y="273155"/>
                </a:lnTo>
                <a:lnTo>
                  <a:pt x="1097401" y="231582"/>
                </a:lnTo>
                <a:lnTo>
                  <a:pt x="1114357" y="185980"/>
                </a:lnTo>
                <a:lnTo>
                  <a:pt x="1110032" y="162764"/>
                </a:lnTo>
                <a:lnTo>
                  <a:pt x="1076982" y="118998"/>
                </a:lnTo>
                <a:lnTo>
                  <a:pt x="1014839" y="79978"/>
                </a:lnTo>
                <a:lnTo>
                  <a:pt x="974148" y="62695"/>
                </a:lnTo>
                <a:lnTo>
                  <a:pt x="927733" y="47135"/>
                </a:lnTo>
                <a:lnTo>
                  <a:pt x="876110" y="33479"/>
                </a:lnTo>
                <a:lnTo>
                  <a:pt x="819795" y="21904"/>
                </a:lnTo>
                <a:lnTo>
                  <a:pt x="759304" y="12589"/>
                </a:lnTo>
                <a:lnTo>
                  <a:pt x="695154" y="5714"/>
                </a:lnTo>
                <a:lnTo>
                  <a:pt x="627861" y="1458"/>
                </a:lnTo>
                <a:lnTo>
                  <a:pt x="557940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393381" y="1450675"/>
            <a:ext cx="1083469" cy="361774"/>
          </a:xfrm>
          <a:custGeom>
            <a:avLst/>
            <a:gdLst/>
            <a:ahLst/>
            <a:cxnLst/>
            <a:rect l="l" t="t" r="r" b="b"/>
            <a:pathLst>
              <a:path w="1114425" h="372109">
                <a:moveTo>
                  <a:pt x="556416" y="0"/>
                </a:moveTo>
                <a:lnTo>
                  <a:pt x="486795" y="1458"/>
                </a:lnTo>
                <a:lnTo>
                  <a:pt x="419706" y="5714"/>
                </a:lnTo>
                <a:lnTo>
                  <a:pt x="355676" y="12589"/>
                </a:lnTo>
                <a:lnTo>
                  <a:pt x="295236" y="21904"/>
                </a:lnTo>
                <a:lnTo>
                  <a:pt x="238912" y="33479"/>
                </a:lnTo>
                <a:lnTo>
                  <a:pt x="187235" y="47135"/>
                </a:lnTo>
                <a:lnTo>
                  <a:pt x="140733" y="62695"/>
                </a:lnTo>
                <a:lnTo>
                  <a:pt x="99934" y="79978"/>
                </a:lnTo>
                <a:lnTo>
                  <a:pt x="65367" y="98805"/>
                </a:lnTo>
                <a:lnTo>
                  <a:pt x="17046" y="140377"/>
                </a:lnTo>
                <a:lnTo>
                  <a:pt x="0" y="185980"/>
                </a:lnTo>
                <a:lnTo>
                  <a:pt x="4349" y="209195"/>
                </a:lnTo>
                <a:lnTo>
                  <a:pt x="37562" y="252962"/>
                </a:lnTo>
                <a:lnTo>
                  <a:pt x="99934" y="291982"/>
                </a:lnTo>
                <a:lnTo>
                  <a:pt x="140733" y="309265"/>
                </a:lnTo>
                <a:lnTo>
                  <a:pt x="187235" y="324824"/>
                </a:lnTo>
                <a:lnTo>
                  <a:pt x="238912" y="338481"/>
                </a:lnTo>
                <a:lnTo>
                  <a:pt x="295236" y="350056"/>
                </a:lnTo>
                <a:lnTo>
                  <a:pt x="355676" y="359371"/>
                </a:lnTo>
                <a:lnTo>
                  <a:pt x="419706" y="366245"/>
                </a:lnTo>
                <a:lnTo>
                  <a:pt x="486795" y="370502"/>
                </a:lnTo>
                <a:lnTo>
                  <a:pt x="556416" y="371960"/>
                </a:lnTo>
                <a:lnTo>
                  <a:pt x="626362" y="370502"/>
                </a:lnTo>
                <a:lnTo>
                  <a:pt x="693727" y="366245"/>
                </a:lnTo>
                <a:lnTo>
                  <a:pt x="757986" y="359371"/>
                </a:lnTo>
                <a:lnTo>
                  <a:pt x="818615" y="350056"/>
                </a:lnTo>
                <a:lnTo>
                  <a:pt x="875089" y="338481"/>
                </a:lnTo>
                <a:lnTo>
                  <a:pt x="926883" y="324824"/>
                </a:lnTo>
                <a:lnTo>
                  <a:pt x="973474" y="309265"/>
                </a:lnTo>
                <a:lnTo>
                  <a:pt x="1014336" y="291982"/>
                </a:lnTo>
                <a:lnTo>
                  <a:pt x="1048944" y="273155"/>
                </a:lnTo>
                <a:lnTo>
                  <a:pt x="1097304" y="231582"/>
                </a:lnTo>
                <a:lnTo>
                  <a:pt x="1114357" y="185980"/>
                </a:lnTo>
                <a:lnTo>
                  <a:pt x="1110006" y="162764"/>
                </a:lnTo>
                <a:lnTo>
                  <a:pt x="1076775" y="118998"/>
                </a:lnTo>
                <a:lnTo>
                  <a:pt x="1014336" y="79978"/>
                </a:lnTo>
                <a:lnTo>
                  <a:pt x="973474" y="62695"/>
                </a:lnTo>
                <a:lnTo>
                  <a:pt x="926883" y="47135"/>
                </a:lnTo>
                <a:lnTo>
                  <a:pt x="875089" y="33479"/>
                </a:lnTo>
                <a:lnTo>
                  <a:pt x="818615" y="21904"/>
                </a:lnTo>
                <a:lnTo>
                  <a:pt x="757986" y="12589"/>
                </a:lnTo>
                <a:lnTo>
                  <a:pt x="693727" y="5714"/>
                </a:lnTo>
                <a:lnTo>
                  <a:pt x="626362" y="1458"/>
                </a:lnTo>
                <a:lnTo>
                  <a:pt x="55641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610839" y="1993119"/>
            <a:ext cx="1083469" cy="361774"/>
          </a:xfrm>
          <a:custGeom>
            <a:avLst/>
            <a:gdLst/>
            <a:ahLst/>
            <a:cxnLst/>
            <a:rect l="l" t="t" r="r" b="b"/>
            <a:pathLst>
              <a:path w="1114425" h="372110">
                <a:moveTo>
                  <a:pt x="557940" y="0"/>
                </a:moveTo>
                <a:lnTo>
                  <a:pt x="487994" y="1433"/>
                </a:lnTo>
                <a:lnTo>
                  <a:pt x="420629" y="5623"/>
                </a:lnTo>
                <a:lnTo>
                  <a:pt x="356370" y="12402"/>
                </a:lnTo>
                <a:lnTo>
                  <a:pt x="295741" y="21604"/>
                </a:lnTo>
                <a:lnTo>
                  <a:pt x="239267" y="33062"/>
                </a:lnTo>
                <a:lnTo>
                  <a:pt x="187473" y="46611"/>
                </a:lnTo>
                <a:lnTo>
                  <a:pt x="140883" y="62083"/>
                </a:lnTo>
                <a:lnTo>
                  <a:pt x="100021" y="79311"/>
                </a:lnTo>
                <a:lnTo>
                  <a:pt x="65412" y="98131"/>
                </a:lnTo>
                <a:lnTo>
                  <a:pt x="17052" y="139874"/>
                </a:lnTo>
                <a:lnTo>
                  <a:pt x="0" y="185980"/>
                </a:lnTo>
                <a:lnTo>
                  <a:pt x="4350" y="209195"/>
                </a:lnTo>
                <a:lnTo>
                  <a:pt x="37581" y="252962"/>
                </a:lnTo>
                <a:lnTo>
                  <a:pt x="100021" y="291982"/>
                </a:lnTo>
                <a:lnTo>
                  <a:pt x="140883" y="309265"/>
                </a:lnTo>
                <a:lnTo>
                  <a:pt x="187473" y="324824"/>
                </a:lnTo>
                <a:lnTo>
                  <a:pt x="239267" y="338481"/>
                </a:lnTo>
                <a:lnTo>
                  <a:pt x="295741" y="350056"/>
                </a:lnTo>
                <a:lnTo>
                  <a:pt x="356370" y="359371"/>
                </a:lnTo>
                <a:lnTo>
                  <a:pt x="420629" y="366245"/>
                </a:lnTo>
                <a:lnTo>
                  <a:pt x="487994" y="370502"/>
                </a:lnTo>
                <a:lnTo>
                  <a:pt x="557940" y="371960"/>
                </a:lnTo>
                <a:lnTo>
                  <a:pt x="627561" y="370502"/>
                </a:lnTo>
                <a:lnTo>
                  <a:pt x="694650" y="366245"/>
                </a:lnTo>
                <a:lnTo>
                  <a:pt x="758680" y="359371"/>
                </a:lnTo>
                <a:lnTo>
                  <a:pt x="819121" y="350056"/>
                </a:lnTo>
                <a:lnTo>
                  <a:pt x="875444" y="338481"/>
                </a:lnTo>
                <a:lnTo>
                  <a:pt x="927121" y="324824"/>
                </a:lnTo>
                <a:lnTo>
                  <a:pt x="973624" y="309265"/>
                </a:lnTo>
                <a:lnTo>
                  <a:pt x="1014422" y="291982"/>
                </a:lnTo>
                <a:lnTo>
                  <a:pt x="1048989" y="273155"/>
                </a:lnTo>
                <a:lnTo>
                  <a:pt x="1097310" y="231582"/>
                </a:lnTo>
                <a:lnTo>
                  <a:pt x="1114357" y="185980"/>
                </a:lnTo>
                <a:lnTo>
                  <a:pt x="1110007" y="162465"/>
                </a:lnTo>
                <a:lnTo>
                  <a:pt x="1076794" y="118373"/>
                </a:lnTo>
                <a:lnTo>
                  <a:pt x="1014422" y="79311"/>
                </a:lnTo>
                <a:lnTo>
                  <a:pt x="973624" y="62083"/>
                </a:lnTo>
                <a:lnTo>
                  <a:pt x="927121" y="46611"/>
                </a:lnTo>
                <a:lnTo>
                  <a:pt x="875444" y="33062"/>
                </a:lnTo>
                <a:lnTo>
                  <a:pt x="819121" y="21604"/>
                </a:lnTo>
                <a:lnTo>
                  <a:pt x="758680" y="12402"/>
                </a:lnTo>
                <a:lnTo>
                  <a:pt x="694650" y="5623"/>
                </a:lnTo>
                <a:lnTo>
                  <a:pt x="627561" y="1433"/>
                </a:lnTo>
                <a:lnTo>
                  <a:pt x="557940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379370" y="2182827"/>
            <a:ext cx="401901" cy="172244"/>
          </a:xfrm>
          <a:custGeom>
            <a:avLst/>
            <a:gdLst/>
            <a:ahLst/>
            <a:cxnLst/>
            <a:rect l="l" t="t" r="r" b="b"/>
            <a:pathLst>
              <a:path w="413385" h="177164">
                <a:moveTo>
                  <a:pt x="0" y="176833"/>
                </a:moveTo>
                <a:lnTo>
                  <a:pt x="41312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683865" y="2173934"/>
            <a:ext cx="492654" cy="150019"/>
          </a:xfrm>
          <a:custGeom>
            <a:avLst/>
            <a:gdLst/>
            <a:ahLst/>
            <a:cxnLst/>
            <a:rect l="l" t="t" r="r" b="b"/>
            <a:pathLst>
              <a:path w="506729" h="154305">
                <a:moveTo>
                  <a:pt x="506110" y="153967"/>
                </a:moveTo>
                <a:lnTo>
                  <a:pt x="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756895" y="1812304"/>
            <a:ext cx="713052" cy="351278"/>
          </a:xfrm>
          <a:custGeom>
            <a:avLst/>
            <a:gdLst/>
            <a:ahLst/>
            <a:cxnLst/>
            <a:rect l="l" t="t" r="r" b="b"/>
            <a:pathLst>
              <a:path w="733425" h="361314">
                <a:moveTo>
                  <a:pt x="0" y="361289"/>
                </a:moveTo>
                <a:lnTo>
                  <a:pt x="73325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34338" y="1812305"/>
            <a:ext cx="813682" cy="361774"/>
          </a:xfrm>
          <a:custGeom>
            <a:avLst/>
            <a:gdLst/>
            <a:ahLst/>
            <a:cxnLst/>
            <a:rect l="l" t="t" r="r" b="b"/>
            <a:pathLst>
              <a:path w="836929" h="372110">
                <a:moveTo>
                  <a:pt x="836911" y="371960"/>
                </a:moveTo>
                <a:lnTo>
                  <a:pt x="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961514" y="2039943"/>
            <a:ext cx="39202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P_</a:t>
            </a:r>
            <a:r>
              <a:rPr sz="1361" spc="5" dirty="0">
                <a:latin typeface="Arial"/>
                <a:cs typeface="Arial"/>
              </a:rPr>
              <a:t>I</a:t>
            </a:r>
            <a:r>
              <a:rPr sz="1361" spc="73" dirty="0">
                <a:latin typeface="Arial"/>
                <a:cs typeface="Arial"/>
              </a:rPr>
              <a:t>d</a:t>
            </a:r>
            <a:endParaRPr sz="1361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86930" y="1498998"/>
            <a:ext cx="70873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P_</a:t>
            </a:r>
            <a:r>
              <a:rPr sz="1361" spc="-5" dirty="0">
                <a:latin typeface="Arial"/>
                <a:cs typeface="Arial"/>
              </a:rPr>
              <a:t>N</a:t>
            </a:r>
            <a:r>
              <a:rPr sz="1361" spc="24" dirty="0">
                <a:latin typeface="Arial"/>
                <a:cs typeface="Arial"/>
              </a:rPr>
              <a:t>a</a:t>
            </a:r>
            <a:r>
              <a:rPr sz="1361" spc="49" dirty="0">
                <a:latin typeface="Arial"/>
                <a:cs typeface="Arial"/>
              </a:rPr>
              <a:t>m</a:t>
            </a:r>
            <a:r>
              <a:rPr sz="1361" dirty="0">
                <a:latin typeface="Arial"/>
                <a:cs typeface="Arial"/>
              </a:rPr>
              <a:t>e</a:t>
            </a:r>
            <a:endParaRPr sz="1361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5238" y="1509371"/>
            <a:ext cx="930362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P</a:t>
            </a:r>
            <a:r>
              <a:rPr sz="1361" spc="10" dirty="0">
                <a:latin typeface="Arial"/>
                <a:cs typeface="Arial"/>
              </a:rPr>
              <a:t>_</a:t>
            </a:r>
            <a:r>
              <a:rPr sz="1361" spc="49" dirty="0">
                <a:latin typeface="Arial"/>
                <a:cs typeface="Arial"/>
              </a:rPr>
              <a:t>A</a:t>
            </a:r>
            <a:r>
              <a:rPr sz="1361" spc="78" dirty="0">
                <a:latin typeface="Arial"/>
                <a:cs typeface="Arial"/>
              </a:rPr>
              <a:t>d</a:t>
            </a:r>
            <a:r>
              <a:rPr sz="1361" spc="68" dirty="0">
                <a:latin typeface="Arial"/>
                <a:cs typeface="Arial"/>
              </a:rPr>
              <a:t>d</a:t>
            </a:r>
            <a:r>
              <a:rPr sz="1361" spc="83" dirty="0">
                <a:latin typeface="Arial"/>
                <a:cs typeface="Arial"/>
              </a:rPr>
              <a:t>r</a:t>
            </a:r>
            <a:r>
              <a:rPr sz="1361" spc="44" dirty="0">
                <a:latin typeface="Arial"/>
                <a:cs typeface="Arial"/>
              </a:rPr>
              <a:t>ess</a:t>
            </a:r>
            <a:endParaRPr sz="1361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95223" y="2045869"/>
            <a:ext cx="688975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P_P</a:t>
            </a:r>
            <a:r>
              <a:rPr sz="1361" spc="68" dirty="0">
                <a:latin typeface="Arial"/>
                <a:cs typeface="Arial"/>
              </a:rPr>
              <a:t>h</a:t>
            </a:r>
            <a:r>
              <a:rPr sz="1361" spc="-5" dirty="0">
                <a:latin typeface="Arial"/>
                <a:cs typeface="Arial"/>
              </a:rPr>
              <a:t>N</a:t>
            </a:r>
            <a:r>
              <a:rPr sz="1361" spc="73" dirty="0">
                <a:latin typeface="Arial"/>
                <a:cs typeface="Arial"/>
              </a:rPr>
              <a:t>o</a:t>
            </a:r>
            <a:endParaRPr sz="136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714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243651"/>
            <a:ext cx="4899378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discuss the mathematical relations briefly that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to link </a:t>
            </a:r>
            <a:r>
              <a:rPr sz="1069" spc="10" dirty="0">
                <a:latin typeface="Times New Roman"/>
                <a:cs typeface="Times New Roman"/>
              </a:rPr>
              <a:t>the mathematical 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with the database relations and will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better understanding of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10" y="2180674"/>
            <a:ext cx="4867275" cy="693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3" dirty="0">
                <a:latin typeface="Times New Roman"/>
                <a:cs typeface="Times New Roman"/>
              </a:rPr>
              <a:t>Mathematical</a:t>
            </a:r>
            <a:r>
              <a:rPr sz="1264" spc="-29" dirty="0">
                <a:latin typeface="Times New Roman"/>
                <a:cs typeface="Times New Roman"/>
              </a:rPr>
              <a:t> </a:t>
            </a:r>
            <a:r>
              <a:rPr sz="1264" spc="34" dirty="0">
                <a:latin typeface="Times New Roman"/>
                <a:cs typeface="Times New Roman"/>
              </a:rPr>
              <a:t>Relations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Consider two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</a:t>
            </a:r>
            <a:endParaRPr sz="1069">
              <a:latin typeface="Times New Roman"/>
              <a:cs typeface="Times New Roman"/>
            </a:endParaRPr>
          </a:p>
          <a:p>
            <a:pPr marR="2433582" algn="ctr">
              <a:spcBef>
                <a:spcPts val="617"/>
              </a:spcBef>
              <a:tabLst>
                <a:tab pos="837739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{x,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y}	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{2, 4,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sets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(A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x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B)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consists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ordered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pairs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</a:t>
            </a:r>
            <a:endParaRPr sz="1069">
              <a:latin typeface="Times New Roman"/>
              <a:cs typeface="Times New Roman"/>
            </a:endParaRPr>
          </a:p>
          <a:p>
            <a:pPr marL="12347" marR="9260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first element of the ordered pair belongs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where as second element belongs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 B, as </a:t>
            </a:r>
            <a:r>
              <a:rPr sz="1069" spc="15" dirty="0">
                <a:latin typeface="Times New Roman"/>
                <a:cs typeface="Times New Roman"/>
              </a:rPr>
              <a:t>shown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L="465480">
              <a:spcBef>
                <a:spcPts val="617"/>
              </a:spcBef>
            </a:pPr>
            <a:r>
              <a:rPr sz="1069" spc="19" dirty="0">
                <a:latin typeface="Times New Roman"/>
                <a:cs typeface="Times New Roman"/>
              </a:rPr>
              <a:t>A X </a:t>
            </a:r>
            <a:r>
              <a:rPr sz="1069" spc="15" dirty="0">
                <a:latin typeface="Times New Roman"/>
                <a:cs typeface="Times New Roman"/>
              </a:rPr>
              <a:t>B= </a:t>
            </a:r>
            <a:r>
              <a:rPr sz="1069" spc="10" dirty="0">
                <a:latin typeface="Times New Roman"/>
                <a:cs typeface="Times New Roman"/>
              </a:rPr>
              <a:t>{(x,2), (x,4), </a:t>
            </a:r>
            <a:r>
              <a:rPr sz="1069" spc="5" dirty="0">
                <a:latin typeface="Times New Roman"/>
                <a:cs typeface="Times New Roman"/>
              </a:rPr>
              <a:t>(x,6), </a:t>
            </a:r>
            <a:r>
              <a:rPr sz="1069" spc="10" dirty="0">
                <a:latin typeface="Times New Roman"/>
                <a:cs typeface="Times New Roman"/>
              </a:rPr>
              <a:t>(y,2), (y,4),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(y,6)}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is some </a:t>
            </a:r>
            <a:r>
              <a:rPr sz="1069" spc="10" dirty="0">
                <a:latin typeface="Times New Roman"/>
                <a:cs typeface="Times New Roman"/>
              </a:rPr>
              <a:t>subset of this Cartesian product, For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example,</a:t>
            </a:r>
            <a:endParaRPr sz="1069">
              <a:latin typeface="Times New Roman"/>
              <a:cs typeface="Times New Roman"/>
            </a:endParaRPr>
          </a:p>
          <a:p>
            <a:pPr marL="222245">
              <a:spcBef>
                <a:spcPts val="685"/>
              </a:spcBef>
              <a:tabLst>
                <a:tab pos="465480" algn="l"/>
              </a:tabLst>
            </a:pPr>
            <a:r>
              <a:rPr sz="1069" spc="10" dirty="0">
                <a:latin typeface="Symbol"/>
                <a:cs typeface="Symbol"/>
              </a:rPr>
              <a:t></a:t>
            </a:r>
            <a:r>
              <a:rPr sz="1069" spc="10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Times New Roman"/>
                <a:cs typeface="Times New Roman"/>
              </a:rPr>
              <a:t>R1= </a:t>
            </a:r>
            <a:r>
              <a:rPr sz="1069" spc="10" dirty="0">
                <a:latin typeface="Times New Roman"/>
                <a:cs typeface="Times New Roman"/>
              </a:rPr>
              <a:t>{(x,2),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(y,2),(x,6),(x,4)}</a:t>
            </a:r>
            <a:endParaRPr sz="1069">
              <a:latin typeface="Times New Roman"/>
              <a:cs typeface="Times New Roman"/>
            </a:endParaRPr>
          </a:p>
          <a:p>
            <a:pPr marL="222245">
              <a:spcBef>
                <a:spcPts val="685"/>
              </a:spcBef>
              <a:tabLst>
                <a:tab pos="465480" algn="l"/>
              </a:tabLst>
            </a:pPr>
            <a:r>
              <a:rPr sz="1069" spc="10" dirty="0">
                <a:latin typeface="Symbol"/>
                <a:cs typeface="Symbol"/>
              </a:rPr>
              <a:t></a:t>
            </a:r>
            <a:r>
              <a:rPr sz="1069" spc="10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Times New Roman"/>
                <a:cs typeface="Times New Roman"/>
              </a:rPr>
              <a:t>R2 = </a:t>
            </a:r>
            <a:r>
              <a:rPr sz="1069" spc="10" dirty="0">
                <a:latin typeface="Times New Roman"/>
                <a:cs typeface="Times New Roman"/>
              </a:rPr>
              <a:t>{(x,4), </a:t>
            </a:r>
            <a:r>
              <a:rPr sz="1069" spc="5" dirty="0">
                <a:latin typeface="Times New Roman"/>
                <a:cs typeface="Times New Roman"/>
              </a:rPr>
              <a:t>(y,6),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(y,4)}</a:t>
            </a: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notion of Cartesian product and relations can be applied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more than two  sets, </a:t>
            </a:r>
            <a:r>
              <a:rPr sz="1069" spc="5" dirty="0">
                <a:latin typeface="Times New Roman"/>
                <a:cs typeface="Times New Roman"/>
              </a:rPr>
              <a:t>e.g. in case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sets,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a relation of ordered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triplets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47300"/>
              </a:lnSpc>
              <a:spcBef>
                <a:spcPts val="671"/>
              </a:spcBef>
            </a:pPr>
            <a:r>
              <a:rPr sz="1069" spc="10" dirty="0">
                <a:latin typeface="Times New Roman"/>
                <a:cs typeface="Times New Roman"/>
              </a:rPr>
              <a:t>Applying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concept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real </a:t>
            </a:r>
            <a:r>
              <a:rPr sz="1069" spc="10" dirty="0">
                <a:latin typeface="Times New Roman"/>
                <a:cs typeface="Times New Roman"/>
              </a:rPr>
              <a:t>world scenario, consider two sets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Age  </a:t>
            </a:r>
            <a:r>
              <a:rPr sz="1069" spc="10" dirty="0">
                <a:latin typeface="Times New Roman"/>
                <a:cs typeface="Times New Roman"/>
              </a:rPr>
              <a:t>having the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{Ali, </a:t>
            </a:r>
            <a:r>
              <a:rPr sz="1069" spc="10" dirty="0">
                <a:latin typeface="Times New Roman"/>
                <a:cs typeface="Times New Roman"/>
              </a:rPr>
              <a:t>Sana, </a:t>
            </a:r>
            <a:r>
              <a:rPr sz="1069" spc="15" dirty="0">
                <a:latin typeface="Times New Roman"/>
                <a:cs typeface="Times New Roman"/>
              </a:rPr>
              <a:t>Ahmed,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Sara}</a:t>
            </a:r>
            <a:endParaRPr sz="1069">
              <a:latin typeface="Times New Roman"/>
              <a:cs typeface="Times New Roman"/>
            </a:endParaRPr>
          </a:p>
          <a:p>
            <a:pPr marL="222245">
              <a:spcBef>
                <a:spcPts val="676"/>
              </a:spcBef>
              <a:tabLst>
                <a:tab pos="431526" algn="l"/>
              </a:tabLst>
            </a:pPr>
            <a:r>
              <a:rPr sz="1069" spc="10" dirty="0">
                <a:latin typeface="Symbol"/>
                <a:cs typeface="Symbol"/>
              </a:rPr>
              <a:t></a:t>
            </a:r>
            <a:r>
              <a:rPr sz="1069" spc="10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Times New Roman"/>
                <a:cs typeface="Times New Roman"/>
              </a:rPr>
              <a:t>Age =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{15,16,17,18,…….,25}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Cartesian product of </a:t>
            </a:r>
            <a:r>
              <a:rPr sz="1069" spc="19" dirty="0">
                <a:latin typeface="Times New Roman"/>
                <a:cs typeface="Times New Roman"/>
              </a:rPr>
              <a:t>Name &amp;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Age</a:t>
            </a:r>
            <a:endParaRPr sz="1069">
              <a:latin typeface="Times New Roman"/>
              <a:cs typeface="Times New Roman"/>
            </a:endParaRPr>
          </a:p>
          <a:p>
            <a:pPr marL="12347" marR="6791" indent="-617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Age= </a:t>
            </a:r>
            <a:r>
              <a:rPr sz="1069" spc="10" dirty="0">
                <a:latin typeface="Times New Roman"/>
                <a:cs typeface="Times New Roman"/>
              </a:rPr>
              <a:t>{(Ali,15), </a:t>
            </a:r>
            <a:r>
              <a:rPr sz="1069" spc="5" dirty="0">
                <a:latin typeface="Times New Roman"/>
                <a:cs typeface="Times New Roman"/>
              </a:rPr>
              <a:t>(Sana,15),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(Ahmed,15), </a:t>
            </a:r>
            <a:r>
              <a:rPr sz="1069" spc="5" dirty="0">
                <a:latin typeface="Times New Roman"/>
                <a:cs typeface="Times New Roman"/>
              </a:rPr>
              <a:t>(Sara,15),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…., </a:t>
            </a:r>
            <a:r>
              <a:rPr sz="1069" spc="10" dirty="0">
                <a:latin typeface="Times New Roman"/>
                <a:cs typeface="Times New Roman"/>
              </a:rPr>
              <a:t>(Ahmed,25),  (Sara,25)}</a:t>
            </a:r>
            <a:endParaRPr sz="1069">
              <a:latin typeface="Times New Roman"/>
              <a:cs typeface="Times New Roman"/>
            </a:endParaRPr>
          </a:p>
          <a:p>
            <a:pPr marL="12347" indent="-617" algn="just">
              <a:spcBef>
                <a:spcPts val="437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a subset </a:t>
            </a:r>
            <a:r>
              <a:rPr sz="1069" spc="1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of this Cartesian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CLASS = </a:t>
            </a:r>
            <a:r>
              <a:rPr sz="1069" spc="10" dirty="0">
                <a:latin typeface="Times New Roman"/>
                <a:cs typeface="Times New Roman"/>
              </a:rPr>
              <a:t>{(Ali, 18), (Sana, 17), (Ali, 20), </a:t>
            </a:r>
            <a:r>
              <a:rPr sz="1069" spc="15" dirty="0">
                <a:latin typeface="Times New Roman"/>
                <a:cs typeface="Times New Roman"/>
              </a:rPr>
              <a:t>(Ahmed,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19)}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This subset CLASS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mathematically, however, it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represent a class 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real </a:t>
            </a:r>
            <a:r>
              <a:rPr sz="1069" spc="10" dirty="0">
                <a:latin typeface="Times New Roman"/>
                <a:cs typeface="Times New Roman"/>
              </a:rPr>
              <a:t>world </a:t>
            </a:r>
            <a:r>
              <a:rPr sz="1069" spc="15" dirty="0">
                <a:latin typeface="Times New Roman"/>
                <a:cs typeface="Times New Roman"/>
              </a:rPr>
              <a:t>where each </a:t>
            </a:r>
            <a:r>
              <a:rPr sz="1069" spc="10" dirty="0">
                <a:latin typeface="Times New Roman"/>
                <a:cs typeface="Times New Roman"/>
              </a:rPr>
              <a:t>ordered pair represents 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student mentioning </a:t>
            </a:r>
            <a:r>
              <a:rPr sz="1069" spc="15" dirty="0">
                <a:latin typeface="Times New Roman"/>
                <a:cs typeface="Times New Roman"/>
              </a:rPr>
              <a:t>the  name </a:t>
            </a:r>
            <a:r>
              <a:rPr sz="1069" spc="10" dirty="0">
                <a:latin typeface="Times New Roman"/>
                <a:cs typeface="Times New Roman"/>
              </a:rPr>
              <a:t>and age of a student.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database context each ordered pair represents a tuple  and 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ordered </a:t>
            </a:r>
            <a:r>
              <a:rPr sz="1069" spc="5" dirty="0">
                <a:latin typeface="Times New Roman"/>
                <a:cs typeface="Times New Roman"/>
              </a:rPr>
              <a:t>pairs </a:t>
            </a:r>
            <a:r>
              <a:rPr sz="1069" spc="10" dirty="0">
                <a:latin typeface="Times New Roman"/>
                <a:cs typeface="Times New Roman"/>
              </a:rPr>
              <a:t>represent values of the </a:t>
            </a:r>
            <a:r>
              <a:rPr sz="1069" spc="5" dirty="0">
                <a:latin typeface="Times New Roman"/>
                <a:cs typeface="Times New Roman"/>
              </a:rPr>
              <a:t>attributes. </a:t>
            </a:r>
            <a:r>
              <a:rPr sz="1069" spc="10" dirty="0">
                <a:latin typeface="Times New Roman"/>
                <a:cs typeface="Times New Roman"/>
              </a:rPr>
              <a:t>Think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way,  </a:t>
            </a:r>
            <a:r>
              <a:rPr sz="1069" spc="10" dirty="0">
                <a:latin typeface="Times New Roman"/>
                <a:cs typeface="Times New Roman"/>
              </a:rPr>
              <a:t>if Name and </a:t>
            </a:r>
            <a:r>
              <a:rPr sz="1069" spc="15" dirty="0">
                <a:latin typeface="Times New Roman"/>
                <a:cs typeface="Times New Roman"/>
              </a:rPr>
              <a:t>Age </a:t>
            </a:r>
            <a:r>
              <a:rPr sz="1069" spc="10" dirty="0">
                <a:latin typeface="Times New Roman"/>
                <a:cs typeface="Times New Roman"/>
              </a:rPr>
              <a:t>represent all possible values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names and ages of students, then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class you </a:t>
            </a:r>
            <a:r>
              <a:rPr sz="1069" spc="10" dirty="0">
                <a:latin typeface="Times New Roman"/>
                <a:cs typeface="Times New Roman"/>
              </a:rPr>
              <a:t>consider that will definitely be a subset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Cartesian </a:t>
            </a:r>
            <a:r>
              <a:rPr sz="1069" spc="10" dirty="0">
                <a:latin typeface="Times New Roman"/>
                <a:cs typeface="Times New Roman"/>
              </a:rPr>
              <a:t>product of </a:t>
            </a:r>
            <a:r>
              <a:rPr sz="1069" spc="15" dirty="0">
                <a:latin typeface="Times New Roman"/>
                <a:cs typeface="Times New Roman"/>
              </a:rPr>
              <a:t>the  Name </a:t>
            </a:r>
            <a:r>
              <a:rPr sz="1069" spc="10" dirty="0">
                <a:latin typeface="Times New Roman"/>
                <a:cs typeface="Times New Roman"/>
              </a:rPr>
              <a:t>and Age.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the name </a:t>
            </a:r>
            <a:r>
              <a:rPr sz="1069" spc="10" dirty="0">
                <a:latin typeface="Times New Roman"/>
                <a:cs typeface="Times New Roman"/>
              </a:rPr>
              <a:t>and age combination of all the students </a:t>
            </a:r>
            <a:r>
              <a:rPr sz="1069" spc="15" dirty="0">
                <a:latin typeface="Times New Roman"/>
                <a:cs typeface="Times New Roman"/>
              </a:rPr>
              <a:t>of any 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6245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243651"/>
            <a:ext cx="4867275" cy="468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will be included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Cartesian product and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out </a:t>
            </a:r>
            <a:r>
              <a:rPr sz="1069" spc="5" dirty="0">
                <a:latin typeface="Times New Roman"/>
                <a:cs typeface="Times New Roman"/>
              </a:rPr>
              <a:t>particulars </a:t>
            </a:r>
            <a:r>
              <a:rPr sz="1069" spc="10" dirty="0">
                <a:latin typeface="Times New Roman"/>
                <a:cs typeface="Times New Roman"/>
              </a:rPr>
              <a:t>ordered pairs  that are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then that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a subset of the Cartesian product, a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Database</a:t>
            </a:r>
            <a:r>
              <a:rPr sz="1264" spc="-19" dirty="0">
                <a:latin typeface="Times New Roman"/>
                <a:cs typeface="Times New Roman"/>
              </a:rPr>
              <a:t> </a:t>
            </a:r>
            <a:r>
              <a:rPr sz="1264" spc="34" dirty="0">
                <a:latin typeface="Times New Roman"/>
                <a:cs typeface="Times New Roman"/>
              </a:rPr>
              <a:t>Relations</a:t>
            </a:r>
            <a:endParaRPr sz="1264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890"/>
              </a:spcBef>
            </a:pPr>
            <a:r>
              <a:rPr sz="1069" spc="5" dirty="0">
                <a:latin typeface="Times New Roman"/>
                <a:cs typeface="Times New Roman"/>
              </a:rPr>
              <a:t>Let </a:t>
            </a:r>
            <a:r>
              <a:rPr sz="1069" spc="10" dirty="0">
                <a:latin typeface="Times New Roman"/>
                <a:cs typeface="Times New Roman"/>
              </a:rPr>
              <a:t>A1, A2, A3, </a:t>
            </a:r>
            <a:r>
              <a:rPr sz="1069" spc="15" dirty="0">
                <a:latin typeface="Times New Roman"/>
                <a:cs typeface="Times New Roman"/>
              </a:rPr>
              <a:t>…, 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attributes and </a:t>
            </a:r>
            <a:r>
              <a:rPr sz="1069" spc="15" dirty="0">
                <a:latin typeface="Times New Roman"/>
                <a:cs typeface="Times New Roman"/>
              </a:rPr>
              <a:t>D1, </a:t>
            </a:r>
            <a:r>
              <a:rPr sz="1069" spc="10" dirty="0">
                <a:latin typeface="Times New Roman"/>
                <a:cs typeface="Times New Roman"/>
              </a:rPr>
              <a:t>D2, </a:t>
            </a:r>
            <a:r>
              <a:rPr sz="1069" spc="15" dirty="0">
                <a:latin typeface="Times New Roman"/>
                <a:cs typeface="Times New Roman"/>
              </a:rPr>
              <a:t>D3,…, </a:t>
            </a:r>
            <a:r>
              <a:rPr sz="1069" spc="10" dirty="0">
                <a:latin typeface="Times New Roman"/>
                <a:cs typeface="Times New Roman"/>
              </a:rPr>
              <a:t>Dn be their domains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scheme </a:t>
            </a:r>
            <a:r>
              <a:rPr sz="1069" spc="5" dirty="0">
                <a:latin typeface="Times New Roman"/>
                <a:cs typeface="Times New Roman"/>
              </a:rPr>
              <a:t>relates </a:t>
            </a:r>
            <a:r>
              <a:rPr sz="1069" spc="10" dirty="0">
                <a:latin typeface="Times New Roman"/>
                <a:cs typeface="Times New Roman"/>
              </a:rPr>
              <a:t>certain attributes with their domain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context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scheme can be represented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 marL="82107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(A1:D1, A2:D2, </a:t>
            </a:r>
            <a:r>
              <a:rPr sz="1069" spc="24" dirty="0">
                <a:latin typeface="Times New Roman"/>
                <a:cs typeface="Times New Roman"/>
              </a:rPr>
              <a:t>……, </a:t>
            </a:r>
            <a:r>
              <a:rPr sz="1069" spc="10" dirty="0">
                <a:latin typeface="Times New Roman"/>
                <a:cs typeface="Times New Roman"/>
              </a:rPr>
              <a:t>An:Dn), for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example,</a:t>
            </a:r>
            <a:endParaRPr sz="1069">
              <a:latin typeface="Times New Roman"/>
              <a:cs typeface="Times New Roman"/>
            </a:endParaRPr>
          </a:p>
          <a:p>
            <a:pPr marL="82107" marR="835888">
              <a:lnSpc>
                <a:spcPct val="1473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STD </a:t>
            </a:r>
            <a:r>
              <a:rPr sz="1069" spc="10" dirty="0">
                <a:latin typeface="Times New Roman"/>
                <a:cs typeface="Times New Roman"/>
              </a:rPr>
              <a:t>Scheme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(stId:Text, stName: </a:t>
            </a:r>
            <a:r>
              <a:rPr sz="1069" spc="15" dirty="0">
                <a:latin typeface="Times New Roman"/>
                <a:cs typeface="Times New Roman"/>
              </a:rPr>
              <a:t>Text, </a:t>
            </a:r>
            <a:r>
              <a:rPr sz="1069" spc="10" dirty="0">
                <a:latin typeface="Times New Roman"/>
                <a:cs typeface="Times New Roman"/>
              </a:rPr>
              <a:t>stAdres:Text, doB:Date) </a:t>
            </a:r>
            <a:r>
              <a:rPr sz="1069" spc="19" dirty="0">
                <a:latin typeface="Times New Roman"/>
                <a:cs typeface="Times New Roman"/>
              </a:rPr>
              <a:t>OR  </a:t>
            </a:r>
            <a:r>
              <a:rPr sz="1069" spc="10" dirty="0">
                <a:latin typeface="Times New Roman"/>
                <a:cs typeface="Times New Roman"/>
              </a:rPr>
              <a:t>STD(stId, stName, stAdres,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doB)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Whereas the </a:t>
            </a:r>
            <a:r>
              <a:rPr sz="1069" spc="5" dirty="0">
                <a:latin typeface="Times New Roman"/>
                <a:cs typeface="Times New Roman"/>
              </a:rPr>
              <a:t>stId, </a:t>
            </a:r>
            <a:r>
              <a:rPr sz="1069" spc="15" dirty="0">
                <a:latin typeface="Times New Roman"/>
                <a:cs typeface="Times New Roman"/>
              </a:rPr>
              <a:t>stName, </a:t>
            </a:r>
            <a:r>
              <a:rPr sz="1069" spc="10" dirty="0">
                <a:latin typeface="Times New Roman"/>
                <a:cs typeface="Times New Roman"/>
              </a:rPr>
              <a:t>stAdres and </a:t>
            </a:r>
            <a:r>
              <a:rPr sz="1069" spc="15" dirty="0">
                <a:latin typeface="Times New Roman"/>
                <a:cs typeface="Times New Roman"/>
              </a:rPr>
              <a:t>doB are the </a:t>
            </a:r>
            <a:r>
              <a:rPr sz="1069" spc="10" dirty="0">
                <a:latin typeface="Times New Roman"/>
                <a:cs typeface="Times New Roman"/>
              </a:rPr>
              <a:t>attribute names and Text, </a:t>
            </a:r>
            <a:r>
              <a:rPr sz="1069" spc="15" dirty="0">
                <a:latin typeface="Times New Roman"/>
                <a:cs typeface="Times New Roman"/>
              </a:rPr>
              <a:t>Text,  Text </a:t>
            </a:r>
            <a:r>
              <a:rPr sz="1069" spc="10" dirty="0">
                <a:latin typeface="Times New Roman"/>
                <a:cs typeface="Times New Roman"/>
              </a:rPr>
              <a:t>and Date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their </a:t>
            </a:r>
            <a:r>
              <a:rPr sz="1069" spc="5" dirty="0">
                <a:latin typeface="Times New Roman"/>
                <a:cs typeface="Times New Roman"/>
              </a:rPr>
              <a:t>respective </a:t>
            </a:r>
            <a:r>
              <a:rPr sz="1069" spc="10" dirty="0">
                <a:latin typeface="Times New Roman"/>
                <a:cs typeface="Times New Roman"/>
              </a:rPr>
              <a:t>domains.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database relation as per this </a:t>
            </a:r>
            <a:r>
              <a:rPr sz="1069" spc="5" dirty="0">
                <a:latin typeface="Times New Roman"/>
                <a:cs typeface="Times New Roman"/>
              </a:rPr>
              <a:t>relation  </a:t>
            </a:r>
            <a:r>
              <a:rPr sz="1069" spc="10" dirty="0">
                <a:latin typeface="Times New Roman"/>
                <a:cs typeface="Times New Roman"/>
              </a:rPr>
              <a:t>scheme </a:t>
            </a:r>
            <a:r>
              <a:rPr sz="1069" spc="15" dirty="0">
                <a:latin typeface="Times New Roman"/>
                <a:cs typeface="Times New Roman"/>
              </a:rPr>
              <a:t>can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be:</a:t>
            </a:r>
            <a:endParaRPr sz="1069">
              <a:latin typeface="Times New Roman"/>
              <a:cs typeface="Times New Roman"/>
            </a:endParaRPr>
          </a:p>
          <a:p>
            <a:pPr marL="12347" marR="6173" indent="69760">
              <a:lnSpc>
                <a:spcPts val="1906"/>
              </a:lnSpc>
              <a:spcBef>
                <a:spcPts val="151"/>
              </a:spcBef>
              <a:tabLst>
                <a:tab pos="1250128" algn="l"/>
                <a:tab pos="2068112" algn="l"/>
                <a:tab pos="2675582" algn="l"/>
                <a:tab pos="3244158" algn="l"/>
                <a:tab pos="4235618" algn="l"/>
              </a:tabLst>
            </a:pPr>
            <a:r>
              <a:rPr sz="1069" spc="19" dirty="0">
                <a:latin typeface="Times New Roman"/>
                <a:cs typeface="Times New Roman"/>
              </a:rPr>
              <a:t>ST</a:t>
            </a:r>
            <a:r>
              <a:rPr sz="1069" spc="5" dirty="0">
                <a:latin typeface="Times New Roman"/>
                <a:cs typeface="Times New Roman"/>
              </a:rPr>
              <a:t>D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5" dirty="0">
                <a:latin typeface="Times New Roman"/>
                <a:cs typeface="Times New Roman"/>
              </a:rPr>
              <a:t>{(</a:t>
            </a:r>
            <a:r>
              <a:rPr sz="1069" spc="15" dirty="0">
                <a:latin typeface="Times New Roman"/>
                <a:cs typeface="Times New Roman"/>
              </a:rPr>
              <a:t>st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dirty="0">
                <a:latin typeface="Times New Roman"/>
                <a:cs typeface="Times New Roman"/>
              </a:rPr>
              <a:t>: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001,</a:t>
            </a:r>
            <a:r>
              <a:rPr sz="1069" dirty="0">
                <a:latin typeface="Times New Roman"/>
                <a:cs typeface="Times New Roman"/>
              </a:rPr>
              <a:t>	s</a:t>
            </a: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m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r>
              <a:rPr sz="1069" dirty="0">
                <a:latin typeface="Times New Roman"/>
                <a:cs typeface="Times New Roman"/>
              </a:rPr>
              <a:t>: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dirty="0">
                <a:latin typeface="Times New Roman"/>
                <a:cs typeface="Times New Roman"/>
              </a:rPr>
              <a:t>l</a:t>
            </a:r>
            <a:r>
              <a:rPr sz="1069" spc="1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Times New Roman"/>
                <a:cs typeface="Times New Roman"/>
              </a:rPr>
              <a:t>st</a:t>
            </a:r>
            <a:r>
              <a:rPr sz="1069" spc="5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dr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: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9" dirty="0">
                <a:latin typeface="Times New Roman"/>
                <a:cs typeface="Times New Roman"/>
              </a:rPr>
              <a:t>L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ho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e,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spc="29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B</a:t>
            </a:r>
            <a:r>
              <a:rPr sz="1069" dirty="0">
                <a:latin typeface="Times New Roman"/>
                <a:cs typeface="Times New Roman"/>
              </a:rPr>
              <a:t>:</a:t>
            </a:r>
            <a:r>
              <a:rPr sz="1069" spc="15" dirty="0">
                <a:latin typeface="Times New Roman"/>
                <a:cs typeface="Times New Roman"/>
              </a:rPr>
              <a:t>12/12</a:t>
            </a:r>
            <a:r>
              <a:rPr sz="1069" dirty="0">
                <a:latin typeface="Times New Roman"/>
                <a:cs typeface="Times New Roman"/>
              </a:rPr>
              <a:t>/</a:t>
            </a:r>
            <a:r>
              <a:rPr sz="1069" spc="15" dirty="0">
                <a:latin typeface="Times New Roman"/>
                <a:cs typeface="Times New Roman"/>
              </a:rPr>
              <a:t>76</a:t>
            </a:r>
            <a:r>
              <a:rPr sz="1069" spc="5" dirty="0">
                <a:latin typeface="Times New Roman"/>
                <a:cs typeface="Times New Roman"/>
              </a:rPr>
              <a:t>),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pc="15" dirty="0">
                <a:latin typeface="Times New Roman"/>
                <a:cs typeface="Times New Roman"/>
              </a:rPr>
              <a:t>st</a:t>
            </a:r>
            <a:r>
              <a:rPr sz="1069" spc="-19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d: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003,  stName:A. Rehman,  stAdres: </a:t>
            </a:r>
            <a:r>
              <a:rPr sz="1069" spc="19" dirty="0">
                <a:latin typeface="Times New Roman"/>
                <a:cs typeface="Times New Roman"/>
              </a:rPr>
              <a:t>RWP, </a:t>
            </a:r>
            <a:r>
              <a:rPr sz="1069" spc="10" dirty="0">
                <a:latin typeface="Times New Roman"/>
                <a:cs typeface="Times New Roman"/>
              </a:rPr>
              <a:t>doB:2/12/77)} </a:t>
            </a:r>
            <a:r>
              <a:rPr sz="1069" spc="19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STD={(S001, Ali,  Lahore, 12/12/76), (S003, </a:t>
            </a:r>
            <a:r>
              <a:rPr sz="1069" spc="5" dirty="0">
                <a:latin typeface="Times New Roman"/>
                <a:cs typeface="Times New Roman"/>
              </a:rPr>
              <a:t>A. </a:t>
            </a:r>
            <a:r>
              <a:rPr sz="1069" spc="15" dirty="0">
                <a:latin typeface="Times New Roman"/>
                <a:cs typeface="Times New Roman"/>
              </a:rPr>
              <a:t>Rehman,  RWP,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2/12/77)}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906"/>
              </a:lnSpc>
              <a:spcBef>
                <a:spcPts val="141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relation if </a:t>
            </a:r>
            <a:r>
              <a:rPr sz="1069" spc="5" dirty="0">
                <a:latin typeface="Times New Roman"/>
                <a:cs typeface="Times New Roman"/>
              </a:rPr>
              <a:t>represented in </a:t>
            </a:r>
            <a:r>
              <a:rPr sz="1069" spc="10" dirty="0">
                <a:latin typeface="Times New Roman"/>
                <a:cs typeface="Times New Roman"/>
              </a:rPr>
              <a:t>a two dimensional structure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called 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12443" y="5944742"/>
          <a:ext cx="2519451" cy="8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366"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290">
                      <a:solidFill>
                        <a:srgbClr val="000000"/>
                      </a:solidFill>
                      <a:prstDash val="solid"/>
                    </a:lnL>
                    <a:lnR w="20319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0319">
                      <a:solidFill>
                        <a:srgbClr val="000000"/>
                      </a:solidFill>
                      <a:prstDash val="solid"/>
                    </a:lnL>
                    <a:lnR w="9778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stAdres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78">
                      <a:solidFill>
                        <a:srgbClr val="000000"/>
                      </a:solidFill>
                      <a:prstDash val="solid"/>
                    </a:lnL>
                    <a:lnR w="9865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doB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865">
                      <a:solidFill>
                        <a:srgbClr val="000000"/>
                      </a:solidFill>
                      <a:prstDash val="solid"/>
                    </a:lnL>
                    <a:lnR w="16768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97"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290">
                      <a:solidFill>
                        <a:srgbClr val="000000"/>
                      </a:solidFill>
                      <a:prstDash val="solid"/>
                    </a:lnL>
                    <a:lnR w="20319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0319">
                      <a:solidFill>
                        <a:srgbClr val="000000"/>
                      </a:solidFill>
                      <a:prstDash val="solid"/>
                    </a:lnL>
                    <a:lnR w="9778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78">
                      <a:solidFill>
                        <a:srgbClr val="000000"/>
                      </a:solidFill>
                      <a:prstDash val="solid"/>
                    </a:lnL>
                    <a:lnR w="9865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12/12/76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865">
                      <a:solidFill>
                        <a:srgbClr val="000000"/>
                      </a:solidFill>
                      <a:prstDash val="solid"/>
                    </a:lnL>
                    <a:lnR w="16768">
                      <a:solidFill>
                        <a:srgbClr val="000000"/>
                      </a:solidFill>
                      <a:prstDash val="solid"/>
                    </a:lnR>
                    <a:lnT w="1678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77">
                <a:tc>
                  <a:txBody>
                    <a:bodyPr/>
                    <a:lstStyle/>
                    <a:p>
                      <a:pPr>
                        <a:lnSpc>
                          <a:spcPts val="128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293">
                      <a:solidFill>
                        <a:srgbClr val="000000"/>
                      </a:solidFill>
                      <a:prstDash val="solid"/>
                    </a:lnL>
                    <a:lnR w="20319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Rehman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0319">
                      <a:solidFill>
                        <a:srgbClr val="000000"/>
                      </a:solidFill>
                      <a:prstDash val="solid"/>
                    </a:lnL>
                    <a:lnR w="9778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85"/>
                        </a:lnSpc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RWP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78">
                      <a:solidFill>
                        <a:srgbClr val="000000"/>
                      </a:solidFill>
                      <a:prstDash val="solid"/>
                    </a:lnL>
                    <a:lnR w="9865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2/12/77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865">
                      <a:solidFill>
                        <a:srgbClr val="000000"/>
                      </a:solidFill>
                      <a:prstDash val="solid"/>
                    </a:lnL>
                    <a:lnR w="16768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167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598" y="6915436"/>
            <a:ext cx="4864188" cy="487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today’s </a:t>
            </a:r>
            <a:r>
              <a:rPr sz="1069" spc="5" dirty="0">
                <a:latin typeface="Times New Roman"/>
                <a:cs typeface="Times New Roman"/>
              </a:rPr>
              <a:t>lecture is </a:t>
            </a:r>
            <a:r>
              <a:rPr sz="1069" spc="10" dirty="0">
                <a:latin typeface="Times New Roman"/>
                <a:cs typeface="Times New Roman"/>
              </a:rPr>
              <a:t>finished;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discussion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10" dirty="0">
                <a:latin typeface="Times New Roman"/>
                <a:cs typeface="Times New Roman"/>
              </a:rPr>
              <a:t>will be continued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next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597" y="7855360"/>
            <a:ext cx="4866040" cy="1360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started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discussion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logical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develop from  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conceptual database design.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generally developed </a:t>
            </a:r>
            <a:r>
              <a:rPr sz="1069" spc="15" dirty="0">
                <a:latin typeface="Times New Roman"/>
                <a:cs typeface="Times New Roman"/>
              </a:rPr>
              <a:t>using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E-R </a:t>
            </a:r>
            <a:r>
              <a:rPr sz="1069" spc="10" dirty="0">
                <a:latin typeface="Times New Roman"/>
                <a:cs typeface="Times New Roman"/>
              </a:rPr>
              <a:t>data model, whereas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former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used.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5" dirty="0">
                <a:latin typeface="Times New Roman"/>
                <a:cs typeface="Times New Roman"/>
              </a:rPr>
              <a:t>on the theory of  </a:t>
            </a:r>
            <a:r>
              <a:rPr sz="1069" spc="10" dirty="0">
                <a:latin typeface="Times New Roman"/>
                <a:cs typeface="Times New Roman"/>
              </a:rPr>
              <a:t>mathematical relations; a mathematical relation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subset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Cartesian product of  two or more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0" dirty="0">
                <a:latin typeface="Times New Roman"/>
                <a:cs typeface="Times New Roman"/>
              </a:rPr>
              <a:t>Relations are </a:t>
            </a:r>
            <a:r>
              <a:rPr sz="1069" spc="15" dirty="0">
                <a:latin typeface="Times New Roman"/>
                <a:cs typeface="Times New Roman"/>
              </a:rPr>
              <a:t>physically </a:t>
            </a:r>
            <a:r>
              <a:rPr sz="1069" spc="10" dirty="0">
                <a:latin typeface="Times New Roman"/>
                <a:cs typeface="Times New Roman"/>
              </a:rPr>
              <a:t>represented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form of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two-dimensional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076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652"/>
            <a:ext cx="4866658" cy="181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structure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table, where rows/tuples represent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represent </a:t>
            </a:r>
            <a:r>
              <a:rPr sz="1069" spc="10" dirty="0">
                <a:latin typeface="Times New Roman"/>
                <a:cs typeface="Times New Roman"/>
              </a:rPr>
              <a:t>the  attributes.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/>
            <a:r>
              <a:rPr sz="1264" spc="39" dirty="0">
                <a:latin typeface="Times New Roman"/>
                <a:cs typeface="Times New Roman"/>
              </a:rPr>
              <a:t>Exercise: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Define  </a:t>
            </a:r>
            <a:r>
              <a:rPr sz="1069" spc="5" dirty="0">
                <a:latin typeface="Times New Roman"/>
                <a:cs typeface="Times New Roman"/>
              </a:rPr>
              <a:t>different  </a:t>
            </a:r>
            <a:r>
              <a:rPr sz="1069" spc="10" dirty="0">
                <a:latin typeface="Times New Roman"/>
                <a:cs typeface="Times New Roman"/>
              </a:rPr>
              <a:t>attributes  (assigning  </a:t>
            </a:r>
            <a:r>
              <a:rPr sz="1069" spc="15" dirty="0">
                <a:latin typeface="Times New Roman"/>
                <a:cs typeface="Times New Roman"/>
              </a:rPr>
              <a:t>name  and  domain  to  </a:t>
            </a:r>
            <a:r>
              <a:rPr sz="1069" spc="5" dirty="0">
                <a:latin typeface="Times New Roman"/>
                <a:cs typeface="Times New Roman"/>
              </a:rPr>
              <a:t>each) 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an   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entity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STUDENT,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apply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concept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domains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attributes, then consider the records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class fellows and see if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subset </a:t>
            </a:r>
            <a:r>
              <a:rPr sz="1069" spc="15" dirty="0">
                <a:latin typeface="Times New Roman"/>
                <a:cs typeface="Times New Roman"/>
              </a:rPr>
              <a:t>of  the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6214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5504" y="2550599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136064" y="2550599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541" y="2548375"/>
            <a:ext cx="0" cy="382764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504" y="2927728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33101" y="2548375"/>
            <a:ext cx="0" cy="382764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36064" y="2927728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493431" y="2548375"/>
            <a:ext cx="0" cy="382764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395" y="3382391"/>
            <a:ext cx="4866658" cy="607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31526" indent="-208662">
              <a:lnSpc>
                <a:spcPts val="1278"/>
              </a:lnSpc>
              <a:spcBef>
                <a:spcPts val="773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Database and </a:t>
            </a:r>
            <a:r>
              <a:rPr sz="1069" spc="15" dirty="0">
                <a:latin typeface="Times New Roman"/>
                <a:cs typeface="Times New Roman"/>
              </a:rPr>
              <a:t>Math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Degree and Cardinality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Integrity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Constraints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Transforming conceptual database design into logical database design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Composite and multi-valued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78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Identifier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Dependency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637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we discussed relational data </a:t>
            </a:r>
            <a:r>
              <a:rPr sz="1069" spc="15" dirty="0">
                <a:latin typeface="Times New Roman"/>
                <a:cs typeface="Times New Roman"/>
              </a:rPr>
              <a:t>model, </a:t>
            </a:r>
            <a:r>
              <a:rPr sz="1069" spc="10" dirty="0">
                <a:latin typeface="Times New Roman"/>
                <a:cs typeface="Times New Roman"/>
              </a:rPr>
              <a:t>its components and  properties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discussed mathematical and database relations.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10" dirty="0">
                <a:latin typeface="Times New Roman"/>
                <a:cs typeface="Times New Roman"/>
              </a:rPr>
              <a:t>will discuss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database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mathematical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Database </a:t>
            </a:r>
            <a:r>
              <a:rPr sz="1264" spc="78" dirty="0">
                <a:latin typeface="Times New Roman"/>
                <a:cs typeface="Times New Roman"/>
              </a:rPr>
              <a:t>and </a:t>
            </a:r>
            <a:r>
              <a:rPr sz="1264" spc="83" dirty="0">
                <a:latin typeface="Times New Roman"/>
                <a:cs typeface="Times New Roman"/>
              </a:rPr>
              <a:t>Math</a:t>
            </a:r>
            <a:r>
              <a:rPr sz="1264" spc="-175" dirty="0">
                <a:latin typeface="Times New Roman"/>
                <a:cs typeface="Times New Roman"/>
              </a:rPr>
              <a:t> </a:t>
            </a:r>
            <a:r>
              <a:rPr sz="1264" spc="39" dirty="0">
                <a:latin typeface="Times New Roman"/>
                <a:cs typeface="Times New Roman"/>
              </a:rPr>
              <a:t>Relations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28"/>
              </a:spcBef>
            </a:pPr>
            <a:r>
              <a:rPr sz="1069" spc="24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studied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six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basic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properties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properties with those of mathematical relations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out that properties of 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except </a:t>
            </a:r>
            <a:r>
              <a:rPr sz="1069" spc="15" dirty="0">
                <a:latin typeface="Times New Roman"/>
                <a:cs typeface="Times New Roman"/>
              </a:rPr>
              <a:t>the one </a:t>
            </a:r>
            <a:r>
              <a:rPr sz="1069" spc="10" dirty="0">
                <a:latin typeface="Times New Roman"/>
                <a:cs typeface="Times New Roman"/>
              </a:rPr>
              <a:t>related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order of </a:t>
            </a:r>
            <a:r>
              <a:rPr sz="1069" spc="15" dirty="0">
                <a:latin typeface="Times New Roman"/>
                <a:cs typeface="Times New Roman"/>
              </a:rPr>
              <a:t>the columns.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of   columns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mathematical relations does matter, whereas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database relations it does  not </a:t>
            </a:r>
            <a:r>
              <a:rPr sz="1069" spc="5" dirty="0">
                <a:latin typeface="Times New Roman"/>
                <a:cs typeface="Times New Roman"/>
              </a:rPr>
              <a:t>matter. </a:t>
            </a:r>
            <a:r>
              <a:rPr sz="1069" spc="10" dirty="0">
                <a:latin typeface="Times New Roman"/>
                <a:cs typeface="Times New Roman"/>
              </a:rPr>
              <a:t>There will not </a:t>
            </a:r>
            <a:r>
              <a:rPr sz="1069" spc="15" dirty="0">
                <a:latin typeface="Times New Roman"/>
                <a:cs typeface="Times New Roman"/>
              </a:rPr>
              <a:t>be any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in either </a:t>
            </a:r>
            <a:r>
              <a:rPr sz="1069" spc="15" dirty="0">
                <a:latin typeface="Times New Roman"/>
                <a:cs typeface="Times New Roman"/>
              </a:rPr>
              <a:t>math or </a:t>
            </a:r>
            <a:r>
              <a:rPr sz="1069" spc="10" dirty="0">
                <a:latin typeface="Times New Roman"/>
                <a:cs typeface="Times New Roman"/>
              </a:rPr>
              <a:t>database relations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or </a:t>
            </a:r>
            <a:r>
              <a:rPr sz="1069" spc="15" dirty="0">
                <a:latin typeface="Times New Roman"/>
                <a:cs typeface="Times New Roman"/>
              </a:rPr>
              <a:t>tuples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relation.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difference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 these two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order of columns or attributes.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math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Cartesian product  of two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change the order of </a:t>
            </a:r>
            <a:r>
              <a:rPr sz="1069" spc="5" dirty="0">
                <a:latin typeface="Times New Roman"/>
                <a:cs typeface="Times New Roman"/>
              </a:rPr>
              <a:t>theses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sets then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outcome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will  not be same. Therefore, </a:t>
            </a:r>
            <a:r>
              <a:rPr sz="1069" spc="15" dirty="0">
                <a:latin typeface="Times New Roman"/>
                <a:cs typeface="Times New Roman"/>
              </a:rPr>
              <a:t>the math </a:t>
            </a:r>
            <a:r>
              <a:rPr sz="1069" spc="10" dirty="0">
                <a:latin typeface="Times New Roman"/>
                <a:cs typeface="Times New Roman"/>
              </a:rPr>
              <a:t>relation changes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changing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columns.  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, 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a set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Cartesian product 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B 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Cartesian product of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will not be equal 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582158" algn="ctr">
              <a:lnSpc>
                <a:spcPts val="1259"/>
              </a:lnSpc>
              <a:spcBef>
                <a:spcPts val="661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x </a:t>
            </a:r>
            <a:r>
              <a:rPr sz="1069" spc="19" dirty="0">
                <a:latin typeface="Times New Roman"/>
                <a:cs typeface="Times New Roman"/>
              </a:rPr>
              <a:t>B = B </a:t>
            </a:r>
            <a:r>
              <a:rPr sz="1069" spc="15" dirty="0">
                <a:latin typeface="Times New Roman"/>
                <a:cs typeface="Times New Roman"/>
              </a:rPr>
              <a:t>x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Rests of the properties between them are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28158" y="9054992"/>
            <a:ext cx="65440" cy="83344"/>
          </a:xfrm>
          <a:custGeom>
            <a:avLst/>
            <a:gdLst/>
            <a:ahLst/>
            <a:cxnLst/>
            <a:rect l="l" t="t" r="r" b="b"/>
            <a:pathLst>
              <a:path w="67310" h="85725">
                <a:moveTo>
                  <a:pt x="67074" y="0"/>
                </a:moveTo>
                <a:lnTo>
                  <a:pt x="0" y="85367"/>
                </a:lnTo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49632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620558"/>
            <a:ext cx="4867275" cy="159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4" dirty="0">
                <a:latin typeface="Times New Roman"/>
                <a:cs typeface="Times New Roman"/>
              </a:rPr>
              <a:t>Degree </a:t>
            </a:r>
            <a:r>
              <a:rPr sz="1264" spc="10" dirty="0">
                <a:latin typeface="Times New Roman"/>
                <a:cs typeface="Times New Roman"/>
              </a:rPr>
              <a:t>of </a:t>
            </a:r>
            <a:r>
              <a:rPr sz="1264" spc="78" dirty="0">
                <a:latin typeface="Times New Roman"/>
                <a:cs typeface="Times New Roman"/>
              </a:rPr>
              <a:t>a</a:t>
            </a:r>
            <a:r>
              <a:rPr sz="1264" spc="-117" dirty="0">
                <a:latin typeface="Times New Roman"/>
                <a:cs typeface="Times New Roman"/>
              </a:rPr>
              <a:t> </a:t>
            </a:r>
            <a:r>
              <a:rPr sz="1264" spc="39" dirty="0">
                <a:latin typeface="Times New Roman"/>
                <a:cs typeface="Times New Roman"/>
              </a:rPr>
              <a:t>Relation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28"/>
              </a:spcBef>
            </a:pPr>
            <a:r>
              <a:rPr sz="1069" spc="24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now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discuss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degree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confused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degree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relationship.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would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definitely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remembering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association between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entity types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discussed it </a:t>
            </a:r>
            <a:r>
              <a:rPr sz="1069" spc="15" dirty="0">
                <a:latin typeface="Times New Roman"/>
                <a:cs typeface="Times New Roman"/>
              </a:rPr>
              <a:t>in E-R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model.  However the degree </a:t>
            </a:r>
            <a:r>
              <a:rPr sz="1069" spc="10" dirty="0">
                <a:latin typeface="Times New Roman"/>
                <a:cs typeface="Times New Roman"/>
              </a:rPr>
              <a:t>of a relation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number of </a:t>
            </a:r>
            <a:r>
              <a:rPr sz="1069" spc="10" dirty="0">
                <a:latin typeface="Times New Roman"/>
                <a:cs typeface="Times New Roman"/>
              </a:rPr>
              <a:t>columns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that relation. For 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consider the table given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93"/>
              </a:spcBef>
            </a:pPr>
            <a:r>
              <a:rPr sz="1069" spc="15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8" y="3215180"/>
          <a:ext cx="4969140" cy="1001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472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30" dirty="0">
                          <a:latin typeface="Times New Roman"/>
                          <a:cs typeface="Times New Roman"/>
                        </a:rPr>
                        <a:t>clName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75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Suhail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491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Shahid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63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Naila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59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Rubab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MBA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025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S005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Ehsan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1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BBA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788" y="4366724"/>
            <a:ext cx="4899995" cy="5125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Table 1: The </a:t>
            </a:r>
            <a:r>
              <a:rPr sz="1069" spc="15" dirty="0">
                <a:latin typeface="Times New Roman"/>
                <a:cs typeface="Times New Roman"/>
              </a:rPr>
              <a:t>STUDENT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266077" indent="-61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example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has four columns,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this relation has  degree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four.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06"/>
              </a:lnSpc>
            </a:pPr>
            <a:r>
              <a:rPr sz="1069" spc="10" dirty="0">
                <a:latin typeface="Times New Roman"/>
                <a:cs typeface="Times New Roman"/>
              </a:rPr>
              <a:t>Cardinality of a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</a:t>
            </a:r>
            <a:endParaRPr sz="1069">
              <a:latin typeface="Times New Roman"/>
              <a:cs typeface="Times New Roman"/>
            </a:endParaRPr>
          </a:p>
          <a:p>
            <a:pPr marL="12347" marR="154954">
              <a:lnSpc>
                <a:spcPct val="98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of rows present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is called as </a:t>
            </a:r>
            <a:r>
              <a:rPr sz="1069" spc="10" dirty="0">
                <a:latin typeface="Times New Roman"/>
                <a:cs typeface="Times New Roman"/>
              </a:rPr>
              <a:t>cardinality of that relation. For  example,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table above, the </a:t>
            </a:r>
            <a:r>
              <a:rPr sz="1069" spc="15" dirty="0">
                <a:latin typeface="Times New Roman"/>
                <a:cs typeface="Times New Roman"/>
              </a:rPr>
              <a:t>number of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is five, so </a:t>
            </a:r>
            <a:r>
              <a:rPr sz="1069" spc="10" dirty="0">
                <a:latin typeface="Times New Roman"/>
                <a:cs typeface="Times New Roman"/>
              </a:rPr>
              <a:t>the cardinality 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five.</a:t>
            </a: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39" dirty="0">
                <a:latin typeface="Times New Roman"/>
                <a:cs typeface="Times New Roman"/>
              </a:rPr>
              <a:t>Relation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Keys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243235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concept of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and all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of </a:t>
            </a:r>
            <a:r>
              <a:rPr sz="1069" spc="15" dirty="0">
                <a:latin typeface="Times New Roman"/>
                <a:cs typeface="Times New Roman"/>
              </a:rPr>
              <a:t>keys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applicable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relations as well.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concept of foreign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detail, which will be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quite  frequently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RDM.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44" dirty="0">
                <a:latin typeface="Times New Roman"/>
                <a:cs typeface="Times New Roman"/>
              </a:rPr>
              <a:t>Foreign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Key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of a table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called as </a:t>
            </a:r>
            <a:r>
              <a:rPr sz="1069" spc="10" dirty="0">
                <a:latin typeface="Times New Roman"/>
                <a:cs typeface="Times New Roman"/>
              </a:rPr>
              <a:t>foreign key.  For Example, consider the following two tables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DEPT: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2766332" indent="-617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empId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empName, qual, d</a:t>
            </a:r>
            <a:r>
              <a:rPr sz="1069" u="dashHeavy" spc="10" dirty="0">
                <a:latin typeface="Times New Roman"/>
                <a:cs typeface="Times New Roman"/>
              </a:rPr>
              <a:t>epId)  </a:t>
            </a:r>
            <a:r>
              <a:rPr sz="1069" spc="15" dirty="0">
                <a:latin typeface="Times New Roman"/>
                <a:cs typeface="Times New Roman"/>
              </a:rPr>
              <a:t>DEPT </a:t>
            </a:r>
            <a:r>
              <a:rPr sz="1069" u="sng" spc="5" dirty="0">
                <a:latin typeface="Times New Roman"/>
                <a:cs typeface="Times New Roman"/>
              </a:rPr>
              <a:t>(depId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depName,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numEmp)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79020">
              <a:lnSpc>
                <a:spcPct val="985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example there are two relations;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having record of employees, whereas  </a:t>
            </a:r>
            <a:r>
              <a:rPr sz="1069" spc="15" dirty="0">
                <a:latin typeface="Times New Roman"/>
                <a:cs typeface="Times New Roman"/>
              </a:rPr>
              <a:t>DEPT is </a:t>
            </a:r>
            <a:r>
              <a:rPr sz="1069" spc="10" dirty="0">
                <a:latin typeface="Times New Roman"/>
                <a:cs typeface="Times New Roman"/>
              </a:rPr>
              <a:t>having record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departments of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organization.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empId, whereas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DEPT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depId. The depId which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DEPT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present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foreign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49" dirty="0">
                <a:latin typeface="Times New Roman"/>
                <a:cs typeface="Times New Roman"/>
              </a:rPr>
              <a:t>Requirements/Constraints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44" dirty="0">
                <a:latin typeface="Times New Roman"/>
                <a:cs typeface="Times New Roman"/>
              </a:rPr>
              <a:t>Foreign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Key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requirements </a:t>
            </a: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10" dirty="0">
                <a:latin typeface="Times New Roman"/>
                <a:cs typeface="Times New Roman"/>
              </a:rPr>
              <a:t>constraints of foreign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key:</a:t>
            </a:r>
            <a:endParaRPr sz="1069">
              <a:latin typeface="Times New Roman"/>
              <a:cs typeface="Times New Roman"/>
            </a:endParaRPr>
          </a:p>
          <a:p>
            <a:pPr marL="12347" marR="130260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There can be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than zero, one or multiple foreign keys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table, </a:t>
            </a:r>
            <a:r>
              <a:rPr sz="1069" spc="15" dirty="0">
                <a:latin typeface="Times New Roman"/>
                <a:cs typeface="Times New Roman"/>
              </a:rPr>
              <a:t>depending on  how many </a:t>
            </a:r>
            <a:r>
              <a:rPr sz="1069" spc="10" dirty="0">
                <a:latin typeface="Times New Roman"/>
                <a:cs typeface="Times New Roman"/>
              </a:rPr>
              <a:t>tables a particular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related with. 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15" dirty="0">
                <a:latin typeface="Times New Roman"/>
                <a:cs typeface="Times New Roman"/>
              </a:rPr>
              <a:t>example  the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15" dirty="0">
                <a:latin typeface="Times New Roman"/>
                <a:cs typeface="Times New Roman"/>
              </a:rPr>
              <a:t>DEPT </a:t>
            </a:r>
            <a:r>
              <a:rPr sz="1069" spc="10" dirty="0">
                <a:latin typeface="Times New Roman"/>
                <a:cs typeface="Times New Roman"/>
              </a:rPr>
              <a:t>table,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foreign </a:t>
            </a:r>
            <a:r>
              <a:rPr sz="1069" spc="15" dirty="0">
                <a:latin typeface="Times New Roman"/>
                <a:cs typeface="Times New Roman"/>
              </a:rPr>
              <a:t>key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depId,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79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321543"/>
            <a:ext cx="4827764" cy="2132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7413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15" dirty="0">
                <a:latin typeface="Times New Roman"/>
                <a:cs typeface="Times New Roman"/>
              </a:rPr>
              <a:t>DEPT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does not contain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5" dirty="0">
                <a:latin typeface="Times New Roman"/>
                <a:cs typeface="Times New Roman"/>
              </a:rPr>
              <a:t>key. </a:t>
            </a:r>
            <a:r>
              <a:rPr sz="1069" spc="10" dirty="0">
                <a:latin typeface="Times New Roman"/>
                <a:cs typeface="Times New Roman"/>
              </a:rPr>
              <a:t>Similarly, the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24" dirty="0">
                <a:latin typeface="Times New Roman"/>
                <a:cs typeface="Times New Roman"/>
              </a:rPr>
              <a:t>may 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linked with </a:t>
            </a:r>
            <a:r>
              <a:rPr sz="1069" spc="15" dirty="0">
                <a:latin typeface="Times New Roman"/>
                <a:cs typeface="Times New Roman"/>
              </a:rPr>
              <a:t>DESIG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storing designations,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that case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will have  another foreign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alike.</a:t>
            </a:r>
            <a:endParaRPr sz="1069">
              <a:latin typeface="Times New Roman"/>
              <a:cs typeface="Times New Roman"/>
            </a:endParaRPr>
          </a:p>
          <a:p>
            <a:pPr marL="12347" marR="93219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present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another relation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called as </a:t>
            </a:r>
            <a:r>
              <a:rPr sz="1069" spc="15" dirty="0">
                <a:latin typeface="Times New Roman"/>
                <a:cs typeface="Times New Roman"/>
              </a:rPr>
              <a:t>home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attribute, </a:t>
            </a:r>
            <a:r>
              <a:rPr sz="1069" spc="15" dirty="0">
                <a:latin typeface="Times New Roman"/>
                <a:cs typeface="Times New Roman"/>
              </a:rPr>
              <a:t>so in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depId is </a:t>
            </a:r>
            <a:r>
              <a:rPr sz="1069" spc="10" dirty="0">
                <a:latin typeface="Times New Roman"/>
                <a:cs typeface="Times New Roman"/>
              </a:rPr>
              <a:t>foreign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5" dirty="0">
                <a:latin typeface="Times New Roman"/>
                <a:cs typeface="Times New Roman"/>
              </a:rPr>
              <a:t>home </a:t>
            </a:r>
            <a:r>
              <a:rPr sz="1069" spc="5" dirty="0">
                <a:latin typeface="Times New Roman"/>
                <a:cs typeface="Times New Roman"/>
              </a:rPr>
              <a:t>relation is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DEPT.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5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attribute and the one present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relation as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 can  have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names,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both must have </a:t>
            </a:r>
            <a:r>
              <a:rPr sz="1069" spc="15" dirty="0">
                <a:latin typeface="Times New Roman"/>
                <a:cs typeface="Times New Roman"/>
              </a:rPr>
              <a:t>same domains.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DEPT,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example,  </a:t>
            </a:r>
            <a:r>
              <a:rPr sz="1069" spc="15" dirty="0">
                <a:latin typeface="Times New Roman"/>
                <a:cs typeface="Times New Roman"/>
              </a:rPr>
              <a:t>both the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FK have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name;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could have been different,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not  have </a:t>
            </a:r>
            <a:r>
              <a:rPr sz="1069" spc="15" dirty="0">
                <a:latin typeface="Times New Roman"/>
                <a:cs typeface="Times New Roman"/>
              </a:rPr>
              <a:t>made any </a:t>
            </a:r>
            <a:r>
              <a:rPr sz="1069" spc="10" dirty="0">
                <a:latin typeface="Times New Roman"/>
                <a:cs typeface="Times New Roman"/>
              </a:rPr>
              <a:t>difference </a:t>
            </a:r>
            <a:r>
              <a:rPr sz="1069" spc="15" dirty="0">
                <a:latin typeface="Times New Roman"/>
                <a:cs typeface="Times New Roman"/>
              </a:rPr>
              <a:t>however they </a:t>
            </a:r>
            <a:r>
              <a:rPr sz="1069" spc="10" dirty="0">
                <a:latin typeface="Times New Roman"/>
                <a:cs typeface="Times New Roman"/>
              </a:rPr>
              <a:t>must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domain.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75934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The primary 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represented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underlining with a </a:t>
            </a:r>
            <a:r>
              <a:rPr sz="1069" spc="5" dirty="0">
                <a:latin typeface="Times New Roman"/>
                <a:cs typeface="Times New Roman"/>
              </a:rPr>
              <a:t>solid line, </a:t>
            </a:r>
            <a:r>
              <a:rPr sz="1069" spc="10" dirty="0">
                <a:latin typeface="Times New Roman"/>
                <a:cs typeface="Times New Roman"/>
              </a:rPr>
              <a:t>whereas foreign </a:t>
            </a:r>
            <a:r>
              <a:rPr sz="1069" spc="24" dirty="0">
                <a:latin typeface="Times New Roman"/>
                <a:cs typeface="Times New Roman"/>
              </a:rPr>
              <a:t>key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underlined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dashed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dotted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9058" y="3565553"/>
            <a:ext cx="4747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61776" algn="l"/>
              </a:tabLst>
            </a:pPr>
            <a:r>
              <a:rPr sz="1069" u="dashHeavy" spc="5" dirty="0">
                <a:latin typeface="Times New Roman"/>
                <a:cs typeface="Times New Roman"/>
              </a:rPr>
              <a:t> 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84" y="3407809"/>
            <a:ext cx="1176690" cy="4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8600"/>
              </a:lnSpc>
              <a:tabLst>
                <a:tab pos="850704" algn="l"/>
              </a:tabLst>
            </a:pPr>
            <a:r>
              <a:rPr sz="1069" spc="10" dirty="0">
                <a:latin typeface="Times New Roman"/>
                <a:cs typeface="Times New Roman"/>
              </a:rPr>
              <a:t>Primary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: 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24" dirty="0">
                <a:latin typeface="Times New Roman"/>
                <a:cs typeface="Times New Roman"/>
              </a:rPr>
              <a:t>Key	</a:t>
            </a:r>
            <a:r>
              <a:rPr sz="1069" spc="5" dirty="0">
                <a:latin typeface="Times New Roman"/>
                <a:cs typeface="Times New Roman"/>
              </a:rPr>
              <a:t>:  </a:t>
            </a:r>
            <a:r>
              <a:rPr sz="1069" spc="10" dirty="0">
                <a:latin typeface="Times New Roman"/>
                <a:cs typeface="Times New Roman"/>
              </a:rPr>
              <a:t>Integrity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Constraints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323" y="3889531"/>
            <a:ext cx="4898760" cy="5597929"/>
          </a:xfrm>
          <a:prstGeom prst="rect">
            <a:avLst/>
          </a:prstGeom>
        </p:spPr>
        <p:txBody>
          <a:bodyPr vert="horz" wrap="square" lIns="0" tIns="4939" rIns="0" bIns="0" rtlCol="0">
            <a:spAutoFit/>
          </a:bodyPr>
          <a:lstStyle/>
          <a:p>
            <a:pPr marL="12347" marR="4939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Integrity constraints are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important and </a:t>
            </a:r>
            <a:r>
              <a:rPr sz="1069" spc="15" dirty="0">
                <a:latin typeface="Times New Roman"/>
                <a:cs typeface="Times New Roman"/>
              </a:rPr>
              <a:t>they play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vital role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relational data  </a:t>
            </a:r>
            <a:r>
              <a:rPr sz="1069" spc="15" dirty="0">
                <a:latin typeface="Times New Roman"/>
                <a:cs typeface="Times New Roman"/>
              </a:rPr>
              <a:t>model. They </a:t>
            </a:r>
            <a:r>
              <a:rPr sz="1069" spc="10" dirty="0">
                <a:latin typeface="Times New Roman"/>
                <a:cs typeface="Times New Roman"/>
              </a:rPr>
              <a:t>are one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three components of relational data </a:t>
            </a:r>
            <a:r>
              <a:rPr sz="1069" spc="15" dirty="0">
                <a:latin typeface="Times New Roman"/>
                <a:cs typeface="Times New Roman"/>
              </a:rPr>
              <a:t>model.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constraints are basic form of constraints,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basic that </a:t>
            </a:r>
            <a:r>
              <a:rPr sz="1069" spc="15" dirty="0">
                <a:latin typeface="Times New Roman"/>
                <a:cs typeface="Times New Roman"/>
              </a:rPr>
              <a:t>they are </a:t>
            </a:r>
            <a:r>
              <a:rPr sz="1069" spc="10" dirty="0">
                <a:latin typeface="Times New Roman"/>
                <a:cs typeface="Times New Roman"/>
              </a:rPr>
              <a:t>a part of the data model,  due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fact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24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9" dirty="0">
                <a:latin typeface="Times New Roman"/>
                <a:cs typeface="Times New Roman"/>
              </a:rPr>
              <a:t>RDM </a:t>
            </a:r>
            <a:r>
              <a:rPr sz="1069" spc="10" dirty="0">
                <a:latin typeface="Times New Roman"/>
                <a:cs typeface="Times New Roman"/>
              </a:rPr>
              <a:t>must support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Entity </a:t>
            </a:r>
            <a:r>
              <a:rPr sz="1069" spc="49" dirty="0">
                <a:latin typeface="Times New Roman"/>
                <a:cs typeface="Times New Roman"/>
              </a:rPr>
              <a:t>Integrity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Constraint:</a:t>
            </a:r>
            <a:endParaRPr sz="1069">
              <a:latin typeface="Times New Roman"/>
              <a:cs typeface="Times New Roman"/>
            </a:endParaRPr>
          </a:p>
          <a:p>
            <a:pPr marL="12347" marR="103097">
              <a:lnSpc>
                <a:spcPct val="98500"/>
              </a:lnSpc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states that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attribute of a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 (PK)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have null value.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consists of single attribute, this constraint </a:t>
            </a:r>
            <a:r>
              <a:rPr sz="1069" spc="15" dirty="0">
                <a:latin typeface="Times New Roman"/>
                <a:cs typeface="Times New Roman"/>
              </a:rPr>
              <a:t>obviously </a:t>
            </a:r>
            <a:r>
              <a:rPr sz="1069" spc="10" dirty="0">
                <a:latin typeface="Times New Roman"/>
                <a:cs typeface="Times New Roman"/>
              </a:rPr>
              <a:t>applies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this attribute,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it  cannot have the Null value. 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consists of multiple </a:t>
            </a:r>
            <a:r>
              <a:rPr sz="1069" spc="5" dirty="0">
                <a:latin typeface="Times New Roman"/>
                <a:cs typeface="Times New Roman"/>
              </a:rPr>
              <a:t>attributes,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15" dirty="0">
                <a:latin typeface="Times New Roman"/>
                <a:cs typeface="Times New Roman"/>
              </a:rPr>
              <a:t>none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can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Null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of 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instances.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39" dirty="0">
                <a:latin typeface="Times New Roman"/>
                <a:cs typeface="Times New Roman"/>
              </a:rPr>
              <a:t>Referential </a:t>
            </a:r>
            <a:r>
              <a:rPr sz="1069" spc="49" dirty="0">
                <a:latin typeface="Times New Roman"/>
                <a:cs typeface="Times New Roman"/>
              </a:rPr>
              <a:t>Integrity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Constraint: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This constraint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foreign keys. Foreign 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attribute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</a:t>
            </a:r>
            <a:endParaRPr sz="1069">
              <a:latin typeface="Times New Roman"/>
              <a:cs typeface="Times New Roman"/>
            </a:endParaRPr>
          </a:p>
          <a:p>
            <a:pPr marL="12347" marR="65439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combination of a relation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another relation. This constraint  states 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exists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relation, </a:t>
            </a:r>
            <a:r>
              <a:rPr sz="1069" spc="10" dirty="0">
                <a:latin typeface="Times New Roman"/>
                <a:cs typeface="Times New Roman"/>
              </a:rPr>
              <a:t>either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match  </a:t>
            </a:r>
            <a:r>
              <a:rPr sz="1069" spc="15" dirty="0">
                <a:latin typeface="Times New Roman"/>
                <a:cs typeface="Times New Roman"/>
              </a:rPr>
              <a:t>the primary key value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tuple </a:t>
            </a:r>
            <a:r>
              <a:rPr sz="1069" spc="5" dirty="0">
                <a:latin typeface="Times New Roman"/>
                <a:cs typeface="Times New Roman"/>
              </a:rPr>
              <a:t>in its </a:t>
            </a:r>
            <a:r>
              <a:rPr sz="1069" spc="15" dirty="0">
                <a:latin typeface="Times New Roman"/>
                <a:cs typeface="Times New Roman"/>
              </a:rPr>
              <a:t>home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or the foreign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must  be completely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Significance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Constraints:</a:t>
            </a:r>
            <a:endParaRPr sz="1069">
              <a:latin typeface="Times New Roman"/>
              <a:cs typeface="Times New Roman"/>
            </a:endParaRPr>
          </a:p>
          <a:p>
            <a:pPr marL="12347" marR="62352">
              <a:lnSpc>
                <a:spcPts val="1264"/>
              </a:lnSpc>
              <a:spcBef>
                <a:spcPts val="39"/>
              </a:spcBef>
            </a:pP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definition a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minimal </a:t>
            </a:r>
            <a:r>
              <a:rPr sz="1069" spc="5" dirty="0">
                <a:latin typeface="Times New Roman"/>
                <a:cs typeface="Times New Roman"/>
              </a:rPr>
              <a:t>identifier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identify tuples uniquely. This 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subset of </a:t>
            </a:r>
            <a:r>
              <a:rPr sz="1069" spc="15" dirty="0">
                <a:latin typeface="Times New Roman"/>
                <a:cs typeface="Times New Roman"/>
              </a:rPr>
              <a:t>the primary 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sufficient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provide unique identification  of tuples.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allow a null value for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part of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key,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would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be demonstrating that not all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attributes are needed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distinguish between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tuples,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which would contradict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definition.</a:t>
            </a:r>
            <a:endParaRPr sz="1069">
              <a:latin typeface="Times New Roman"/>
              <a:cs typeface="Times New Roman"/>
            </a:endParaRPr>
          </a:p>
          <a:p>
            <a:pPr marL="12347" marR="45684">
              <a:lnSpc>
                <a:spcPct val="985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Referential </a:t>
            </a:r>
            <a:r>
              <a:rPr sz="1069" spc="10" dirty="0">
                <a:latin typeface="Times New Roman"/>
                <a:cs typeface="Times New Roman"/>
              </a:rPr>
              <a:t>integrity constraint </a:t>
            </a:r>
            <a:r>
              <a:rPr sz="1069" spc="5" dirty="0">
                <a:latin typeface="Times New Roman"/>
                <a:cs typeface="Times New Roman"/>
              </a:rPr>
              <a:t>plays </a:t>
            </a:r>
            <a:r>
              <a:rPr sz="1069" spc="10" dirty="0">
                <a:latin typeface="Times New Roman"/>
                <a:cs typeface="Times New Roman"/>
              </a:rPr>
              <a:t>a vital </a:t>
            </a:r>
            <a:r>
              <a:rPr sz="1069" spc="5" dirty="0">
                <a:latin typeface="Times New Roman"/>
                <a:cs typeface="Times New Roman"/>
              </a:rPr>
              <a:t>role in </a:t>
            </a:r>
            <a:r>
              <a:rPr sz="1069" spc="10" dirty="0">
                <a:latin typeface="Times New Roman"/>
                <a:cs typeface="Times New Roman"/>
              </a:rPr>
              <a:t>maintaining the correctness,  validity or integrity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database. This means that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ensure the  proper enforcement of the </a:t>
            </a:r>
            <a:r>
              <a:rPr sz="1069" spc="5" dirty="0">
                <a:latin typeface="Times New Roman"/>
                <a:cs typeface="Times New Roman"/>
              </a:rPr>
              <a:t>referential </a:t>
            </a:r>
            <a:r>
              <a:rPr sz="1069" spc="10" dirty="0">
                <a:latin typeface="Times New Roman"/>
                <a:cs typeface="Times New Roman"/>
              </a:rPr>
              <a:t>integrity constraint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ensure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consistency and  correctness of database. </a:t>
            </a:r>
            <a:r>
              <a:rPr sz="1069" spc="15" dirty="0">
                <a:latin typeface="Times New Roman"/>
                <a:cs typeface="Times New Roman"/>
              </a:rPr>
              <a:t>How?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DEPT,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above deptId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EMP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foreign key;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being 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link between the two tables. 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every instance  of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table the attribute deptId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a value, this value will 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and other details of the department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a particular employee </a:t>
            </a:r>
            <a:r>
              <a:rPr sz="1069" spc="15" dirty="0">
                <a:latin typeface="Times New Roman"/>
                <a:cs typeface="Times New Roman"/>
              </a:rPr>
              <a:t>works.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value of deptId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row or </a:t>
            </a:r>
            <a:r>
              <a:rPr sz="1069" spc="5" dirty="0">
                <a:latin typeface="Times New Roman"/>
                <a:cs typeface="Times New Roman"/>
              </a:rPr>
              <a:t>tuple, </a:t>
            </a:r>
            <a:r>
              <a:rPr sz="1069" spc="10" dirty="0">
                <a:latin typeface="Times New Roman"/>
                <a:cs typeface="Times New Roman"/>
              </a:rPr>
              <a:t>it means this particular </a:t>
            </a:r>
            <a:r>
              <a:rPr sz="1069" spc="15" dirty="0">
                <a:latin typeface="Times New Roman"/>
                <a:cs typeface="Times New Roman"/>
              </a:rPr>
              <a:t>row 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instance of </a:t>
            </a:r>
            <a:r>
              <a:rPr sz="1069" spc="15" dirty="0">
                <a:latin typeface="Times New Roman"/>
                <a:cs typeface="Times New Roman"/>
              </a:rPr>
              <a:t>the DEPT. </a:t>
            </a:r>
            <a:r>
              <a:rPr sz="1069" spc="10" dirty="0">
                <a:latin typeface="Times New Roman"/>
                <a:cs typeface="Times New Roman"/>
              </a:rPr>
              <a:t>From real-world scenario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that this  particular employee </a:t>
            </a:r>
            <a:r>
              <a:rPr sz="1069" spc="15" dirty="0">
                <a:latin typeface="Times New Roman"/>
                <a:cs typeface="Times New Roman"/>
              </a:rPr>
              <a:t>(whose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represented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this row/tuple) has not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been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1405" y="3499649"/>
            <a:ext cx="417953" cy="0"/>
          </a:xfrm>
          <a:custGeom>
            <a:avLst/>
            <a:gdLst/>
            <a:ahLst/>
            <a:cxnLst/>
            <a:rect l="l" t="t" r="r" b="b"/>
            <a:pathLst>
              <a:path w="429894">
                <a:moveTo>
                  <a:pt x="0" y="0"/>
                </a:moveTo>
                <a:lnTo>
                  <a:pt x="429820" y="0"/>
                </a:lnTo>
              </a:path>
            </a:pathLst>
          </a:custGeom>
          <a:ln w="8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006034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3" y="1321706"/>
            <a:ext cx="4861719" cy="8035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department or his/her department has not been specified. </a:t>
            </a:r>
            <a:r>
              <a:rPr sz="1069" spc="15" dirty="0">
                <a:latin typeface="Times New Roman"/>
                <a:cs typeface="Times New Roman"/>
              </a:rPr>
              <a:t>These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were</a:t>
            </a:r>
            <a:endParaRPr sz="1069">
              <a:latin typeface="Times New Roman"/>
              <a:cs typeface="Times New Roman"/>
            </a:endParaRPr>
          </a:p>
          <a:p>
            <a:pPr marL="12347" marR="25929">
              <a:lnSpc>
                <a:spcPct val="984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two possible conditions </a:t>
            </a:r>
            <a:r>
              <a:rPr sz="1069" spc="5" dirty="0">
                <a:latin typeface="Times New Roman"/>
                <a:cs typeface="Times New Roman"/>
              </a:rPr>
              <a:t>that are </a:t>
            </a:r>
            <a:r>
              <a:rPr sz="1069" spc="15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reflected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legal value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Null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the  foreign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the situation when referential integrity constrains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violated,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EMP.deptId contains a value that does not match with </a:t>
            </a:r>
            <a:r>
              <a:rPr sz="1069" spc="15" dirty="0">
                <a:latin typeface="Times New Roman"/>
                <a:cs typeface="Times New Roman"/>
              </a:rPr>
              <a:t>any of  the </a:t>
            </a:r>
            <a:r>
              <a:rPr sz="1069" spc="10" dirty="0">
                <a:latin typeface="Times New Roman"/>
                <a:cs typeface="Times New Roman"/>
              </a:rPr>
              <a:t>value of DEPT.deptId.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situation,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department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 employee, then ooops, there </a:t>
            </a:r>
            <a:r>
              <a:rPr sz="1069" spc="15" dirty="0">
                <a:latin typeface="Times New Roman"/>
                <a:cs typeface="Times New Roman"/>
              </a:rPr>
              <a:t>is no </a:t>
            </a:r>
            <a:r>
              <a:rPr sz="1069" spc="10" dirty="0">
                <a:latin typeface="Times New Roman"/>
                <a:cs typeface="Times New Roman"/>
              </a:rPr>
              <a:t>department with this </a:t>
            </a:r>
            <a:r>
              <a:rPr sz="1069" dirty="0">
                <a:latin typeface="Times New Roman"/>
                <a:cs typeface="Times New Roman"/>
              </a:rPr>
              <a:t>Id, </a:t>
            </a:r>
            <a:r>
              <a:rPr sz="1069" spc="10" dirty="0">
                <a:latin typeface="Times New Roman"/>
                <a:cs typeface="Times New Roman"/>
              </a:rPr>
              <a:t>that means, an employee  has been assigned a department that does not exist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organization or </a:t>
            </a:r>
            <a:r>
              <a:rPr sz="1069" spc="5" dirty="0">
                <a:latin typeface="Times New Roman"/>
                <a:cs typeface="Times New Roman"/>
              </a:rPr>
              <a:t>an illegal  </a:t>
            </a:r>
            <a:r>
              <a:rPr sz="1069" spc="10" dirty="0">
                <a:latin typeface="Times New Roman"/>
                <a:cs typeface="Times New Roman"/>
              </a:rPr>
              <a:t>department.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wrong </a:t>
            </a:r>
            <a:r>
              <a:rPr sz="1069" spc="10" dirty="0">
                <a:latin typeface="Times New Roman"/>
                <a:cs typeface="Times New Roman"/>
              </a:rPr>
              <a:t>situation, not wanted.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significance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integrity  constraints.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24" dirty="0">
                <a:latin typeface="Times New Roman"/>
                <a:cs typeface="Times New Roman"/>
              </a:rPr>
              <a:t>Null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Constraints: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Null value of an attribute means that the value of attribute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dirty="0">
                <a:latin typeface="Times New Roman"/>
                <a:cs typeface="Times New Roman"/>
              </a:rPr>
              <a:t>yet </a:t>
            </a:r>
            <a:r>
              <a:rPr sz="1069" spc="10" dirty="0">
                <a:latin typeface="Times New Roman"/>
                <a:cs typeface="Times New Roman"/>
              </a:rPr>
              <a:t>given,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 marL="12347" marR="9878">
              <a:lnSpc>
                <a:spcPct val="984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defined </a:t>
            </a:r>
            <a:r>
              <a:rPr sz="1069" dirty="0">
                <a:latin typeface="Times New Roman"/>
                <a:cs typeface="Times New Roman"/>
              </a:rPr>
              <a:t>yet.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assigned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defined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0" dirty="0">
                <a:latin typeface="Times New Roman"/>
                <a:cs typeface="Times New Roman"/>
              </a:rPr>
              <a:t>however. </a:t>
            </a:r>
            <a:r>
              <a:rPr sz="1069" spc="15" dirty="0">
                <a:latin typeface="Times New Roman"/>
                <a:cs typeface="Times New Roman"/>
              </a:rPr>
              <a:t>Through </a:t>
            </a:r>
            <a:r>
              <a:rPr sz="1069" spc="10" dirty="0">
                <a:latin typeface="Times New Roman"/>
                <a:cs typeface="Times New Roman"/>
              </a:rPr>
              <a:t>Null constraint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monitor whether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can have Null value or not. 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and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careful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constraint. This constraint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included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definition of 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(or an attribute more precisely). </a:t>
            </a:r>
            <a:r>
              <a:rPr sz="1069" spc="2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default a </a:t>
            </a:r>
            <a:r>
              <a:rPr sz="1069" spc="15" dirty="0">
                <a:latin typeface="Times New Roman"/>
                <a:cs typeface="Times New Roman"/>
              </a:rPr>
              <a:t>non-key </a:t>
            </a:r>
            <a:r>
              <a:rPr sz="1069" spc="10" dirty="0">
                <a:latin typeface="Times New Roman"/>
                <a:cs typeface="Times New Roman"/>
              </a:rPr>
              <a:t>attribute  can have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value, 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an attribute as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Null, then this 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assigned value while entering a record/tuple into the table containing  that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0" dirty="0">
                <a:latin typeface="Times New Roman"/>
                <a:cs typeface="Times New Roman"/>
              </a:rPr>
              <a:t>The question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how do we apply or when do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apply </a:t>
            </a:r>
            <a:r>
              <a:rPr sz="1069" spc="10" dirty="0">
                <a:latin typeface="Times New Roman"/>
                <a:cs typeface="Times New Roman"/>
              </a:rPr>
              <a:t>this constraint,  or </a:t>
            </a:r>
            <a:r>
              <a:rPr sz="1069" spc="19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and when,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what basis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an attribute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Null. The </a:t>
            </a:r>
            <a:r>
              <a:rPr sz="1069" spc="15" dirty="0">
                <a:latin typeface="Times New Roman"/>
                <a:cs typeface="Times New Roman"/>
              </a:rPr>
              <a:t>answer 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from the system </a:t>
            </a:r>
            <a:r>
              <a:rPr sz="1069" spc="15" dirty="0">
                <a:latin typeface="Times New Roman"/>
                <a:cs typeface="Times New Roman"/>
              </a:rPr>
              <a:t>for which we </a:t>
            </a:r>
            <a:r>
              <a:rPr sz="1069" spc="10" dirty="0">
                <a:latin typeface="Times New Roman"/>
                <a:cs typeface="Times New Roman"/>
              </a:rPr>
              <a:t>are developing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database;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generally an  organizational constraint.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bank, a potential customer has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fill in </a:t>
            </a:r>
            <a:r>
              <a:rPr sz="1069" spc="10" dirty="0">
                <a:latin typeface="Times New Roman"/>
                <a:cs typeface="Times New Roman"/>
              </a:rPr>
              <a:t>a  form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comprise of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entries, but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them would be necessary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fill  </a:t>
            </a:r>
            <a:r>
              <a:rPr sz="1069" spc="10" dirty="0">
                <a:latin typeface="Times New Roman"/>
                <a:cs typeface="Times New Roman"/>
              </a:rPr>
              <a:t>in, </a:t>
            </a:r>
            <a:r>
              <a:rPr sz="1069" spc="5" dirty="0">
                <a:latin typeface="Times New Roman"/>
                <a:cs typeface="Times New Roman"/>
              </a:rPr>
              <a:t>like,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residential </a:t>
            </a:r>
            <a:r>
              <a:rPr sz="1069" spc="10" dirty="0">
                <a:latin typeface="Times New Roman"/>
                <a:cs typeface="Times New Roman"/>
              </a:rPr>
              <a:t>address,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the national </a:t>
            </a:r>
            <a:r>
              <a:rPr sz="1069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card number. There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some  </a:t>
            </a:r>
            <a:r>
              <a:rPr sz="1069" spc="10" dirty="0">
                <a:latin typeface="Times New Roman"/>
                <a:cs typeface="Times New Roman"/>
              </a:rPr>
              <a:t>entries that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optional,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fax number.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defining a database system for 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bank,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CLIENT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then we will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the must attributes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a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cannot be successfully </a:t>
            </a:r>
            <a:r>
              <a:rPr sz="1069" spc="5" dirty="0">
                <a:latin typeface="Times New Roman"/>
                <a:cs typeface="Times New Roman"/>
              </a:rPr>
              <a:t>entered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until </a:t>
            </a:r>
            <a:r>
              <a:rPr sz="1069" spc="5" dirty="0">
                <a:latin typeface="Times New Roman"/>
                <a:cs typeface="Times New Roman"/>
              </a:rPr>
              <a:t>at least 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are not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specified.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39" dirty="0">
                <a:latin typeface="Times New Roman"/>
                <a:cs typeface="Times New Roman"/>
              </a:rPr>
              <a:t>Default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Value: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This constraint means that if </a:t>
            </a:r>
            <a:r>
              <a:rPr sz="1069" spc="15" dirty="0">
                <a:latin typeface="Times New Roman"/>
                <a:cs typeface="Times New Roman"/>
              </a:rPr>
              <a:t>we do </a:t>
            </a:r>
            <a:r>
              <a:rPr sz="1069" spc="10" dirty="0">
                <a:latin typeface="Times New Roman"/>
                <a:cs typeface="Times New Roman"/>
              </a:rPr>
              <a:t>not give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particular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it  will be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a certain (default) value. This constraint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generally used for the  efficiency purpose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15" dirty="0">
                <a:latin typeface="Times New Roman"/>
                <a:cs typeface="Times New Roman"/>
              </a:rPr>
              <a:t>entry </a:t>
            </a:r>
            <a:r>
              <a:rPr sz="1069" spc="10" dirty="0">
                <a:latin typeface="Times New Roman"/>
                <a:cs typeface="Times New Roman"/>
              </a:rPr>
              <a:t>process. </a:t>
            </a:r>
            <a:r>
              <a:rPr sz="1069" spc="15" dirty="0">
                <a:latin typeface="Times New Roman"/>
                <a:cs typeface="Times New Roman"/>
              </a:rPr>
              <a:t>Sometimes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has a certain  value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to it </a:t>
            </a:r>
            <a:r>
              <a:rPr sz="1069" spc="15" dirty="0">
                <a:latin typeface="Times New Roman"/>
                <a:cs typeface="Times New Roman"/>
              </a:rPr>
              <a:t>in most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cases. </a:t>
            </a:r>
            <a:r>
              <a:rPr sz="1069" spc="10" dirty="0">
                <a:latin typeface="Times New Roman"/>
                <a:cs typeface="Times New Roman"/>
              </a:rPr>
              <a:t>For example, while entering data for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students, one attribute holds the current semester of the student. The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this 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changed as a students passes through different exams or semesters </a:t>
            </a:r>
            <a:r>
              <a:rPr sz="1069" spc="15" dirty="0">
                <a:latin typeface="Times New Roman"/>
                <a:cs typeface="Times New Roman"/>
              </a:rPr>
              <a:t>during  </a:t>
            </a:r>
            <a:r>
              <a:rPr sz="1069" spc="10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degree.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student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registered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time,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generally  </a:t>
            </a:r>
            <a:r>
              <a:rPr sz="1069" spc="5" dirty="0">
                <a:latin typeface="Times New Roman"/>
                <a:cs typeface="Times New Roman"/>
              </a:rPr>
              <a:t>registered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semesters. </a:t>
            </a:r>
            <a:r>
              <a:rPr sz="1069" spc="15" dirty="0">
                <a:latin typeface="Times New Roman"/>
                <a:cs typeface="Times New Roman"/>
              </a:rPr>
              <a:t>So in the </a:t>
            </a:r>
            <a:r>
              <a:rPr sz="1069" spc="10" dirty="0">
                <a:latin typeface="Times New Roman"/>
                <a:cs typeface="Times New Roman"/>
              </a:rPr>
              <a:t>new records the value of current semester 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generally 1. Rather than expecting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person entering </a:t>
            </a:r>
            <a:r>
              <a:rPr sz="1069" spc="15" dirty="0">
                <a:latin typeface="Times New Roman"/>
                <a:cs typeface="Times New Roman"/>
              </a:rPr>
              <a:t>the data to </a:t>
            </a:r>
            <a:r>
              <a:rPr sz="1069" spc="10" dirty="0">
                <a:latin typeface="Times New Roman"/>
                <a:cs typeface="Times New Roman"/>
              </a:rPr>
              <a:t>enter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record,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place a default value </a:t>
            </a:r>
            <a:r>
              <a:rPr sz="1069" spc="15" dirty="0">
                <a:latin typeface="Times New Roman"/>
                <a:cs typeface="Times New Roman"/>
              </a:rPr>
              <a:t>of 1 </a:t>
            </a:r>
            <a:r>
              <a:rPr sz="1069" spc="10" dirty="0">
                <a:latin typeface="Times New Roman"/>
                <a:cs typeface="Times New Roman"/>
              </a:rPr>
              <a:t>for this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15" dirty="0">
                <a:latin typeface="Times New Roman"/>
                <a:cs typeface="Times New Roman"/>
              </a:rPr>
              <a:t>simply </a:t>
            </a:r>
            <a:r>
              <a:rPr sz="1069" spc="10" dirty="0">
                <a:latin typeface="Times New Roman"/>
                <a:cs typeface="Times New Roman"/>
              </a:rPr>
              <a:t>skip the attribute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 will automatically </a:t>
            </a:r>
            <a:r>
              <a:rPr sz="1069" spc="15" dirty="0">
                <a:latin typeface="Times New Roman"/>
                <a:cs typeface="Times New Roman"/>
              </a:rPr>
              <a:t>assume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default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Domain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Constraint:</a:t>
            </a:r>
            <a:endParaRPr sz="1069">
              <a:latin typeface="Times New Roman"/>
              <a:cs typeface="Times New Roman"/>
            </a:endParaRPr>
          </a:p>
          <a:p>
            <a:pPr marL="12347" marR="65439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essential constraint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on every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attribute  has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domain. Domain means </a:t>
            </a:r>
            <a:r>
              <a:rPr sz="1069" spc="10" dirty="0">
                <a:latin typeface="Times New Roman"/>
                <a:cs typeface="Times New Roman"/>
              </a:rPr>
              <a:t>the possible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values that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can have.  For example,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numeric </a:t>
            </a:r>
            <a:r>
              <a:rPr sz="1069" spc="10" dirty="0">
                <a:latin typeface="Times New Roman"/>
                <a:cs typeface="Times New Roman"/>
              </a:rPr>
              <a:t>values, like </a:t>
            </a:r>
            <a:r>
              <a:rPr sz="1069" spc="5" dirty="0">
                <a:latin typeface="Times New Roman"/>
                <a:cs typeface="Times New Roman"/>
              </a:rPr>
              <a:t>salary, age, </a:t>
            </a:r>
            <a:r>
              <a:rPr sz="1069" spc="15" dirty="0">
                <a:latin typeface="Times New Roman"/>
                <a:cs typeface="Times New Roman"/>
              </a:rPr>
              <a:t>marks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possess text or character values, </a:t>
            </a:r>
            <a:r>
              <a:rPr sz="1069" spc="5" dirty="0">
                <a:latin typeface="Times New Roman"/>
                <a:cs typeface="Times New Roman"/>
              </a:rPr>
              <a:t>like,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and address.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Yet</a:t>
            </a:r>
            <a:endParaRPr sz="1069">
              <a:latin typeface="Times New Roman"/>
              <a:cs typeface="Times New Roman"/>
            </a:endParaRPr>
          </a:p>
          <a:p>
            <a:pPr marL="12347" marR="82107">
              <a:lnSpc>
                <a:spcPct val="985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others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the date type value, like </a:t>
            </a:r>
            <a:r>
              <a:rPr sz="1069" spc="15" dirty="0">
                <a:latin typeface="Times New Roman"/>
                <a:cs typeface="Times New Roman"/>
              </a:rPr>
              <a:t>date </a:t>
            </a:r>
            <a:r>
              <a:rPr sz="1069" spc="10" dirty="0">
                <a:latin typeface="Times New Roman"/>
                <a:cs typeface="Times New Roman"/>
              </a:rPr>
              <a:t>of birth, joining date. </a:t>
            </a:r>
            <a:r>
              <a:rPr sz="1069" spc="15" dirty="0">
                <a:latin typeface="Times New Roman"/>
                <a:cs typeface="Times New Roman"/>
              </a:rPr>
              <a:t>Domain  </a:t>
            </a:r>
            <a:r>
              <a:rPr sz="1069" spc="5" dirty="0">
                <a:latin typeface="Times New Roman"/>
                <a:cs typeface="Times New Roman"/>
              </a:rPr>
              <a:t>specification </a:t>
            </a:r>
            <a:r>
              <a:rPr sz="1069" spc="10" dirty="0">
                <a:latin typeface="Times New Roman"/>
                <a:cs typeface="Times New Roman"/>
              </a:rPr>
              <a:t>limits an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nature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values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have. </a:t>
            </a:r>
            <a:r>
              <a:rPr sz="1069" spc="15" dirty="0">
                <a:latin typeface="Times New Roman"/>
                <a:cs typeface="Times New Roman"/>
              </a:rPr>
              <a:t>Domain is 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associating a data type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 attribute while defining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Exact data type 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or specification depends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particular tool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used. </a:t>
            </a:r>
            <a:r>
              <a:rPr sz="1069" spc="15" dirty="0">
                <a:latin typeface="Times New Roman"/>
                <a:cs typeface="Times New Roman"/>
              </a:rPr>
              <a:t>Domain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helps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57821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72" y="1321706"/>
            <a:ext cx="4859867" cy="8192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integrity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allowing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legal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-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400"/>
              </a:lnSpc>
              <a:spcBef>
                <a:spcPts val="15"/>
              </a:spcBef>
            </a:pP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age attribute has been assigned a numeric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then  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be possible </a:t>
            </a:r>
            <a:r>
              <a:rPr sz="1069" spc="5" dirty="0">
                <a:latin typeface="Times New Roman"/>
                <a:cs typeface="Times New Roman"/>
              </a:rPr>
              <a:t>to assign </a:t>
            </a:r>
            <a:r>
              <a:rPr sz="1069" spc="10" dirty="0">
                <a:latin typeface="Times New Roman"/>
                <a:cs typeface="Times New Roman"/>
              </a:rPr>
              <a:t>a text or date 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database designer, this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15" dirty="0">
                <a:latin typeface="Times New Roman"/>
                <a:cs typeface="Times New Roman"/>
              </a:rPr>
              <a:t>job to </a:t>
            </a:r>
            <a:r>
              <a:rPr sz="1069" spc="10" dirty="0">
                <a:latin typeface="Times New Roman"/>
                <a:cs typeface="Times New Roman"/>
              </a:rPr>
              <a:t>assign an appropriate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to an </a:t>
            </a:r>
            <a:r>
              <a:rPr sz="1069" spc="10" dirty="0">
                <a:latin typeface="Times New Roman"/>
                <a:cs typeface="Times New Roman"/>
              </a:rPr>
              <a:t>attribute. Another perspective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considered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assigned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attributes should be stored  </a:t>
            </a:r>
            <a:r>
              <a:rPr sz="1069" spc="5" dirty="0">
                <a:latin typeface="Times New Roman"/>
                <a:cs typeface="Times New Roman"/>
              </a:rPr>
              <a:t>efficiently.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domain should not </a:t>
            </a:r>
            <a:r>
              <a:rPr sz="1069" spc="5" dirty="0">
                <a:latin typeface="Times New Roman"/>
                <a:cs typeface="Times New Roman"/>
              </a:rPr>
              <a:t>allocate </a:t>
            </a:r>
            <a:r>
              <a:rPr sz="1069" spc="10" dirty="0">
                <a:latin typeface="Times New Roman"/>
                <a:cs typeface="Times New Roman"/>
              </a:rPr>
              <a:t>unnecessary large space for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age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numeric, but then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numeric data types supported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5" dirty="0">
                <a:latin typeface="Times New Roman"/>
                <a:cs typeface="Times New Roman"/>
              </a:rPr>
              <a:t>tools </a:t>
            </a:r>
            <a:r>
              <a:rPr sz="1069" spc="10" dirty="0">
                <a:latin typeface="Times New Roman"/>
                <a:cs typeface="Times New Roman"/>
              </a:rPr>
              <a:t>that permit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range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values  and hence require different storage space.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more frequently supported  numeric data types include Byte, </a:t>
            </a:r>
            <a:r>
              <a:rPr sz="1069" spc="5" dirty="0">
                <a:latin typeface="Times New Roman"/>
                <a:cs typeface="Times New Roman"/>
              </a:rPr>
              <a:t>Integer, </a:t>
            </a:r>
            <a:r>
              <a:rPr sz="1069" spc="10" dirty="0">
                <a:latin typeface="Times New Roman"/>
                <a:cs typeface="Times New Roman"/>
              </a:rPr>
              <a:t>and Long </a:t>
            </a:r>
            <a:r>
              <a:rPr sz="1069" spc="5" dirty="0">
                <a:latin typeface="Times New Roman"/>
                <a:cs typeface="Times New Roman"/>
              </a:rPr>
              <a:t>Integer. </a:t>
            </a:r>
            <a:r>
              <a:rPr sz="1069" spc="10" dirty="0">
                <a:latin typeface="Times New Roman"/>
                <a:cs typeface="Times New Roman"/>
              </a:rPr>
              <a:t>Each of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types  supports </a:t>
            </a:r>
            <a:r>
              <a:rPr sz="1069" spc="5" dirty="0">
                <a:latin typeface="Times New Roman"/>
                <a:cs typeface="Times New Roman"/>
              </a:rPr>
              <a:t>different range </a:t>
            </a:r>
            <a:r>
              <a:rPr sz="1069" spc="10" dirty="0">
                <a:latin typeface="Times New Roman"/>
                <a:cs typeface="Times New Roman"/>
              </a:rPr>
              <a:t>of numeric values and takes 1, </a:t>
            </a:r>
            <a:r>
              <a:rPr sz="1069" spc="15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8 </a:t>
            </a:r>
            <a:r>
              <a:rPr sz="1069" spc="10" dirty="0">
                <a:latin typeface="Times New Roman"/>
                <a:cs typeface="Times New Roman"/>
              </a:rPr>
              <a:t>bytes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store. Now, 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declare the age attribute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Long </a:t>
            </a:r>
            <a:r>
              <a:rPr sz="1069" spc="5" dirty="0">
                <a:latin typeface="Times New Roman"/>
                <a:cs typeface="Times New Roman"/>
              </a:rPr>
              <a:t>Integer, </a:t>
            </a:r>
            <a:r>
              <a:rPr sz="1069" spc="10" dirty="0">
                <a:latin typeface="Times New Roman"/>
                <a:cs typeface="Times New Roman"/>
              </a:rPr>
              <a:t>it will definitely serve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purpose, </a:t>
            </a:r>
            <a:r>
              <a:rPr sz="1069" spc="15" dirty="0">
                <a:latin typeface="Times New Roman"/>
                <a:cs typeface="Times New Roman"/>
              </a:rPr>
              <a:t>but  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allocating unnecessarily large space for </a:t>
            </a:r>
            <a:r>
              <a:rPr sz="1069" spc="5" dirty="0">
                <a:latin typeface="Times New Roman"/>
                <a:cs typeface="Times New Roman"/>
              </a:rPr>
              <a:t>each attribute.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Byte type would  have been sufficient for this purpose since you won’t find students or employees of  age more than 255,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upper limit supported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Byte data type. Rather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further  </a:t>
            </a:r>
            <a:r>
              <a:rPr sz="1069" spc="5" dirty="0">
                <a:latin typeface="Times New Roman"/>
                <a:cs typeface="Times New Roman"/>
              </a:rPr>
              <a:t>restrict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domain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applying a check constraint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0" dirty="0">
                <a:latin typeface="Times New Roman"/>
                <a:cs typeface="Times New Roman"/>
              </a:rPr>
              <a:t>For  example, the age attribute although assigned type </a:t>
            </a:r>
            <a:r>
              <a:rPr sz="1069" spc="5" dirty="0">
                <a:latin typeface="Times New Roman"/>
                <a:cs typeface="Times New Roman"/>
              </a:rPr>
              <a:t>Byte, </a:t>
            </a:r>
            <a:r>
              <a:rPr sz="1069" spc="10" dirty="0">
                <a:latin typeface="Times New Roman"/>
                <a:cs typeface="Times New Roman"/>
              </a:rPr>
              <a:t>still if a person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mistake  enters the </a:t>
            </a:r>
            <a:r>
              <a:rPr sz="1069" spc="15" dirty="0">
                <a:latin typeface="Times New Roman"/>
                <a:cs typeface="Times New Roman"/>
              </a:rPr>
              <a:t>age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200,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year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a </a:t>
            </a:r>
            <a:r>
              <a:rPr sz="1069" spc="5" dirty="0">
                <a:latin typeface="Times New Roman"/>
                <a:cs typeface="Times New Roman"/>
              </a:rPr>
              <a:t>legal </a:t>
            </a:r>
            <a:r>
              <a:rPr sz="1069" spc="10" dirty="0">
                <a:latin typeface="Times New Roman"/>
                <a:cs typeface="Times New Roman"/>
              </a:rPr>
              <a:t>age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today’s  age, </a:t>
            </a:r>
            <a:r>
              <a:rPr sz="1069" dirty="0">
                <a:latin typeface="Times New Roman"/>
                <a:cs typeface="Times New Roman"/>
              </a:rPr>
              <a:t>yet </a:t>
            </a:r>
            <a:r>
              <a:rPr sz="1069" spc="5" dirty="0">
                <a:latin typeface="Times New Roman"/>
                <a:cs typeface="Times New Roman"/>
              </a:rPr>
              <a:t>it is legal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the domain </a:t>
            </a:r>
            <a:r>
              <a:rPr sz="1069" spc="5" dirty="0">
                <a:latin typeface="Times New Roman"/>
                <a:cs typeface="Times New Roman"/>
              </a:rPr>
              <a:t>constraint </a:t>
            </a:r>
            <a:r>
              <a:rPr sz="1069" spc="10" dirty="0">
                <a:latin typeface="Times New Roman"/>
                <a:cs typeface="Times New Roman"/>
              </a:rPr>
              <a:t>perspective.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limit the range  supported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domain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applying the </a:t>
            </a:r>
            <a:r>
              <a:rPr sz="1069" spc="10" dirty="0">
                <a:latin typeface="Times New Roman"/>
                <a:cs typeface="Times New Roman"/>
              </a:rPr>
              <a:t>check constraint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limiting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say 30 or  </a:t>
            </a:r>
            <a:r>
              <a:rPr sz="1069" spc="10" dirty="0">
                <a:latin typeface="Times New Roman"/>
                <a:cs typeface="Times New Roman"/>
              </a:rPr>
              <a:t>40, whatever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rule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organization.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time, don’t be too sensitive  about storage efficiency, since attribute </a:t>
            </a:r>
            <a:r>
              <a:rPr sz="1069" spc="15" dirty="0">
                <a:latin typeface="Times New Roman"/>
                <a:cs typeface="Times New Roman"/>
              </a:rPr>
              <a:t>domains </a:t>
            </a:r>
            <a:r>
              <a:rPr sz="1069" spc="10" dirty="0">
                <a:latin typeface="Times New Roman"/>
                <a:cs typeface="Times New Roman"/>
              </a:rPr>
              <a:t>should be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enough </a:t>
            </a:r>
            <a:r>
              <a:rPr sz="1069" spc="5" dirty="0">
                <a:latin typeface="Times New Roman"/>
                <a:cs typeface="Times New Roman"/>
              </a:rPr>
              <a:t>to cater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future enhancement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possible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domain should be a </a:t>
            </a:r>
            <a:r>
              <a:rPr sz="1069" spc="5" dirty="0">
                <a:latin typeface="Times New Roman"/>
                <a:cs typeface="Times New Roman"/>
              </a:rPr>
              <a:t>bit </a:t>
            </a:r>
            <a:r>
              <a:rPr sz="1069" spc="10" dirty="0">
                <a:latin typeface="Times New Roman"/>
                <a:cs typeface="Times New Roman"/>
              </a:rPr>
              <a:t>larger  than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 </a:t>
            </a:r>
            <a:r>
              <a:rPr sz="1069" spc="5" dirty="0">
                <a:latin typeface="Times New Roman"/>
                <a:cs typeface="Times New Roman"/>
              </a:rPr>
              <a:t>today. </a:t>
            </a:r>
            <a:r>
              <a:rPr sz="1069" spc="10" dirty="0">
                <a:latin typeface="Times New Roman"/>
                <a:cs typeface="Times New Roman"/>
              </a:rPr>
              <a:t>In short, domain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useful constraint and </a:t>
            </a:r>
            <a:r>
              <a:rPr sz="1069" spc="15" dirty="0">
                <a:latin typeface="Times New Roman"/>
                <a:cs typeface="Times New Roman"/>
              </a:rPr>
              <a:t>we  should use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carefully as </a:t>
            </a:r>
            <a:r>
              <a:rPr sz="1069" spc="5" dirty="0">
                <a:latin typeface="Times New Roman"/>
                <a:cs typeface="Times New Roman"/>
              </a:rPr>
              <a:t>per </a:t>
            </a:r>
            <a:r>
              <a:rPr sz="1069" spc="10" dirty="0">
                <a:latin typeface="Times New Roman"/>
                <a:cs typeface="Times New Roman"/>
              </a:rPr>
              <a:t>the situation and requirements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organization.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8" dirty="0">
                <a:latin typeface="Times New Roman"/>
                <a:cs typeface="Times New Roman"/>
              </a:rPr>
              <a:t>RDM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Components</a:t>
            </a:r>
            <a:endParaRPr sz="1069">
              <a:latin typeface="Times New Roman"/>
              <a:cs typeface="Times New Roman"/>
            </a:endParaRPr>
          </a:p>
          <a:p>
            <a:pPr marL="12347" marR="200020">
              <a:lnSpc>
                <a:spcPts val="1264"/>
              </a:lnSpc>
              <a:spcBef>
                <a:spcPts val="34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studied following two </a:t>
            </a:r>
            <a:r>
              <a:rPr sz="1069" spc="15" dirty="0">
                <a:latin typeface="Times New Roman"/>
                <a:cs typeface="Times New Roman"/>
              </a:rPr>
              <a:t>components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9" dirty="0">
                <a:latin typeface="Times New Roman"/>
                <a:cs typeface="Times New Roman"/>
              </a:rPr>
              <a:t>RDM, </a:t>
            </a:r>
            <a:r>
              <a:rPr sz="1069" spc="10" dirty="0">
                <a:latin typeface="Times New Roman"/>
                <a:cs typeface="Times New Roman"/>
              </a:rPr>
              <a:t>which are the  Structure and Entity Integrity Constraints. The third </a:t>
            </a:r>
            <a:r>
              <a:rPr sz="1069" spc="5" dirty="0">
                <a:latin typeface="Times New Roman"/>
                <a:cs typeface="Times New Roman"/>
              </a:rPr>
              <a:t>part,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Manipulation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Language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discussed </a:t>
            </a:r>
            <a:r>
              <a:rPr sz="1069" spc="5" dirty="0">
                <a:latin typeface="Times New Roman"/>
                <a:cs typeface="Times New Roman"/>
              </a:rPr>
              <a:t>in length in </a:t>
            </a:r>
            <a:r>
              <a:rPr sz="1069" spc="10" dirty="0">
                <a:latin typeface="Times New Roman"/>
                <a:cs typeface="Times New Roman"/>
              </a:rPr>
              <a:t>the coming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Designing Logical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endParaRPr sz="1069">
              <a:latin typeface="Times New Roman"/>
              <a:cs typeface="Times New Roman"/>
            </a:endParaRPr>
          </a:p>
          <a:p>
            <a:pPr marL="12347" marR="14198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Logical data base design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obtained from conceptual database design.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 that initially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studied the </a:t>
            </a:r>
            <a:r>
              <a:rPr sz="1069" spc="15" dirty="0">
                <a:latin typeface="Times New Roman"/>
                <a:cs typeface="Times New Roman"/>
              </a:rPr>
              <a:t>whole </a:t>
            </a:r>
            <a:r>
              <a:rPr sz="1069" spc="10" dirty="0">
                <a:latin typeface="Times New Roman"/>
                <a:cs typeface="Times New Roman"/>
              </a:rPr>
              <a:t>system through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means.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identified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entities, </a:t>
            </a:r>
            <a:r>
              <a:rPr sz="1069" spc="5" dirty="0">
                <a:latin typeface="Times New Roman"/>
                <a:cs typeface="Times New Roman"/>
              </a:rPr>
              <a:t>their attributes </a:t>
            </a:r>
            <a:r>
              <a:rPr sz="1069" spc="10" dirty="0">
                <a:latin typeface="Times New Roman"/>
                <a:cs typeface="Times New Roman"/>
              </a:rPr>
              <a:t>and relationship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them.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with the help  of E-R data model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achieved an E-R diagram through different tools available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model. </a:t>
            </a:r>
            <a:r>
              <a:rPr sz="1069" spc="10" dirty="0">
                <a:latin typeface="Times New Roman"/>
                <a:cs typeface="Times New Roman"/>
              </a:rPr>
              <a:t>This model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semantically </a:t>
            </a:r>
            <a:r>
              <a:rPr sz="1069" spc="5" dirty="0">
                <a:latin typeface="Times New Roman"/>
                <a:cs typeface="Times New Roman"/>
              </a:rPr>
              <a:t>rich.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 conceptual database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design.</a:t>
            </a:r>
            <a:endParaRPr sz="1069">
              <a:latin typeface="Times New Roman"/>
              <a:cs typeface="Times New Roman"/>
            </a:endParaRPr>
          </a:p>
          <a:p>
            <a:pPr marL="12347" marR="12964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had to use </a:t>
            </a:r>
            <a:r>
              <a:rPr sz="1069" spc="10" dirty="0">
                <a:latin typeface="Times New Roman"/>
                <a:cs typeface="Times New Roman"/>
              </a:rPr>
              <a:t>relational data model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then we came to </a:t>
            </a:r>
            <a:r>
              <a:rPr sz="1069" spc="10" dirty="0">
                <a:latin typeface="Times New Roman"/>
                <a:cs typeface="Times New Roman"/>
              </a:rPr>
              <a:t>implementation phase  for designing logical database through relational data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98786">
              <a:lnSpc>
                <a:spcPct val="986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of converting conceptual database </a:t>
            </a:r>
            <a:r>
              <a:rPr sz="1069" spc="15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involves  transformation of </a:t>
            </a:r>
            <a:r>
              <a:rPr sz="1069" spc="15" dirty="0">
                <a:latin typeface="Times New Roman"/>
                <a:cs typeface="Times New Roman"/>
              </a:rPr>
              <a:t>E-R data model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 model.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15" dirty="0">
                <a:latin typeface="Times New Roman"/>
                <a:cs typeface="Times New Roman"/>
              </a:rPr>
              <a:t>both  the </a:t>
            </a:r>
            <a:r>
              <a:rPr sz="1069" spc="10" dirty="0">
                <a:latin typeface="Times New Roman"/>
                <a:cs typeface="Times New Roman"/>
              </a:rPr>
              <a:t>data models,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will 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this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transformation.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Transforming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Rules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345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transforming rules for converting conceptual database </a:t>
            </a:r>
            <a:r>
              <a:rPr sz="1069" spc="15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logical 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are straightforward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just 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follow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rules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mentioned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required logical database </a:t>
            </a:r>
            <a:r>
              <a:rPr sz="1069" spc="15" dirty="0">
                <a:latin typeface="Times New Roman"/>
                <a:cs typeface="Times New Roman"/>
              </a:rPr>
              <a:t>design would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achieved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79293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21706"/>
            <a:ext cx="4857397" cy="299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There are two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10" dirty="0">
                <a:latin typeface="Times New Roman"/>
                <a:cs typeface="Times New Roman"/>
              </a:rPr>
              <a:t>of transforming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manually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analyze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175327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evaluate 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transform. Second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CASE </a:t>
            </a:r>
            <a:r>
              <a:rPr sz="1069" spc="10" dirty="0">
                <a:latin typeface="Times New Roman"/>
                <a:cs typeface="Times New Roman"/>
              </a:rPr>
              <a:t>tools available with us  which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automatically convert conceptual database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required logical database  design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9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tools for transforming then </a:t>
            </a:r>
            <a:r>
              <a:rPr sz="1069" spc="15" dirty="0">
                <a:latin typeface="Times New Roman"/>
                <a:cs typeface="Times New Roman"/>
              </a:rPr>
              <a:t>we must </a:t>
            </a:r>
            <a:r>
              <a:rPr sz="1069" spc="10" dirty="0">
                <a:latin typeface="Times New Roman"/>
                <a:cs typeface="Times New Roman"/>
              </a:rPr>
              <a:t>evaluate </a:t>
            </a:r>
            <a:r>
              <a:rPr sz="1069" spc="5" dirty="0">
                <a:latin typeface="Times New Roman"/>
                <a:cs typeface="Times New Roman"/>
              </a:rPr>
              <a:t>it as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multiple options </a:t>
            </a:r>
            <a:r>
              <a:rPr sz="1069" spc="5" dirty="0">
                <a:latin typeface="Times New Roman"/>
                <a:cs typeface="Times New Roman"/>
              </a:rPr>
              <a:t>available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necessary changes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required.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  <a:spcBef>
                <a:spcPts val="5"/>
              </a:spcBef>
            </a:pPr>
            <a:r>
              <a:rPr sz="1069" spc="58" dirty="0">
                <a:latin typeface="Times New Roman"/>
                <a:cs typeface="Times New Roman"/>
              </a:rPr>
              <a:t>Mapping </a:t>
            </a:r>
            <a:r>
              <a:rPr sz="1069" spc="49" dirty="0">
                <a:latin typeface="Times New Roman"/>
                <a:cs typeface="Times New Roman"/>
              </a:rPr>
              <a:t>Entity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Types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for mapping entity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types: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Each regular </a:t>
            </a:r>
            <a:r>
              <a:rPr sz="1069" spc="15" dirty="0">
                <a:latin typeface="Times New Roman"/>
                <a:cs typeface="Times New Roman"/>
              </a:rPr>
              <a:t>entity type (ET)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transformed straightaway into a relation.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whatever entities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identified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would </a:t>
            </a:r>
            <a:r>
              <a:rPr sz="1069" spc="15" dirty="0">
                <a:latin typeface="Times New Roman"/>
                <a:cs typeface="Times New Roman"/>
              </a:rPr>
              <a:t>simply </a:t>
            </a:r>
            <a:r>
              <a:rPr sz="1069" spc="10" dirty="0">
                <a:latin typeface="Times New Roman"/>
                <a:cs typeface="Times New Roman"/>
              </a:rPr>
              <a:t>be converted into 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and  will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relation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kept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earlier.</a:t>
            </a:r>
            <a:endParaRPr sz="1069">
              <a:latin typeface="Times New Roman"/>
              <a:cs typeface="Times New Roman"/>
            </a:endParaRPr>
          </a:p>
          <a:p>
            <a:pPr marL="12347" marR="411152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entity </a:t>
            </a:r>
            <a:r>
              <a:rPr sz="1069" spc="5" dirty="0">
                <a:latin typeface="Times New Roman"/>
                <a:cs typeface="Times New Roman"/>
              </a:rPr>
              <a:t>is declared as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relation and underlined.  </a:t>
            </a:r>
            <a:r>
              <a:rPr sz="1069" spc="15" dirty="0">
                <a:latin typeface="Times New Roman"/>
                <a:cs typeface="Times New Roman"/>
              </a:rPr>
              <a:t>Simple </a:t>
            </a:r>
            <a:r>
              <a:rPr sz="1069" spc="10" dirty="0">
                <a:latin typeface="Times New Roman"/>
                <a:cs typeface="Times New Roman"/>
              </a:rPr>
              <a:t>attributes of </a:t>
            </a:r>
            <a:r>
              <a:rPr sz="1069" spc="15" dirty="0">
                <a:latin typeface="Times New Roman"/>
                <a:cs typeface="Times New Roman"/>
              </a:rPr>
              <a:t>ET </a:t>
            </a:r>
            <a:r>
              <a:rPr sz="1069" spc="10" dirty="0">
                <a:latin typeface="Times New Roman"/>
                <a:cs typeface="Times New Roman"/>
              </a:rPr>
              <a:t>are included into the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72887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For Example, figure </a:t>
            </a:r>
            <a:r>
              <a:rPr sz="1069" spc="15" dirty="0">
                <a:latin typeface="Times New Roman"/>
                <a:cs typeface="Times New Roman"/>
              </a:rPr>
              <a:t>1 below </a:t>
            </a:r>
            <a:r>
              <a:rPr sz="1069" spc="10" dirty="0">
                <a:latin typeface="Times New Roman"/>
                <a:cs typeface="Times New Roman"/>
              </a:rPr>
              <a:t>shows the conversion of a strong entity type into  equivalent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492" y="4917822"/>
            <a:ext cx="501297" cy="146932"/>
          </a:xfrm>
          <a:custGeom>
            <a:avLst/>
            <a:gdLst/>
            <a:ahLst/>
            <a:cxnLst/>
            <a:rect l="l" t="t" r="r" b="b"/>
            <a:pathLst>
              <a:path w="515619" h="151129">
                <a:moveTo>
                  <a:pt x="0" y="150894"/>
                </a:moveTo>
                <a:lnTo>
                  <a:pt x="515174" y="150894"/>
                </a:lnTo>
                <a:lnTo>
                  <a:pt x="515174" y="0"/>
                </a:lnTo>
                <a:lnTo>
                  <a:pt x="0" y="0"/>
                </a:lnTo>
                <a:lnTo>
                  <a:pt x="0" y="150894"/>
                </a:lnTo>
                <a:close/>
              </a:path>
            </a:pathLst>
          </a:custGeom>
          <a:ln w="10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305259" y="4933398"/>
            <a:ext cx="46796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STUDENT</a:t>
            </a:r>
            <a:endParaRPr sz="72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230" y="4477705"/>
            <a:ext cx="541426" cy="200642"/>
          </a:xfrm>
          <a:custGeom>
            <a:avLst/>
            <a:gdLst/>
            <a:ahLst/>
            <a:cxnLst/>
            <a:rect l="l" t="t" r="r" b="b"/>
            <a:pathLst>
              <a:path w="556894" h="206375">
                <a:moveTo>
                  <a:pt x="278924" y="0"/>
                </a:moveTo>
                <a:lnTo>
                  <a:pt x="215002" y="2697"/>
                </a:lnTo>
                <a:lnTo>
                  <a:pt x="156306" y="10380"/>
                </a:lnTo>
                <a:lnTo>
                  <a:pt x="104515" y="22436"/>
                </a:lnTo>
                <a:lnTo>
                  <a:pt x="61309" y="38251"/>
                </a:lnTo>
                <a:lnTo>
                  <a:pt x="7372" y="78706"/>
                </a:lnTo>
                <a:lnTo>
                  <a:pt x="0" y="102120"/>
                </a:lnTo>
                <a:lnTo>
                  <a:pt x="7372" y="126098"/>
                </a:lnTo>
                <a:lnTo>
                  <a:pt x="61309" y="167228"/>
                </a:lnTo>
                <a:lnTo>
                  <a:pt x="104515" y="183208"/>
                </a:lnTo>
                <a:lnTo>
                  <a:pt x="156306" y="195348"/>
                </a:lnTo>
                <a:lnTo>
                  <a:pt x="215002" y="203062"/>
                </a:lnTo>
                <a:lnTo>
                  <a:pt x="278924" y="205764"/>
                </a:lnTo>
                <a:lnTo>
                  <a:pt x="342762" y="203062"/>
                </a:lnTo>
                <a:lnTo>
                  <a:pt x="401241" y="195348"/>
                </a:lnTo>
                <a:lnTo>
                  <a:pt x="452734" y="183208"/>
                </a:lnTo>
                <a:lnTo>
                  <a:pt x="495616" y="167228"/>
                </a:lnTo>
                <a:lnTo>
                  <a:pt x="549038" y="126098"/>
                </a:lnTo>
                <a:lnTo>
                  <a:pt x="556325" y="102120"/>
                </a:lnTo>
                <a:lnTo>
                  <a:pt x="549038" y="78706"/>
                </a:lnTo>
                <a:lnTo>
                  <a:pt x="495616" y="38251"/>
                </a:lnTo>
                <a:lnTo>
                  <a:pt x="452734" y="22436"/>
                </a:lnTo>
                <a:lnTo>
                  <a:pt x="401241" y="10380"/>
                </a:lnTo>
                <a:lnTo>
                  <a:pt x="342762" y="2697"/>
                </a:lnTo>
                <a:lnTo>
                  <a:pt x="278924" y="0"/>
                </a:lnTo>
                <a:close/>
              </a:path>
            </a:pathLst>
          </a:custGeom>
          <a:ln w="10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361666" y="4507893"/>
            <a:ext cx="345722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5" dirty="0">
                <a:latin typeface="Arial"/>
                <a:cs typeface="Arial"/>
              </a:rPr>
              <a:t>s</a:t>
            </a:r>
            <a:r>
              <a:rPr sz="729" spc="-10" dirty="0">
                <a:latin typeface="Arial"/>
                <a:cs typeface="Arial"/>
              </a:rPr>
              <a:t>t</a:t>
            </a:r>
            <a:r>
              <a:rPr sz="729" spc="15" dirty="0">
                <a:latin typeface="Arial"/>
                <a:cs typeface="Arial"/>
              </a:rPr>
              <a:t>N</a:t>
            </a:r>
            <a:r>
              <a:rPr sz="729" spc="-15" dirty="0">
                <a:latin typeface="Arial"/>
                <a:cs typeface="Arial"/>
              </a:rPr>
              <a:t>a</a:t>
            </a:r>
            <a:r>
              <a:rPr sz="729" spc="-19" dirty="0">
                <a:latin typeface="Arial"/>
                <a:cs typeface="Arial"/>
              </a:rPr>
              <a:t>m</a:t>
            </a:r>
            <a:r>
              <a:rPr sz="729" spc="5" dirty="0">
                <a:latin typeface="Arial"/>
                <a:cs typeface="Arial"/>
              </a:rPr>
              <a:t>e</a:t>
            </a:r>
            <a:endParaRPr sz="72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9246" y="4476985"/>
            <a:ext cx="542660" cy="200642"/>
          </a:xfrm>
          <a:custGeom>
            <a:avLst/>
            <a:gdLst/>
            <a:ahLst/>
            <a:cxnLst/>
            <a:rect l="l" t="t" r="r" b="b"/>
            <a:pathLst>
              <a:path w="558164" h="206375">
                <a:moveTo>
                  <a:pt x="278970" y="0"/>
                </a:moveTo>
                <a:lnTo>
                  <a:pt x="215037" y="2697"/>
                </a:lnTo>
                <a:lnTo>
                  <a:pt x="156331" y="10382"/>
                </a:lnTo>
                <a:lnTo>
                  <a:pt x="104532" y="22439"/>
                </a:lnTo>
                <a:lnTo>
                  <a:pt x="61319" y="38257"/>
                </a:lnTo>
                <a:lnTo>
                  <a:pt x="7373" y="78719"/>
                </a:lnTo>
                <a:lnTo>
                  <a:pt x="0" y="102136"/>
                </a:lnTo>
                <a:lnTo>
                  <a:pt x="7373" y="126118"/>
                </a:lnTo>
                <a:lnTo>
                  <a:pt x="61319" y="167256"/>
                </a:lnTo>
                <a:lnTo>
                  <a:pt x="104532" y="183238"/>
                </a:lnTo>
                <a:lnTo>
                  <a:pt x="156331" y="195380"/>
                </a:lnTo>
                <a:lnTo>
                  <a:pt x="215037" y="203095"/>
                </a:lnTo>
                <a:lnTo>
                  <a:pt x="278970" y="205797"/>
                </a:lnTo>
                <a:lnTo>
                  <a:pt x="342903" y="203095"/>
                </a:lnTo>
                <a:lnTo>
                  <a:pt x="401609" y="195380"/>
                </a:lnTo>
                <a:lnTo>
                  <a:pt x="453408" y="183238"/>
                </a:lnTo>
                <a:lnTo>
                  <a:pt x="496621" y="167256"/>
                </a:lnTo>
                <a:lnTo>
                  <a:pt x="529567" y="148020"/>
                </a:lnTo>
                <a:lnTo>
                  <a:pt x="557940" y="102136"/>
                </a:lnTo>
                <a:lnTo>
                  <a:pt x="550567" y="78719"/>
                </a:lnTo>
                <a:lnTo>
                  <a:pt x="496621" y="38257"/>
                </a:lnTo>
                <a:lnTo>
                  <a:pt x="453408" y="22439"/>
                </a:lnTo>
                <a:lnTo>
                  <a:pt x="401609" y="10382"/>
                </a:lnTo>
                <a:lnTo>
                  <a:pt x="342903" y="2697"/>
                </a:lnTo>
                <a:lnTo>
                  <a:pt x="278970" y="0"/>
                </a:lnTo>
                <a:close/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061270" y="4507629"/>
            <a:ext cx="280899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5" dirty="0">
                <a:latin typeface="Arial"/>
                <a:cs typeface="Arial"/>
              </a:rPr>
              <a:t>s</a:t>
            </a:r>
            <a:r>
              <a:rPr sz="729" spc="-10" dirty="0">
                <a:latin typeface="Arial"/>
                <a:cs typeface="Arial"/>
              </a:rPr>
              <a:t>t</a:t>
            </a:r>
            <a:r>
              <a:rPr sz="729" spc="15" dirty="0">
                <a:latin typeface="Arial"/>
                <a:cs typeface="Arial"/>
              </a:rPr>
              <a:t>D</a:t>
            </a:r>
            <a:r>
              <a:rPr sz="729" spc="-15" dirty="0">
                <a:latin typeface="Arial"/>
                <a:cs typeface="Arial"/>
              </a:rPr>
              <a:t>o</a:t>
            </a:r>
            <a:r>
              <a:rPr sz="729" spc="10" dirty="0">
                <a:latin typeface="Arial"/>
                <a:cs typeface="Arial"/>
              </a:rPr>
              <a:t>B</a:t>
            </a:r>
            <a:endParaRPr sz="72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5728" y="4476952"/>
            <a:ext cx="561799" cy="200642"/>
          </a:xfrm>
          <a:custGeom>
            <a:avLst/>
            <a:gdLst/>
            <a:ahLst/>
            <a:cxnLst/>
            <a:rect l="l" t="t" r="r" b="b"/>
            <a:pathLst>
              <a:path w="577850" h="206375">
                <a:moveTo>
                  <a:pt x="288127" y="0"/>
                </a:moveTo>
                <a:lnTo>
                  <a:pt x="222245" y="2697"/>
                </a:lnTo>
                <a:lnTo>
                  <a:pt x="161670" y="10382"/>
                </a:lnTo>
                <a:lnTo>
                  <a:pt x="108162" y="22440"/>
                </a:lnTo>
                <a:lnTo>
                  <a:pt x="63481" y="38258"/>
                </a:lnTo>
                <a:lnTo>
                  <a:pt x="29387" y="57223"/>
                </a:lnTo>
                <a:lnTo>
                  <a:pt x="0" y="102140"/>
                </a:lnTo>
                <a:lnTo>
                  <a:pt x="7640" y="126123"/>
                </a:lnTo>
                <a:lnTo>
                  <a:pt x="63481" y="167262"/>
                </a:lnTo>
                <a:lnTo>
                  <a:pt x="108162" y="183244"/>
                </a:lnTo>
                <a:lnTo>
                  <a:pt x="161670" y="195387"/>
                </a:lnTo>
                <a:lnTo>
                  <a:pt x="222245" y="203103"/>
                </a:lnTo>
                <a:lnTo>
                  <a:pt x="288127" y="205805"/>
                </a:lnTo>
                <a:lnTo>
                  <a:pt x="354573" y="203103"/>
                </a:lnTo>
                <a:lnTo>
                  <a:pt x="415553" y="195387"/>
                </a:lnTo>
                <a:lnTo>
                  <a:pt x="469332" y="183244"/>
                </a:lnTo>
                <a:lnTo>
                  <a:pt x="514178" y="167262"/>
                </a:lnTo>
                <a:lnTo>
                  <a:pt x="548356" y="148026"/>
                </a:lnTo>
                <a:lnTo>
                  <a:pt x="577779" y="102140"/>
                </a:lnTo>
                <a:lnTo>
                  <a:pt x="570135" y="78722"/>
                </a:lnTo>
                <a:lnTo>
                  <a:pt x="514178" y="38258"/>
                </a:lnTo>
                <a:lnTo>
                  <a:pt x="469332" y="22440"/>
                </a:lnTo>
                <a:lnTo>
                  <a:pt x="415553" y="10382"/>
                </a:lnTo>
                <a:lnTo>
                  <a:pt x="354573" y="2697"/>
                </a:lnTo>
                <a:lnTo>
                  <a:pt x="288127" y="0"/>
                </a:lnTo>
                <a:close/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758654" y="4526646"/>
            <a:ext cx="17533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5" dirty="0">
                <a:latin typeface="Arial"/>
                <a:cs typeface="Arial"/>
              </a:rPr>
              <a:t>s</a:t>
            </a:r>
            <a:r>
              <a:rPr sz="729" spc="-10" dirty="0">
                <a:latin typeface="Arial"/>
                <a:cs typeface="Arial"/>
              </a:rPr>
              <a:t>tI</a:t>
            </a:r>
            <a:r>
              <a:rPr sz="729" spc="5" dirty="0">
                <a:latin typeface="Arial"/>
                <a:cs typeface="Arial"/>
              </a:rPr>
              <a:t>d</a:t>
            </a:r>
            <a:endParaRPr sz="72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9243" y="4677018"/>
            <a:ext cx="421040" cy="240153"/>
          </a:xfrm>
          <a:custGeom>
            <a:avLst/>
            <a:gdLst/>
            <a:ahLst/>
            <a:cxnLst/>
            <a:rect l="l" t="t" r="r" b="b"/>
            <a:pathLst>
              <a:path w="433070" h="247014">
                <a:moveTo>
                  <a:pt x="432969" y="0"/>
                </a:moveTo>
                <a:lnTo>
                  <a:pt x="0" y="246975"/>
                </a:lnTo>
              </a:path>
            </a:pathLst>
          </a:custGeom>
          <a:ln w="1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47638" y="4677018"/>
            <a:ext cx="0" cy="240153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975"/>
                </a:lnTo>
              </a:path>
            </a:pathLst>
          </a:custGeom>
          <a:ln w="1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886575" y="4677017"/>
            <a:ext cx="397581" cy="232745"/>
          </a:xfrm>
          <a:custGeom>
            <a:avLst/>
            <a:gdLst/>
            <a:ahLst/>
            <a:cxnLst/>
            <a:rect l="l" t="t" r="r" b="b"/>
            <a:pathLst>
              <a:path w="408939" h="239395">
                <a:moveTo>
                  <a:pt x="0" y="0"/>
                </a:moveTo>
                <a:lnTo>
                  <a:pt x="408577" y="239353"/>
                </a:lnTo>
              </a:path>
            </a:pathLst>
          </a:custGeom>
          <a:ln w="1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364975" y="4335976"/>
            <a:ext cx="2407708" cy="1381654"/>
          </a:xfrm>
          <a:custGeom>
            <a:avLst/>
            <a:gdLst/>
            <a:ahLst/>
            <a:cxnLst/>
            <a:rect l="l" t="t" r="r" b="b"/>
            <a:pathLst>
              <a:path w="2476500" h="1421129">
                <a:moveTo>
                  <a:pt x="0" y="1420884"/>
                </a:moveTo>
                <a:lnTo>
                  <a:pt x="2476201" y="1420884"/>
                </a:lnTo>
                <a:lnTo>
                  <a:pt x="2476201" y="0"/>
                </a:lnTo>
                <a:lnTo>
                  <a:pt x="0" y="0"/>
                </a:lnTo>
                <a:lnTo>
                  <a:pt x="0" y="1420884"/>
                </a:lnTo>
                <a:close/>
              </a:path>
            </a:pathLst>
          </a:custGeom>
          <a:ln w="15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352607" y="5430066"/>
            <a:ext cx="4843815" cy="2231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08281" algn="ctr"/>
            <a:r>
              <a:rPr sz="826" dirty="0">
                <a:latin typeface="Arial"/>
                <a:cs typeface="Arial"/>
              </a:rPr>
              <a:t>STUDENT (</a:t>
            </a:r>
            <a:r>
              <a:rPr sz="826" u="sng" dirty="0">
                <a:latin typeface="Arial"/>
                <a:cs typeface="Arial"/>
              </a:rPr>
              <a:t>stId</a:t>
            </a:r>
            <a:r>
              <a:rPr sz="826" dirty="0">
                <a:latin typeface="Arial"/>
                <a:cs typeface="Arial"/>
              </a:rPr>
              <a:t>, </a:t>
            </a:r>
            <a:r>
              <a:rPr sz="826" spc="-5" dirty="0">
                <a:latin typeface="Arial"/>
                <a:cs typeface="Arial"/>
              </a:rPr>
              <a:t>stName,</a:t>
            </a:r>
            <a:r>
              <a:rPr sz="826" spc="24" dirty="0">
                <a:latin typeface="Arial"/>
                <a:cs typeface="Arial"/>
              </a:rPr>
              <a:t> </a:t>
            </a:r>
            <a:r>
              <a:rPr sz="826" dirty="0">
                <a:latin typeface="Arial"/>
                <a:cs typeface="Arial"/>
              </a:rPr>
              <a:t>stDoB)</a:t>
            </a:r>
            <a:endParaRPr sz="82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78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R="2508281" algn="ctr"/>
            <a:r>
              <a:rPr sz="826" dirty="0">
                <a:latin typeface="Arial"/>
                <a:cs typeface="Arial"/>
              </a:rPr>
              <a:t>Fig. 1: </a:t>
            </a:r>
            <a:r>
              <a:rPr sz="826" spc="-5" dirty="0">
                <a:latin typeface="Arial"/>
                <a:cs typeface="Arial"/>
              </a:rPr>
              <a:t>An example </a:t>
            </a:r>
            <a:r>
              <a:rPr sz="826" dirty="0">
                <a:latin typeface="Arial"/>
                <a:cs typeface="Arial"/>
              </a:rPr>
              <a:t>strong entity</a:t>
            </a:r>
            <a:r>
              <a:rPr sz="826" spc="83" dirty="0">
                <a:latin typeface="Arial"/>
                <a:cs typeface="Arial"/>
              </a:rPr>
              <a:t> </a:t>
            </a:r>
            <a:r>
              <a:rPr sz="826" dirty="0">
                <a:latin typeface="Arial"/>
                <a:cs typeface="Arial"/>
              </a:rPr>
              <a:t>type</a:t>
            </a:r>
            <a:endParaRPr sz="826">
              <a:latin typeface="Arial"/>
              <a:cs typeface="Arial"/>
            </a:endParaRPr>
          </a:p>
          <a:p>
            <a:pPr marL="12347">
              <a:lnSpc>
                <a:spcPts val="1274"/>
              </a:lnSpc>
              <a:spcBef>
                <a:spcPts val="559"/>
              </a:spcBef>
            </a:pPr>
            <a:r>
              <a:rPr sz="1069" spc="15" dirty="0">
                <a:latin typeface="Times New Roman"/>
                <a:cs typeface="Times New Roman"/>
              </a:rPr>
              <a:t>Composite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These are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 combination of two or more than two attributes.  For address can be a </a:t>
            </a:r>
            <a:r>
              <a:rPr sz="1069" spc="15" dirty="0">
                <a:latin typeface="Times New Roman"/>
                <a:cs typeface="Times New Roman"/>
              </a:rPr>
              <a:t>composite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0" dirty="0">
                <a:latin typeface="Times New Roman"/>
                <a:cs typeface="Times New Roman"/>
              </a:rPr>
              <a:t>can have </a:t>
            </a:r>
            <a:r>
              <a:rPr sz="1069" spc="15" dirty="0">
                <a:latin typeface="Times New Roman"/>
                <a:cs typeface="Times New Roman"/>
              </a:rPr>
              <a:t>house </a:t>
            </a:r>
            <a:r>
              <a:rPr sz="1069" spc="10" dirty="0">
                <a:latin typeface="Times New Roman"/>
                <a:cs typeface="Times New Roman"/>
              </a:rPr>
              <a:t>no, street no, city code  and </a:t>
            </a:r>
            <a:r>
              <a:rPr sz="1069" spc="15" dirty="0">
                <a:latin typeface="Times New Roman"/>
                <a:cs typeface="Times New Roman"/>
              </a:rPr>
              <a:t>country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similarly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combination 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names.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 relational </a:t>
            </a:r>
            <a:r>
              <a:rPr sz="1069" spc="10" dirty="0">
                <a:latin typeface="Times New Roman"/>
                <a:cs typeface="Times New Roman"/>
              </a:rPr>
              <a:t>data model composite attributes </a:t>
            </a:r>
            <a:r>
              <a:rPr sz="1069" spc="5" dirty="0">
                <a:latin typeface="Times New Roman"/>
                <a:cs typeface="Times New Roman"/>
              </a:rPr>
              <a:t>are treated </a:t>
            </a:r>
            <a:r>
              <a:rPr sz="1069" spc="10" dirty="0">
                <a:latin typeface="Times New Roman"/>
                <a:cs typeface="Times New Roman"/>
              </a:rPr>
              <a:t>differently. Since tables can  contain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atomic values composite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represented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separate  </a:t>
            </a:r>
            <a:r>
              <a:rPr sz="1069" spc="5" dirty="0">
                <a:latin typeface="Times New Roman"/>
                <a:cs typeface="Times New Roman"/>
              </a:rPr>
              <a:t>relation</a:t>
            </a:r>
            <a:endParaRPr sz="1069">
              <a:latin typeface="Times New Roman"/>
              <a:cs typeface="Times New Roman"/>
            </a:endParaRPr>
          </a:p>
          <a:p>
            <a:pPr marL="12347" marR="27781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student entity type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composite attribute Address,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E-R 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represented with simple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relational data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model,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requirement of another relation </a:t>
            </a:r>
            <a:r>
              <a:rPr sz="1069" spc="5" dirty="0">
                <a:latin typeface="Times New Roman"/>
                <a:cs typeface="Times New Roman"/>
              </a:rPr>
              <a:t>like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following: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1992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471731" y="1973376"/>
            <a:ext cx="766145" cy="224101"/>
          </a:xfrm>
          <a:custGeom>
            <a:avLst/>
            <a:gdLst/>
            <a:ahLst/>
            <a:cxnLst/>
            <a:rect l="l" t="t" r="r" b="b"/>
            <a:pathLst>
              <a:path w="788035" h="230505">
                <a:moveTo>
                  <a:pt x="0" y="230152"/>
                </a:moveTo>
                <a:lnTo>
                  <a:pt x="788006" y="230152"/>
                </a:lnTo>
                <a:lnTo>
                  <a:pt x="788006" y="0"/>
                </a:lnTo>
                <a:lnTo>
                  <a:pt x="0" y="0"/>
                </a:lnTo>
                <a:lnTo>
                  <a:pt x="0" y="230152"/>
                </a:lnTo>
                <a:close/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506695" y="1999164"/>
            <a:ext cx="69700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STUDENT</a:t>
            </a:r>
            <a:endParaRPr sz="111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9509" y="1420607"/>
            <a:ext cx="830351" cy="306828"/>
          </a:xfrm>
          <a:custGeom>
            <a:avLst/>
            <a:gdLst/>
            <a:ahLst/>
            <a:cxnLst/>
            <a:rect l="l" t="t" r="r" b="b"/>
            <a:pathLst>
              <a:path w="854075" h="315594">
                <a:moveTo>
                  <a:pt x="426771" y="0"/>
                </a:moveTo>
                <a:lnTo>
                  <a:pt x="357784" y="2051"/>
                </a:lnTo>
                <a:lnTo>
                  <a:pt x="292253" y="7998"/>
                </a:lnTo>
                <a:lnTo>
                  <a:pt x="231075" y="17531"/>
                </a:lnTo>
                <a:lnTo>
                  <a:pt x="175147" y="30337"/>
                </a:lnTo>
                <a:lnTo>
                  <a:pt x="125364" y="46106"/>
                </a:lnTo>
                <a:lnTo>
                  <a:pt x="82623" y="64527"/>
                </a:lnTo>
                <a:lnTo>
                  <a:pt x="47819" y="85290"/>
                </a:lnTo>
                <a:lnTo>
                  <a:pt x="5612" y="132594"/>
                </a:lnTo>
                <a:lnTo>
                  <a:pt x="0" y="158515"/>
                </a:lnTo>
                <a:lnTo>
                  <a:pt x="5612" y="184022"/>
                </a:lnTo>
                <a:lnTo>
                  <a:pt x="47819" y="230738"/>
                </a:lnTo>
                <a:lnTo>
                  <a:pt x="82623" y="251307"/>
                </a:lnTo>
                <a:lnTo>
                  <a:pt x="125364" y="269590"/>
                </a:lnTo>
                <a:lnTo>
                  <a:pt x="175147" y="285266"/>
                </a:lnTo>
                <a:lnTo>
                  <a:pt x="231075" y="298016"/>
                </a:lnTo>
                <a:lnTo>
                  <a:pt x="292253" y="307519"/>
                </a:lnTo>
                <a:lnTo>
                  <a:pt x="357784" y="313456"/>
                </a:lnTo>
                <a:lnTo>
                  <a:pt x="426771" y="315506"/>
                </a:lnTo>
                <a:lnTo>
                  <a:pt x="496129" y="313456"/>
                </a:lnTo>
                <a:lnTo>
                  <a:pt x="561875" y="307519"/>
                </a:lnTo>
                <a:lnTo>
                  <a:pt x="623140" y="298016"/>
                </a:lnTo>
                <a:lnTo>
                  <a:pt x="679054" y="285266"/>
                </a:lnTo>
                <a:lnTo>
                  <a:pt x="728751" y="269590"/>
                </a:lnTo>
                <a:lnTo>
                  <a:pt x="771359" y="251307"/>
                </a:lnTo>
                <a:lnTo>
                  <a:pt x="806011" y="230738"/>
                </a:lnTo>
                <a:lnTo>
                  <a:pt x="847972" y="184022"/>
                </a:lnTo>
                <a:lnTo>
                  <a:pt x="853543" y="158515"/>
                </a:lnTo>
                <a:lnTo>
                  <a:pt x="847972" y="132594"/>
                </a:lnTo>
                <a:lnTo>
                  <a:pt x="806011" y="85290"/>
                </a:lnTo>
                <a:lnTo>
                  <a:pt x="771359" y="64527"/>
                </a:lnTo>
                <a:lnTo>
                  <a:pt x="728751" y="46106"/>
                </a:lnTo>
                <a:lnTo>
                  <a:pt x="679054" y="30337"/>
                </a:lnTo>
                <a:lnTo>
                  <a:pt x="623140" y="17531"/>
                </a:lnTo>
                <a:lnTo>
                  <a:pt x="561875" y="7998"/>
                </a:lnTo>
                <a:lnTo>
                  <a:pt x="496129" y="2051"/>
                </a:lnTo>
                <a:lnTo>
                  <a:pt x="426771" y="0"/>
                </a:lnTo>
                <a:close/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558667" y="1466846"/>
            <a:ext cx="51734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s</a:t>
            </a:r>
            <a:r>
              <a:rPr sz="1118" dirty="0">
                <a:latin typeface="Arial"/>
                <a:cs typeface="Arial"/>
              </a:rPr>
              <a:t>t</a:t>
            </a:r>
            <a:r>
              <a:rPr sz="1118" spc="-5" dirty="0">
                <a:latin typeface="Arial"/>
                <a:cs typeface="Arial"/>
              </a:rPr>
              <a:t>Na</a:t>
            </a:r>
            <a:r>
              <a:rPr sz="1118" spc="10" dirty="0">
                <a:latin typeface="Arial"/>
                <a:cs typeface="Arial"/>
              </a:rPr>
              <a:t>m</a:t>
            </a:r>
            <a:r>
              <a:rPr sz="1118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4207" y="1420623"/>
            <a:ext cx="831584" cy="306828"/>
          </a:xfrm>
          <a:custGeom>
            <a:avLst/>
            <a:gdLst/>
            <a:ahLst/>
            <a:cxnLst/>
            <a:rect l="l" t="t" r="r" b="b"/>
            <a:pathLst>
              <a:path w="855345" h="315594">
                <a:moveTo>
                  <a:pt x="428294" y="0"/>
                </a:moveTo>
                <a:lnTo>
                  <a:pt x="358894" y="2051"/>
                </a:lnTo>
                <a:lnTo>
                  <a:pt x="293032" y="7998"/>
                </a:lnTo>
                <a:lnTo>
                  <a:pt x="231597" y="17531"/>
                </a:lnTo>
                <a:lnTo>
                  <a:pt x="175475" y="30337"/>
                </a:lnTo>
                <a:lnTo>
                  <a:pt x="125554" y="46106"/>
                </a:lnTo>
                <a:lnTo>
                  <a:pt x="82720" y="64527"/>
                </a:lnTo>
                <a:lnTo>
                  <a:pt x="47860" y="85290"/>
                </a:lnTo>
                <a:lnTo>
                  <a:pt x="5613" y="132594"/>
                </a:lnTo>
                <a:lnTo>
                  <a:pt x="0" y="158514"/>
                </a:lnTo>
                <a:lnTo>
                  <a:pt x="5613" y="184021"/>
                </a:lnTo>
                <a:lnTo>
                  <a:pt x="47860" y="230737"/>
                </a:lnTo>
                <a:lnTo>
                  <a:pt x="82720" y="251306"/>
                </a:lnTo>
                <a:lnTo>
                  <a:pt x="125554" y="269589"/>
                </a:lnTo>
                <a:lnTo>
                  <a:pt x="175475" y="285265"/>
                </a:lnTo>
                <a:lnTo>
                  <a:pt x="231597" y="298015"/>
                </a:lnTo>
                <a:lnTo>
                  <a:pt x="293032" y="307518"/>
                </a:lnTo>
                <a:lnTo>
                  <a:pt x="358894" y="313455"/>
                </a:lnTo>
                <a:lnTo>
                  <a:pt x="428294" y="315505"/>
                </a:lnTo>
                <a:lnTo>
                  <a:pt x="497281" y="313455"/>
                </a:lnTo>
                <a:lnTo>
                  <a:pt x="562812" y="307518"/>
                </a:lnTo>
                <a:lnTo>
                  <a:pt x="623990" y="298015"/>
                </a:lnTo>
                <a:lnTo>
                  <a:pt x="679918" y="285265"/>
                </a:lnTo>
                <a:lnTo>
                  <a:pt x="729701" y="269589"/>
                </a:lnTo>
                <a:lnTo>
                  <a:pt x="772442" y="251306"/>
                </a:lnTo>
                <a:lnTo>
                  <a:pt x="807245" y="230737"/>
                </a:lnTo>
                <a:lnTo>
                  <a:pt x="849452" y="184021"/>
                </a:lnTo>
                <a:lnTo>
                  <a:pt x="855064" y="158514"/>
                </a:lnTo>
                <a:lnTo>
                  <a:pt x="849452" y="132594"/>
                </a:lnTo>
                <a:lnTo>
                  <a:pt x="807245" y="85290"/>
                </a:lnTo>
                <a:lnTo>
                  <a:pt x="772442" y="64527"/>
                </a:lnTo>
                <a:lnTo>
                  <a:pt x="729701" y="46106"/>
                </a:lnTo>
                <a:lnTo>
                  <a:pt x="679918" y="30337"/>
                </a:lnTo>
                <a:lnTo>
                  <a:pt x="623990" y="17531"/>
                </a:lnTo>
                <a:lnTo>
                  <a:pt x="562812" y="7998"/>
                </a:lnTo>
                <a:lnTo>
                  <a:pt x="497281" y="2051"/>
                </a:lnTo>
                <a:lnTo>
                  <a:pt x="428294" y="0"/>
                </a:lnTo>
                <a:close/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633143" y="1466501"/>
            <a:ext cx="41301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s</a:t>
            </a:r>
            <a:r>
              <a:rPr sz="1118" dirty="0">
                <a:latin typeface="Arial"/>
                <a:cs typeface="Arial"/>
              </a:rPr>
              <a:t>t</a:t>
            </a:r>
            <a:r>
              <a:rPr sz="1118" spc="-5" dirty="0">
                <a:latin typeface="Arial"/>
                <a:cs typeface="Arial"/>
              </a:rPr>
              <a:t>Do</a:t>
            </a:r>
            <a:r>
              <a:rPr sz="1118" dirty="0">
                <a:latin typeface="Arial"/>
                <a:cs typeface="Arial"/>
              </a:rPr>
              <a:t>B</a:t>
            </a:r>
            <a:endParaRPr sz="111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843" y="1419515"/>
            <a:ext cx="861219" cy="306828"/>
          </a:xfrm>
          <a:custGeom>
            <a:avLst/>
            <a:gdLst/>
            <a:ahLst/>
            <a:cxnLst/>
            <a:rect l="l" t="t" r="r" b="b"/>
            <a:pathLst>
              <a:path w="885825" h="315594">
                <a:moveTo>
                  <a:pt x="442084" y="0"/>
                </a:moveTo>
                <a:lnTo>
                  <a:pt x="376812" y="1699"/>
                </a:lnTo>
                <a:lnTo>
                  <a:pt x="314494" y="6642"/>
                </a:lnTo>
                <a:lnTo>
                  <a:pt x="255819" y="14596"/>
                </a:lnTo>
                <a:lnTo>
                  <a:pt x="201474" y="25325"/>
                </a:lnTo>
                <a:lnTo>
                  <a:pt x="152145" y="38597"/>
                </a:lnTo>
                <a:lnTo>
                  <a:pt x="108519" y="54178"/>
                </a:lnTo>
                <a:lnTo>
                  <a:pt x="71285" y="71834"/>
                </a:lnTo>
                <a:lnTo>
                  <a:pt x="18737" y="112438"/>
                </a:lnTo>
                <a:lnTo>
                  <a:pt x="0" y="158540"/>
                </a:lnTo>
                <a:lnTo>
                  <a:pt x="4798" y="181782"/>
                </a:lnTo>
                <a:lnTo>
                  <a:pt x="41128" y="224810"/>
                </a:lnTo>
                <a:lnTo>
                  <a:pt x="108519" y="261625"/>
                </a:lnTo>
                <a:lnTo>
                  <a:pt x="152145" y="277102"/>
                </a:lnTo>
                <a:lnTo>
                  <a:pt x="201474" y="290304"/>
                </a:lnTo>
                <a:lnTo>
                  <a:pt x="255819" y="300991"/>
                </a:lnTo>
                <a:lnTo>
                  <a:pt x="314494" y="308922"/>
                </a:lnTo>
                <a:lnTo>
                  <a:pt x="376812" y="313858"/>
                </a:lnTo>
                <a:lnTo>
                  <a:pt x="442084" y="315556"/>
                </a:lnTo>
                <a:lnTo>
                  <a:pt x="507735" y="313858"/>
                </a:lnTo>
                <a:lnTo>
                  <a:pt x="570363" y="308922"/>
                </a:lnTo>
                <a:lnTo>
                  <a:pt x="629286" y="300991"/>
                </a:lnTo>
                <a:lnTo>
                  <a:pt x="683825" y="290304"/>
                </a:lnTo>
                <a:lnTo>
                  <a:pt x="733300" y="277102"/>
                </a:lnTo>
                <a:lnTo>
                  <a:pt x="777030" y="261625"/>
                </a:lnTo>
                <a:lnTo>
                  <a:pt x="814334" y="244114"/>
                </a:lnTo>
                <a:lnTo>
                  <a:pt x="866946" y="203952"/>
                </a:lnTo>
                <a:lnTo>
                  <a:pt x="885692" y="158540"/>
                </a:lnTo>
                <a:lnTo>
                  <a:pt x="880892" y="134919"/>
                </a:lnTo>
                <a:lnTo>
                  <a:pt x="844533" y="91332"/>
                </a:lnTo>
                <a:lnTo>
                  <a:pt x="777030" y="54178"/>
                </a:lnTo>
                <a:lnTo>
                  <a:pt x="733300" y="38597"/>
                </a:lnTo>
                <a:lnTo>
                  <a:pt x="683825" y="25325"/>
                </a:lnTo>
                <a:lnTo>
                  <a:pt x="629286" y="14596"/>
                </a:lnTo>
                <a:lnTo>
                  <a:pt x="570363" y="6642"/>
                </a:lnTo>
                <a:lnTo>
                  <a:pt x="507735" y="1699"/>
                </a:lnTo>
                <a:lnTo>
                  <a:pt x="442084" y="0"/>
                </a:lnTo>
                <a:close/>
              </a:path>
            </a:pathLst>
          </a:custGeom>
          <a:ln w="1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727500" y="1497230"/>
            <a:ext cx="25497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s</a:t>
            </a:r>
            <a:r>
              <a:rPr sz="1118" dirty="0">
                <a:latin typeface="Arial"/>
                <a:cs typeface="Arial"/>
              </a:rPr>
              <a:t>t</a:t>
            </a:r>
            <a:r>
              <a:rPr sz="1118" spc="-10" dirty="0">
                <a:latin typeface="Arial"/>
                <a:cs typeface="Arial"/>
              </a:rPr>
              <a:t>I</a:t>
            </a:r>
            <a:r>
              <a:rPr sz="1118" dirty="0">
                <a:latin typeface="Arial"/>
                <a:cs typeface="Arial"/>
              </a:rPr>
              <a:t>d</a:t>
            </a:r>
            <a:endParaRPr sz="111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9786" y="1726265"/>
            <a:ext cx="615509" cy="246327"/>
          </a:xfrm>
          <a:custGeom>
            <a:avLst/>
            <a:gdLst/>
            <a:ahLst/>
            <a:cxnLst/>
            <a:rect l="l" t="t" r="r" b="b"/>
            <a:pathLst>
              <a:path w="633095" h="253365">
                <a:moveTo>
                  <a:pt x="632661" y="0"/>
                </a:moveTo>
                <a:lnTo>
                  <a:pt x="0" y="253064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41086" y="1726265"/>
            <a:ext cx="0" cy="246327"/>
          </a:xfrm>
          <a:custGeom>
            <a:avLst/>
            <a:gdLst/>
            <a:ahLst/>
            <a:cxnLst/>
            <a:rect l="l" t="t" r="r" b="b"/>
            <a:pathLst>
              <a:path h="253365">
                <a:moveTo>
                  <a:pt x="0" y="0"/>
                </a:moveTo>
                <a:lnTo>
                  <a:pt x="0" y="253064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825817" y="1726265"/>
            <a:ext cx="646377" cy="246327"/>
          </a:xfrm>
          <a:custGeom>
            <a:avLst/>
            <a:gdLst/>
            <a:ahLst/>
            <a:cxnLst/>
            <a:rect l="l" t="t" r="r" b="b"/>
            <a:pathLst>
              <a:path w="664844" h="253365">
                <a:moveTo>
                  <a:pt x="0" y="0"/>
                </a:moveTo>
                <a:lnTo>
                  <a:pt x="664675" y="253064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95053" y="2892713"/>
            <a:ext cx="738364" cy="277195"/>
          </a:xfrm>
          <a:custGeom>
            <a:avLst/>
            <a:gdLst/>
            <a:ahLst/>
            <a:cxnLst/>
            <a:rect l="l" t="t" r="r" b="b"/>
            <a:pathLst>
              <a:path w="759460" h="285114">
                <a:moveTo>
                  <a:pt x="379596" y="0"/>
                </a:moveTo>
                <a:lnTo>
                  <a:pt x="311170" y="2302"/>
                </a:lnTo>
                <a:lnTo>
                  <a:pt x="246847" y="8933"/>
                </a:lnTo>
                <a:lnTo>
                  <a:pt x="187681" y="19479"/>
                </a:lnTo>
                <a:lnTo>
                  <a:pt x="134725" y="33526"/>
                </a:lnTo>
                <a:lnTo>
                  <a:pt x="89034" y="50659"/>
                </a:lnTo>
                <a:lnTo>
                  <a:pt x="51663" y="70465"/>
                </a:lnTo>
                <a:lnTo>
                  <a:pt x="6091" y="116438"/>
                </a:lnTo>
                <a:lnTo>
                  <a:pt x="0" y="141777"/>
                </a:lnTo>
                <a:lnTo>
                  <a:pt x="6091" y="167569"/>
                </a:lnTo>
                <a:lnTo>
                  <a:pt x="51663" y="214161"/>
                </a:lnTo>
                <a:lnTo>
                  <a:pt x="89034" y="234157"/>
                </a:lnTo>
                <a:lnTo>
                  <a:pt x="134725" y="251418"/>
                </a:lnTo>
                <a:lnTo>
                  <a:pt x="187681" y="265542"/>
                </a:lnTo>
                <a:lnTo>
                  <a:pt x="246847" y="276128"/>
                </a:lnTo>
                <a:lnTo>
                  <a:pt x="311170" y="282774"/>
                </a:lnTo>
                <a:lnTo>
                  <a:pt x="379596" y="285078"/>
                </a:lnTo>
                <a:lnTo>
                  <a:pt x="447621" y="282774"/>
                </a:lnTo>
                <a:lnTo>
                  <a:pt x="511731" y="276128"/>
                </a:lnTo>
                <a:lnTo>
                  <a:pt x="570835" y="265542"/>
                </a:lnTo>
                <a:lnTo>
                  <a:pt x="623840" y="251418"/>
                </a:lnTo>
                <a:lnTo>
                  <a:pt x="669656" y="234157"/>
                </a:lnTo>
                <a:lnTo>
                  <a:pt x="707191" y="214161"/>
                </a:lnTo>
                <a:lnTo>
                  <a:pt x="753051" y="167569"/>
                </a:lnTo>
                <a:lnTo>
                  <a:pt x="759193" y="141777"/>
                </a:lnTo>
                <a:lnTo>
                  <a:pt x="753051" y="116438"/>
                </a:lnTo>
                <a:lnTo>
                  <a:pt x="707191" y="70465"/>
                </a:lnTo>
                <a:lnTo>
                  <a:pt x="669656" y="50659"/>
                </a:lnTo>
                <a:lnTo>
                  <a:pt x="623840" y="33526"/>
                </a:lnTo>
                <a:lnTo>
                  <a:pt x="570835" y="19479"/>
                </a:lnTo>
                <a:lnTo>
                  <a:pt x="511731" y="8933"/>
                </a:lnTo>
                <a:lnTo>
                  <a:pt x="447621" y="2302"/>
                </a:lnTo>
                <a:lnTo>
                  <a:pt x="379596" y="0"/>
                </a:lnTo>
                <a:close/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425058" y="2923806"/>
            <a:ext cx="707496" cy="246327"/>
          </a:xfrm>
          <a:custGeom>
            <a:avLst/>
            <a:gdLst/>
            <a:ahLst/>
            <a:cxnLst/>
            <a:rect l="l" t="t" r="r" b="b"/>
            <a:pathLst>
              <a:path w="727710" h="253364">
                <a:moveTo>
                  <a:pt x="362840" y="0"/>
                </a:moveTo>
                <a:lnTo>
                  <a:pt x="297798" y="2030"/>
                </a:lnTo>
                <a:lnTo>
                  <a:pt x="236506" y="7888"/>
                </a:lnTo>
                <a:lnTo>
                  <a:pt x="180008" y="17221"/>
                </a:lnTo>
                <a:lnTo>
                  <a:pt x="129345" y="29679"/>
                </a:lnTo>
                <a:lnTo>
                  <a:pt x="85558" y="44910"/>
                </a:lnTo>
                <a:lnTo>
                  <a:pt x="49688" y="62562"/>
                </a:lnTo>
                <a:lnTo>
                  <a:pt x="5868" y="103727"/>
                </a:lnTo>
                <a:lnTo>
                  <a:pt x="0" y="126536"/>
                </a:lnTo>
                <a:lnTo>
                  <a:pt x="5868" y="148945"/>
                </a:lnTo>
                <a:lnTo>
                  <a:pt x="49688" y="189833"/>
                </a:lnTo>
                <a:lnTo>
                  <a:pt x="85558" y="207536"/>
                </a:lnTo>
                <a:lnTo>
                  <a:pt x="129345" y="222892"/>
                </a:lnTo>
                <a:lnTo>
                  <a:pt x="180008" y="235513"/>
                </a:lnTo>
                <a:lnTo>
                  <a:pt x="236506" y="245009"/>
                </a:lnTo>
                <a:lnTo>
                  <a:pt x="297798" y="250993"/>
                </a:lnTo>
                <a:lnTo>
                  <a:pt x="362840" y="253073"/>
                </a:lnTo>
                <a:lnTo>
                  <a:pt x="428337" y="250993"/>
                </a:lnTo>
                <a:lnTo>
                  <a:pt x="489982" y="245009"/>
                </a:lnTo>
                <a:lnTo>
                  <a:pt x="546745" y="235513"/>
                </a:lnTo>
                <a:lnTo>
                  <a:pt x="597599" y="222892"/>
                </a:lnTo>
                <a:lnTo>
                  <a:pt x="641514" y="207536"/>
                </a:lnTo>
                <a:lnTo>
                  <a:pt x="677461" y="189833"/>
                </a:lnTo>
                <a:lnTo>
                  <a:pt x="721336" y="148945"/>
                </a:lnTo>
                <a:lnTo>
                  <a:pt x="727206" y="126536"/>
                </a:lnTo>
                <a:lnTo>
                  <a:pt x="721336" y="103727"/>
                </a:lnTo>
                <a:lnTo>
                  <a:pt x="677461" y="62562"/>
                </a:lnTo>
                <a:lnTo>
                  <a:pt x="641514" y="44910"/>
                </a:lnTo>
                <a:lnTo>
                  <a:pt x="597599" y="29679"/>
                </a:lnTo>
                <a:lnTo>
                  <a:pt x="546745" y="17221"/>
                </a:lnTo>
                <a:lnTo>
                  <a:pt x="489982" y="7888"/>
                </a:lnTo>
                <a:lnTo>
                  <a:pt x="428337" y="2030"/>
                </a:lnTo>
                <a:lnTo>
                  <a:pt x="362840" y="0"/>
                </a:lnTo>
                <a:close/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865796" y="2938961"/>
            <a:ext cx="119644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7225" algn="l"/>
              </a:tabLst>
            </a:pPr>
            <a:r>
              <a:rPr sz="1118" spc="10" dirty="0">
                <a:latin typeface="Arial"/>
                <a:cs typeface="Arial"/>
              </a:rPr>
              <a:t>c</a:t>
            </a:r>
            <a:r>
              <a:rPr sz="1118" spc="-5" dirty="0">
                <a:latin typeface="Arial"/>
                <a:cs typeface="Arial"/>
              </a:rPr>
              <a:t>i</a:t>
            </a:r>
            <a:r>
              <a:rPr sz="1118" spc="-10" dirty="0">
                <a:latin typeface="Arial"/>
                <a:cs typeface="Arial"/>
              </a:rPr>
              <a:t>t</a:t>
            </a:r>
            <a:r>
              <a:rPr sz="1118" dirty="0">
                <a:latin typeface="Arial"/>
                <a:cs typeface="Arial"/>
              </a:rPr>
              <a:t>y	</a:t>
            </a:r>
            <a:r>
              <a:rPr sz="1118" spc="10" dirty="0">
                <a:latin typeface="Arial"/>
                <a:cs typeface="Arial"/>
              </a:rPr>
              <a:t>c</a:t>
            </a:r>
            <a:r>
              <a:rPr sz="1118" spc="-19" dirty="0">
                <a:latin typeface="Arial"/>
                <a:cs typeface="Arial"/>
              </a:rPr>
              <a:t>i</a:t>
            </a:r>
            <a:r>
              <a:rPr sz="1118" dirty="0">
                <a:latin typeface="Arial"/>
                <a:cs typeface="Arial"/>
              </a:rPr>
              <a:t>t</a:t>
            </a:r>
            <a:r>
              <a:rPr sz="1118" spc="-15" dirty="0">
                <a:latin typeface="Arial"/>
                <a:cs typeface="Arial"/>
              </a:rPr>
              <a:t>y</a:t>
            </a:r>
            <a:r>
              <a:rPr sz="1118" spc="19" dirty="0">
                <a:latin typeface="Arial"/>
                <a:cs typeface="Arial"/>
              </a:rPr>
              <a:t>C</a:t>
            </a:r>
            <a:r>
              <a:rPr sz="1118" spc="-5" dirty="0">
                <a:latin typeface="Arial"/>
                <a:cs typeface="Arial"/>
              </a:rPr>
              <a:t>o</a:t>
            </a:r>
            <a:r>
              <a:rPr sz="1118" spc="19" dirty="0">
                <a:latin typeface="Arial"/>
                <a:cs typeface="Arial"/>
              </a:rPr>
              <a:t>d</a:t>
            </a:r>
            <a:r>
              <a:rPr sz="1118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40703" y="2860577"/>
            <a:ext cx="861836" cy="308681"/>
          </a:xfrm>
          <a:custGeom>
            <a:avLst/>
            <a:gdLst/>
            <a:ahLst/>
            <a:cxnLst/>
            <a:rect l="l" t="t" r="r" b="b"/>
            <a:pathLst>
              <a:path w="886460" h="317500">
                <a:moveTo>
                  <a:pt x="443695" y="0"/>
                </a:moveTo>
                <a:lnTo>
                  <a:pt x="378374" y="1734"/>
                </a:lnTo>
                <a:lnTo>
                  <a:pt x="315948" y="6767"/>
                </a:lnTo>
                <a:lnTo>
                  <a:pt x="257116" y="14846"/>
                </a:lnTo>
                <a:lnTo>
                  <a:pt x="202579" y="25715"/>
                </a:lnTo>
                <a:lnTo>
                  <a:pt x="153040" y="39120"/>
                </a:lnTo>
                <a:lnTo>
                  <a:pt x="109199" y="54807"/>
                </a:lnTo>
                <a:lnTo>
                  <a:pt x="71757" y="72522"/>
                </a:lnTo>
                <a:lnTo>
                  <a:pt x="18874" y="113017"/>
                </a:lnTo>
                <a:lnTo>
                  <a:pt x="0" y="158571"/>
                </a:lnTo>
                <a:lnTo>
                  <a:pt x="4835" y="181853"/>
                </a:lnTo>
                <a:lnTo>
                  <a:pt x="41415" y="225132"/>
                </a:lnTo>
                <a:lnTo>
                  <a:pt x="109199" y="262335"/>
                </a:lnTo>
                <a:lnTo>
                  <a:pt x="153040" y="278022"/>
                </a:lnTo>
                <a:lnTo>
                  <a:pt x="202579" y="291427"/>
                </a:lnTo>
                <a:lnTo>
                  <a:pt x="257116" y="302296"/>
                </a:lnTo>
                <a:lnTo>
                  <a:pt x="315948" y="310374"/>
                </a:lnTo>
                <a:lnTo>
                  <a:pt x="378374" y="315408"/>
                </a:lnTo>
                <a:lnTo>
                  <a:pt x="443695" y="317142"/>
                </a:lnTo>
                <a:lnTo>
                  <a:pt x="508979" y="315408"/>
                </a:lnTo>
                <a:lnTo>
                  <a:pt x="571309" y="310374"/>
                </a:lnTo>
                <a:lnTo>
                  <a:pt x="629995" y="302296"/>
                </a:lnTo>
                <a:lnTo>
                  <a:pt x="684351" y="291427"/>
                </a:lnTo>
                <a:lnTo>
                  <a:pt x="733690" y="278022"/>
                </a:lnTo>
                <a:lnTo>
                  <a:pt x="777324" y="262335"/>
                </a:lnTo>
                <a:lnTo>
                  <a:pt x="814566" y="244620"/>
                </a:lnTo>
                <a:lnTo>
                  <a:pt x="867124" y="204125"/>
                </a:lnTo>
                <a:lnTo>
                  <a:pt x="885865" y="158571"/>
                </a:lnTo>
                <a:lnTo>
                  <a:pt x="881065" y="135289"/>
                </a:lnTo>
                <a:lnTo>
                  <a:pt x="844728" y="92010"/>
                </a:lnTo>
                <a:lnTo>
                  <a:pt x="777324" y="54807"/>
                </a:lnTo>
                <a:lnTo>
                  <a:pt x="733690" y="39120"/>
                </a:lnTo>
                <a:lnTo>
                  <a:pt x="684351" y="25715"/>
                </a:lnTo>
                <a:lnTo>
                  <a:pt x="629995" y="14846"/>
                </a:lnTo>
                <a:lnTo>
                  <a:pt x="571309" y="6767"/>
                </a:lnTo>
                <a:lnTo>
                  <a:pt x="508979" y="1734"/>
                </a:lnTo>
                <a:lnTo>
                  <a:pt x="443695" y="0"/>
                </a:lnTo>
                <a:close/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758702" y="2907239"/>
            <a:ext cx="65378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Arial"/>
                <a:cs typeface="Arial"/>
              </a:rPr>
              <a:t>areaCode</a:t>
            </a:r>
            <a:endParaRPr sz="111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55128" y="2676789"/>
            <a:ext cx="154340" cy="246327"/>
          </a:xfrm>
          <a:custGeom>
            <a:avLst/>
            <a:gdLst/>
            <a:ahLst/>
            <a:cxnLst/>
            <a:rect l="l" t="t" r="r" b="b"/>
            <a:pathLst>
              <a:path w="158750" h="253364">
                <a:moveTo>
                  <a:pt x="0" y="0"/>
                </a:moveTo>
                <a:lnTo>
                  <a:pt x="158570" y="253102"/>
                </a:lnTo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087502" y="2645659"/>
            <a:ext cx="275960" cy="246327"/>
          </a:xfrm>
          <a:custGeom>
            <a:avLst/>
            <a:gdLst/>
            <a:ahLst/>
            <a:cxnLst/>
            <a:rect l="l" t="t" r="r" b="b"/>
            <a:pathLst>
              <a:path w="283845" h="253364">
                <a:moveTo>
                  <a:pt x="283596" y="0"/>
                </a:moveTo>
                <a:lnTo>
                  <a:pt x="0" y="253102"/>
                </a:lnTo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255888" y="2616015"/>
            <a:ext cx="984691" cy="245092"/>
          </a:xfrm>
          <a:custGeom>
            <a:avLst/>
            <a:gdLst/>
            <a:ahLst/>
            <a:cxnLst/>
            <a:rect l="l" t="t" r="r" b="b"/>
            <a:pathLst>
              <a:path w="1012825" h="252094">
                <a:moveTo>
                  <a:pt x="0" y="251577"/>
                </a:moveTo>
                <a:lnTo>
                  <a:pt x="1012409" y="0"/>
                </a:lnTo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070310" y="2645659"/>
            <a:ext cx="738364" cy="277195"/>
          </a:xfrm>
          <a:custGeom>
            <a:avLst/>
            <a:gdLst/>
            <a:ahLst/>
            <a:cxnLst/>
            <a:rect l="l" t="t" r="r" b="b"/>
            <a:pathLst>
              <a:path w="759460" h="285114">
                <a:moveTo>
                  <a:pt x="379653" y="0"/>
                </a:moveTo>
                <a:lnTo>
                  <a:pt x="311618" y="2304"/>
                </a:lnTo>
                <a:lnTo>
                  <a:pt x="247499" y="8951"/>
                </a:lnTo>
                <a:lnTo>
                  <a:pt x="188386" y="19538"/>
                </a:lnTo>
                <a:lnTo>
                  <a:pt x="135373" y="33664"/>
                </a:lnTo>
                <a:lnTo>
                  <a:pt x="89550" y="50928"/>
                </a:lnTo>
                <a:lnTo>
                  <a:pt x="52009" y="70927"/>
                </a:lnTo>
                <a:lnTo>
                  <a:pt x="6142" y="117526"/>
                </a:lnTo>
                <a:lnTo>
                  <a:pt x="0" y="143323"/>
                </a:lnTo>
                <a:lnTo>
                  <a:pt x="6142" y="168665"/>
                </a:lnTo>
                <a:lnTo>
                  <a:pt x="52009" y="214645"/>
                </a:lnTo>
                <a:lnTo>
                  <a:pt x="89550" y="234454"/>
                </a:lnTo>
                <a:lnTo>
                  <a:pt x="135373" y="251590"/>
                </a:lnTo>
                <a:lnTo>
                  <a:pt x="188386" y="265638"/>
                </a:lnTo>
                <a:lnTo>
                  <a:pt x="247499" y="276186"/>
                </a:lnTo>
                <a:lnTo>
                  <a:pt x="311618" y="282818"/>
                </a:lnTo>
                <a:lnTo>
                  <a:pt x="379653" y="285121"/>
                </a:lnTo>
                <a:lnTo>
                  <a:pt x="448090" y="282818"/>
                </a:lnTo>
                <a:lnTo>
                  <a:pt x="512422" y="276186"/>
                </a:lnTo>
                <a:lnTo>
                  <a:pt x="571598" y="265638"/>
                </a:lnTo>
                <a:lnTo>
                  <a:pt x="624561" y="251590"/>
                </a:lnTo>
                <a:lnTo>
                  <a:pt x="670258" y="234454"/>
                </a:lnTo>
                <a:lnTo>
                  <a:pt x="707636" y="214645"/>
                </a:lnTo>
                <a:lnTo>
                  <a:pt x="753214" y="168665"/>
                </a:lnTo>
                <a:lnTo>
                  <a:pt x="759307" y="143323"/>
                </a:lnTo>
                <a:lnTo>
                  <a:pt x="753214" y="117526"/>
                </a:lnTo>
                <a:lnTo>
                  <a:pt x="707636" y="70927"/>
                </a:lnTo>
                <a:lnTo>
                  <a:pt x="670258" y="50928"/>
                </a:lnTo>
                <a:lnTo>
                  <a:pt x="624561" y="33664"/>
                </a:lnTo>
                <a:lnTo>
                  <a:pt x="571598" y="19538"/>
                </a:lnTo>
                <a:lnTo>
                  <a:pt x="512422" y="8951"/>
                </a:lnTo>
                <a:lnTo>
                  <a:pt x="448090" y="2304"/>
                </a:lnTo>
                <a:lnTo>
                  <a:pt x="379653" y="0"/>
                </a:lnTo>
                <a:close/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070291" y="2246935"/>
            <a:ext cx="708731" cy="246327"/>
          </a:xfrm>
          <a:custGeom>
            <a:avLst/>
            <a:gdLst/>
            <a:ahLst/>
            <a:cxnLst/>
            <a:rect l="l" t="t" r="r" b="b"/>
            <a:pathLst>
              <a:path w="728979" h="253364">
                <a:moveTo>
                  <a:pt x="364403" y="0"/>
                </a:moveTo>
                <a:lnTo>
                  <a:pt x="298899" y="2030"/>
                </a:lnTo>
                <a:lnTo>
                  <a:pt x="237248" y="7889"/>
                </a:lnTo>
                <a:lnTo>
                  <a:pt x="180479" y="17223"/>
                </a:lnTo>
                <a:lnTo>
                  <a:pt x="129620" y="29682"/>
                </a:lnTo>
                <a:lnTo>
                  <a:pt x="85701" y="44914"/>
                </a:lnTo>
                <a:lnTo>
                  <a:pt x="49750" y="62569"/>
                </a:lnTo>
                <a:lnTo>
                  <a:pt x="5870" y="103738"/>
                </a:lnTo>
                <a:lnTo>
                  <a:pt x="0" y="126550"/>
                </a:lnTo>
                <a:lnTo>
                  <a:pt x="5870" y="149362"/>
                </a:lnTo>
                <a:lnTo>
                  <a:pt x="49750" y="190531"/>
                </a:lnTo>
                <a:lnTo>
                  <a:pt x="85701" y="208185"/>
                </a:lnTo>
                <a:lnTo>
                  <a:pt x="129620" y="223417"/>
                </a:lnTo>
                <a:lnTo>
                  <a:pt x="180479" y="235876"/>
                </a:lnTo>
                <a:lnTo>
                  <a:pt x="237248" y="245211"/>
                </a:lnTo>
                <a:lnTo>
                  <a:pt x="298899" y="251069"/>
                </a:lnTo>
                <a:lnTo>
                  <a:pt x="364403" y="253100"/>
                </a:lnTo>
                <a:lnTo>
                  <a:pt x="429907" y="251069"/>
                </a:lnTo>
                <a:lnTo>
                  <a:pt x="491558" y="245211"/>
                </a:lnTo>
                <a:lnTo>
                  <a:pt x="548327" y="235876"/>
                </a:lnTo>
                <a:lnTo>
                  <a:pt x="599186" y="223417"/>
                </a:lnTo>
                <a:lnTo>
                  <a:pt x="643105" y="208185"/>
                </a:lnTo>
                <a:lnTo>
                  <a:pt x="679056" y="190531"/>
                </a:lnTo>
                <a:lnTo>
                  <a:pt x="722936" y="149362"/>
                </a:lnTo>
                <a:lnTo>
                  <a:pt x="728807" y="126550"/>
                </a:lnTo>
                <a:lnTo>
                  <a:pt x="722936" y="103738"/>
                </a:lnTo>
                <a:lnTo>
                  <a:pt x="679056" y="62569"/>
                </a:lnTo>
                <a:lnTo>
                  <a:pt x="643105" y="44914"/>
                </a:lnTo>
                <a:lnTo>
                  <a:pt x="599186" y="29682"/>
                </a:lnTo>
                <a:lnTo>
                  <a:pt x="548327" y="17223"/>
                </a:lnTo>
                <a:lnTo>
                  <a:pt x="491558" y="7889"/>
                </a:lnTo>
                <a:lnTo>
                  <a:pt x="429907" y="2030"/>
                </a:lnTo>
                <a:lnTo>
                  <a:pt x="364403" y="0"/>
                </a:lnTo>
                <a:close/>
              </a:path>
            </a:pathLst>
          </a:custGeom>
          <a:ln w="15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009997" y="1847148"/>
            <a:ext cx="738364" cy="307446"/>
          </a:xfrm>
          <a:custGeom>
            <a:avLst/>
            <a:gdLst/>
            <a:ahLst/>
            <a:cxnLst/>
            <a:rect l="l" t="t" r="r" b="b"/>
            <a:pathLst>
              <a:path w="759460" h="316230">
                <a:moveTo>
                  <a:pt x="379710" y="0"/>
                </a:moveTo>
                <a:lnTo>
                  <a:pt x="311264" y="2526"/>
                </a:lnTo>
                <a:lnTo>
                  <a:pt x="246921" y="9823"/>
                </a:lnTo>
                <a:lnTo>
                  <a:pt x="187737" y="21462"/>
                </a:lnTo>
                <a:lnTo>
                  <a:pt x="134766" y="37016"/>
                </a:lnTo>
                <a:lnTo>
                  <a:pt x="89061" y="56061"/>
                </a:lnTo>
                <a:lnTo>
                  <a:pt x="51678" y="78167"/>
                </a:lnTo>
                <a:lnTo>
                  <a:pt x="6093" y="129860"/>
                </a:lnTo>
                <a:lnTo>
                  <a:pt x="0" y="158594"/>
                </a:lnTo>
                <a:lnTo>
                  <a:pt x="6093" y="186873"/>
                </a:lnTo>
                <a:lnTo>
                  <a:pt x="51678" y="237947"/>
                </a:lnTo>
                <a:lnTo>
                  <a:pt x="89061" y="259863"/>
                </a:lnTo>
                <a:lnTo>
                  <a:pt x="134766" y="278780"/>
                </a:lnTo>
                <a:lnTo>
                  <a:pt x="187737" y="294257"/>
                </a:lnTo>
                <a:lnTo>
                  <a:pt x="246921" y="305856"/>
                </a:lnTo>
                <a:lnTo>
                  <a:pt x="311264" y="313138"/>
                </a:lnTo>
                <a:lnTo>
                  <a:pt x="379710" y="315663"/>
                </a:lnTo>
                <a:lnTo>
                  <a:pt x="447755" y="313138"/>
                </a:lnTo>
                <a:lnTo>
                  <a:pt x="511885" y="305856"/>
                </a:lnTo>
                <a:lnTo>
                  <a:pt x="571006" y="294257"/>
                </a:lnTo>
                <a:lnTo>
                  <a:pt x="624028" y="278780"/>
                </a:lnTo>
                <a:lnTo>
                  <a:pt x="669857" y="259863"/>
                </a:lnTo>
                <a:lnTo>
                  <a:pt x="707404" y="237947"/>
                </a:lnTo>
                <a:lnTo>
                  <a:pt x="753277" y="186873"/>
                </a:lnTo>
                <a:lnTo>
                  <a:pt x="759421" y="158594"/>
                </a:lnTo>
                <a:lnTo>
                  <a:pt x="753277" y="129860"/>
                </a:lnTo>
                <a:lnTo>
                  <a:pt x="707404" y="78167"/>
                </a:lnTo>
                <a:lnTo>
                  <a:pt x="669857" y="56061"/>
                </a:lnTo>
                <a:lnTo>
                  <a:pt x="624028" y="37016"/>
                </a:lnTo>
                <a:lnTo>
                  <a:pt x="571006" y="21462"/>
                </a:lnTo>
                <a:lnTo>
                  <a:pt x="511885" y="9823"/>
                </a:lnTo>
                <a:lnTo>
                  <a:pt x="447755" y="2526"/>
                </a:lnTo>
                <a:lnTo>
                  <a:pt x="379710" y="0"/>
                </a:lnTo>
                <a:close/>
              </a:path>
            </a:pathLst>
          </a:custGeom>
          <a:ln w="15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067130" y="1895352"/>
            <a:ext cx="596988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h</a:t>
            </a:r>
            <a:r>
              <a:rPr sz="1118" spc="5" dirty="0">
                <a:latin typeface="Arial"/>
                <a:cs typeface="Arial"/>
              </a:rPr>
              <a:t>o</a:t>
            </a:r>
            <a:r>
              <a:rPr sz="1118" spc="-5" dirty="0">
                <a:latin typeface="Arial"/>
                <a:cs typeface="Arial"/>
              </a:rPr>
              <a:t>u</a:t>
            </a:r>
            <a:r>
              <a:rPr sz="1118" spc="10" dirty="0">
                <a:latin typeface="Arial"/>
                <a:cs typeface="Arial"/>
              </a:rPr>
              <a:t>s</a:t>
            </a:r>
            <a:r>
              <a:rPr sz="1118" spc="-5" dirty="0">
                <a:latin typeface="Arial"/>
                <a:cs typeface="Arial"/>
              </a:rPr>
              <a:t>e</a:t>
            </a:r>
            <a:r>
              <a:rPr sz="1118" spc="19" dirty="0">
                <a:latin typeface="Arial"/>
                <a:cs typeface="Arial"/>
              </a:rPr>
              <a:t>N</a:t>
            </a:r>
            <a:r>
              <a:rPr sz="1118" dirty="0">
                <a:latin typeface="Arial"/>
                <a:cs typeface="Arial"/>
              </a:rPr>
              <a:t>o</a:t>
            </a:r>
            <a:endParaRPr sz="111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79747" y="2400149"/>
            <a:ext cx="738364" cy="275960"/>
          </a:xfrm>
          <a:custGeom>
            <a:avLst/>
            <a:gdLst/>
            <a:ahLst/>
            <a:cxnLst/>
            <a:rect l="l" t="t" r="r" b="b"/>
            <a:pathLst>
              <a:path w="759460" h="283844">
                <a:moveTo>
                  <a:pt x="379723" y="0"/>
                </a:moveTo>
                <a:lnTo>
                  <a:pt x="311274" y="2303"/>
                </a:lnTo>
                <a:lnTo>
                  <a:pt x="246929" y="8936"/>
                </a:lnTo>
                <a:lnTo>
                  <a:pt x="187743" y="19486"/>
                </a:lnTo>
                <a:lnTo>
                  <a:pt x="134770" y="33537"/>
                </a:lnTo>
                <a:lnTo>
                  <a:pt x="89064" y="50676"/>
                </a:lnTo>
                <a:lnTo>
                  <a:pt x="51680" y="70488"/>
                </a:lnTo>
                <a:lnTo>
                  <a:pt x="6093" y="116476"/>
                </a:lnTo>
                <a:lnTo>
                  <a:pt x="0" y="141824"/>
                </a:lnTo>
                <a:lnTo>
                  <a:pt x="6093" y="167171"/>
                </a:lnTo>
                <a:lnTo>
                  <a:pt x="51680" y="213160"/>
                </a:lnTo>
                <a:lnTo>
                  <a:pt x="89064" y="232972"/>
                </a:lnTo>
                <a:lnTo>
                  <a:pt x="134770" y="250111"/>
                </a:lnTo>
                <a:lnTo>
                  <a:pt x="187743" y="264162"/>
                </a:lnTo>
                <a:lnTo>
                  <a:pt x="246929" y="274712"/>
                </a:lnTo>
                <a:lnTo>
                  <a:pt x="311274" y="281345"/>
                </a:lnTo>
                <a:lnTo>
                  <a:pt x="379723" y="283648"/>
                </a:lnTo>
                <a:lnTo>
                  <a:pt x="447770" y="281345"/>
                </a:lnTo>
                <a:lnTo>
                  <a:pt x="511901" y="274712"/>
                </a:lnTo>
                <a:lnTo>
                  <a:pt x="571025" y="264162"/>
                </a:lnTo>
                <a:lnTo>
                  <a:pt x="624048" y="250111"/>
                </a:lnTo>
                <a:lnTo>
                  <a:pt x="669879" y="232972"/>
                </a:lnTo>
                <a:lnTo>
                  <a:pt x="707427" y="213160"/>
                </a:lnTo>
                <a:lnTo>
                  <a:pt x="753302" y="167171"/>
                </a:lnTo>
                <a:lnTo>
                  <a:pt x="759446" y="141824"/>
                </a:lnTo>
                <a:lnTo>
                  <a:pt x="753302" y="116476"/>
                </a:lnTo>
                <a:lnTo>
                  <a:pt x="707427" y="70488"/>
                </a:lnTo>
                <a:lnTo>
                  <a:pt x="669879" y="50676"/>
                </a:lnTo>
                <a:lnTo>
                  <a:pt x="624048" y="33537"/>
                </a:lnTo>
                <a:lnTo>
                  <a:pt x="571025" y="19486"/>
                </a:lnTo>
                <a:lnTo>
                  <a:pt x="511901" y="8936"/>
                </a:lnTo>
                <a:lnTo>
                  <a:pt x="447770" y="2303"/>
                </a:lnTo>
                <a:lnTo>
                  <a:pt x="379723" y="0"/>
                </a:lnTo>
                <a:close/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296359" y="2263316"/>
            <a:ext cx="1427339" cy="61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4780"/>
            <a:r>
              <a:rPr sz="1118" spc="10" dirty="0">
                <a:latin typeface="Arial"/>
                <a:cs typeface="Arial"/>
              </a:rPr>
              <a:t>s</a:t>
            </a:r>
            <a:r>
              <a:rPr sz="1118" dirty="0">
                <a:latin typeface="Arial"/>
                <a:cs typeface="Arial"/>
              </a:rPr>
              <a:t>tr</a:t>
            </a:r>
            <a:r>
              <a:rPr sz="1118" spc="-19" dirty="0">
                <a:latin typeface="Arial"/>
                <a:cs typeface="Arial"/>
              </a:rPr>
              <a:t>e</a:t>
            </a:r>
            <a:r>
              <a:rPr sz="1118" spc="19" dirty="0">
                <a:latin typeface="Arial"/>
                <a:cs typeface="Arial"/>
              </a:rPr>
              <a:t>e</a:t>
            </a:r>
            <a:r>
              <a:rPr sz="1118" spc="-10" dirty="0">
                <a:latin typeface="Arial"/>
                <a:cs typeface="Arial"/>
              </a:rPr>
              <a:t>t</a:t>
            </a:r>
            <a:r>
              <a:rPr sz="1118" spc="5" dirty="0">
                <a:latin typeface="Arial"/>
                <a:cs typeface="Arial"/>
              </a:rPr>
              <a:t>N</a:t>
            </a:r>
            <a:r>
              <a:rPr sz="1118" dirty="0">
                <a:latin typeface="Arial"/>
                <a:cs typeface="Arial"/>
              </a:rPr>
              <a:t>o</a:t>
            </a:r>
            <a:endParaRPr sz="1118">
              <a:latin typeface="Arial"/>
              <a:cs typeface="Arial"/>
            </a:endParaRPr>
          </a:p>
          <a:p>
            <a:pPr marL="12347">
              <a:spcBef>
                <a:spcPts val="97"/>
              </a:spcBef>
            </a:pPr>
            <a:r>
              <a:rPr sz="1118" spc="-5" dirty="0">
                <a:latin typeface="Arial"/>
                <a:cs typeface="Arial"/>
              </a:rPr>
              <a:t>stAdres</a:t>
            </a:r>
            <a:endParaRPr sz="1118">
              <a:latin typeface="Arial"/>
              <a:cs typeface="Arial"/>
            </a:endParaRPr>
          </a:p>
          <a:p>
            <a:pPr marL="905647">
              <a:spcBef>
                <a:spcPts val="603"/>
              </a:spcBef>
            </a:pPr>
            <a:r>
              <a:rPr sz="1118" dirty="0">
                <a:latin typeface="Arial"/>
                <a:cs typeface="Arial"/>
              </a:rPr>
              <a:t>country</a:t>
            </a:r>
            <a:endParaRPr sz="111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95042" y="2644776"/>
            <a:ext cx="275960" cy="93839"/>
          </a:xfrm>
          <a:custGeom>
            <a:avLst/>
            <a:gdLst/>
            <a:ahLst/>
            <a:cxnLst/>
            <a:rect l="l" t="t" r="r" b="b"/>
            <a:pathLst>
              <a:path w="283845" h="96519">
                <a:moveTo>
                  <a:pt x="0" y="0"/>
                </a:moveTo>
                <a:lnTo>
                  <a:pt x="283657" y="96077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918106" y="2400132"/>
            <a:ext cx="153106" cy="91987"/>
          </a:xfrm>
          <a:custGeom>
            <a:avLst/>
            <a:gdLst/>
            <a:ahLst/>
            <a:cxnLst/>
            <a:rect l="l" t="t" r="r" b="b"/>
            <a:pathLst>
              <a:path w="157479" h="94614">
                <a:moveTo>
                  <a:pt x="157079" y="0"/>
                </a:moveTo>
                <a:lnTo>
                  <a:pt x="0" y="94552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763907" y="2062079"/>
            <a:ext cx="277813" cy="369182"/>
          </a:xfrm>
          <a:custGeom>
            <a:avLst/>
            <a:gdLst/>
            <a:ahLst/>
            <a:cxnLst/>
            <a:rect l="l" t="t" r="r" b="b"/>
            <a:pathLst>
              <a:path w="285750" h="379730">
                <a:moveTo>
                  <a:pt x="285182" y="0"/>
                </a:moveTo>
                <a:lnTo>
                  <a:pt x="0" y="379735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087798" y="2216279"/>
            <a:ext cx="307446" cy="183974"/>
          </a:xfrm>
          <a:custGeom>
            <a:avLst/>
            <a:gdLst/>
            <a:ahLst/>
            <a:cxnLst/>
            <a:rect l="l" t="t" r="r" b="b"/>
            <a:pathLst>
              <a:path w="316229" h="189230">
                <a:moveTo>
                  <a:pt x="0" y="0"/>
                </a:moveTo>
                <a:lnTo>
                  <a:pt x="315683" y="189105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365058" y="1324326"/>
            <a:ext cx="3691202" cy="2365110"/>
          </a:xfrm>
          <a:custGeom>
            <a:avLst/>
            <a:gdLst/>
            <a:ahLst/>
            <a:cxnLst/>
            <a:rect l="l" t="t" r="r" b="b"/>
            <a:pathLst>
              <a:path w="3796665" h="2432685">
                <a:moveTo>
                  <a:pt x="0" y="2432668"/>
                </a:moveTo>
                <a:lnTo>
                  <a:pt x="3796183" y="2432668"/>
                </a:lnTo>
                <a:lnTo>
                  <a:pt x="3796183" y="0"/>
                </a:lnTo>
                <a:lnTo>
                  <a:pt x="0" y="0"/>
                </a:lnTo>
                <a:lnTo>
                  <a:pt x="0" y="2432668"/>
                </a:lnTo>
                <a:close/>
              </a:path>
            </a:pathLst>
          </a:custGeom>
          <a:ln w="15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352784" y="3246870"/>
            <a:ext cx="4825912" cy="3664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9240" algn="ctr">
              <a:lnSpc>
                <a:spcPts val="1332"/>
              </a:lnSpc>
            </a:pPr>
            <a:r>
              <a:rPr sz="1118" spc="-5" dirty="0">
                <a:latin typeface="Arial"/>
                <a:cs typeface="Arial"/>
              </a:rPr>
              <a:t>STUDENT </a:t>
            </a:r>
            <a:r>
              <a:rPr sz="1118" dirty="0">
                <a:latin typeface="Arial"/>
                <a:cs typeface="Arial"/>
              </a:rPr>
              <a:t>(</a:t>
            </a:r>
            <a:r>
              <a:rPr sz="1118" u="sng" dirty="0">
                <a:latin typeface="Arial"/>
                <a:cs typeface="Arial"/>
              </a:rPr>
              <a:t>stId</a:t>
            </a:r>
            <a:r>
              <a:rPr sz="1118" dirty="0">
                <a:latin typeface="Arial"/>
                <a:cs typeface="Arial"/>
              </a:rPr>
              <a:t>, stName,</a:t>
            </a:r>
            <a:r>
              <a:rPr sz="1118" spc="10" dirty="0">
                <a:latin typeface="Arial"/>
                <a:cs typeface="Arial"/>
              </a:rPr>
              <a:t> </a:t>
            </a:r>
            <a:r>
              <a:rPr sz="1118" dirty="0">
                <a:latin typeface="Arial"/>
                <a:cs typeface="Arial"/>
              </a:rPr>
              <a:t>stDoB)</a:t>
            </a:r>
            <a:endParaRPr sz="1118">
              <a:latin typeface="Arial"/>
              <a:cs typeface="Arial"/>
            </a:endParaRPr>
          </a:p>
          <a:p>
            <a:pPr marR="1020475" algn="ctr">
              <a:lnSpc>
                <a:spcPts val="1157"/>
              </a:lnSpc>
            </a:pPr>
            <a:r>
              <a:rPr sz="972" spc="-10" dirty="0">
                <a:latin typeface="Arial"/>
                <a:cs typeface="Arial"/>
              </a:rPr>
              <a:t>STDADRES (</a:t>
            </a:r>
            <a:r>
              <a:rPr sz="972" u="sng" spc="-10" dirty="0">
                <a:latin typeface="Arial"/>
                <a:cs typeface="Arial"/>
              </a:rPr>
              <a:t>stId</a:t>
            </a:r>
            <a:r>
              <a:rPr sz="972" spc="-10" dirty="0">
                <a:latin typeface="Arial"/>
                <a:cs typeface="Arial"/>
              </a:rPr>
              <a:t>, </a:t>
            </a:r>
            <a:r>
              <a:rPr sz="972" spc="-5" dirty="0">
                <a:latin typeface="Arial"/>
                <a:cs typeface="Arial"/>
              </a:rPr>
              <a:t>hNo, strNo, country, cityCode, city,</a:t>
            </a:r>
            <a:r>
              <a:rPr sz="972" spc="29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areaCode)</a:t>
            </a:r>
            <a:endParaRPr sz="972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972">
              <a:latin typeface="Times New Roman"/>
              <a:cs typeface="Times New Roman"/>
            </a:endParaRPr>
          </a:p>
          <a:p>
            <a:pPr marR="1016770" algn="ctr"/>
            <a:r>
              <a:rPr sz="972" dirty="0">
                <a:latin typeface="Arial"/>
                <a:cs typeface="Arial"/>
              </a:rPr>
              <a:t>Fig. </a:t>
            </a:r>
            <a:r>
              <a:rPr sz="972" spc="-15" dirty="0">
                <a:latin typeface="Arial"/>
                <a:cs typeface="Arial"/>
              </a:rPr>
              <a:t>2: </a:t>
            </a:r>
            <a:r>
              <a:rPr sz="972" spc="-5" dirty="0">
                <a:latin typeface="Arial"/>
                <a:cs typeface="Arial"/>
              </a:rPr>
              <a:t>Transformation </a:t>
            </a:r>
            <a:r>
              <a:rPr sz="972" spc="-10" dirty="0">
                <a:latin typeface="Arial"/>
                <a:cs typeface="Arial"/>
              </a:rPr>
              <a:t>of </a:t>
            </a:r>
            <a:r>
              <a:rPr sz="972" spc="-5" dirty="0">
                <a:latin typeface="Arial"/>
                <a:cs typeface="Arial"/>
              </a:rPr>
              <a:t>composite</a:t>
            </a:r>
            <a:r>
              <a:rPr sz="972" spc="-24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attribute</a:t>
            </a:r>
            <a:endParaRPr sz="97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 marR="40128">
              <a:lnSpc>
                <a:spcPts val="1264"/>
              </a:lnSpc>
              <a:spcBef>
                <a:spcPts val="700"/>
              </a:spcBef>
            </a:pP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above presents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transforming a composite attribute into </a:t>
            </a:r>
            <a:r>
              <a:rPr sz="1069" spc="19" dirty="0">
                <a:latin typeface="Times New Roman"/>
                <a:cs typeface="Times New Roman"/>
              </a:rPr>
              <a:t>RDM, 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transformed </a:t>
            </a:r>
            <a:r>
              <a:rPr sz="1069" spc="1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a table 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linked with the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table with the  </a:t>
            </a:r>
            <a:r>
              <a:rPr sz="1069" spc="15" dirty="0">
                <a:latin typeface="Times New Roman"/>
                <a:cs typeface="Times New Roman"/>
              </a:rPr>
              <a:t>primary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key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Multi-valued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4571">
              <a:lnSpc>
                <a:spcPct val="98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These are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which can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1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one value against </a:t>
            </a:r>
            <a:r>
              <a:rPr sz="1069" spc="5" dirty="0">
                <a:latin typeface="Times New Roman"/>
                <a:cs typeface="Times New Roman"/>
              </a:rPr>
              <a:t>an attribute.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a student can have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9" dirty="0">
                <a:latin typeface="Times New Roman"/>
                <a:cs typeface="Times New Roman"/>
              </a:rPr>
              <a:t>hobby </a:t>
            </a:r>
            <a:r>
              <a:rPr sz="1069" spc="10" dirty="0">
                <a:latin typeface="Times New Roman"/>
                <a:cs typeface="Times New Roman"/>
              </a:rPr>
              <a:t>like riding, </a:t>
            </a:r>
            <a:r>
              <a:rPr sz="1069" spc="15" dirty="0">
                <a:latin typeface="Times New Roman"/>
                <a:cs typeface="Times New Roman"/>
              </a:rPr>
              <a:t>reading </a:t>
            </a:r>
            <a:r>
              <a:rPr sz="1069" spc="10" dirty="0">
                <a:latin typeface="Times New Roman"/>
                <a:cs typeface="Times New Roman"/>
              </a:rPr>
              <a:t>listening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music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these attributes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treated differently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relational data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model.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for multi-valued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attributes:-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Entity type  with a multi-valued attribute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transformed into </a:t>
            </a:r>
            <a:r>
              <a:rPr sz="1069" spc="15" dirty="0">
                <a:latin typeface="Times New Roman"/>
                <a:cs typeface="Times New Roman"/>
              </a:rPr>
              <a:t>two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contains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entity type and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simple attributes whereas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one has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multi-valued attribute.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single atomic value </a:t>
            </a:r>
            <a:r>
              <a:rPr sz="1069" spc="5" dirty="0">
                <a:latin typeface="Times New Roman"/>
                <a:cs typeface="Times New Roman"/>
              </a:rPr>
              <a:t>is stored </a:t>
            </a:r>
            <a:r>
              <a:rPr sz="1069" spc="10" dirty="0">
                <a:latin typeface="Times New Roman"/>
                <a:cs typeface="Times New Roman"/>
              </a:rPr>
              <a:t>against </a:t>
            </a:r>
            <a:r>
              <a:rPr sz="1069" spc="15" dirty="0">
                <a:latin typeface="Times New Roman"/>
                <a:cs typeface="Times New Roman"/>
              </a:rPr>
              <a:t>every  </a:t>
            </a:r>
            <a:r>
              <a:rPr sz="1069" spc="5" dirty="0">
                <a:latin typeface="Times New Roman"/>
                <a:cs typeface="Times New Roman"/>
              </a:rPr>
              <a:t>attribute</a:t>
            </a:r>
            <a:endParaRPr sz="1069">
              <a:latin typeface="Times New Roman"/>
              <a:cs typeface="Times New Roman"/>
            </a:endParaRPr>
          </a:p>
          <a:p>
            <a:pPr marL="12347" marR="94454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Primary 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relation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primary 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relation and the 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value itself. 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second relation the </a:t>
            </a:r>
            <a:r>
              <a:rPr sz="1069" spc="15" dirty="0">
                <a:latin typeface="Times New Roman"/>
                <a:cs typeface="Times New Roman"/>
              </a:rPr>
              <a:t>primary key is </a:t>
            </a:r>
            <a:r>
              <a:rPr sz="1069" spc="10" dirty="0">
                <a:latin typeface="Times New Roman"/>
                <a:cs typeface="Times New Roman"/>
              </a:rPr>
              <a:t>the combination of  two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99846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344016"/>
            <a:ext cx="5371042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3300"/>
              </a:lnSpc>
            </a:pPr>
            <a:r>
              <a:rPr sz="1167" spc="-5" dirty="0">
                <a:latin typeface="Times New Roman"/>
                <a:cs typeface="Times New Roman"/>
              </a:rPr>
              <a:t>attribute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below </a:t>
            </a:r>
            <a:r>
              <a:rPr sz="1167" dirty="0">
                <a:latin typeface="Times New Roman"/>
                <a:cs typeface="Times New Roman"/>
              </a:rPr>
              <a:t>listed or </a:t>
            </a:r>
            <a:r>
              <a:rPr sz="1167" spc="-5" dirty="0">
                <a:latin typeface="Times New Roman"/>
                <a:cs typeface="Times New Roman"/>
              </a:rPr>
              <a:t>derived </a:t>
            </a:r>
            <a:r>
              <a:rPr sz="1167" dirty="0">
                <a:latin typeface="Times New Roman"/>
                <a:cs typeface="Times New Roman"/>
              </a:rPr>
              <a:t>sub </a:t>
            </a:r>
            <a:r>
              <a:rPr sz="1167" spc="-5" dirty="0">
                <a:latin typeface="Times New Roman"/>
                <a:cs typeface="Times New Roman"/>
              </a:rPr>
              <a:t>entities and </a:t>
            </a:r>
            <a:r>
              <a:rPr sz="1167" dirty="0">
                <a:latin typeface="Times New Roman"/>
                <a:cs typeface="Times New Roman"/>
              </a:rPr>
              <a:t>removing the attribute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remove  the </a:t>
            </a:r>
            <a:r>
              <a:rPr sz="1167" spc="-5" dirty="0">
                <a:latin typeface="Times New Roman"/>
                <a:cs typeface="Times New Roman"/>
              </a:rPr>
              <a:t>attribute from </a:t>
            </a:r>
            <a:r>
              <a:rPr sz="1167" dirty="0">
                <a:latin typeface="Times New Roman"/>
                <a:cs typeface="Times New Roman"/>
              </a:rPr>
              <a:t>the entities </a:t>
            </a:r>
            <a:r>
              <a:rPr sz="1167" spc="-5" dirty="0">
                <a:latin typeface="Times New Roman"/>
                <a:cs typeface="Times New Roman"/>
              </a:rPr>
              <a:t>at sublevels </a:t>
            </a:r>
            <a:r>
              <a:rPr sz="1167" dirty="0">
                <a:latin typeface="Times New Roman"/>
                <a:cs typeface="Times New Roman"/>
              </a:rPr>
              <a:t>in the same </a:t>
            </a:r>
            <a:r>
              <a:rPr sz="1167" spc="-5" dirty="0">
                <a:latin typeface="Times New Roman"/>
                <a:cs typeface="Times New Roman"/>
              </a:rPr>
              <a:t>way.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of identifying supertype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creating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sub </a:t>
            </a:r>
            <a:r>
              <a:rPr sz="1167" spc="-5" dirty="0">
                <a:latin typeface="Times New Roman"/>
                <a:cs typeface="Times New Roman"/>
              </a:rPr>
              <a:t>entities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supported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general knowledge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designer about </a:t>
            </a:r>
            <a:r>
              <a:rPr sz="1167" dirty="0">
                <a:latin typeface="Times New Roman"/>
                <a:cs typeface="Times New Roman"/>
              </a:rPr>
              <a:t>the organization </a:t>
            </a:r>
            <a:r>
              <a:rPr sz="1167" spc="-5" dirty="0">
                <a:latin typeface="Times New Roman"/>
                <a:cs typeface="Times New Roman"/>
              </a:rPr>
              <a:t>and also </a:t>
            </a:r>
            <a:r>
              <a:rPr sz="1167" dirty="0">
                <a:latin typeface="Times New Roman"/>
                <a:cs typeface="Times New Roman"/>
              </a:rPr>
              <a:t>based  of the </a:t>
            </a:r>
            <a:r>
              <a:rPr sz="1167" spc="-5" dirty="0">
                <a:latin typeface="Times New Roman"/>
                <a:cs typeface="Times New Roman"/>
              </a:rPr>
              <a:t>attributes </a:t>
            </a:r>
            <a:r>
              <a:rPr sz="1167" dirty="0">
                <a:latin typeface="Times New Roman"/>
                <a:cs typeface="Times New Roman"/>
              </a:rPr>
              <a:t>of the entities </a:t>
            </a:r>
            <a:r>
              <a:rPr sz="1167" spc="-5" dirty="0">
                <a:latin typeface="Times New Roman"/>
                <a:cs typeface="Times New Roman"/>
              </a:rPr>
              <a:t>which are entities </a:t>
            </a:r>
            <a:r>
              <a:rPr sz="1167" dirty="0">
                <a:latin typeface="Times New Roman"/>
                <a:cs typeface="Times New Roman"/>
              </a:rPr>
              <a:t>existing in the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system..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00" y="3103266"/>
            <a:ext cx="5370424" cy="1106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15" dirty="0">
                <a:latin typeface="Times New Roman"/>
                <a:cs typeface="Times New Roman"/>
              </a:rPr>
              <a:t>Specifying</a:t>
            </a:r>
            <a:r>
              <a:rPr sz="1361" spc="-53" dirty="0">
                <a:latin typeface="Times New Roman"/>
                <a:cs typeface="Times New Roman"/>
              </a:rPr>
              <a:t> </a:t>
            </a:r>
            <a:r>
              <a:rPr sz="1361" spc="49" dirty="0">
                <a:latin typeface="Times New Roman"/>
                <a:cs typeface="Times New Roman"/>
              </a:rPr>
              <a:t>Constraints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942"/>
              </a:spcBef>
            </a:pPr>
            <a:r>
              <a:rPr sz="1167" spc="-5" dirty="0">
                <a:latin typeface="Times New Roman"/>
                <a:cs typeface="Times New Roman"/>
              </a:rPr>
              <a:t>Once there has </a:t>
            </a:r>
            <a:r>
              <a:rPr sz="1167" dirty="0">
                <a:latin typeface="Times New Roman"/>
                <a:cs typeface="Times New Roman"/>
              </a:rPr>
              <a:t>been </a:t>
            </a:r>
            <a:r>
              <a:rPr sz="1167" spc="-5" dirty="0">
                <a:latin typeface="Times New Roman"/>
                <a:cs typeface="Times New Roman"/>
              </a:rPr>
              <a:t>established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super/sub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relationship there </a:t>
            </a:r>
            <a:r>
              <a:rPr sz="1167" dirty="0">
                <a:latin typeface="Times New Roman"/>
                <a:cs typeface="Times New Roman"/>
              </a:rPr>
              <a:t>are a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constraints which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specified for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relationship for </a:t>
            </a:r>
            <a:r>
              <a:rPr sz="1167" dirty="0">
                <a:latin typeface="Times New Roman"/>
                <a:cs typeface="Times New Roman"/>
              </a:rPr>
              <a:t>specifying further </a:t>
            </a:r>
            <a:r>
              <a:rPr sz="1167" spc="-5" dirty="0">
                <a:latin typeface="Times New Roman"/>
                <a:cs typeface="Times New Roman"/>
              </a:rPr>
              <a:t>restrictions  </a:t>
            </a:r>
            <a:r>
              <a:rPr sz="1167" dirty="0">
                <a:latin typeface="Times New Roman"/>
                <a:cs typeface="Times New Roman"/>
              </a:rPr>
              <a:t>on the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relationship.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00" y="4679908"/>
            <a:ext cx="5370424" cy="457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29" dirty="0">
                <a:latin typeface="Times New Roman"/>
                <a:cs typeface="Times New Roman"/>
              </a:rPr>
              <a:t>Completeness</a:t>
            </a:r>
            <a:r>
              <a:rPr sz="1361" spc="-78" dirty="0">
                <a:latin typeface="Times New Roman"/>
                <a:cs typeface="Times New Roman"/>
              </a:rPr>
              <a:t> </a:t>
            </a:r>
            <a:r>
              <a:rPr sz="1361" spc="58" dirty="0">
                <a:latin typeface="Times New Roman"/>
                <a:cs typeface="Times New Roman"/>
              </a:rPr>
              <a:t>Constraint</a:t>
            </a:r>
            <a:endParaRPr sz="1361">
              <a:latin typeface="Times New Roman"/>
              <a:cs typeface="Times New Roman"/>
            </a:endParaRPr>
          </a:p>
          <a:p>
            <a:pPr marL="12347" marR="5556">
              <a:lnSpc>
                <a:spcPct val="144200"/>
              </a:lnSpc>
              <a:spcBef>
                <a:spcPts val="938"/>
              </a:spcBef>
            </a:pPr>
            <a:r>
              <a:rPr sz="1167" spc="-5" dirty="0">
                <a:latin typeface="Times New Roman"/>
                <a:cs typeface="Times New Roman"/>
              </a:rPr>
              <a:t>There are two 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completeness constraints, partial completeness constraints and  total completeness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constraints.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5"/>
              </a:spcBef>
            </a:pPr>
            <a:r>
              <a:rPr sz="1167" spc="34" dirty="0">
                <a:latin typeface="Times New Roman"/>
                <a:cs typeface="Times New Roman"/>
              </a:rPr>
              <a:t>Total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Completeness: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Total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Completeness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constraint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exist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only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if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have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super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some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subtypes</a:t>
            </a:r>
            <a:endParaRPr sz="1167">
              <a:latin typeface="Times New Roman"/>
              <a:cs typeface="Times New Roman"/>
            </a:endParaRPr>
          </a:p>
          <a:p>
            <a:pPr marL="12347" marR="6173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associated with that supertype, and </a:t>
            </a:r>
            <a:r>
              <a:rPr sz="1167" dirty="0">
                <a:latin typeface="Times New Roman"/>
                <a:cs typeface="Times New Roman"/>
              </a:rPr>
              <a:t>the following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exists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super </a:t>
            </a:r>
            <a:r>
              <a:rPr sz="1167" dirty="0">
                <a:latin typeface="Times New Roman"/>
                <a:cs typeface="Times New Roman"/>
              </a:rPr>
              <a:t>type 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subtype.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433"/>
              </a:spcBef>
            </a:pP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instances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must be </a:t>
            </a:r>
            <a:r>
              <a:rPr sz="1167" spc="-5" dirty="0">
                <a:latin typeface="Times New Roman"/>
                <a:cs typeface="Times New Roman"/>
              </a:rPr>
              <a:t>present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one of the </a:t>
            </a:r>
            <a:r>
              <a:rPr sz="1167" spc="-5" dirty="0">
                <a:latin typeface="Times New Roman"/>
                <a:cs typeface="Times New Roman"/>
              </a:rPr>
              <a:t>subtype  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entities,</a:t>
            </a:r>
            <a:endParaRPr sz="1167">
              <a:latin typeface="Times New Roman"/>
              <a:cs typeface="Times New Roman"/>
            </a:endParaRPr>
          </a:p>
          <a:p>
            <a:pPr marL="12347" marR="6173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i.e.—there </a:t>
            </a:r>
            <a:r>
              <a:rPr sz="1167" dirty="0">
                <a:latin typeface="Times New Roman"/>
                <a:cs typeface="Times New Roman"/>
              </a:rPr>
              <a:t>should be not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of the supertype entity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does not belong to </a:t>
            </a:r>
            <a:r>
              <a:rPr sz="1167" spc="5" dirty="0">
                <a:latin typeface="Times New Roman"/>
                <a:cs typeface="Times New Roman"/>
              </a:rPr>
              <a:t>any of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subtype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entity.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This is a </a:t>
            </a:r>
            <a:r>
              <a:rPr sz="1167" spc="-5" dirty="0">
                <a:latin typeface="Times New Roman"/>
                <a:cs typeface="Times New Roman"/>
              </a:rPr>
              <a:t>specific situation when </a:t>
            </a:r>
            <a:r>
              <a:rPr sz="1167" dirty="0">
                <a:latin typeface="Times New Roman"/>
                <a:cs typeface="Times New Roman"/>
              </a:rPr>
              <a:t>the supertype </a:t>
            </a:r>
            <a:r>
              <a:rPr sz="1167" spc="-5" dirty="0">
                <a:latin typeface="Times New Roman"/>
                <a:cs typeface="Times New Roman"/>
              </a:rPr>
              <a:t>entities are </a:t>
            </a:r>
            <a:r>
              <a:rPr sz="1167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carefully </a:t>
            </a:r>
            <a:r>
              <a:rPr sz="1167" dirty="0">
                <a:latin typeface="Times New Roman"/>
                <a:cs typeface="Times New Roman"/>
              </a:rPr>
              <a:t>analyzed for  </a:t>
            </a:r>
            <a:r>
              <a:rPr sz="1167" spc="-5" dirty="0">
                <a:latin typeface="Times New Roman"/>
                <a:cs typeface="Times New Roman"/>
              </a:rPr>
              <a:t>their associated </a:t>
            </a:r>
            <a:r>
              <a:rPr sz="1167" dirty="0">
                <a:latin typeface="Times New Roman"/>
                <a:cs typeface="Times New Roman"/>
              </a:rPr>
              <a:t>subtype </a:t>
            </a:r>
            <a:r>
              <a:rPr sz="1167" spc="-5" dirty="0">
                <a:latin typeface="Times New Roman"/>
                <a:cs typeface="Times New Roman"/>
              </a:rPr>
              <a:t>entities and </a:t>
            </a:r>
            <a:r>
              <a:rPr sz="1167" dirty="0">
                <a:latin typeface="Times New Roman"/>
                <a:cs typeface="Times New Roman"/>
              </a:rPr>
              <a:t>no sub type entity is ignored when </a:t>
            </a:r>
            <a:r>
              <a:rPr sz="1167" spc="-5" dirty="0">
                <a:latin typeface="Times New Roman"/>
                <a:cs typeface="Times New Roman"/>
              </a:rPr>
              <a:t>deriving </a:t>
            </a:r>
            <a:r>
              <a:rPr sz="1167" dirty="0">
                <a:latin typeface="Times New Roman"/>
                <a:cs typeface="Times New Roman"/>
              </a:rPr>
              <a:t>sub  </a:t>
            </a:r>
            <a:r>
              <a:rPr sz="1167" spc="-5" dirty="0">
                <a:latin typeface="Times New Roman"/>
                <a:cs typeface="Times New Roman"/>
              </a:rPr>
              <a:t>entities from </a:t>
            </a:r>
            <a:r>
              <a:rPr sz="1167" dirty="0">
                <a:latin typeface="Times New Roman"/>
                <a:cs typeface="Times New Roman"/>
              </a:rPr>
              <a:t>the supertype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5"/>
              </a:spcBef>
            </a:pPr>
            <a:r>
              <a:rPr sz="1167" spc="53" dirty="0">
                <a:latin typeface="Times New Roman"/>
                <a:cs typeface="Times New Roman"/>
              </a:rPr>
              <a:t>Partial </a:t>
            </a:r>
            <a:r>
              <a:rPr sz="1167" spc="24" dirty="0">
                <a:latin typeface="Times New Roman"/>
                <a:cs typeface="Times New Roman"/>
              </a:rPr>
              <a:t>Completeness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spc="53" dirty="0">
                <a:latin typeface="Times New Roman"/>
                <a:cs typeface="Times New Roman"/>
              </a:rPr>
              <a:t>Constraint: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completeness constraint </a:t>
            </a:r>
            <a:r>
              <a:rPr sz="1167" dirty="0">
                <a:latin typeface="Times New Roman"/>
                <a:cs typeface="Times New Roman"/>
              </a:rPr>
              <a:t>exists </a:t>
            </a:r>
            <a:r>
              <a:rPr sz="1167" spc="-5" dirty="0">
                <a:latin typeface="Times New Roman"/>
                <a:cs typeface="Times New Roman"/>
              </a:rPr>
              <a:t>when       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 is not necessary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any supertype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167" dirty="0">
                <a:latin typeface="Times New Roman"/>
                <a:cs typeface="Times New Roman"/>
              </a:rPr>
              <a:t>entity to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entire </a:t>
            </a:r>
            <a:r>
              <a:rPr sz="1167" dirty="0">
                <a:latin typeface="Times New Roman"/>
                <a:cs typeface="Times New Roman"/>
              </a:rPr>
              <a:t>instance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dirty="0">
                <a:latin typeface="Times New Roman"/>
                <a:cs typeface="Times New Roman"/>
              </a:rPr>
              <a:t>any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subtype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entity.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044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261"/>
            <a:ext cx="44616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All values are accessed through reference of the </a:t>
            </a:r>
            <a:r>
              <a:rPr sz="1069" spc="15" dirty="0">
                <a:latin typeface="Times New Roman"/>
                <a:cs typeface="Times New Roman"/>
              </a:rPr>
              <a:t>primary key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serves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3019" y="2130468"/>
            <a:ext cx="821090" cy="224101"/>
          </a:xfrm>
          <a:custGeom>
            <a:avLst/>
            <a:gdLst/>
            <a:ahLst/>
            <a:cxnLst/>
            <a:rect l="l" t="t" r="r" b="b"/>
            <a:pathLst>
              <a:path w="844550" h="230505">
                <a:moveTo>
                  <a:pt x="0" y="230151"/>
                </a:moveTo>
                <a:lnTo>
                  <a:pt x="844398" y="230151"/>
                </a:lnTo>
                <a:lnTo>
                  <a:pt x="844398" y="0"/>
                </a:lnTo>
                <a:lnTo>
                  <a:pt x="0" y="0"/>
                </a:lnTo>
                <a:lnTo>
                  <a:pt x="0" y="230151"/>
                </a:lnTo>
                <a:close/>
              </a:path>
            </a:pathLst>
          </a:custGeom>
          <a:ln w="16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259572" y="2155931"/>
            <a:ext cx="75071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53" dirty="0">
                <a:latin typeface="Arial"/>
                <a:cs typeface="Arial"/>
              </a:rPr>
              <a:t>S</a:t>
            </a:r>
            <a:r>
              <a:rPr sz="1118" spc="73" dirty="0">
                <a:latin typeface="Arial"/>
                <a:cs typeface="Arial"/>
              </a:rPr>
              <a:t>T</a:t>
            </a:r>
            <a:r>
              <a:rPr sz="1118" spc="49" dirty="0">
                <a:latin typeface="Arial"/>
                <a:cs typeface="Arial"/>
              </a:rPr>
              <a:t>U</a:t>
            </a:r>
            <a:r>
              <a:rPr sz="1118" spc="63" dirty="0">
                <a:latin typeface="Arial"/>
                <a:cs typeface="Arial"/>
              </a:rPr>
              <a:t>D</a:t>
            </a:r>
            <a:r>
              <a:rPr sz="1118" spc="53" dirty="0">
                <a:latin typeface="Arial"/>
                <a:cs typeface="Arial"/>
              </a:rPr>
              <a:t>E</a:t>
            </a:r>
            <a:r>
              <a:rPr sz="1118" spc="63" dirty="0">
                <a:latin typeface="Arial"/>
                <a:cs typeface="Arial"/>
              </a:rPr>
              <a:t>N</a:t>
            </a:r>
            <a:r>
              <a:rPr sz="1118" spc="49" dirty="0">
                <a:latin typeface="Arial"/>
                <a:cs typeface="Arial"/>
              </a:rPr>
              <a:t>T</a:t>
            </a:r>
            <a:endParaRPr sz="111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57828" y="1577724"/>
            <a:ext cx="887765" cy="306828"/>
          </a:xfrm>
          <a:custGeom>
            <a:avLst/>
            <a:gdLst/>
            <a:ahLst/>
            <a:cxnLst/>
            <a:rect l="l" t="t" r="r" b="b"/>
            <a:pathLst>
              <a:path w="913129" h="315594">
                <a:moveTo>
                  <a:pt x="455729" y="0"/>
                </a:moveTo>
                <a:lnTo>
                  <a:pt x="388431" y="1698"/>
                </a:lnTo>
                <a:lnTo>
                  <a:pt x="324183" y="6632"/>
                </a:lnTo>
                <a:lnTo>
                  <a:pt x="263693" y="14562"/>
                </a:lnTo>
                <a:lnTo>
                  <a:pt x="207669" y="25248"/>
                </a:lnTo>
                <a:lnTo>
                  <a:pt x="156819" y="38448"/>
                </a:lnTo>
                <a:lnTo>
                  <a:pt x="111851" y="53922"/>
                </a:lnTo>
                <a:lnTo>
                  <a:pt x="73472" y="71430"/>
                </a:lnTo>
                <a:lnTo>
                  <a:pt x="19311" y="111585"/>
                </a:lnTo>
                <a:lnTo>
                  <a:pt x="0" y="156990"/>
                </a:lnTo>
                <a:lnTo>
                  <a:pt x="4945" y="180607"/>
                </a:lnTo>
                <a:lnTo>
                  <a:pt x="42389" y="224187"/>
                </a:lnTo>
                <a:lnTo>
                  <a:pt x="111851" y="261335"/>
                </a:lnTo>
                <a:lnTo>
                  <a:pt x="156819" y="276914"/>
                </a:lnTo>
                <a:lnTo>
                  <a:pt x="207669" y="290183"/>
                </a:lnTo>
                <a:lnTo>
                  <a:pt x="263693" y="300911"/>
                </a:lnTo>
                <a:lnTo>
                  <a:pt x="324183" y="308863"/>
                </a:lnTo>
                <a:lnTo>
                  <a:pt x="388431" y="313805"/>
                </a:lnTo>
                <a:lnTo>
                  <a:pt x="455729" y="315505"/>
                </a:lnTo>
                <a:lnTo>
                  <a:pt x="523407" y="313805"/>
                </a:lnTo>
                <a:lnTo>
                  <a:pt x="587965" y="308863"/>
                </a:lnTo>
                <a:lnTo>
                  <a:pt x="648703" y="300911"/>
                </a:lnTo>
                <a:lnTo>
                  <a:pt x="704921" y="290183"/>
                </a:lnTo>
                <a:lnTo>
                  <a:pt x="755916" y="276914"/>
                </a:lnTo>
                <a:lnTo>
                  <a:pt x="800989" y="261335"/>
                </a:lnTo>
                <a:lnTo>
                  <a:pt x="839438" y="243682"/>
                </a:lnTo>
                <a:lnTo>
                  <a:pt x="893662" y="203084"/>
                </a:lnTo>
                <a:lnTo>
                  <a:pt x="912983" y="156990"/>
                </a:lnTo>
                <a:lnTo>
                  <a:pt x="908036" y="133752"/>
                </a:lnTo>
                <a:lnTo>
                  <a:pt x="870563" y="90731"/>
                </a:lnTo>
                <a:lnTo>
                  <a:pt x="800989" y="53922"/>
                </a:lnTo>
                <a:lnTo>
                  <a:pt x="755916" y="38448"/>
                </a:lnTo>
                <a:lnTo>
                  <a:pt x="704921" y="25248"/>
                </a:lnTo>
                <a:lnTo>
                  <a:pt x="648703" y="14562"/>
                </a:lnTo>
                <a:lnTo>
                  <a:pt x="587965" y="6632"/>
                </a:lnTo>
                <a:lnTo>
                  <a:pt x="523407" y="1698"/>
                </a:lnTo>
                <a:lnTo>
                  <a:pt x="455729" y="0"/>
                </a:lnTo>
                <a:close/>
              </a:path>
            </a:pathLst>
          </a:custGeom>
          <a:ln w="16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277133" y="1576638"/>
            <a:ext cx="887765" cy="306828"/>
          </a:xfrm>
          <a:custGeom>
            <a:avLst/>
            <a:gdLst/>
            <a:ahLst/>
            <a:cxnLst/>
            <a:rect l="l" t="t" r="r" b="b"/>
            <a:pathLst>
              <a:path w="913129" h="315594">
                <a:moveTo>
                  <a:pt x="455804" y="0"/>
                </a:moveTo>
                <a:lnTo>
                  <a:pt x="388494" y="1698"/>
                </a:lnTo>
                <a:lnTo>
                  <a:pt x="324235" y="6633"/>
                </a:lnTo>
                <a:lnTo>
                  <a:pt x="263736" y="14565"/>
                </a:lnTo>
                <a:lnTo>
                  <a:pt x="207703" y="25252"/>
                </a:lnTo>
                <a:lnTo>
                  <a:pt x="156845" y="38454"/>
                </a:lnTo>
                <a:lnTo>
                  <a:pt x="111869" y="53931"/>
                </a:lnTo>
                <a:lnTo>
                  <a:pt x="73484" y="71441"/>
                </a:lnTo>
                <a:lnTo>
                  <a:pt x="19314" y="111603"/>
                </a:lnTo>
                <a:lnTo>
                  <a:pt x="0" y="157016"/>
                </a:lnTo>
                <a:lnTo>
                  <a:pt x="4946" y="180637"/>
                </a:lnTo>
                <a:lnTo>
                  <a:pt x="42396" y="224223"/>
                </a:lnTo>
                <a:lnTo>
                  <a:pt x="111869" y="261378"/>
                </a:lnTo>
                <a:lnTo>
                  <a:pt x="156845" y="276959"/>
                </a:lnTo>
                <a:lnTo>
                  <a:pt x="207703" y="290231"/>
                </a:lnTo>
                <a:lnTo>
                  <a:pt x="263736" y="300960"/>
                </a:lnTo>
                <a:lnTo>
                  <a:pt x="324235" y="308913"/>
                </a:lnTo>
                <a:lnTo>
                  <a:pt x="388494" y="313857"/>
                </a:lnTo>
                <a:lnTo>
                  <a:pt x="455804" y="315556"/>
                </a:lnTo>
                <a:lnTo>
                  <a:pt x="523492" y="313857"/>
                </a:lnTo>
                <a:lnTo>
                  <a:pt x="588061" y="308913"/>
                </a:lnTo>
                <a:lnTo>
                  <a:pt x="648809" y="300960"/>
                </a:lnTo>
                <a:lnTo>
                  <a:pt x="705036" y="290231"/>
                </a:lnTo>
                <a:lnTo>
                  <a:pt x="756039" y="276959"/>
                </a:lnTo>
                <a:lnTo>
                  <a:pt x="801119" y="261378"/>
                </a:lnTo>
                <a:lnTo>
                  <a:pt x="839575" y="243721"/>
                </a:lnTo>
                <a:lnTo>
                  <a:pt x="893808" y="203117"/>
                </a:lnTo>
                <a:lnTo>
                  <a:pt x="913132" y="157016"/>
                </a:lnTo>
                <a:lnTo>
                  <a:pt x="908184" y="133774"/>
                </a:lnTo>
                <a:lnTo>
                  <a:pt x="870705" y="90746"/>
                </a:lnTo>
                <a:lnTo>
                  <a:pt x="801119" y="53931"/>
                </a:lnTo>
                <a:lnTo>
                  <a:pt x="756039" y="38454"/>
                </a:lnTo>
                <a:lnTo>
                  <a:pt x="705036" y="25252"/>
                </a:lnTo>
                <a:lnTo>
                  <a:pt x="648809" y="14565"/>
                </a:lnTo>
                <a:lnTo>
                  <a:pt x="588061" y="6633"/>
                </a:lnTo>
                <a:lnTo>
                  <a:pt x="523492" y="1698"/>
                </a:lnTo>
                <a:lnTo>
                  <a:pt x="455804" y="0"/>
                </a:lnTo>
                <a:close/>
              </a:path>
            </a:pathLst>
          </a:custGeom>
          <a:ln w="1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317490" y="1623613"/>
            <a:ext cx="159402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164934" algn="l"/>
              </a:tabLst>
            </a:pPr>
            <a:r>
              <a:rPr sz="1118" spc="44" dirty="0">
                <a:latin typeface="Arial"/>
                <a:cs typeface="Arial"/>
              </a:rPr>
              <a:t>s</a:t>
            </a:r>
            <a:r>
              <a:rPr sz="1118" spc="10" dirty="0">
                <a:latin typeface="Arial"/>
                <a:cs typeface="Arial"/>
              </a:rPr>
              <a:t>t</a:t>
            </a:r>
            <a:r>
              <a:rPr sz="1118" spc="63" dirty="0">
                <a:latin typeface="Arial"/>
                <a:cs typeface="Arial"/>
              </a:rPr>
              <a:t>N</a:t>
            </a:r>
            <a:r>
              <a:rPr sz="1118" spc="39" dirty="0">
                <a:latin typeface="Arial"/>
                <a:cs typeface="Arial"/>
              </a:rPr>
              <a:t>a</a:t>
            </a:r>
            <a:r>
              <a:rPr sz="1118" spc="73" dirty="0">
                <a:latin typeface="Arial"/>
                <a:cs typeface="Arial"/>
              </a:rPr>
              <a:t>m</a:t>
            </a:r>
            <a:r>
              <a:rPr sz="1118" spc="44" dirty="0">
                <a:latin typeface="Arial"/>
                <a:cs typeface="Arial"/>
              </a:rPr>
              <a:t>e</a:t>
            </a:r>
            <a:r>
              <a:rPr sz="1118" dirty="0">
                <a:latin typeface="Arial"/>
                <a:cs typeface="Arial"/>
              </a:rPr>
              <a:t>	</a:t>
            </a:r>
            <a:r>
              <a:rPr sz="1118" spc="44" dirty="0">
                <a:latin typeface="Arial"/>
                <a:cs typeface="Arial"/>
              </a:rPr>
              <a:t>s</a:t>
            </a:r>
            <a:r>
              <a:rPr sz="1118" spc="10" dirty="0">
                <a:latin typeface="Arial"/>
                <a:cs typeface="Arial"/>
              </a:rPr>
              <a:t>t</a:t>
            </a:r>
            <a:r>
              <a:rPr sz="1118" spc="63" dirty="0">
                <a:latin typeface="Arial"/>
                <a:cs typeface="Arial"/>
              </a:rPr>
              <a:t>D</a:t>
            </a:r>
            <a:r>
              <a:rPr sz="1118" spc="39" dirty="0">
                <a:latin typeface="Arial"/>
                <a:cs typeface="Arial"/>
              </a:rPr>
              <a:t>o</a:t>
            </a:r>
            <a:r>
              <a:rPr sz="1118" spc="53" dirty="0">
                <a:latin typeface="Arial"/>
                <a:cs typeface="Arial"/>
              </a:rPr>
              <a:t>B</a:t>
            </a:r>
            <a:endParaRPr sz="111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7003" y="1576591"/>
            <a:ext cx="922338" cy="306828"/>
          </a:xfrm>
          <a:custGeom>
            <a:avLst/>
            <a:gdLst/>
            <a:ahLst/>
            <a:cxnLst/>
            <a:rect l="l" t="t" r="r" b="b"/>
            <a:pathLst>
              <a:path w="948689" h="315594">
                <a:moveTo>
                  <a:pt x="474114" y="0"/>
                </a:moveTo>
                <a:lnTo>
                  <a:pt x="403971" y="1698"/>
                </a:lnTo>
                <a:lnTo>
                  <a:pt x="337050" y="6633"/>
                </a:lnTo>
                <a:lnTo>
                  <a:pt x="274082" y="14565"/>
                </a:lnTo>
                <a:lnTo>
                  <a:pt x="215793" y="25253"/>
                </a:lnTo>
                <a:lnTo>
                  <a:pt x="162912" y="38455"/>
                </a:lnTo>
                <a:lnTo>
                  <a:pt x="116168" y="53933"/>
                </a:lnTo>
                <a:lnTo>
                  <a:pt x="76290" y="71444"/>
                </a:lnTo>
                <a:lnTo>
                  <a:pt x="20043" y="111608"/>
                </a:lnTo>
                <a:lnTo>
                  <a:pt x="0" y="157021"/>
                </a:lnTo>
                <a:lnTo>
                  <a:pt x="5132" y="180644"/>
                </a:lnTo>
                <a:lnTo>
                  <a:pt x="44006" y="224232"/>
                </a:lnTo>
                <a:lnTo>
                  <a:pt x="116168" y="261387"/>
                </a:lnTo>
                <a:lnTo>
                  <a:pt x="162912" y="276969"/>
                </a:lnTo>
                <a:lnTo>
                  <a:pt x="215793" y="290242"/>
                </a:lnTo>
                <a:lnTo>
                  <a:pt x="274082" y="300971"/>
                </a:lnTo>
                <a:lnTo>
                  <a:pt x="337050" y="308925"/>
                </a:lnTo>
                <a:lnTo>
                  <a:pt x="403971" y="313868"/>
                </a:lnTo>
                <a:lnTo>
                  <a:pt x="474114" y="315568"/>
                </a:lnTo>
                <a:lnTo>
                  <a:pt x="544258" y="313868"/>
                </a:lnTo>
                <a:lnTo>
                  <a:pt x="611178" y="308925"/>
                </a:lnTo>
                <a:lnTo>
                  <a:pt x="674147" y="300971"/>
                </a:lnTo>
                <a:lnTo>
                  <a:pt x="732436" y="290242"/>
                </a:lnTo>
                <a:lnTo>
                  <a:pt x="785317" y="276969"/>
                </a:lnTo>
                <a:lnTo>
                  <a:pt x="832060" y="261387"/>
                </a:lnTo>
                <a:lnTo>
                  <a:pt x="871939" y="243730"/>
                </a:lnTo>
                <a:lnTo>
                  <a:pt x="928185" y="203125"/>
                </a:lnTo>
                <a:lnTo>
                  <a:pt x="948229" y="157021"/>
                </a:lnTo>
                <a:lnTo>
                  <a:pt x="943097" y="133779"/>
                </a:lnTo>
                <a:lnTo>
                  <a:pt x="904223" y="90749"/>
                </a:lnTo>
                <a:lnTo>
                  <a:pt x="832060" y="53933"/>
                </a:lnTo>
                <a:lnTo>
                  <a:pt x="785317" y="38455"/>
                </a:lnTo>
                <a:lnTo>
                  <a:pt x="732436" y="25253"/>
                </a:lnTo>
                <a:lnTo>
                  <a:pt x="674147" y="14565"/>
                </a:lnTo>
                <a:lnTo>
                  <a:pt x="611178" y="6633"/>
                </a:lnTo>
                <a:lnTo>
                  <a:pt x="544258" y="1698"/>
                </a:lnTo>
                <a:lnTo>
                  <a:pt x="474114" y="0"/>
                </a:lnTo>
                <a:close/>
              </a:path>
            </a:pathLst>
          </a:custGeom>
          <a:ln w="1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429973" y="1655434"/>
            <a:ext cx="26978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s</a:t>
            </a:r>
            <a:r>
              <a:rPr sz="1118" spc="24" dirty="0">
                <a:latin typeface="Arial"/>
                <a:cs typeface="Arial"/>
              </a:rPr>
              <a:t>t</a:t>
            </a:r>
            <a:r>
              <a:rPr sz="1118" spc="10" dirty="0">
                <a:latin typeface="Arial"/>
                <a:cs typeface="Arial"/>
              </a:rPr>
              <a:t>I</a:t>
            </a:r>
            <a:r>
              <a:rPr sz="1118" spc="44" dirty="0">
                <a:latin typeface="Arial"/>
                <a:cs typeface="Arial"/>
              </a:rPr>
              <a:t>d</a:t>
            </a:r>
            <a:endParaRPr sz="111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6006" y="1883349"/>
            <a:ext cx="658107" cy="246327"/>
          </a:xfrm>
          <a:custGeom>
            <a:avLst/>
            <a:gdLst/>
            <a:ahLst/>
            <a:cxnLst/>
            <a:rect l="l" t="t" r="r" b="b"/>
            <a:pathLst>
              <a:path w="676910" h="253364">
                <a:moveTo>
                  <a:pt x="676896" y="0"/>
                </a:moveTo>
                <a:lnTo>
                  <a:pt x="0" y="253073"/>
                </a:lnTo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619125" y="1883349"/>
            <a:ext cx="0" cy="246327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3073"/>
                </a:lnTo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32670" y="1883349"/>
            <a:ext cx="690827" cy="246327"/>
          </a:xfrm>
          <a:custGeom>
            <a:avLst/>
            <a:gdLst/>
            <a:ahLst/>
            <a:cxnLst/>
            <a:rect l="l" t="t" r="r" b="b"/>
            <a:pathLst>
              <a:path w="710564" h="253364">
                <a:moveTo>
                  <a:pt x="0" y="0"/>
                </a:moveTo>
                <a:lnTo>
                  <a:pt x="710436" y="253073"/>
                </a:lnTo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355297" y="3051328"/>
            <a:ext cx="790222" cy="275960"/>
          </a:xfrm>
          <a:custGeom>
            <a:avLst/>
            <a:gdLst/>
            <a:ahLst/>
            <a:cxnLst/>
            <a:rect l="l" t="t" r="r" b="b"/>
            <a:pathLst>
              <a:path w="812800" h="283844">
                <a:moveTo>
                  <a:pt x="405528" y="0"/>
                </a:moveTo>
                <a:lnTo>
                  <a:pt x="339715" y="1829"/>
                </a:lnTo>
                <a:lnTo>
                  <a:pt x="277295" y="7134"/>
                </a:lnTo>
                <a:lnTo>
                  <a:pt x="219102" y="15641"/>
                </a:lnTo>
                <a:lnTo>
                  <a:pt x="165967" y="27075"/>
                </a:lnTo>
                <a:lnTo>
                  <a:pt x="118723" y="41162"/>
                </a:lnTo>
                <a:lnTo>
                  <a:pt x="78202" y="57627"/>
                </a:lnTo>
                <a:lnTo>
                  <a:pt x="20660" y="96594"/>
                </a:lnTo>
                <a:lnTo>
                  <a:pt x="0" y="141782"/>
                </a:lnTo>
                <a:lnTo>
                  <a:pt x="5303" y="164645"/>
                </a:lnTo>
                <a:lnTo>
                  <a:pt x="45237" y="206695"/>
                </a:lnTo>
                <a:lnTo>
                  <a:pt x="118723" y="241830"/>
                </a:lnTo>
                <a:lnTo>
                  <a:pt x="165967" y="256049"/>
                </a:lnTo>
                <a:lnTo>
                  <a:pt x="219102" y="267634"/>
                </a:lnTo>
                <a:lnTo>
                  <a:pt x="277295" y="276283"/>
                </a:lnTo>
                <a:lnTo>
                  <a:pt x="339715" y="281694"/>
                </a:lnTo>
                <a:lnTo>
                  <a:pt x="405528" y="283564"/>
                </a:lnTo>
                <a:lnTo>
                  <a:pt x="471754" y="281694"/>
                </a:lnTo>
                <a:lnTo>
                  <a:pt x="534504" y="276283"/>
                </a:lnTo>
                <a:lnTo>
                  <a:pt x="592955" y="267634"/>
                </a:lnTo>
                <a:lnTo>
                  <a:pt x="646283" y="256049"/>
                </a:lnTo>
                <a:lnTo>
                  <a:pt x="693666" y="241830"/>
                </a:lnTo>
                <a:lnTo>
                  <a:pt x="734280" y="225278"/>
                </a:lnTo>
                <a:lnTo>
                  <a:pt x="791907" y="186384"/>
                </a:lnTo>
                <a:lnTo>
                  <a:pt x="812580" y="141782"/>
                </a:lnTo>
                <a:lnTo>
                  <a:pt x="807275" y="118548"/>
                </a:lnTo>
                <a:lnTo>
                  <a:pt x="767301" y="76196"/>
                </a:lnTo>
                <a:lnTo>
                  <a:pt x="693666" y="41162"/>
                </a:lnTo>
                <a:lnTo>
                  <a:pt x="646283" y="27075"/>
                </a:lnTo>
                <a:lnTo>
                  <a:pt x="592955" y="15641"/>
                </a:lnTo>
                <a:lnTo>
                  <a:pt x="534504" y="7134"/>
                </a:lnTo>
                <a:lnTo>
                  <a:pt x="471754" y="1829"/>
                </a:lnTo>
                <a:lnTo>
                  <a:pt x="405528" y="0"/>
                </a:lnTo>
                <a:close/>
              </a:path>
            </a:pathLst>
          </a:custGeom>
          <a:ln w="169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43702" y="3080034"/>
            <a:ext cx="757502" cy="246327"/>
          </a:xfrm>
          <a:custGeom>
            <a:avLst/>
            <a:gdLst/>
            <a:ahLst/>
            <a:cxnLst/>
            <a:rect l="l" t="t" r="r" b="b"/>
            <a:pathLst>
              <a:path w="779145" h="253364">
                <a:moveTo>
                  <a:pt x="390329" y="0"/>
                </a:moveTo>
                <a:lnTo>
                  <a:pt x="320322" y="2030"/>
                </a:lnTo>
                <a:lnTo>
                  <a:pt x="254367" y="7889"/>
                </a:lnTo>
                <a:lnTo>
                  <a:pt x="193583" y="17223"/>
                </a:lnTo>
                <a:lnTo>
                  <a:pt x="139086" y="29682"/>
                </a:lnTo>
                <a:lnTo>
                  <a:pt x="91993" y="44915"/>
                </a:lnTo>
                <a:lnTo>
                  <a:pt x="53421" y="62570"/>
                </a:lnTo>
                <a:lnTo>
                  <a:pt x="6308" y="103739"/>
                </a:lnTo>
                <a:lnTo>
                  <a:pt x="0" y="126552"/>
                </a:lnTo>
                <a:lnTo>
                  <a:pt x="6308" y="149364"/>
                </a:lnTo>
                <a:lnTo>
                  <a:pt x="53421" y="190534"/>
                </a:lnTo>
                <a:lnTo>
                  <a:pt x="91993" y="208188"/>
                </a:lnTo>
                <a:lnTo>
                  <a:pt x="139086" y="223421"/>
                </a:lnTo>
                <a:lnTo>
                  <a:pt x="193583" y="235880"/>
                </a:lnTo>
                <a:lnTo>
                  <a:pt x="254367" y="245215"/>
                </a:lnTo>
                <a:lnTo>
                  <a:pt x="320322" y="251073"/>
                </a:lnTo>
                <a:lnTo>
                  <a:pt x="390329" y="253104"/>
                </a:lnTo>
                <a:lnTo>
                  <a:pt x="460285" y="251073"/>
                </a:lnTo>
                <a:lnTo>
                  <a:pt x="526099" y="245215"/>
                </a:lnTo>
                <a:lnTo>
                  <a:pt x="586680" y="235880"/>
                </a:lnTo>
                <a:lnTo>
                  <a:pt x="640936" y="223421"/>
                </a:lnTo>
                <a:lnTo>
                  <a:pt x="687776" y="208188"/>
                </a:lnTo>
                <a:lnTo>
                  <a:pt x="726108" y="190534"/>
                </a:lnTo>
                <a:lnTo>
                  <a:pt x="772878" y="149364"/>
                </a:lnTo>
                <a:lnTo>
                  <a:pt x="779134" y="126552"/>
                </a:lnTo>
                <a:lnTo>
                  <a:pt x="772878" y="103739"/>
                </a:lnTo>
                <a:lnTo>
                  <a:pt x="726108" y="62570"/>
                </a:lnTo>
                <a:lnTo>
                  <a:pt x="687776" y="44915"/>
                </a:lnTo>
                <a:lnTo>
                  <a:pt x="640936" y="29682"/>
                </a:lnTo>
                <a:lnTo>
                  <a:pt x="586680" y="17223"/>
                </a:lnTo>
                <a:lnTo>
                  <a:pt x="526099" y="7889"/>
                </a:lnTo>
                <a:lnTo>
                  <a:pt x="460285" y="2030"/>
                </a:lnTo>
                <a:lnTo>
                  <a:pt x="390329" y="0"/>
                </a:lnTo>
                <a:close/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648436" y="3098776"/>
            <a:ext cx="1277938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68587" algn="l"/>
              </a:tabLst>
            </a:pPr>
            <a:r>
              <a:rPr sz="1118" spc="29" dirty="0">
                <a:latin typeface="Arial"/>
                <a:cs typeface="Arial"/>
              </a:rPr>
              <a:t>c</a:t>
            </a:r>
            <a:r>
              <a:rPr sz="1118" spc="15" dirty="0">
                <a:latin typeface="Arial"/>
                <a:cs typeface="Arial"/>
              </a:rPr>
              <a:t>i</a:t>
            </a:r>
            <a:r>
              <a:rPr sz="1118" spc="44" dirty="0">
                <a:latin typeface="Arial"/>
                <a:cs typeface="Arial"/>
              </a:rPr>
              <a:t>t</a:t>
            </a:r>
            <a:r>
              <a:rPr sz="1118" spc="39" dirty="0">
                <a:latin typeface="Arial"/>
                <a:cs typeface="Arial"/>
              </a:rPr>
              <a:t>y</a:t>
            </a:r>
            <a:r>
              <a:rPr sz="1118" dirty="0">
                <a:latin typeface="Arial"/>
                <a:cs typeface="Arial"/>
              </a:rPr>
              <a:t>	</a:t>
            </a:r>
            <a:r>
              <a:rPr sz="1118" spc="29" dirty="0">
                <a:latin typeface="Arial"/>
                <a:cs typeface="Arial"/>
              </a:rPr>
              <a:t>c</a:t>
            </a:r>
            <a:r>
              <a:rPr sz="1118" spc="24" dirty="0">
                <a:latin typeface="Arial"/>
                <a:cs typeface="Arial"/>
              </a:rPr>
              <a:t>i</a:t>
            </a:r>
            <a:r>
              <a:rPr sz="1118" spc="29" dirty="0">
                <a:latin typeface="Arial"/>
                <a:cs typeface="Arial"/>
              </a:rPr>
              <a:t>t</a:t>
            </a:r>
            <a:r>
              <a:rPr sz="1118" spc="19" dirty="0">
                <a:latin typeface="Arial"/>
                <a:cs typeface="Arial"/>
              </a:rPr>
              <a:t>y</a:t>
            </a:r>
            <a:r>
              <a:rPr sz="1118" spc="49" dirty="0">
                <a:latin typeface="Arial"/>
                <a:cs typeface="Arial"/>
              </a:rPr>
              <a:t>C</a:t>
            </a:r>
            <a:r>
              <a:rPr sz="1118" spc="58" dirty="0">
                <a:latin typeface="Arial"/>
                <a:cs typeface="Arial"/>
              </a:rPr>
              <a:t>o</a:t>
            </a:r>
            <a:r>
              <a:rPr sz="1118" spc="39" dirty="0">
                <a:latin typeface="Arial"/>
                <a:cs typeface="Arial"/>
              </a:rPr>
              <a:t>d</a:t>
            </a:r>
            <a:r>
              <a:rPr sz="1118" spc="44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34372" y="3019289"/>
            <a:ext cx="922338" cy="307446"/>
          </a:xfrm>
          <a:custGeom>
            <a:avLst/>
            <a:gdLst/>
            <a:ahLst/>
            <a:cxnLst/>
            <a:rect l="l" t="t" r="r" b="b"/>
            <a:pathLst>
              <a:path w="948689" h="316230">
                <a:moveTo>
                  <a:pt x="474185" y="0"/>
                </a:moveTo>
                <a:lnTo>
                  <a:pt x="404375" y="1699"/>
                </a:lnTo>
                <a:lnTo>
                  <a:pt x="337658" y="6644"/>
                </a:lnTo>
                <a:lnTo>
                  <a:pt x="274782" y="14598"/>
                </a:lnTo>
                <a:lnTo>
                  <a:pt x="216498" y="25330"/>
                </a:lnTo>
                <a:lnTo>
                  <a:pt x="163555" y="38604"/>
                </a:lnTo>
                <a:lnTo>
                  <a:pt x="116701" y="54188"/>
                </a:lnTo>
                <a:lnTo>
                  <a:pt x="76687" y="71848"/>
                </a:lnTo>
                <a:lnTo>
                  <a:pt x="20170" y="112459"/>
                </a:lnTo>
                <a:lnTo>
                  <a:pt x="0" y="158570"/>
                </a:lnTo>
                <a:lnTo>
                  <a:pt x="5167" y="181816"/>
                </a:lnTo>
                <a:lnTo>
                  <a:pt x="44260" y="224852"/>
                </a:lnTo>
                <a:lnTo>
                  <a:pt x="116701" y="261674"/>
                </a:lnTo>
                <a:lnTo>
                  <a:pt x="163555" y="277154"/>
                </a:lnTo>
                <a:lnTo>
                  <a:pt x="216498" y="290358"/>
                </a:lnTo>
                <a:lnTo>
                  <a:pt x="274782" y="301047"/>
                </a:lnTo>
                <a:lnTo>
                  <a:pt x="337658" y="308980"/>
                </a:lnTo>
                <a:lnTo>
                  <a:pt x="404375" y="313916"/>
                </a:lnTo>
                <a:lnTo>
                  <a:pt x="474185" y="315615"/>
                </a:lnTo>
                <a:lnTo>
                  <a:pt x="544339" y="313916"/>
                </a:lnTo>
                <a:lnTo>
                  <a:pt x="611270" y="308980"/>
                </a:lnTo>
                <a:lnTo>
                  <a:pt x="674248" y="301047"/>
                </a:lnTo>
                <a:lnTo>
                  <a:pt x="732546" y="290358"/>
                </a:lnTo>
                <a:lnTo>
                  <a:pt x="785434" y="277154"/>
                </a:lnTo>
                <a:lnTo>
                  <a:pt x="832185" y="261674"/>
                </a:lnTo>
                <a:lnTo>
                  <a:pt x="872069" y="244160"/>
                </a:lnTo>
                <a:lnTo>
                  <a:pt x="928324" y="203990"/>
                </a:lnTo>
                <a:lnTo>
                  <a:pt x="948371" y="158570"/>
                </a:lnTo>
                <a:lnTo>
                  <a:pt x="943238" y="134944"/>
                </a:lnTo>
                <a:lnTo>
                  <a:pt x="904358" y="91349"/>
                </a:lnTo>
                <a:lnTo>
                  <a:pt x="832185" y="54188"/>
                </a:lnTo>
                <a:lnTo>
                  <a:pt x="785434" y="38604"/>
                </a:lnTo>
                <a:lnTo>
                  <a:pt x="732546" y="25330"/>
                </a:lnTo>
                <a:lnTo>
                  <a:pt x="674248" y="14598"/>
                </a:lnTo>
                <a:lnTo>
                  <a:pt x="611270" y="6644"/>
                </a:lnTo>
                <a:lnTo>
                  <a:pt x="544339" y="1699"/>
                </a:lnTo>
                <a:lnTo>
                  <a:pt x="474185" y="0"/>
                </a:lnTo>
                <a:close/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464297" y="3068607"/>
            <a:ext cx="69947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39" dirty="0">
                <a:latin typeface="Arial"/>
                <a:cs typeface="Arial"/>
              </a:rPr>
              <a:t>a</a:t>
            </a:r>
            <a:r>
              <a:rPr sz="1118" spc="29" dirty="0">
                <a:latin typeface="Arial"/>
                <a:cs typeface="Arial"/>
              </a:rPr>
              <a:t>r</a:t>
            </a:r>
            <a:r>
              <a:rPr sz="1118" spc="39" dirty="0">
                <a:latin typeface="Arial"/>
                <a:cs typeface="Arial"/>
              </a:rPr>
              <a:t>ea</a:t>
            </a:r>
            <a:r>
              <a:rPr sz="1118" spc="87" dirty="0">
                <a:latin typeface="Arial"/>
                <a:cs typeface="Arial"/>
              </a:rPr>
              <a:t>C</a:t>
            </a:r>
            <a:r>
              <a:rPr sz="1118" spc="39" dirty="0">
                <a:latin typeface="Arial"/>
                <a:cs typeface="Arial"/>
              </a:rPr>
              <a:t>o</a:t>
            </a:r>
            <a:r>
              <a:rPr sz="1118" spc="49" dirty="0">
                <a:latin typeface="Arial"/>
                <a:cs typeface="Arial"/>
              </a:rPr>
              <a:t>d</a:t>
            </a:r>
            <a:r>
              <a:rPr sz="1118" spc="44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77740" y="2835506"/>
            <a:ext cx="164835" cy="245092"/>
          </a:xfrm>
          <a:custGeom>
            <a:avLst/>
            <a:gdLst/>
            <a:ahLst/>
            <a:cxnLst/>
            <a:rect l="l" t="t" r="r" b="b"/>
            <a:pathLst>
              <a:path w="169545" h="252094">
                <a:moveTo>
                  <a:pt x="0" y="0"/>
                </a:moveTo>
                <a:lnTo>
                  <a:pt x="169241" y="251575"/>
                </a:lnTo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881951" y="2804376"/>
            <a:ext cx="296951" cy="246327"/>
          </a:xfrm>
          <a:custGeom>
            <a:avLst/>
            <a:gdLst/>
            <a:ahLst/>
            <a:cxnLst/>
            <a:rect l="l" t="t" r="r" b="b"/>
            <a:pathLst>
              <a:path w="305435" h="253364">
                <a:moveTo>
                  <a:pt x="304940" y="0"/>
                </a:moveTo>
                <a:lnTo>
                  <a:pt x="0" y="253100"/>
                </a:lnTo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994018" y="2773248"/>
            <a:ext cx="1052601" cy="246327"/>
          </a:xfrm>
          <a:custGeom>
            <a:avLst/>
            <a:gdLst/>
            <a:ahLst/>
            <a:cxnLst/>
            <a:rect l="l" t="t" r="r" b="b"/>
            <a:pathLst>
              <a:path w="1082675" h="253364">
                <a:moveTo>
                  <a:pt x="0" y="253100"/>
                </a:moveTo>
                <a:lnTo>
                  <a:pt x="1082537" y="0"/>
                </a:lnTo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935909" y="2804377"/>
            <a:ext cx="790222" cy="275960"/>
          </a:xfrm>
          <a:custGeom>
            <a:avLst/>
            <a:gdLst/>
            <a:ahLst/>
            <a:cxnLst/>
            <a:rect l="l" t="t" r="r" b="b"/>
            <a:pathLst>
              <a:path w="812800" h="283844">
                <a:moveTo>
                  <a:pt x="405570" y="0"/>
                </a:moveTo>
                <a:lnTo>
                  <a:pt x="339750" y="1870"/>
                </a:lnTo>
                <a:lnTo>
                  <a:pt x="277324" y="7281"/>
                </a:lnTo>
                <a:lnTo>
                  <a:pt x="219125" y="15931"/>
                </a:lnTo>
                <a:lnTo>
                  <a:pt x="165985" y="27517"/>
                </a:lnTo>
                <a:lnTo>
                  <a:pt x="118736" y="41738"/>
                </a:lnTo>
                <a:lnTo>
                  <a:pt x="78211" y="58292"/>
                </a:lnTo>
                <a:lnTo>
                  <a:pt x="20662" y="97190"/>
                </a:lnTo>
                <a:lnTo>
                  <a:pt x="0" y="141797"/>
                </a:lnTo>
                <a:lnTo>
                  <a:pt x="5304" y="165033"/>
                </a:lnTo>
                <a:lnTo>
                  <a:pt x="45242" y="207389"/>
                </a:lnTo>
                <a:lnTo>
                  <a:pt x="118736" y="242427"/>
                </a:lnTo>
                <a:lnTo>
                  <a:pt x="165985" y="256515"/>
                </a:lnTo>
                <a:lnTo>
                  <a:pt x="219125" y="267950"/>
                </a:lnTo>
                <a:lnTo>
                  <a:pt x="277324" y="276458"/>
                </a:lnTo>
                <a:lnTo>
                  <a:pt x="339750" y="281764"/>
                </a:lnTo>
                <a:lnTo>
                  <a:pt x="405570" y="283594"/>
                </a:lnTo>
                <a:lnTo>
                  <a:pt x="471433" y="281764"/>
                </a:lnTo>
                <a:lnTo>
                  <a:pt x="533974" y="276458"/>
                </a:lnTo>
                <a:lnTo>
                  <a:pt x="592344" y="267950"/>
                </a:lnTo>
                <a:lnTo>
                  <a:pt x="645692" y="256515"/>
                </a:lnTo>
                <a:lnTo>
                  <a:pt x="693167" y="242427"/>
                </a:lnTo>
                <a:lnTo>
                  <a:pt x="733917" y="225960"/>
                </a:lnTo>
                <a:lnTo>
                  <a:pt x="791844" y="186989"/>
                </a:lnTo>
                <a:lnTo>
                  <a:pt x="812665" y="141797"/>
                </a:lnTo>
                <a:lnTo>
                  <a:pt x="807318" y="118931"/>
                </a:lnTo>
                <a:lnTo>
                  <a:pt x="767093" y="76876"/>
                </a:lnTo>
                <a:lnTo>
                  <a:pt x="693167" y="41738"/>
                </a:lnTo>
                <a:lnTo>
                  <a:pt x="645692" y="27517"/>
                </a:lnTo>
                <a:lnTo>
                  <a:pt x="592344" y="15931"/>
                </a:lnTo>
                <a:lnTo>
                  <a:pt x="533974" y="7281"/>
                </a:lnTo>
                <a:lnTo>
                  <a:pt x="471433" y="1870"/>
                </a:lnTo>
                <a:lnTo>
                  <a:pt x="405570" y="0"/>
                </a:lnTo>
                <a:close/>
              </a:path>
            </a:pathLst>
          </a:custGeom>
          <a:ln w="16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063055" y="2851907"/>
            <a:ext cx="531548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c</a:t>
            </a:r>
            <a:r>
              <a:rPr sz="1118" spc="39" dirty="0">
                <a:latin typeface="Arial"/>
                <a:cs typeface="Arial"/>
              </a:rPr>
              <a:t>o</a:t>
            </a:r>
            <a:r>
              <a:rPr sz="1118" spc="58" dirty="0">
                <a:latin typeface="Arial"/>
                <a:cs typeface="Arial"/>
              </a:rPr>
              <a:t>u</a:t>
            </a:r>
            <a:r>
              <a:rPr sz="1118" spc="39" dirty="0">
                <a:latin typeface="Arial"/>
                <a:cs typeface="Arial"/>
              </a:rPr>
              <a:t>n</a:t>
            </a:r>
            <a:r>
              <a:rPr sz="1118" spc="10" dirty="0">
                <a:latin typeface="Arial"/>
                <a:cs typeface="Arial"/>
              </a:rPr>
              <a:t>t</a:t>
            </a:r>
            <a:r>
              <a:rPr sz="1118" spc="63" dirty="0">
                <a:latin typeface="Arial"/>
                <a:cs typeface="Arial"/>
              </a:rPr>
              <a:t>r</a:t>
            </a:r>
            <a:r>
              <a:rPr sz="1118" spc="39" dirty="0">
                <a:latin typeface="Arial"/>
                <a:cs typeface="Arial"/>
              </a:rPr>
              <a:t>y</a:t>
            </a:r>
            <a:endParaRPr sz="1118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6500" y="2403176"/>
            <a:ext cx="758119" cy="246327"/>
          </a:xfrm>
          <a:custGeom>
            <a:avLst/>
            <a:gdLst/>
            <a:ahLst/>
            <a:cxnLst/>
            <a:rect l="l" t="t" r="r" b="b"/>
            <a:pathLst>
              <a:path w="779779" h="253364">
                <a:moveTo>
                  <a:pt x="388860" y="0"/>
                </a:moveTo>
                <a:lnTo>
                  <a:pt x="318895" y="2031"/>
                </a:lnTo>
                <a:lnTo>
                  <a:pt x="253071" y="7890"/>
                </a:lnTo>
                <a:lnTo>
                  <a:pt x="192481" y="17226"/>
                </a:lnTo>
                <a:lnTo>
                  <a:pt x="138217" y="29687"/>
                </a:lnTo>
                <a:lnTo>
                  <a:pt x="91371" y="44922"/>
                </a:lnTo>
                <a:lnTo>
                  <a:pt x="53034" y="62579"/>
                </a:lnTo>
                <a:lnTo>
                  <a:pt x="6256" y="103754"/>
                </a:lnTo>
                <a:lnTo>
                  <a:pt x="0" y="126570"/>
                </a:lnTo>
                <a:lnTo>
                  <a:pt x="6256" y="149385"/>
                </a:lnTo>
                <a:lnTo>
                  <a:pt x="53034" y="190561"/>
                </a:lnTo>
                <a:lnTo>
                  <a:pt x="91371" y="208218"/>
                </a:lnTo>
                <a:lnTo>
                  <a:pt x="138217" y="223453"/>
                </a:lnTo>
                <a:lnTo>
                  <a:pt x="192481" y="235914"/>
                </a:lnTo>
                <a:lnTo>
                  <a:pt x="253071" y="245250"/>
                </a:lnTo>
                <a:lnTo>
                  <a:pt x="318895" y="251109"/>
                </a:lnTo>
                <a:lnTo>
                  <a:pt x="388860" y="253140"/>
                </a:lnTo>
                <a:lnTo>
                  <a:pt x="458878" y="251109"/>
                </a:lnTo>
                <a:lnTo>
                  <a:pt x="524841" y="245250"/>
                </a:lnTo>
                <a:lnTo>
                  <a:pt x="585634" y="235914"/>
                </a:lnTo>
                <a:lnTo>
                  <a:pt x="640139" y="223453"/>
                </a:lnTo>
                <a:lnTo>
                  <a:pt x="687238" y="208218"/>
                </a:lnTo>
                <a:lnTo>
                  <a:pt x="725816" y="190561"/>
                </a:lnTo>
                <a:lnTo>
                  <a:pt x="772936" y="149385"/>
                </a:lnTo>
                <a:lnTo>
                  <a:pt x="779245" y="126570"/>
                </a:lnTo>
                <a:lnTo>
                  <a:pt x="772936" y="103754"/>
                </a:lnTo>
                <a:lnTo>
                  <a:pt x="725816" y="62579"/>
                </a:lnTo>
                <a:lnTo>
                  <a:pt x="687238" y="44922"/>
                </a:lnTo>
                <a:lnTo>
                  <a:pt x="640139" y="29687"/>
                </a:lnTo>
                <a:lnTo>
                  <a:pt x="585634" y="17226"/>
                </a:lnTo>
                <a:lnTo>
                  <a:pt x="524841" y="7890"/>
                </a:lnTo>
                <a:lnTo>
                  <a:pt x="458878" y="2031"/>
                </a:lnTo>
                <a:lnTo>
                  <a:pt x="388860" y="0"/>
                </a:lnTo>
                <a:close/>
              </a:path>
            </a:pathLst>
          </a:custGeom>
          <a:ln w="169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030640" y="2423174"/>
            <a:ext cx="60686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39" dirty="0">
                <a:latin typeface="Arial"/>
                <a:cs typeface="Arial"/>
              </a:rPr>
              <a:t>streetNo</a:t>
            </a:r>
            <a:endParaRPr sz="111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69778" y="2004357"/>
            <a:ext cx="790840" cy="307446"/>
          </a:xfrm>
          <a:custGeom>
            <a:avLst/>
            <a:gdLst/>
            <a:ahLst/>
            <a:cxnLst/>
            <a:rect l="l" t="t" r="r" b="b"/>
            <a:pathLst>
              <a:path w="813435" h="316230">
                <a:moveTo>
                  <a:pt x="407173" y="0"/>
                </a:moveTo>
                <a:lnTo>
                  <a:pt x="341297" y="2052"/>
                </a:lnTo>
                <a:lnTo>
                  <a:pt x="278744" y="8003"/>
                </a:lnTo>
                <a:lnTo>
                  <a:pt x="220362" y="17540"/>
                </a:lnTo>
                <a:lnTo>
                  <a:pt x="167004" y="30353"/>
                </a:lnTo>
                <a:lnTo>
                  <a:pt x="119521" y="46131"/>
                </a:lnTo>
                <a:lnTo>
                  <a:pt x="78762" y="64562"/>
                </a:lnTo>
                <a:lnTo>
                  <a:pt x="45580" y="85335"/>
                </a:lnTo>
                <a:lnTo>
                  <a:pt x="5348" y="132665"/>
                </a:lnTo>
                <a:lnTo>
                  <a:pt x="0" y="158599"/>
                </a:lnTo>
                <a:lnTo>
                  <a:pt x="5348" y="184119"/>
                </a:lnTo>
                <a:lnTo>
                  <a:pt x="45580" y="230861"/>
                </a:lnTo>
                <a:lnTo>
                  <a:pt x="78762" y="251440"/>
                </a:lnTo>
                <a:lnTo>
                  <a:pt x="119521" y="269733"/>
                </a:lnTo>
                <a:lnTo>
                  <a:pt x="167004" y="285417"/>
                </a:lnTo>
                <a:lnTo>
                  <a:pt x="220362" y="298174"/>
                </a:lnTo>
                <a:lnTo>
                  <a:pt x="278744" y="307682"/>
                </a:lnTo>
                <a:lnTo>
                  <a:pt x="341297" y="313622"/>
                </a:lnTo>
                <a:lnTo>
                  <a:pt x="407173" y="315673"/>
                </a:lnTo>
                <a:lnTo>
                  <a:pt x="473005" y="313622"/>
                </a:lnTo>
                <a:lnTo>
                  <a:pt x="535443" y="307682"/>
                </a:lnTo>
                <a:lnTo>
                  <a:pt x="593653" y="298174"/>
                </a:lnTo>
                <a:lnTo>
                  <a:pt x="646804" y="285417"/>
                </a:lnTo>
                <a:lnTo>
                  <a:pt x="694062" y="269733"/>
                </a:lnTo>
                <a:lnTo>
                  <a:pt x="734595" y="251440"/>
                </a:lnTo>
                <a:lnTo>
                  <a:pt x="767569" y="230861"/>
                </a:lnTo>
                <a:lnTo>
                  <a:pt x="807515" y="184119"/>
                </a:lnTo>
                <a:lnTo>
                  <a:pt x="812821" y="158599"/>
                </a:lnTo>
                <a:lnTo>
                  <a:pt x="807515" y="132665"/>
                </a:lnTo>
                <a:lnTo>
                  <a:pt x="767569" y="85335"/>
                </a:lnTo>
                <a:lnTo>
                  <a:pt x="734595" y="64562"/>
                </a:lnTo>
                <a:lnTo>
                  <a:pt x="694062" y="46131"/>
                </a:lnTo>
                <a:lnTo>
                  <a:pt x="646804" y="30353"/>
                </a:lnTo>
                <a:lnTo>
                  <a:pt x="593653" y="17540"/>
                </a:lnTo>
                <a:lnTo>
                  <a:pt x="535443" y="8003"/>
                </a:lnTo>
                <a:lnTo>
                  <a:pt x="473005" y="2052"/>
                </a:lnTo>
                <a:lnTo>
                  <a:pt x="407173" y="0"/>
                </a:lnTo>
                <a:close/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931523" y="2052209"/>
            <a:ext cx="63896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39" dirty="0">
                <a:latin typeface="Arial"/>
                <a:cs typeface="Arial"/>
              </a:rPr>
              <a:t>h</a:t>
            </a:r>
            <a:r>
              <a:rPr sz="1118" spc="49" dirty="0">
                <a:latin typeface="Arial"/>
                <a:cs typeface="Arial"/>
              </a:rPr>
              <a:t>o</a:t>
            </a:r>
            <a:r>
              <a:rPr sz="1118" spc="39" dirty="0">
                <a:latin typeface="Arial"/>
                <a:cs typeface="Arial"/>
              </a:rPr>
              <a:t>u</a:t>
            </a:r>
            <a:r>
              <a:rPr sz="1118" spc="44" dirty="0">
                <a:latin typeface="Arial"/>
                <a:cs typeface="Arial"/>
              </a:rPr>
              <a:t>s</a:t>
            </a:r>
            <a:r>
              <a:rPr sz="1118" spc="58" dirty="0">
                <a:latin typeface="Arial"/>
                <a:cs typeface="Arial"/>
              </a:rPr>
              <a:t>e</a:t>
            </a:r>
            <a:r>
              <a:rPr sz="1118" spc="49" dirty="0">
                <a:latin typeface="Arial"/>
                <a:cs typeface="Arial"/>
              </a:rPr>
              <a:t>N</a:t>
            </a:r>
            <a:r>
              <a:rPr sz="1118" spc="44" dirty="0">
                <a:latin typeface="Arial"/>
                <a:cs typeface="Arial"/>
              </a:rPr>
              <a:t>o</a:t>
            </a:r>
            <a:endParaRPr sz="111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81672" y="2557363"/>
            <a:ext cx="790840" cy="277813"/>
          </a:xfrm>
          <a:custGeom>
            <a:avLst/>
            <a:gdLst/>
            <a:ahLst/>
            <a:cxnLst/>
            <a:rect l="l" t="t" r="r" b="b"/>
            <a:pathLst>
              <a:path w="813435" h="285750">
                <a:moveTo>
                  <a:pt x="405661" y="0"/>
                </a:moveTo>
                <a:lnTo>
                  <a:pt x="339826" y="1871"/>
                </a:lnTo>
                <a:lnTo>
                  <a:pt x="277386" y="7283"/>
                </a:lnTo>
                <a:lnTo>
                  <a:pt x="219174" y="15935"/>
                </a:lnTo>
                <a:lnTo>
                  <a:pt x="166022" y="27523"/>
                </a:lnTo>
                <a:lnTo>
                  <a:pt x="118762" y="41748"/>
                </a:lnTo>
                <a:lnTo>
                  <a:pt x="78228" y="58305"/>
                </a:lnTo>
                <a:lnTo>
                  <a:pt x="20667" y="97212"/>
                </a:lnTo>
                <a:lnTo>
                  <a:pt x="0" y="141828"/>
                </a:lnTo>
                <a:lnTo>
                  <a:pt x="5305" y="165113"/>
                </a:lnTo>
                <a:lnTo>
                  <a:pt x="45252" y="207765"/>
                </a:lnTo>
                <a:lnTo>
                  <a:pt x="118762" y="243244"/>
                </a:lnTo>
                <a:lnTo>
                  <a:pt x="166022" y="257561"/>
                </a:lnTo>
                <a:lnTo>
                  <a:pt x="219174" y="269206"/>
                </a:lnTo>
                <a:lnTo>
                  <a:pt x="277386" y="277887"/>
                </a:lnTo>
                <a:lnTo>
                  <a:pt x="339826" y="283310"/>
                </a:lnTo>
                <a:lnTo>
                  <a:pt x="405661" y="285182"/>
                </a:lnTo>
                <a:lnTo>
                  <a:pt x="471538" y="283310"/>
                </a:lnTo>
                <a:lnTo>
                  <a:pt x="534094" y="277887"/>
                </a:lnTo>
                <a:lnTo>
                  <a:pt x="592477" y="269206"/>
                </a:lnTo>
                <a:lnTo>
                  <a:pt x="645837" y="257561"/>
                </a:lnTo>
                <a:lnTo>
                  <a:pt x="693322" y="243244"/>
                </a:lnTo>
                <a:lnTo>
                  <a:pt x="734082" y="226548"/>
                </a:lnTo>
                <a:lnTo>
                  <a:pt x="767265" y="207765"/>
                </a:lnTo>
                <a:lnTo>
                  <a:pt x="807499" y="165113"/>
                </a:lnTo>
                <a:lnTo>
                  <a:pt x="812847" y="141828"/>
                </a:lnTo>
                <a:lnTo>
                  <a:pt x="807499" y="118957"/>
                </a:lnTo>
                <a:lnTo>
                  <a:pt x="767265" y="76894"/>
                </a:lnTo>
                <a:lnTo>
                  <a:pt x="693322" y="41748"/>
                </a:lnTo>
                <a:lnTo>
                  <a:pt x="645837" y="27523"/>
                </a:lnTo>
                <a:lnTo>
                  <a:pt x="592477" y="15935"/>
                </a:lnTo>
                <a:lnTo>
                  <a:pt x="534094" y="7283"/>
                </a:lnTo>
                <a:lnTo>
                  <a:pt x="471538" y="1871"/>
                </a:lnTo>
                <a:lnTo>
                  <a:pt x="405661" y="0"/>
                </a:lnTo>
                <a:close/>
              </a:path>
            </a:pathLst>
          </a:custGeom>
          <a:ln w="16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107348" y="2606398"/>
            <a:ext cx="54451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44" dirty="0">
                <a:latin typeface="Arial"/>
                <a:cs typeface="Arial"/>
              </a:rPr>
              <a:t>s</a:t>
            </a:r>
            <a:r>
              <a:rPr sz="1118" spc="10" dirty="0">
                <a:latin typeface="Arial"/>
                <a:cs typeface="Arial"/>
              </a:rPr>
              <a:t>t</a:t>
            </a:r>
            <a:r>
              <a:rPr sz="1118" spc="68" dirty="0">
                <a:latin typeface="Arial"/>
                <a:cs typeface="Arial"/>
              </a:rPr>
              <a:t>A</a:t>
            </a:r>
            <a:r>
              <a:rPr sz="1118" spc="39" dirty="0">
                <a:latin typeface="Arial"/>
                <a:cs typeface="Arial"/>
              </a:rPr>
              <a:t>d</a:t>
            </a:r>
            <a:r>
              <a:rPr sz="1118" spc="29" dirty="0">
                <a:latin typeface="Arial"/>
                <a:cs typeface="Arial"/>
              </a:rPr>
              <a:t>r</a:t>
            </a:r>
            <a:r>
              <a:rPr sz="1118" spc="39" dirty="0">
                <a:latin typeface="Arial"/>
                <a:cs typeface="Arial"/>
              </a:rPr>
              <a:t>es</a:t>
            </a:r>
            <a:endParaRPr sz="111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40577" y="2802533"/>
            <a:ext cx="296951" cy="91987"/>
          </a:xfrm>
          <a:custGeom>
            <a:avLst/>
            <a:gdLst/>
            <a:ahLst/>
            <a:cxnLst/>
            <a:rect l="l" t="t" r="r" b="b"/>
            <a:pathLst>
              <a:path w="305435" h="94614">
                <a:moveTo>
                  <a:pt x="0" y="0"/>
                </a:moveTo>
                <a:lnTo>
                  <a:pt x="305043" y="94563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772553" y="2556378"/>
            <a:ext cx="164835" cy="91987"/>
          </a:xfrm>
          <a:custGeom>
            <a:avLst/>
            <a:gdLst/>
            <a:ahLst/>
            <a:cxnLst/>
            <a:rect l="l" t="t" r="r" b="b"/>
            <a:pathLst>
              <a:path w="169545" h="94614">
                <a:moveTo>
                  <a:pt x="169299" y="0"/>
                </a:moveTo>
                <a:lnTo>
                  <a:pt x="0" y="94563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607956" y="2218285"/>
            <a:ext cx="296951" cy="369799"/>
          </a:xfrm>
          <a:custGeom>
            <a:avLst/>
            <a:gdLst/>
            <a:ahLst/>
            <a:cxnLst/>
            <a:rect l="l" t="t" r="r" b="b"/>
            <a:pathLst>
              <a:path w="305435" h="380364">
                <a:moveTo>
                  <a:pt x="305043" y="0"/>
                </a:moveTo>
                <a:lnTo>
                  <a:pt x="0" y="379779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882836" y="2372503"/>
            <a:ext cx="329671" cy="183974"/>
          </a:xfrm>
          <a:custGeom>
            <a:avLst/>
            <a:gdLst/>
            <a:ahLst/>
            <a:cxnLst/>
            <a:rect l="l" t="t" r="r" b="b"/>
            <a:pathLst>
              <a:path w="339089" h="189230">
                <a:moveTo>
                  <a:pt x="0" y="0"/>
                </a:moveTo>
                <a:lnTo>
                  <a:pt x="338598" y="189127"/>
                </a:lnTo>
              </a:path>
            </a:pathLst>
          </a:custGeom>
          <a:ln w="16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160651" y="3405255"/>
            <a:ext cx="3802944" cy="49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2" algn="ctr"/>
            <a:r>
              <a:rPr sz="1118" spc="58" dirty="0">
                <a:latin typeface="Arial"/>
                <a:cs typeface="Arial"/>
              </a:rPr>
              <a:t>STUDENT </a:t>
            </a:r>
            <a:r>
              <a:rPr sz="1118" spc="29" dirty="0">
                <a:latin typeface="Arial"/>
                <a:cs typeface="Arial"/>
              </a:rPr>
              <a:t>(stId, </a:t>
            </a:r>
            <a:r>
              <a:rPr sz="1118" spc="49" dirty="0">
                <a:latin typeface="Arial"/>
                <a:cs typeface="Arial"/>
              </a:rPr>
              <a:t>stName,</a:t>
            </a:r>
            <a:r>
              <a:rPr sz="1118" spc="-78" dirty="0">
                <a:latin typeface="Arial"/>
                <a:cs typeface="Arial"/>
              </a:rPr>
              <a:t> </a:t>
            </a:r>
            <a:r>
              <a:rPr sz="1118" spc="44" dirty="0">
                <a:latin typeface="Arial"/>
                <a:cs typeface="Arial"/>
              </a:rPr>
              <a:t>stDoB)</a:t>
            </a:r>
            <a:endParaRPr sz="1118">
              <a:latin typeface="Arial"/>
              <a:cs typeface="Arial"/>
            </a:endParaRPr>
          </a:p>
          <a:p>
            <a:pPr marL="12347" marR="4939" algn="ctr">
              <a:lnSpc>
                <a:spcPts val="1157"/>
              </a:lnSpc>
              <a:spcBef>
                <a:spcPts val="53"/>
              </a:spcBef>
            </a:pPr>
            <a:r>
              <a:rPr sz="972" spc="39" dirty="0">
                <a:latin typeface="Arial"/>
                <a:cs typeface="Arial"/>
              </a:rPr>
              <a:t>STDADRES </a:t>
            </a:r>
            <a:r>
              <a:rPr sz="972" spc="24" dirty="0">
                <a:latin typeface="Arial"/>
                <a:cs typeface="Arial"/>
              </a:rPr>
              <a:t>(stId, </a:t>
            </a:r>
            <a:r>
              <a:rPr sz="972" spc="34" dirty="0">
                <a:latin typeface="Arial"/>
                <a:cs typeface="Arial"/>
              </a:rPr>
              <a:t>hNo, </a:t>
            </a:r>
            <a:r>
              <a:rPr sz="972" spc="29" dirty="0">
                <a:latin typeface="Arial"/>
                <a:cs typeface="Arial"/>
              </a:rPr>
              <a:t>strNo, </a:t>
            </a:r>
            <a:r>
              <a:rPr sz="972" spc="24" dirty="0">
                <a:latin typeface="Arial"/>
                <a:cs typeface="Arial"/>
              </a:rPr>
              <a:t>country, cityCode, </a:t>
            </a:r>
            <a:r>
              <a:rPr sz="972" spc="19" dirty="0">
                <a:latin typeface="Arial"/>
                <a:cs typeface="Arial"/>
              </a:rPr>
              <a:t>city, </a:t>
            </a:r>
            <a:r>
              <a:rPr sz="972" spc="29" dirty="0">
                <a:latin typeface="Arial"/>
                <a:cs typeface="Arial"/>
              </a:rPr>
              <a:t>areaCode)  STHOBBY(</a:t>
            </a:r>
            <a:r>
              <a:rPr sz="972" u="sng" spc="29" dirty="0">
                <a:latin typeface="Arial"/>
                <a:cs typeface="Arial"/>
              </a:rPr>
              <a:t>stId,</a:t>
            </a:r>
            <a:r>
              <a:rPr sz="972" u="sng" spc="19" dirty="0">
                <a:latin typeface="Arial"/>
                <a:cs typeface="Arial"/>
              </a:rPr>
              <a:t> </a:t>
            </a:r>
            <a:r>
              <a:rPr sz="972" u="sng" spc="29" dirty="0">
                <a:latin typeface="Arial"/>
                <a:cs typeface="Arial"/>
              </a:rPr>
              <a:t>stHobby</a:t>
            </a:r>
            <a:r>
              <a:rPr sz="972" spc="29" dirty="0">
                <a:latin typeface="Arial"/>
                <a:cs typeface="Arial"/>
              </a:rPr>
              <a:t>)</a:t>
            </a:r>
            <a:endParaRPr sz="97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02009" y="4016670"/>
            <a:ext cx="272564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4" dirty="0">
                <a:latin typeface="Arial"/>
                <a:cs typeface="Arial"/>
              </a:rPr>
              <a:t>Fig. </a:t>
            </a:r>
            <a:r>
              <a:rPr sz="972" spc="29" dirty="0">
                <a:latin typeface="Arial"/>
                <a:cs typeface="Arial"/>
              </a:rPr>
              <a:t>3: Transformation of </a:t>
            </a:r>
            <a:r>
              <a:rPr sz="972" spc="24" dirty="0">
                <a:latin typeface="Arial"/>
                <a:cs typeface="Arial"/>
              </a:rPr>
              <a:t>multi-valued</a:t>
            </a:r>
            <a:r>
              <a:rPr sz="972" spc="-78" dirty="0">
                <a:latin typeface="Arial"/>
                <a:cs typeface="Arial"/>
              </a:rPr>
              <a:t> </a:t>
            </a:r>
            <a:r>
              <a:rPr sz="972" spc="24" dirty="0">
                <a:latin typeface="Arial"/>
                <a:cs typeface="Arial"/>
              </a:rPr>
              <a:t>attribute</a:t>
            </a:r>
            <a:endParaRPr sz="972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39584" y="1481553"/>
            <a:ext cx="3950494" cy="2427464"/>
          </a:xfrm>
          <a:custGeom>
            <a:avLst/>
            <a:gdLst/>
            <a:ahLst/>
            <a:cxnLst/>
            <a:rect l="l" t="t" r="r" b="b"/>
            <a:pathLst>
              <a:path w="4063365" h="2496820">
                <a:moveTo>
                  <a:pt x="0" y="2496726"/>
                </a:moveTo>
                <a:lnTo>
                  <a:pt x="4063090" y="2496726"/>
                </a:lnTo>
                <a:lnTo>
                  <a:pt x="4063090" y="0"/>
                </a:lnTo>
                <a:lnTo>
                  <a:pt x="0" y="0"/>
                </a:lnTo>
                <a:lnTo>
                  <a:pt x="0" y="2496726"/>
                </a:lnTo>
                <a:close/>
              </a:path>
            </a:pathLst>
          </a:custGeom>
          <a:ln w="16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426684" y="2517813"/>
            <a:ext cx="806890" cy="292629"/>
          </a:xfrm>
          <a:custGeom>
            <a:avLst/>
            <a:gdLst/>
            <a:ahLst/>
            <a:cxnLst/>
            <a:rect l="l" t="t" r="r" b="b"/>
            <a:pathLst>
              <a:path w="829945" h="300989">
                <a:moveTo>
                  <a:pt x="414850" y="0"/>
                </a:moveTo>
                <a:lnTo>
                  <a:pt x="332490" y="3050"/>
                </a:lnTo>
                <a:lnTo>
                  <a:pt x="292835" y="6100"/>
                </a:lnTo>
                <a:lnTo>
                  <a:pt x="254705" y="12201"/>
                </a:lnTo>
                <a:lnTo>
                  <a:pt x="219626" y="16777"/>
                </a:lnTo>
                <a:lnTo>
                  <a:pt x="123539" y="42705"/>
                </a:lnTo>
                <a:lnTo>
                  <a:pt x="73208" y="64057"/>
                </a:lnTo>
                <a:lnTo>
                  <a:pt x="35079" y="88460"/>
                </a:lnTo>
                <a:lnTo>
                  <a:pt x="33554" y="88460"/>
                </a:lnTo>
                <a:lnTo>
                  <a:pt x="33554" y="89985"/>
                </a:lnTo>
                <a:lnTo>
                  <a:pt x="19827" y="102187"/>
                </a:lnTo>
                <a:lnTo>
                  <a:pt x="19827" y="103712"/>
                </a:lnTo>
                <a:lnTo>
                  <a:pt x="9151" y="117439"/>
                </a:lnTo>
                <a:lnTo>
                  <a:pt x="7625" y="118964"/>
                </a:lnTo>
                <a:lnTo>
                  <a:pt x="1525" y="132691"/>
                </a:lnTo>
                <a:lnTo>
                  <a:pt x="1525" y="134216"/>
                </a:lnTo>
                <a:lnTo>
                  <a:pt x="0" y="141842"/>
                </a:lnTo>
                <a:lnTo>
                  <a:pt x="0" y="158619"/>
                </a:lnTo>
                <a:lnTo>
                  <a:pt x="1525" y="166245"/>
                </a:lnTo>
                <a:lnTo>
                  <a:pt x="1525" y="167770"/>
                </a:lnTo>
                <a:lnTo>
                  <a:pt x="7625" y="181496"/>
                </a:lnTo>
                <a:lnTo>
                  <a:pt x="9151" y="183022"/>
                </a:lnTo>
                <a:lnTo>
                  <a:pt x="19827" y="196748"/>
                </a:lnTo>
                <a:lnTo>
                  <a:pt x="19827" y="198273"/>
                </a:lnTo>
                <a:lnTo>
                  <a:pt x="33554" y="210475"/>
                </a:lnTo>
                <a:lnTo>
                  <a:pt x="33554" y="212000"/>
                </a:lnTo>
                <a:lnTo>
                  <a:pt x="35079" y="212000"/>
                </a:lnTo>
                <a:lnTo>
                  <a:pt x="51856" y="224202"/>
                </a:lnTo>
                <a:lnTo>
                  <a:pt x="73208" y="236403"/>
                </a:lnTo>
                <a:lnTo>
                  <a:pt x="96086" y="248605"/>
                </a:lnTo>
                <a:lnTo>
                  <a:pt x="123539" y="257756"/>
                </a:lnTo>
                <a:lnTo>
                  <a:pt x="152518" y="268432"/>
                </a:lnTo>
                <a:lnTo>
                  <a:pt x="218101" y="283684"/>
                </a:lnTo>
                <a:lnTo>
                  <a:pt x="292835" y="294360"/>
                </a:lnTo>
                <a:lnTo>
                  <a:pt x="372144" y="300461"/>
                </a:lnTo>
                <a:lnTo>
                  <a:pt x="456030" y="300461"/>
                </a:lnTo>
                <a:lnTo>
                  <a:pt x="516274" y="295885"/>
                </a:lnTo>
                <a:lnTo>
                  <a:pt x="414850" y="295885"/>
                </a:lnTo>
                <a:lnTo>
                  <a:pt x="332490" y="292835"/>
                </a:lnTo>
                <a:lnTo>
                  <a:pt x="256230" y="283684"/>
                </a:lnTo>
                <a:lnTo>
                  <a:pt x="186072" y="271482"/>
                </a:lnTo>
                <a:lnTo>
                  <a:pt x="126590" y="253180"/>
                </a:lnTo>
                <a:lnTo>
                  <a:pt x="76259" y="231827"/>
                </a:lnTo>
                <a:lnTo>
                  <a:pt x="38129" y="207425"/>
                </a:lnTo>
                <a:lnTo>
                  <a:pt x="7625" y="166245"/>
                </a:lnTo>
                <a:lnTo>
                  <a:pt x="7625" y="164719"/>
                </a:lnTo>
                <a:lnTo>
                  <a:pt x="4575" y="149468"/>
                </a:lnTo>
                <a:lnTo>
                  <a:pt x="6100" y="141842"/>
                </a:lnTo>
                <a:lnTo>
                  <a:pt x="7625" y="135741"/>
                </a:lnTo>
                <a:lnTo>
                  <a:pt x="7625" y="134216"/>
                </a:lnTo>
                <a:lnTo>
                  <a:pt x="38129" y="93036"/>
                </a:lnTo>
                <a:lnTo>
                  <a:pt x="76259" y="68633"/>
                </a:lnTo>
                <a:lnTo>
                  <a:pt x="126590" y="47280"/>
                </a:lnTo>
                <a:lnTo>
                  <a:pt x="186072" y="30503"/>
                </a:lnTo>
                <a:lnTo>
                  <a:pt x="256230" y="16777"/>
                </a:lnTo>
                <a:lnTo>
                  <a:pt x="332490" y="7625"/>
                </a:lnTo>
                <a:lnTo>
                  <a:pt x="372144" y="6100"/>
                </a:lnTo>
                <a:lnTo>
                  <a:pt x="536864" y="6100"/>
                </a:lnTo>
                <a:lnTo>
                  <a:pt x="497210" y="3050"/>
                </a:lnTo>
                <a:lnTo>
                  <a:pt x="414850" y="0"/>
                </a:lnTo>
                <a:close/>
              </a:path>
              <a:path w="829945" h="300989">
                <a:moveTo>
                  <a:pt x="536864" y="6100"/>
                </a:moveTo>
                <a:lnTo>
                  <a:pt x="456030" y="6100"/>
                </a:lnTo>
                <a:lnTo>
                  <a:pt x="495684" y="7625"/>
                </a:lnTo>
                <a:lnTo>
                  <a:pt x="573469" y="16777"/>
                </a:lnTo>
                <a:lnTo>
                  <a:pt x="642102" y="30503"/>
                </a:lnTo>
                <a:lnTo>
                  <a:pt x="703109" y="47280"/>
                </a:lnTo>
                <a:lnTo>
                  <a:pt x="753440" y="68633"/>
                </a:lnTo>
                <a:lnTo>
                  <a:pt x="790045" y="93036"/>
                </a:lnTo>
                <a:lnTo>
                  <a:pt x="803772" y="106762"/>
                </a:lnTo>
                <a:lnTo>
                  <a:pt x="805297" y="106762"/>
                </a:lnTo>
                <a:lnTo>
                  <a:pt x="814448" y="120489"/>
                </a:lnTo>
                <a:lnTo>
                  <a:pt x="820549" y="134216"/>
                </a:lnTo>
                <a:lnTo>
                  <a:pt x="822074" y="135741"/>
                </a:lnTo>
                <a:lnTo>
                  <a:pt x="823599" y="143367"/>
                </a:lnTo>
                <a:lnTo>
                  <a:pt x="823599" y="158619"/>
                </a:lnTo>
                <a:lnTo>
                  <a:pt x="822074" y="164719"/>
                </a:lnTo>
                <a:lnTo>
                  <a:pt x="822074" y="166245"/>
                </a:lnTo>
                <a:lnTo>
                  <a:pt x="820549" y="166245"/>
                </a:lnTo>
                <a:lnTo>
                  <a:pt x="814448" y="179971"/>
                </a:lnTo>
                <a:lnTo>
                  <a:pt x="805297" y="193698"/>
                </a:lnTo>
                <a:lnTo>
                  <a:pt x="803772" y="193698"/>
                </a:lnTo>
                <a:lnTo>
                  <a:pt x="790045" y="207425"/>
                </a:lnTo>
                <a:lnTo>
                  <a:pt x="773268" y="219626"/>
                </a:lnTo>
                <a:lnTo>
                  <a:pt x="729038" y="244029"/>
                </a:lnTo>
                <a:lnTo>
                  <a:pt x="674131" y="262331"/>
                </a:lnTo>
                <a:lnTo>
                  <a:pt x="573469" y="283684"/>
                </a:lnTo>
                <a:lnTo>
                  <a:pt x="495684" y="292835"/>
                </a:lnTo>
                <a:lnTo>
                  <a:pt x="414850" y="295885"/>
                </a:lnTo>
                <a:lnTo>
                  <a:pt x="516274" y="295885"/>
                </a:lnTo>
                <a:lnTo>
                  <a:pt x="573469" y="289784"/>
                </a:lnTo>
                <a:lnTo>
                  <a:pt x="643627" y="276058"/>
                </a:lnTo>
                <a:lnTo>
                  <a:pt x="704635" y="257756"/>
                </a:lnTo>
                <a:lnTo>
                  <a:pt x="730563" y="248605"/>
                </a:lnTo>
                <a:lnTo>
                  <a:pt x="754966" y="236403"/>
                </a:lnTo>
                <a:lnTo>
                  <a:pt x="776318" y="224202"/>
                </a:lnTo>
                <a:lnTo>
                  <a:pt x="794620" y="212000"/>
                </a:lnTo>
                <a:lnTo>
                  <a:pt x="794620" y="210475"/>
                </a:lnTo>
                <a:lnTo>
                  <a:pt x="808347" y="198273"/>
                </a:lnTo>
                <a:lnTo>
                  <a:pt x="808347" y="196748"/>
                </a:lnTo>
                <a:lnTo>
                  <a:pt x="809872" y="196748"/>
                </a:lnTo>
                <a:lnTo>
                  <a:pt x="819023" y="183022"/>
                </a:lnTo>
                <a:lnTo>
                  <a:pt x="820549" y="183022"/>
                </a:lnTo>
                <a:lnTo>
                  <a:pt x="820549" y="181496"/>
                </a:lnTo>
                <a:lnTo>
                  <a:pt x="826649" y="167770"/>
                </a:lnTo>
                <a:lnTo>
                  <a:pt x="826649" y="166245"/>
                </a:lnTo>
                <a:lnTo>
                  <a:pt x="829700" y="150993"/>
                </a:lnTo>
                <a:lnTo>
                  <a:pt x="828175" y="141842"/>
                </a:lnTo>
                <a:lnTo>
                  <a:pt x="826649" y="134216"/>
                </a:lnTo>
                <a:lnTo>
                  <a:pt x="826649" y="132691"/>
                </a:lnTo>
                <a:lnTo>
                  <a:pt x="820549" y="118964"/>
                </a:lnTo>
                <a:lnTo>
                  <a:pt x="820549" y="117439"/>
                </a:lnTo>
                <a:lnTo>
                  <a:pt x="819023" y="117439"/>
                </a:lnTo>
                <a:lnTo>
                  <a:pt x="809872" y="103712"/>
                </a:lnTo>
                <a:lnTo>
                  <a:pt x="808347" y="103712"/>
                </a:lnTo>
                <a:lnTo>
                  <a:pt x="808347" y="102187"/>
                </a:lnTo>
                <a:lnTo>
                  <a:pt x="794620" y="89985"/>
                </a:lnTo>
                <a:lnTo>
                  <a:pt x="794620" y="88460"/>
                </a:lnTo>
                <a:lnTo>
                  <a:pt x="776318" y="76259"/>
                </a:lnTo>
                <a:lnTo>
                  <a:pt x="732088" y="53381"/>
                </a:lnTo>
                <a:lnTo>
                  <a:pt x="675656" y="33554"/>
                </a:lnTo>
                <a:lnTo>
                  <a:pt x="610073" y="16777"/>
                </a:lnTo>
                <a:lnTo>
                  <a:pt x="573469" y="12201"/>
                </a:lnTo>
                <a:lnTo>
                  <a:pt x="536864" y="6100"/>
                </a:lnTo>
                <a:close/>
              </a:path>
              <a:path w="829945" h="300989">
                <a:moveTo>
                  <a:pt x="414850" y="10676"/>
                </a:moveTo>
                <a:lnTo>
                  <a:pt x="332490" y="13726"/>
                </a:lnTo>
                <a:lnTo>
                  <a:pt x="294360" y="16777"/>
                </a:lnTo>
                <a:lnTo>
                  <a:pt x="256230" y="21352"/>
                </a:lnTo>
                <a:lnTo>
                  <a:pt x="187597" y="35079"/>
                </a:lnTo>
                <a:lnTo>
                  <a:pt x="128115" y="51856"/>
                </a:lnTo>
                <a:lnTo>
                  <a:pt x="77784" y="73208"/>
                </a:lnTo>
                <a:lnTo>
                  <a:pt x="41179" y="97611"/>
                </a:lnTo>
                <a:lnTo>
                  <a:pt x="12201" y="137266"/>
                </a:lnTo>
                <a:lnTo>
                  <a:pt x="10676" y="143367"/>
                </a:lnTo>
                <a:lnTo>
                  <a:pt x="10676" y="157093"/>
                </a:lnTo>
                <a:lnTo>
                  <a:pt x="28978" y="190648"/>
                </a:lnTo>
                <a:lnTo>
                  <a:pt x="57956" y="216576"/>
                </a:lnTo>
                <a:lnTo>
                  <a:pt x="102187" y="237928"/>
                </a:lnTo>
                <a:lnTo>
                  <a:pt x="157093" y="257756"/>
                </a:lnTo>
                <a:lnTo>
                  <a:pt x="221151" y="273007"/>
                </a:lnTo>
                <a:lnTo>
                  <a:pt x="294360" y="283684"/>
                </a:lnTo>
                <a:lnTo>
                  <a:pt x="372144" y="289784"/>
                </a:lnTo>
                <a:lnTo>
                  <a:pt x="456030" y="289784"/>
                </a:lnTo>
                <a:lnTo>
                  <a:pt x="515512" y="285209"/>
                </a:lnTo>
                <a:lnTo>
                  <a:pt x="414850" y="285209"/>
                </a:lnTo>
                <a:lnTo>
                  <a:pt x="332490" y="282159"/>
                </a:lnTo>
                <a:lnTo>
                  <a:pt x="294360" y="279108"/>
                </a:lnTo>
                <a:lnTo>
                  <a:pt x="257756" y="273007"/>
                </a:lnTo>
                <a:lnTo>
                  <a:pt x="222676" y="268432"/>
                </a:lnTo>
                <a:lnTo>
                  <a:pt x="158619" y="253180"/>
                </a:lnTo>
                <a:lnTo>
                  <a:pt x="103712" y="233353"/>
                </a:lnTo>
                <a:lnTo>
                  <a:pt x="62532" y="212000"/>
                </a:lnTo>
                <a:lnTo>
                  <a:pt x="32028" y="187597"/>
                </a:lnTo>
                <a:lnTo>
                  <a:pt x="16777" y="157093"/>
                </a:lnTo>
                <a:lnTo>
                  <a:pt x="16777" y="144892"/>
                </a:lnTo>
                <a:lnTo>
                  <a:pt x="45755" y="100662"/>
                </a:lnTo>
                <a:lnTo>
                  <a:pt x="80834" y="77784"/>
                </a:lnTo>
                <a:lnTo>
                  <a:pt x="129640" y="57956"/>
                </a:lnTo>
                <a:lnTo>
                  <a:pt x="189122" y="39654"/>
                </a:lnTo>
                <a:lnTo>
                  <a:pt x="257756" y="27453"/>
                </a:lnTo>
                <a:lnTo>
                  <a:pt x="332490" y="18302"/>
                </a:lnTo>
                <a:lnTo>
                  <a:pt x="372144" y="16777"/>
                </a:lnTo>
                <a:lnTo>
                  <a:pt x="535339" y="16777"/>
                </a:lnTo>
                <a:lnTo>
                  <a:pt x="495684" y="13726"/>
                </a:lnTo>
                <a:lnTo>
                  <a:pt x="414850" y="10676"/>
                </a:lnTo>
                <a:close/>
              </a:path>
              <a:path w="829945" h="300989">
                <a:moveTo>
                  <a:pt x="535339" y="16777"/>
                </a:moveTo>
                <a:lnTo>
                  <a:pt x="456030" y="16777"/>
                </a:lnTo>
                <a:lnTo>
                  <a:pt x="495684" y="18302"/>
                </a:lnTo>
                <a:lnTo>
                  <a:pt x="570418" y="27453"/>
                </a:lnTo>
                <a:lnTo>
                  <a:pt x="639052" y="39654"/>
                </a:lnTo>
                <a:lnTo>
                  <a:pt x="669555" y="48805"/>
                </a:lnTo>
                <a:lnTo>
                  <a:pt x="698534" y="56431"/>
                </a:lnTo>
                <a:lnTo>
                  <a:pt x="747340" y="77784"/>
                </a:lnTo>
                <a:lnTo>
                  <a:pt x="782419" y="100662"/>
                </a:lnTo>
                <a:lnTo>
                  <a:pt x="811397" y="143367"/>
                </a:lnTo>
                <a:lnTo>
                  <a:pt x="812923" y="149468"/>
                </a:lnTo>
                <a:lnTo>
                  <a:pt x="811397" y="155568"/>
                </a:lnTo>
                <a:lnTo>
                  <a:pt x="809872" y="163194"/>
                </a:lnTo>
                <a:lnTo>
                  <a:pt x="782419" y="199799"/>
                </a:lnTo>
                <a:lnTo>
                  <a:pt x="747340" y="222676"/>
                </a:lnTo>
                <a:lnTo>
                  <a:pt x="698534" y="244029"/>
                </a:lnTo>
                <a:lnTo>
                  <a:pt x="639052" y="260806"/>
                </a:lnTo>
                <a:lnTo>
                  <a:pt x="571944" y="273007"/>
                </a:lnTo>
                <a:lnTo>
                  <a:pt x="533814" y="279108"/>
                </a:lnTo>
                <a:lnTo>
                  <a:pt x="495684" y="282159"/>
                </a:lnTo>
                <a:lnTo>
                  <a:pt x="414850" y="285209"/>
                </a:lnTo>
                <a:lnTo>
                  <a:pt x="515512" y="285209"/>
                </a:lnTo>
                <a:lnTo>
                  <a:pt x="571944" y="279108"/>
                </a:lnTo>
                <a:lnTo>
                  <a:pt x="640577" y="265382"/>
                </a:lnTo>
                <a:lnTo>
                  <a:pt x="700059" y="248605"/>
                </a:lnTo>
                <a:lnTo>
                  <a:pt x="750390" y="227252"/>
                </a:lnTo>
                <a:lnTo>
                  <a:pt x="786995" y="204374"/>
                </a:lnTo>
                <a:lnTo>
                  <a:pt x="815973" y="164719"/>
                </a:lnTo>
                <a:lnTo>
                  <a:pt x="817498" y="157093"/>
                </a:lnTo>
                <a:lnTo>
                  <a:pt x="817498" y="143367"/>
                </a:lnTo>
                <a:lnTo>
                  <a:pt x="786995" y="97611"/>
                </a:lnTo>
                <a:lnTo>
                  <a:pt x="750390" y="73208"/>
                </a:lnTo>
                <a:lnTo>
                  <a:pt x="700059" y="51856"/>
                </a:lnTo>
                <a:lnTo>
                  <a:pt x="640577" y="35079"/>
                </a:lnTo>
                <a:lnTo>
                  <a:pt x="571944" y="21352"/>
                </a:lnTo>
                <a:lnTo>
                  <a:pt x="535339" y="16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2527120" y="2574243"/>
            <a:ext cx="59081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44" dirty="0">
                <a:latin typeface="Arial"/>
                <a:cs typeface="Arial"/>
              </a:rPr>
              <a:t>s</a:t>
            </a:r>
            <a:r>
              <a:rPr sz="1118" spc="10" dirty="0">
                <a:latin typeface="Arial"/>
                <a:cs typeface="Arial"/>
              </a:rPr>
              <a:t>t</a:t>
            </a:r>
            <a:r>
              <a:rPr sz="1118" spc="63" dirty="0">
                <a:latin typeface="Arial"/>
                <a:cs typeface="Arial"/>
              </a:rPr>
              <a:t>H</a:t>
            </a:r>
            <a:r>
              <a:rPr sz="1118" spc="58" dirty="0">
                <a:latin typeface="Arial"/>
                <a:cs typeface="Arial"/>
              </a:rPr>
              <a:t>o</a:t>
            </a:r>
            <a:r>
              <a:rPr sz="1118" spc="39" dirty="0">
                <a:latin typeface="Arial"/>
                <a:cs typeface="Arial"/>
              </a:rPr>
              <a:t>b</a:t>
            </a:r>
            <a:r>
              <a:rPr sz="1118" spc="58" dirty="0">
                <a:latin typeface="Arial"/>
                <a:cs typeface="Arial"/>
              </a:rPr>
              <a:t>b</a:t>
            </a:r>
            <a:r>
              <a:rPr sz="1118" spc="39" dirty="0">
                <a:latin typeface="Arial"/>
                <a:cs typeface="Arial"/>
              </a:rPr>
              <a:t>y</a:t>
            </a:r>
            <a:endParaRPr sz="1118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95639" y="2340292"/>
            <a:ext cx="362391" cy="183974"/>
          </a:xfrm>
          <a:custGeom>
            <a:avLst/>
            <a:gdLst/>
            <a:ahLst/>
            <a:cxnLst/>
            <a:rect l="l" t="t" r="r" b="b"/>
            <a:pathLst>
              <a:path w="372745" h="189230">
                <a:moveTo>
                  <a:pt x="372202" y="0"/>
                </a:moveTo>
                <a:lnTo>
                  <a:pt x="0" y="189152"/>
                </a:lnTo>
              </a:path>
            </a:pathLst>
          </a:custGeom>
          <a:ln w="16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1352384" y="4124657"/>
            <a:ext cx="699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44"/>
              </a:lnSpc>
            </a:pPr>
            <a:r>
              <a:rPr sz="1069" spc="10" dirty="0">
                <a:latin typeface="Times New Roman"/>
                <a:cs typeface="Times New Roman"/>
              </a:rPr>
              <a:t>foreign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  Conclusion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40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43" name="object 43"/>
          <p:cNvSpPr txBox="1"/>
          <p:nvPr/>
        </p:nvSpPr>
        <p:spPr>
          <a:xfrm>
            <a:off x="1352788" y="4436220"/>
            <a:ext cx="4835172" cy="1488214"/>
          </a:xfrm>
          <a:prstGeom prst="rect">
            <a:avLst/>
          </a:prstGeom>
        </p:spPr>
        <p:txBody>
          <a:bodyPr vert="horz" wrap="square" lIns="0" tIns="4939" rIns="0" bIns="0" rtlCol="0">
            <a:spAutoFit/>
          </a:bodyPr>
          <a:lstStyle/>
          <a:p>
            <a:pPr marL="12347" marR="19138">
              <a:lnSpc>
                <a:spcPts val="1264"/>
              </a:lnSpc>
              <a:spcBef>
                <a:spcPts val="39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the difference between mathematical and database  </a:t>
            </a:r>
            <a:r>
              <a:rPr sz="1069" spc="5" dirty="0">
                <a:latin typeface="Times New Roman"/>
                <a:cs typeface="Times New Roman"/>
              </a:rPr>
              <a:t>relations.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concepts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and especially the integrity constraints are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very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important and are basic for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database. Then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a conceptual database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transformed into logical database and </a:t>
            </a:r>
            <a:r>
              <a:rPr sz="1069" spc="15" dirty="0">
                <a:latin typeface="Times New Roman"/>
                <a:cs typeface="Times New Roman"/>
              </a:rPr>
              <a:t>in our case </a:t>
            </a:r>
            <a:r>
              <a:rPr sz="1069" spc="5" dirty="0">
                <a:latin typeface="Times New Roman"/>
                <a:cs typeface="Times New Roman"/>
              </a:rPr>
              <a:t>it is relational </a:t>
            </a:r>
            <a:r>
              <a:rPr sz="1069" spc="10" dirty="0">
                <a:latin typeface="Times New Roman"/>
                <a:cs typeface="Times New Roman"/>
              </a:rPr>
              <a:t>data model </a:t>
            </a:r>
            <a:r>
              <a:rPr sz="1069" spc="5" dirty="0">
                <a:latin typeface="Times New Roman"/>
                <a:cs typeface="Times New Roman"/>
              </a:rPr>
              <a:t>as it 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most widely </a:t>
            </a:r>
            <a:r>
              <a:rPr sz="1069" spc="10" dirty="0">
                <a:latin typeface="Times New Roman"/>
                <a:cs typeface="Times New Roman"/>
              </a:rPr>
              <a:t>used.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studied certain transforming rules for converting </a:t>
            </a:r>
            <a:r>
              <a:rPr sz="1069" spc="15" dirty="0">
                <a:latin typeface="Times New Roman"/>
                <a:cs typeface="Times New Roman"/>
              </a:rPr>
              <a:t>E-R 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into relational data model. </a:t>
            </a: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other rule for this transformation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studied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receive </a:t>
            </a:r>
            <a:r>
              <a:rPr sz="1069" spc="10" dirty="0">
                <a:latin typeface="Times New Roman"/>
                <a:cs typeface="Times New Roman"/>
              </a:rPr>
              <a:t>exercise at the end of this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topic.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666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343127"/>
            <a:ext cx="5369807" cy="77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exists </a:t>
            </a:r>
            <a:r>
              <a:rPr sz="1167" spc="-5" dirty="0">
                <a:latin typeface="Times New Roman"/>
                <a:cs typeface="Times New Roman"/>
              </a:rPr>
              <a:t>when we </a:t>
            </a:r>
            <a:r>
              <a:rPr sz="1167" dirty="0">
                <a:latin typeface="Times New Roman"/>
                <a:cs typeface="Times New Roman"/>
              </a:rPr>
              <a:t>do not identify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subtype </a:t>
            </a:r>
            <a:r>
              <a:rPr sz="1167" spc="-5" dirty="0">
                <a:latin typeface="Times New Roman"/>
                <a:cs typeface="Times New Roman"/>
              </a:rPr>
              <a:t>entities associated with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supertype entity, </a:t>
            </a:r>
            <a:r>
              <a:rPr sz="1167" dirty="0">
                <a:latin typeface="Times New Roman"/>
                <a:cs typeface="Times New Roman"/>
              </a:rPr>
              <a:t>or ignore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subtype entity due to </a:t>
            </a:r>
            <a:r>
              <a:rPr sz="1167" spc="-5" dirty="0">
                <a:latin typeface="Times New Roman"/>
                <a:cs typeface="Times New Roman"/>
              </a:rPr>
              <a:t>less importance </a:t>
            </a:r>
            <a:r>
              <a:rPr sz="1167" dirty="0">
                <a:latin typeface="Times New Roman"/>
                <a:cs typeface="Times New Roman"/>
              </a:rPr>
              <a:t>of least </a:t>
            </a:r>
            <a:r>
              <a:rPr sz="1167" spc="-5" dirty="0">
                <a:latin typeface="Times New Roman"/>
                <a:cs typeface="Times New Roman"/>
              </a:rPr>
              <a:t>usage </a:t>
            </a:r>
            <a:r>
              <a:rPr sz="1167" dirty="0">
                <a:latin typeface="Times New Roman"/>
                <a:cs typeface="Times New Roman"/>
              </a:rPr>
              <a:t>in a  </a:t>
            </a:r>
            <a:r>
              <a:rPr sz="1167" spc="-5" dirty="0">
                <a:latin typeface="Times New Roman"/>
                <a:cs typeface="Times New Roman"/>
              </a:rPr>
              <a:t>specific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scenario.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37" y="2592072"/>
            <a:ext cx="5372894" cy="389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24" dirty="0">
                <a:latin typeface="Times New Roman"/>
                <a:cs typeface="Times New Roman"/>
              </a:rPr>
              <a:t>Disjointness</a:t>
            </a:r>
            <a:r>
              <a:rPr sz="1361" spc="-73" dirty="0">
                <a:latin typeface="Times New Roman"/>
                <a:cs typeface="Times New Roman"/>
              </a:rPr>
              <a:t> </a:t>
            </a:r>
            <a:r>
              <a:rPr sz="1361" spc="58" dirty="0">
                <a:latin typeface="Times New Roman"/>
                <a:cs typeface="Times New Roman"/>
              </a:rPr>
              <a:t>Constraint</a:t>
            </a:r>
            <a:endParaRPr sz="1361">
              <a:latin typeface="Times New Roman"/>
              <a:cs typeface="Times New Roman"/>
            </a:endParaRPr>
          </a:p>
          <a:p>
            <a:pPr marL="12347" marR="8643" algn="just">
              <a:lnSpc>
                <a:spcPct val="144200"/>
              </a:lnSpc>
              <a:spcBef>
                <a:spcPts val="938"/>
              </a:spcBef>
            </a:pPr>
            <a:r>
              <a:rPr sz="1167" spc="-5" dirty="0">
                <a:latin typeface="Times New Roman"/>
                <a:cs typeface="Times New Roman"/>
              </a:rPr>
              <a:t>This rule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constraint defines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existence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in a </a:t>
            </a:r>
            <a:r>
              <a:rPr sz="1167" spc="-5" dirty="0">
                <a:latin typeface="Times New Roman"/>
                <a:cs typeface="Times New Roman"/>
              </a:rPr>
              <a:t>subtype entity.  There </a:t>
            </a:r>
            <a:r>
              <a:rPr sz="1167" dirty="0">
                <a:latin typeface="Times New Roman"/>
                <a:cs typeface="Times New Roman"/>
              </a:rPr>
              <a:t>exist </a:t>
            </a:r>
            <a:r>
              <a:rPr sz="1167" spc="-10" dirty="0">
                <a:latin typeface="Times New Roman"/>
                <a:cs typeface="Times New Roman"/>
              </a:rPr>
              <a:t>type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disjoint</a:t>
            </a:r>
            <a:r>
              <a:rPr sz="1167" spc="-5" dirty="0">
                <a:latin typeface="Times New Roman"/>
                <a:cs typeface="Times New Roman"/>
              </a:rPr>
              <a:t> rules.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Disjointness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rule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Overlap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rule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5"/>
              </a:spcBef>
            </a:pPr>
            <a:r>
              <a:rPr sz="1167" spc="19" dirty="0">
                <a:latin typeface="Times New Roman"/>
                <a:cs typeface="Times New Roman"/>
              </a:rPr>
              <a:t>Disjoint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constraint: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constraint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restricts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existence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instance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any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supertype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exactly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subtype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Considering </a:t>
            </a:r>
            <a:r>
              <a:rPr sz="1167" dirty="0">
                <a:latin typeface="Times New Roman"/>
                <a:cs typeface="Times New Roman"/>
              </a:rPr>
              <a:t>the example </a:t>
            </a:r>
            <a:r>
              <a:rPr sz="1167" spc="-5" dirty="0">
                <a:latin typeface="Times New Roman"/>
                <a:cs typeface="Times New Roman"/>
              </a:rPr>
              <a:t>given </a:t>
            </a:r>
            <a:r>
              <a:rPr sz="1167" dirty="0">
                <a:latin typeface="Times New Roman"/>
                <a:cs typeface="Times New Roman"/>
              </a:rPr>
              <a:t>in Fig 1a it is </a:t>
            </a:r>
            <a:r>
              <a:rPr sz="1167" spc="-5" dirty="0">
                <a:latin typeface="Times New Roman"/>
                <a:cs typeface="Times New Roman"/>
              </a:rPr>
              <a:t>seen that there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two types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employees,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which are </a:t>
            </a:r>
            <a:r>
              <a:rPr sz="1167" dirty="0">
                <a:latin typeface="Times New Roman"/>
                <a:cs typeface="Times New Roman"/>
              </a:rPr>
              <a:t>fixed salary </a:t>
            </a:r>
            <a:r>
              <a:rPr sz="1167" spc="-5" dirty="0">
                <a:latin typeface="Times New Roman"/>
                <a:cs typeface="Times New Roman"/>
              </a:rPr>
              <a:t>employees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others </a:t>
            </a:r>
            <a:r>
              <a:rPr sz="1167" dirty="0">
                <a:latin typeface="Times New Roman"/>
                <a:cs typeface="Times New Roman"/>
              </a:rPr>
              <a:t>are hourly </a:t>
            </a:r>
            <a:r>
              <a:rPr sz="1167" spc="-5" dirty="0">
                <a:latin typeface="Times New Roman"/>
                <a:cs typeface="Times New Roman"/>
              </a:rPr>
              <a:t>paid  employees. Now </a:t>
            </a:r>
            <a:r>
              <a:rPr sz="1167" dirty="0">
                <a:latin typeface="Times New Roman"/>
                <a:cs typeface="Times New Roman"/>
              </a:rPr>
              <a:t>the disjoint </a:t>
            </a:r>
            <a:r>
              <a:rPr sz="1167" spc="-5" dirty="0">
                <a:latin typeface="Times New Roman"/>
                <a:cs typeface="Times New Roman"/>
              </a:rPr>
              <a:t>rule tells that 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-5" dirty="0">
                <a:latin typeface="Times New Roman"/>
                <a:cs typeface="Times New Roman"/>
              </a:rPr>
              <a:t>an employee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either  </a:t>
            </a:r>
            <a:r>
              <a:rPr sz="1167" dirty="0">
                <a:latin typeface="Times New Roman"/>
                <a:cs typeface="Times New Roman"/>
              </a:rPr>
              <a:t>hourly paid </a:t>
            </a:r>
            <a:r>
              <a:rPr sz="1167" spc="-5" dirty="0">
                <a:latin typeface="Times New Roman"/>
                <a:cs typeface="Times New Roman"/>
              </a:rPr>
              <a:t>employee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salaried employee, </a:t>
            </a:r>
            <a:r>
              <a:rPr sz="1167" spc="5" dirty="0">
                <a:latin typeface="Times New Roman"/>
                <a:cs typeface="Times New Roman"/>
              </a:rPr>
              <a:t>he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placed </a:t>
            </a:r>
            <a:r>
              <a:rPr sz="1167" dirty="0">
                <a:latin typeface="Times New Roman"/>
                <a:cs typeface="Times New Roman"/>
              </a:rPr>
              <a:t>in both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categories </a:t>
            </a:r>
            <a:r>
              <a:rPr sz="1167" dirty="0">
                <a:latin typeface="Times New Roman"/>
                <a:cs typeface="Times New Roman"/>
              </a:rPr>
              <a:t>in  </a:t>
            </a:r>
            <a:r>
              <a:rPr sz="1167" spc="-5" dirty="0">
                <a:latin typeface="Times New Roman"/>
                <a:cs typeface="Times New Roman"/>
              </a:rPr>
              <a:t>parallel.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11" y="7002720"/>
            <a:ext cx="5371659" cy="1892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66"/>
              </a:lnSpc>
            </a:pPr>
            <a:r>
              <a:rPr sz="1167" spc="44" dirty="0">
                <a:latin typeface="Times New Roman"/>
                <a:cs typeface="Times New Roman"/>
              </a:rPr>
              <a:t>Overlap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Rule: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rule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contrast</a:t>
            </a:r>
            <a:r>
              <a:rPr sz="1167" spc="24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disjoint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rule,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tells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instance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any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there can be multiple </a:t>
            </a:r>
            <a:r>
              <a:rPr sz="1167" spc="-5" dirty="0">
                <a:latin typeface="Times New Roman"/>
                <a:cs typeface="Times New Roman"/>
              </a:rPr>
              <a:t>instances existences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instance for more 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one subtype </a:t>
            </a:r>
            <a:r>
              <a:rPr sz="1167" spc="-5" dirty="0">
                <a:latin typeface="Times New Roman"/>
                <a:cs typeface="Times New Roman"/>
              </a:rPr>
              <a:t>entities. Again </a:t>
            </a:r>
            <a:r>
              <a:rPr sz="1167" dirty="0">
                <a:latin typeface="Times New Roman"/>
                <a:cs typeface="Times New Roman"/>
              </a:rPr>
              <a:t>taking the same </a:t>
            </a:r>
            <a:r>
              <a:rPr sz="1167" spc="-5" dirty="0">
                <a:latin typeface="Times New Roman"/>
                <a:cs typeface="Times New Roman"/>
              </a:rPr>
              <a:t>example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employee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 organization we can </a:t>
            </a:r>
            <a:r>
              <a:rPr sz="1167" spc="10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employee who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working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organization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allowed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work for </a:t>
            </a:r>
            <a:r>
              <a:rPr sz="1167" dirty="0">
                <a:latin typeface="Times New Roman"/>
                <a:cs typeface="Times New Roman"/>
              </a:rPr>
              <a:t>the company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hourly </a:t>
            </a:r>
            <a:r>
              <a:rPr sz="1167" spc="-5" dirty="0">
                <a:latin typeface="Times New Roman"/>
                <a:cs typeface="Times New Roman"/>
              </a:rPr>
              <a:t>rates also once </a:t>
            </a:r>
            <a:r>
              <a:rPr sz="1167" dirty="0">
                <a:latin typeface="Times New Roman"/>
                <a:cs typeface="Times New Roman"/>
              </a:rPr>
              <a:t>he </a:t>
            </a:r>
            <a:r>
              <a:rPr sz="1167" spc="-5" dirty="0">
                <a:latin typeface="Times New Roman"/>
                <a:cs typeface="Times New Roman"/>
              </a:rPr>
              <a:t>has completed </a:t>
            </a:r>
            <a:r>
              <a:rPr sz="1167" dirty="0">
                <a:latin typeface="Times New Roman"/>
                <a:cs typeface="Times New Roman"/>
              </a:rPr>
              <a:t>his duty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salaried employee.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such a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employee </a:t>
            </a:r>
            <a:r>
              <a:rPr sz="1167" dirty="0">
                <a:latin typeface="Times New Roman"/>
                <a:cs typeface="Times New Roman"/>
              </a:rPr>
              <a:t>instance </a:t>
            </a:r>
            <a:r>
              <a:rPr sz="1167" spc="-5" dirty="0">
                <a:latin typeface="Times New Roman"/>
                <a:cs typeface="Times New Roman"/>
              </a:rPr>
              <a:t>record </a:t>
            </a:r>
            <a:r>
              <a:rPr sz="1167" dirty="0">
                <a:latin typeface="Times New Roman"/>
                <a:cs typeface="Times New Roman"/>
              </a:rPr>
              <a:t>for this </a:t>
            </a:r>
            <a:r>
              <a:rPr sz="1167" spc="-5" dirty="0">
                <a:latin typeface="Times New Roman"/>
                <a:cs typeface="Times New Roman"/>
              </a:rPr>
              <a:t>employee 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both the sub entity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32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157" y="5175838"/>
            <a:ext cx="5371042" cy="226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184" algn="ctr"/>
            <a:r>
              <a:rPr sz="1167" spc="-5" dirty="0">
                <a:latin typeface="Times New Roman"/>
                <a:cs typeface="Times New Roman"/>
              </a:rPr>
              <a:t>Fig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2-a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701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example the </a:t>
            </a:r>
            <a:r>
              <a:rPr sz="1167" spc="-5" dirty="0">
                <a:latin typeface="Times New Roman"/>
                <a:cs typeface="Times New Roman"/>
              </a:rPr>
              <a:t>completeness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relation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shown 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subtype </a:t>
            </a:r>
            <a:r>
              <a:rPr sz="1167" spc="-5" dirty="0">
                <a:latin typeface="Times New Roman"/>
                <a:cs typeface="Times New Roman"/>
              </a:rPr>
              <a:t>entity,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shows that for </a:t>
            </a:r>
            <a:r>
              <a:rPr sz="1167" dirty="0">
                <a:latin typeface="Times New Roman"/>
                <a:cs typeface="Times New Roman"/>
              </a:rPr>
              <a:t>the data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patients we can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two </a:t>
            </a:r>
            <a:r>
              <a:rPr sz="1167" dirty="0">
                <a:latin typeface="Times New Roman"/>
                <a:cs typeface="Times New Roman"/>
              </a:rPr>
              <a:t>type of  </a:t>
            </a:r>
            <a:r>
              <a:rPr sz="1167" spc="-5" dirty="0">
                <a:latin typeface="Times New Roman"/>
                <a:cs typeface="Times New Roman"/>
              </a:rPr>
              <a:t>patients and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patient </a:t>
            </a:r>
            <a:r>
              <a:rPr sz="1167" dirty="0">
                <a:latin typeface="Times New Roman"/>
                <a:cs typeface="Times New Roman"/>
              </a:rPr>
              <a:t>can be either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outdoor </a:t>
            </a:r>
            <a:r>
              <a:rPr sz="1167" spc="-5" dirty="0">
                <a:latin typeface="Times New Roman"/>
                <a:cs typeface="Times New Roman"/>
              </a:rPr>
              <a:t>patient </a:t>
            </a:r>
            <a:r>
              <a:rPr sz="1167" dirty="0">
                <a:latin typeface="Times New Roman"/>
                <a:cs typeface="Times New Roman"/>
              </a:rPr>
              <a:t>or indoor </a:t>
            </a:r>
            <a:r>
              <a:rPr sz="1167" spc="-5" dirty="0">
                <a:latin typeface="Times New Roman"/>
                <a:cs typeface="Times New Roman"/>
              </a:rPr>
              <a:t>patient. In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see  </a:t>
            </a:r>
            <a:r>
              <a:rPr sz="1167" spc="-5" dirty="0">
                <a:latin typeface="Times New Roman"/>
                <a:cs typeface="Times New Roman"/>
              </a:rPr>
              <a:t>that 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identified all </a:t>
            </a:r>
            <a:r>
              <a:rPr sz="1167" dirty="0">
                <a:latin typeface="Times New Roman"/>
                <a:cs typeface="Times New Roman"/>
              </a:rPr>
              <a:t>possible </a:t>
            </a:r>
            <a:r>
              <a:rPr sz="1167" spc="-5" dirty="0">
                <a:latin typeface="Times New Roman"/>
                <a:cs typeface="Times New Roman"/>
              </a:rPr>
              <a:t>subtypes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supertype </a:t>
            </a:r>
            <a:r>
              <a:rPr sz="1167" spc="-5" dirty="0">
                <a:latin typeface="Times New Roman"/>
                <a:cs typeface="Times New Roman"/>
              </a:rPr>
              <a:t>patient.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implies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completeness constraint. One </a:t>
            </a:r>
            <a:r>
              <a:rPr sz="1167" dirty="0">
                <a:latin typeface="Times New Roman"/>
                <a:cs typeface="Times New Roman"/>
              </a:rPr>
              <a:t>more thing to note </a:t>
            </a:r>
            <a:r>
              <a:rPr sz="1167" spc="-5" dirty="0">
                <a:latin typeface="Times New Roman"/>
                <a:cs typeface="Times New Roman"/>
              </a:rPr>
              <a:t>here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linked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physician </a:t>
            </a:r>
            <a:r>
              <a:rPr sz="1167" dirty="0">
                <a:latin typeface="Times New Roman"/>
                <a:cs typeface="Times New Roman"/>
              </a:rPr>
              <a:t>to the  </a:t>
            </a:r>
            <a:r>
              <a:rPr sz="1167" spc="-5" dirty="0">
                <a:latin typeface="Times New Roman"/>
                <a:cs typeface="Times New Roman"/>
              </a:rPr>
              <a:t>patient entity. And all </a:t>
            </a:r>
            <a:r>
              <a:rPr sz="1167" dirty="0">
                <a:latin typeface="Times New Roman"/>
                <a:cs typeface="Times New Roman"/>
              </a:rPr>
              <a:t>the relationships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dirty="0">
                <a:latin typeface="Times New Roman"/>
                <a:cs typeface="Times New Roman"/>
              </a:rPr>
              <a:t>the supertype entity </a:t>
            </a:r>
            <a:r>
              <a:rPr sz="1167" spc="-5" dirty="0">
                <a:latin typeface="Times New Roman"/>
                <a:cs typeface="Times New Roman"/>
              </a:rPr>
              <a:t>are inherited 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subtype entities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concerned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supertype.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1095" y="2163066"/>
            <a:ext cx="1032845" cy="317324"/>
          </a:xfrm>
          <a:custGeom>
            <a:avLst/>
            <a:gdLst/>
            <a:ahLst/>
            <a:cxnLst/>
            <a:rect l="l" t="t" r="r" b="b"/>
            <a:pathLst>
              <a:path w="1062354" h="326389">
                <a:moveTo>
                  <a:pt x="0" y="326175"/>
                </a:moveTo>
                <a:lnTo>
                  <a:pt x="1062357" y="326175"/>
                </a:lnTo>
                <a:lnTo>
                  <a:pt x="1062357" y="0"/>
                </a:lnTo>
                <a:lnTo>
                  <a:pt x="0" y="0"/>
                </a:lnTo>
                <a:lnTo>
                  <a:pt x="0" y="326175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132132" y="2206307"/>
            <a:ext cx="63279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Arial"/>
                <a:cs typeface="Arial"/>
              </a:rPr>
              <a:t>P</a:t>
            </a:r>
            <a:r>
              <a:rPr sz="1118" spc="49" dirty="0">
                <a:latin typeface="Arial"/>
                <a:cs typeface="Arial"/>
              </a:rPr>
              <a:t>A</a:t>
            </a:r>
            <a:r>
              <a:rPr sz="1118" spc="-19" dirty="0">
                <a:latin typeface="Arial"/>
                <a:cs typeface="Arial"/>
              </a:rPr>
              <a:t>T</a:t>
            </a:r>
            <a:r>
              <a:rPr sz="1118" dirty="0">
                <a:latin typeface="Arial"/>
                <a:cs typeface="Arial"/>
              </a:rPr>
              <a:t>IE</a:t>
            </a:r>
            <a:r>
              <a:rPr sz="1118" spc="5" dirty="0">
                <a:latin typeface="Arial"/>
                <a:cs typeface="Arial"/>
              </a:rPr>
              <a:t>N</a:t>
            </a:r>
            <a:r>
              <a:rPr sz="1118" dirty="0">
                <a:latin typeface="Arial"/>
                <a:cs typeface="Arial"/>
              </a:rPr>
              <a:t>T</a:t>
            </a:r>
            <a:endParaRPr sz="11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6338" y="3751628"/>
            <a:ext cx="1270529" cy="361477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312995" marR="225332" indent="-80255">
              <a:lnSpc>
                <a:spcPts val="1322"/>
              </a:lnSpc>
              <a:spcBef>
                <a:spcPts val="219"/>
              </a:spcBef>
            </a:pPr>
            <a:r>
              <a:rPr sz="1118" dirty="0">
                <a:latin typeface="Arial"/>
                <a:cs typeface="Arial"/>
              </a:rPr>
              <a:t>OUT DOOR  </a:t>
            </a:r>
            <a:r>
              <a:rPr sz="1118" spc="5" dirty="0">
                <a:latin typeface="Arial"/>
                <a:cs typeface="Arial"/>
              </a:rPr>
              <a:t>PATIENT</a:t>
            </a:r>
            <a:endParaRPr sz="1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1220" y="3750570"/>
            <a:ext cx="1430426" cy="361477"/>
          </a:xfrm>
          <a:prstGeom prst="rect">
            <a:avLst/>
          </a:prstGeom>
          <a:ln w="38110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393250" marR="382755" indent="-1852">
              <a:lnSpc>
                <a:spcPts val="1322"/>
              </a:lnSpc>
              <a:spcBef>
                <a:spcPts val="219"/>
              </a:spcBef>
            </a:pPr>
            <a:r>
              <a:rPr sz="1118" dirty="0">
                <a:latin typeface="Arial"/>
                <a:cs typeface="Arial"/>
              </a:rPr>
              <a:t>IN DOOR  </a:t>
            </a:r>
            <a:r>
              <a:rPr sz="1118" spc="5" dirty="0">
                <a:latin typeface="Arial"/>
                <a:cs typeface="Arial"/>
              </a:rPr>
              <a:t>PATIENT</a:t>
            </a:r>
            <a:endParaRPr sz="111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2094" y="2840524"/>
            <a:ext cx="317324" cy="319176"/>
          </a:xfrm>
          <a:custGeom>
            <a:avLst/>
            <a:gdLst/>
            <a:ahLst/>
            <a:cxnLst/>
            <a:rect l="l" t="t" r="r" b="b"/>
            <a:pathLst>
              <a:path w="326389" h="328294">
                <a:moveTo>
                  <a:pt x="163119" y="0"/>
                </a:moveTo>
                <a:lnTo>
                  <a:pt x="119806" y="5843"/>
                </a:lnTo>
                <a:lnTo>
                  <a:pt x="80854" y="22359"/>
                </a:lnTo>
                <a:lnTo>
                  <a:pt x="47830" y="48021"/>
                </a:lnTo>
                <a:lnTo>
                  <a:pt x="22302" y="81305"/>
                </a:lnTo>
                <a:lnTo>
                  <a:pt x="5836" y="120688"/>
                </a:lnTo>
                <a:lnTo>
                  <a:pt x="0" y="164644"/>
                </a:lnTo>
                <a:lnTo>
                  <a:pt x="5836" y="207958"/>
                </a:lnTo>
                <a:lnTo>
                  <a:pt x="22302" y="246910"/>
                </a:lnTo>
                <a:lnTo>
                  <a:pt x="47830" y="279933"/>
                </a:lnTo>
                <a:lnTo>
                  <a:pt x="80854" y="305461"/>
                </a:lnTo>
                <a:lnTo>
                  <a:pt x="119806" y="321927"/>
                </a:lnTo>
                <a:lnTo>
                  <a:pt x="163119" y="327764"/>
                </a:lnTo>
                <a:lnTo>
                  <a:pt x="206433" y="321927"/>
                </a:lnTo>
                <a:lnTo>
                  <a:pt x="245385" y="305461"/>
                </a:lnTo>
                <a:lnTo>
                  <a:pt x="278409" y="279933"/>
                </a:lnTo>
                <a:lnTo>
                  <a:pt x="303937" y="246910"/>
                </a:lnTo>
                <a:lnTo>
                  <a:pt x="320403" y="207958"/>
                </a:lnTo>
                <a:lnTo>
                  <a:pt x="326239" y="164644"/>
                </a:lnTo>
                <a:lnTo>
                  <a:pt x="320403" y="120688"/>
                </a:lnTo>
                <a:lnTo>
                  <a:pt x="303937" y="81305"/>
                </a:lnTo>
                <a:lnTo>
                  <a:pt x="278409" y="48021"/>
                </a:lnTo>
                <a:lnTo>
                  <a:pt x="245385" y="22359"/>
                </a:lnTo>
                <a:lnTo>
                  <a:pt x="206433" y="5843"/>
                </a:lnTo>
                <a:lnTo>
                  <a:pt x="163119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411772" y="2478881"/>
            <a:ext cx="0" cy="361774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97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400952" y="3114721"/>
            <a:ext cx="955057" cy="635882"/>
          </a:xfrm>
          <a:custGeom>
            <a:avLst/>
            <a:gdLst/>
            <a:ahLst/>
            <a:cxnLst/>
            <a:rect l="l" t="t" r="r" b="b"/>
            <a:pathLst>
              <a:path w="982345" h="654050">
                <a:moveTo>
                  <a:pt x="981768" y="0"/>
                </a:moveTo>
                <a:lnTo>
                  <a:pt x="0" y="65400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67397" y="3105829"/>
            <a:ext cx="900113" cy="645142"/>
          </a:xfrm>
          <a:custGeom>
            <a:avLst/>
            <a:gdLst/>
            <a:ahLst/>
            <a:cxnLst/>
            <a:rect l="l" t="t" r="r" b="b"/>
            <a:pathLst>
              <a:path w="925829" h="663575">
                <a:moveTo>
                  <a:pt x="0" y="0"/>
                </a:moveTo>
                <a:lnTo>
                  <a:pt x="925362" y="663151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63193" y="3273312"/>
            <a:ext cx="174096" cy="171009"/>
          </a:xfrm>
          <a:custGeom>
            <a:avLst/>
            <a:gdLst/>
            <a:ahLst/>
            <a:cxnLst/>
            <a:rect l="l" t="t" r="r" b="b"/>
            <a:pathLst>
              <a:path w="179069" h="175894">
                <a:moveTo>
                  <a:pt x="15435" y="0"/>
                </a:moveTo>
                <a:lnTo>
                  <a:pt x="5788" y="50808"/>
                </a:lnTo>
                <a:lnTo>
                  <a:pt x="0" y="97757"/>
                </a:lnTo>
                <a:lnTo>
                  <a:pt x="1929" y="136989"/>
                </a:lnTo>
                <a:lnTo>
                  <a:pt x="15435" y="164644"/>
                </a:lnTo>
                <a:lnTo>
                  <a:pt x="48640" y="175577"/>
                </a:lnTo>
                <a:lnTo>
                  <a:pt x="96995" y="174362"/>
                </a:lnTo>
                <a:lnTo>
                  <a:pt x="145350" y="168288"/>
                </a:lnTo>
                <a:lnTo>
                  <a:pt x="178555" y="16464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849007" y="3264419"/>
            <a:ext cx="174713" cy="175331"/>
          </a:xfrm>
          <a:custGeom>
            <a:avLst/>
            <a:gdLst/>
            <a:ahLst/>
            <a:cxnLst/>
            <a:rect l="l" t="t" r="r" b="b"/>
            <a:pathLst>
              <a:path w="179704" h="180339">
                <a:moveTo>
                  <a:pt x="164644" y="0"/>
                </a:moveTo>
                <a:lnTo>
                  <a:pt x="174077" y="50808"/>
                </a:lnTo>
                <a:lnTo>
                  <a:pt x="179508" y="97757"/>
                </a:lnTo>
                <a:lnTo>
                  <a:pt x="177507" y="136989"/>
                </a:lnTo>
                <a:lnTo>
                  <a:pt x="164644" y="164644"/>
                </a:lnTo>
                <a:lnTo>
                  <a:pt x="136989" y="178150"/>
                </a:lnTo>
                <a:lnTo>
                  <a:pt x="97757" y="180079"/>
                </a:lnTo>
                <a:lnTo>
                  <a:pt x="50808" y="174291"/>
                </a:lnTo>
                <a:lnTo>
                  <a:pt x="0" y="16464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30750" y="3194757"/>
            <a:ext cx="953206" cy="317324"/>
          </a:xfrm>
          <a:custGeom>
            <a:avLst/>
            <a:gdLst/>
            <a:ahLst/>
            <a:cxnLst/>
            <a:rect l="l" t="t" r="r" b="b"/>
            <a:pathLst>
              <a:path w="980439" h="326389">
                <a:moveTo>
                  <a:pt x="489359" y="0"/>
                </a:moveTo>
                <a:lnTo>
                  <a:pt x="423047" y="1491"/>
                </a:lnTo>
                <a:lnTo>
                  <a:pt x="359418" y="5836"/>
                </a:lnTo>
                <a:lnTo>
                  <a:pt x="299061" y="12839"/>
                </a:lnTo>
                <a:lnTo>
                  <a:pt x="242562" y="22302"/>
                </a:lnTo>
                <a:lnTo>
                  <a:pt x="190510" y="34031"/>
                </a:lnTo>
                <a:lnTo>
                  <a:pt x="143492" y="47830"/>
                </a:lnTo>
                <a:lnTo>
                  <a:pt x="102095" y="63503"/>
                </a:lnTo>
                <a:lnTo>
                  <a:pt x="66907" y="80854"/>
                </a:lnTo>
                <a:lnTo>
                  <a:pt x="17510" y="119806"/>
                </a:lnTo>
                <a:lnTo>
                  <a:pt x="0" y="163119"/>
                </a:lnTo>
                <a:lnTo>
                  <a:pt x="4475" y="185224"/>
                </a:lnTo>
                <a:lnTo>
                  <a:pt x="38517" y="226552"/>
                </a:lnTo>
                <a:lnTo>
                  <a:pt x="102095" y="262736"/>
                </a:lnTo>
                <a:lnTo>
                  <a:pt x="143492" y="278409"/>
                </a:lnTo>
                <a:lnTo>
                  <a:pt x="190510" y="292207"/>
                </a:lnTo>
                <a:lnTo>
                  <a:pt x="242562" y="303937"/>
                </a:lnTo>
                <a:lnTo>
                  <a:pt x="299061" y="313400"/>
                </a:lnTo>
                <a:lnTo>
                  <a:pt x="359418" y="320403"/>
                </a:lnTo>
                <a:lnTo>
                  <a:pt x="423047" y="324747"/>
                </a:lnTo>
                <a:lnTo>
                  <a:pt x="489359" y="326239"/>
                </a:lnTo>
                <a:lnTo>
                  <a:pt x="556022" y="324747"/>
                </a:lnTo>
                <a:lnTo>
                  <a:pt x="619943" y="320403"/>
                </a:lnTo>
                <a:lnTo>
                  <a:pt x="680539" y="313400"/>
                </a:lnTo>
                <a:lnTo>
                  <a:pt x="737229" y="303937"/>
                </a:lnTo>
                <a:lnTo>
                  <a:pt x="789431" y="292207"/>
                </a:lnTo>
                <a:lnTo>
                  <a:pt x="836561" y="278409"/>
                </a:lnTo>
                <a:lnTo>
                  <a:pt x="878038" y="262736"/>
                </a:lnTo>
                <a:lnTo>
                  <a:pt x="913279" y="245385"/>
                </a:lnTo>
                <a:lnTo>
                  <a:pt x="962726" y="206433"/>
                </a:lnTo>
                <a:lnTo>
                  <a:pt x="980243" y="163119"/>
                </a:lnTo>
                <a:lnTo>
                  <a:pt x="975767" y="141015"/>
                </a:lnTo>
                <a:lnTo>
                  <a:pt x="941703" y="99687"/>
                </a:lnTo>
                <a:lnTo>
                  <a:pt x="878038" y="63503"/>
                </a:lnTo>
                <a:lnTo>
                  <a:pt x="836561" y="47830"/>
                </a:lnTo>
                <a:lnTo>
                  <a:pt x="789431" y="34031"/>
                </a:lnTo>
                <a:lnTo>
                  <a:pt x="737229" y="22302"/>
                </a:lnTo>
                <a:lnTo>
                  <a:pt x="680539" y="12839"/>
                </a:lnTo>
                <a:lnTo>
                  <a:pt x="619943" y="5836"/>
                </a:lnTo>
                <a:lnTo>
                  <a:pt x="556022" y="1491"/>
                </a:lnTo>
                <a:lnTo>
                  <a:pt x="489359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757558" y="4509420"/>
            <a:ext cx="1148909" cy="317324"/>
          </a:xfrm>
          <a:custGeom>
            <a:avLst/>
            <a:gdLst/>
            <a:ahLst/>
            <a:cxnLst/>
            <a:rect l="l" t="t" r="r" b="b"/>
            <a:pathLst>
              <a:path w="1181735" h="326389">
                <a:moveTo>
                  <a:pt x="591500" y="0"/>
                </a:moveTo>
                <a:lnTo>
                  <a:pt x="522599" y="1099"/>
                </a:lnTo>
                <a:lnTo>
                  <a:pt x="456012" y="4315"/>
                </a:lnTo>
                <a:lnTo>
                  <a:pt x="392184" y="9525"/>
                </a:lnTo>
                <a:lnTo>
                  <a:pt x="331564" y="16604"/>
                </a:lnTo>
                <a:lnTo>
                  <a:pt x="274597" y="25431"/>
                </a:lnTo>
                <a:lnTo>
                  <a:pt x="221730" y="35880"/>
                </a:lnTo>
                <a:lnTo>
                  <a:pt x="173410" y="47830"/>
                </a:lnTo>
                <a:lnTo>
                  <a:pt x="130083" y="61157"/>
                </a:lnTo>
                <a:lnTo>
                  <a:pt x="92196" y="75737"/>
                </a:lnTo>
                <a:lnTo>
                  <a:pt x="34530" y="108163"/>
                </a:lnTo>
                <a:lnTo>
                  <a:pt x="3985" y="144123"/>
                </a:lnTo>
                <a:lnTo>
                  <a:pt x="0" y="163119"/>
                </a:lnTo>
                <a:lnTo>
                  <a:pt x="3985" y="182116"/>
                </a:lnTo>
                <a:lnTo>
                  <a:pt x="34530" y="218076"/>
                </a:lnTo>
                <a:lnTo>
                  <a:pt x="92196" y="250502"/>
                </a:lnTo>
                <a:lnTo>
                  <a:pt x="130083" y="265082"/>
                </a:lnTo>
                <a:lnTo>
                  <a:pt x="173410" y="278409"/>
                </a:lnTo>
                <a:lnTo>
                  <a:pt x="221730" y="290358"/>
                </a:lnTo>
                <a:lnTo>
                  <a:pt x="274597" y="300808"/>
                </a:lnTo>
                <a:lnTo>
                  <a:pt x="331564" y="309634"/>
                </a:lnTo>
                <a:lnTo>
                  <a:pt x="392184" y="316714"/>
                </a:lnTo>
                <a:lnTo>
                  <a:pt x="456012" y="321924"/>
                </a:lnTo>
                <a:lnTo>
                  <a:pt x="522599" y="325140"/>
                </a:lnTo>
                <a:lnTo>
                  <a:pt x="591500" y="326239"/>
                </a:lnTo>
                <a:lnTo>
                  <a:pt x="660378" y="325140"/>
                </a:lnTo>
                <a:lnTo>
                  <a:pt x="726903" y="321924"/>
                </a:lnTo>
                <a:lnTo>
                  <a:pt x="790635" y="316714"/>
                </a:lnTo>
                <a:lnTo>
                  <a:pt x="851133" y="309634"/>
                </a:lnTo>
                <a:lnTo>
                  <a:pt x="907958" y="300808"/>
                </a:lnTo>
                <a:lnTo>
                  <a:pt x="960670" y="290358"/>
                </a:lnTo>
                <a:lnTo>
                  <a:pt x="1008828" y="278409"/>
                </a:lnTo>
                <a:lnTo>
                  <a:pt x="1051992" y="265082"/>
                </a:lnTo>
                <a:lnTo>
                  <a:pt x="1089723" y="250502"/>
                </a:lnTo>
                <a:lnTo>
                  <a:pt x="1147125" y="218076"/>
                </a:lnTo>
                <a:lnTo>
                  <a:pt x="1177512" y="182116"/>
                </a:lnTo>
                <a:lnTo>
                  <a:pt x="1181476" y="163119"/>
                </a:lnTo>
                <a:lnTo>
                  <a:pt x="1177512" y="144123"/>
                </a:lnTo>
                <a:lnTo>
                  <a:pt x="1147125" y="108163"/>
                </a:lnTo>
                <a:lnTo>
                  <a:pt x="1089723" y="75737"/>
                </a:lnTo>
                <a:lnTo>
                  <a:pt x="1051992" y="61157"/>
                </a:lnTo>
                <a:lnTo>
                  <a:pt x="1008828" y="47830"/>
                </a:lnTo>
                <a:lnTo>
                  <a:pt x="960670" y="35880"/>
                </a:lnTo>
                <a:lnTo>
                  <a:pt x="907958" y="25431"/>
                </a:lnTo>
                <a:lnTo>
                  <a:pt x="851133" y="16604"/>
                </a:lnTo>
                <a:lnTo>
                  <a:pt x="790635" y="9525"/>
                </a:lnTo>
                <a:lnTo>
                  <a:pt x="726903" y="4315"/>
                </a:lnTo>
                <a:lnTo>
                  <a:pt x="660378" y="1099"/>
                </a:lnTo>
                <a:lnTo>
                  <a:pt x="591500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864271" y="3194757"/>
            <a:ext cx="953206" cy="317324"/>
          </a:xfrm>
          <a:custGeom>
            <a:avLst/>
            <a:gdLst/>
            <a:ahLst/>
            <a:cxnLst/>
            <a:rect l="l" t="t" r="r" b="b"/>
            <a:pathLst>
              <a:path w="980439" h="326389">
                <a:moveTo>
                  <a:pt x="490884" y="0"/>
                </a:moveTo>
                <a:lnTo>
                  <a:pt x="424221" y="1491"/>
                </a:lnTo>
                <a:lnTo>
                  <a:pt x="360300" y="5836"/>
                </a:lnTo>
                <a:lnTo>
                  <a:pt x="299704" y="12839"/>
                </a:lnTo>
                <a:lnTo>
                  <a:pt x="243014" y="22302"/>
                </a:lnTo>
                <a:lnTo>
                  <a:pt x="190812" y="34031"/>
                </a:lnTo>
                <a:lnTo>
                  <a:pt x="143682" y="47830"/>
                </a:lnTo>
                <a:lnTo>
                  <a:pt x="102205" y="63503"/>
                </a:lnTo>
                <a:lnTo>
                  <a:pt x="66964" y="80854"/>
                </a:lnTo>
                <a:lnTo>
                  <a:pt x="17517" y="119806"/>
                </a:lnTo>
                <a:lnTo>
                  <a:pt x="0" y="163119"/>
                </a:lnTo>
                <a:lnTo>
                  <a:pt x="4476" y="185224"/>
                </a:lnTo>
                <a:lnTo>
                  <a:pt x="38540" y="226552"/>
                </a:lnTo>
                <a:lnTo>
                  <a:pt x="102205" y="262736"/>
                </a:lnTo>
                <a:lnTo>
                  <a:pt x="143682" y="278409"/>
                </a:lnTo>
                <a:lnTo>
                  <a:pt x="190812" y="292207"/>
                </a:lnTo>
                <a:lnTo>
                  <a:pt x="243014" y="303937"/>
                </a:lnTo>
                <a:lnTo>
                  <a:pt x="299704" y="313400"/>
                </a:lnTo>
                <a:lnTo>
                  <a:pt x="360300" y="320403"/>
                </a:lnTo>
                <a:lnTo>
                  <a:pt x="424221" y="324747"/>
                </a:lnTo>
                <a:lnTo>
                  <a:pt x="490884" y="326239"/>
                </a:lnTo>
                <a:lnTo>
                  <a:pt x="557196" y="324747"/>
                </a:lnTo>
                <a:lnTo>
                  <a:pt x="620825" y="320403"/>
                </a:lnTo>
                <a:lnTo>
                  <a:pt x="681182" y="313400"/>
                </a:lnTo>
                <a:lnTo>
                  <a:pt x="737681" y="303937"/>
                </a:lnTo>
                <a:lnTo>
                  <a:pt x="789733" y="292207"/>
                </a:lnTo>
                <a:lnTo>
                  <a:pt x="836751" y="278409"/>
                </a:lnTo>
                <a:lnTo>
                  <a:pt x="878148" y="262736"/>
                </a:lnTo>
                <a:lnTo>
                  <a:pt x="913336" y="245385"/>
                </a:lnTo>
                <a:lnTo>
                  <a:pt x="962733" y="206433"/>
                </a:lnTo>
                <a:lnTo>
                  <a:pt x="980243" y="163119"/>
                </a:lnTo>
                <a:lnTo>
                  <a:pt x="975768" y="141015"/>
                </a:lnTo>
                <a:lnTo>
                  <a:pt x="941726" y="99687"/>
                </a:lnTo>
                <a:lnTo>
                  <a:pt x="878148" y="63503"/>
                </a:lnTo>
                <a:lnTo>
                  <a:pt x="836751" y="47830"/>
                </a:lnTo>
                <a:lnTo>
                  <a:pt x="789733" y="34031"/>
                </a:lnTo>
                <a:lnTo>
                  <a:pt x="737681" y="22302"/>
                </a:lnTo>
                <a:lnTo>
                  <a:pt x="681182" y="12839"/>
                </a:lnTo>
                <a:lnTo>
                  <a:pt x="620825" y="5836"/>
                </a:lnTo>
                <a:lnTo>
                  <a:pt x="557196" y="1491"/>
                </a:lnTo>
                <a:lnTo>
                  <a:pt x="490884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527963" y="3511937"/>
            <a:ext cx="397581" cy="238919"/>
          </a:xfrm>
          <a:custGeom>
            <a:avLst/>
            <a:gdLst/>
            <a:ahLst/>
            <a:cxnLst/>
            <a:rect l="l" t="t" r="r" b="b"/>
            <a:pathLst>
              <a:path w="408939" h="245745">
                <a:moveTo>
                  <a:pt x="0" y="0"/>
                </a:moveTo>
                <a:lnTo>
                  <a:pt x="408562" y="24544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022860" y="3511937"/>
            <a:ext cx="319176" cy="238919"/>
          </a:xfrm>
          <a:custGeom>
            <a:avLst/>
            <a:gdLst/>
            <a:ahLst/>
            <a:cxnLst/>
            <a:rect l="l" t="t" r="r" b="b"/>
            <a:pathLst>
              <a:path w="328295" h="245745">
                <a:moveTo>
                  <a:pt x="327764" y="0"/>
                </a:moveTo>
                <a:lnTo>
                  <a:pt x="0" y="24544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022859" y="4270797"/>
            <a:ext cx="343870" cy="247562"/>
          </a:xfrm>
          <a:custGeom>
            <a:avLst/>
            <a:gdLst/>
            <a:ahLst/>
            <a:cxnLst/>
            <a:rect l="l" t="t" r="r" b="b"/>
            <a:pathLst>
              <a:path w="353695" h="254635">
                <a:moveTo>
                  <a:pt x="0" y="0"/>
                </a:moveTo>
                <a:lnTo>
                  <a:pt x="353680" y="254589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198427" y="3263236"/>
            <a:ext cx="85566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49" dirty="0">
                <a:latin typeface="Arial"/>
                <a:cs typeface="Arial"/>
              </a:rPr>
              <a:t>Prescription</a:t>
            </a:r>
            <a:endParaRPr sz="1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7235" y="3254343"/>
            <a:ext cx="570442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5" dirty="0">
                <a:latin typeface="Arial"/>
                <a:cs typeface="Arial"/>
              </a:rPr>
              <a:t>W</a:t>
            </a:r>
            <a:r>
              <a:rPr sz="1118" spc="-5" dirty="0">
                <a:latin typeface="Arial"/>
                <a:cs typeface="Arial"/>
              </a:rPr>
              <a:t>a</a:t>
            </a:r>
            <a:r>
              <a:rPr sz="1118" spc="58" dirty="0">
                <a:latin typeface="Arial"/>
                <a:cs typeface="Arial"/>
              </a:rPr>
              <a:t>r</a:t>
            </a:r>
            <a:r>
              <a:rPr sz="1118" spc="63" dirty="0">
                <a:latin typeface="Arial"/>
                <a:cs typeface="Arial"/>
              </a:rPr>
              <a:t>d</a:t>
            </a:r>
            <a:r>
              <a:rPr sz="1118" spc="-5" dirty="0">
                <a:latin typeface="Arial"/>
                <a:cs typeface="Arial"/>
              </a:rPr>
              <a:t>N</a:t>
            </a:r>
            <a:r>
              <a:rPr sz="1118" spc="58" dirty="0">
                <a:latin typeface="Arial"/>
                <a:cs typeface="Arial"/>
              </a:rPr>
              <a:t>o</a:t>
            </a:r>
            <a:endParaRPr sz="111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0087" y="4533415"/>
            <a:ext cx="101988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29" dirty="0">
                <a:latin typeface="Arial"/>
                <a:cs typeface="Arial"/>
              </a:rPr>
              <a:t>DateDischarge</a:t>
            </a:r>
            <a:endParaRPr sz="1118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4066" y="1533242"/>
            <a:ext cx="951970" cy="319176"/>
          </a:xfrm>
          <a:custGeom>
            <a:avLst/>
            <a:gdLst/>
            <a:ahLst/>
            <a:cxnLst/>
            <a:rect l="l" t="t" r="r" b="b"/>
            <a:pathLst>
              <a:path w="979170" h="328294">
                <a:moveTo>
                  <a:pt x="489377" y="0"/>
                </a:moveTo>
                <a:lnTo>
                  <a:pt x="422742" y="1492"/>
                </a:lnTo>
                <a:lnTo>
                  <a:pt x="358902" y="5844"/>
                </a:lnTo>
                <a:lnTo>
                  <a:pt x="298429" y="12863"/>
                </a:lnTo>
                <a:lnTo>
                  <a:pt x="241893" y="22359"/>
                </a:lnTo>
                <a:lnTo>
                  <a:pt x="189868" y="34143"/>
                </a:lnTo>
                <a:lnTo>
                  <a:pt x="142925" y="48023"/>
                </a:lnTo>
                <a:lnTo>
                  <a:pt x="101636" y="63808"/>
                </a:lnTo>
                <a:lnTo>
                  <a:pt x="66571" y="81308"/>
                </a:lnTo>
                <a:lnTo>
                  <a:pt x="17405" y="120692"/>
                </a:lnTo>
                <a:lnTo>
                  <a:pt x="0" y="164650"/>
                </a:lnTo>
                <a:lnTo>
                  <a:pt x="4446" y="186755"/>
                </a:lnTo>
                <a:lnTo>
                  <a:pt x="38304" y="228085"/>
                </a:lnTo>
                <a:lnTo>
                  <a:pt x="101636" y="264270"/>
                </a:lnTo>
                <a:lnTo>
                  <a:pt x="142925" y="279943"/>
                </a:lnTo>
                <a:lnTo>
                  <a:pt x="189868" y="293743"/>
                </a:lnTo>
                <a:lnTo>
                  <a:pt x="241893" y="305472"/>
                </a:lnTo>
                <a:lnTo>
                  <a:pt x="298429" y="314936"/>
                </a:lnTo>
                <a:lnTo>
                  <a:pt x="358902" y="321939"/>
                </a:lnTo>
                <a:lnTo>
                  <a:pt x="422742" y="326284"/>
                </a:lnTo>
                <a:lnTo>
                  <a:pt x="489377" y="327776"/>
                </a:lnTo>
                <a:lnTo>
                  <a:pt x="556013" y="326284"/>
                </a:lnTo>
                <a:lnTo>
                  <a:pt x="619853" y="321939"/>
                </a:lnTo>
                <a:lnTo>
                  <a:pt x="680326" y="314936"/>
                </a:lnTo>
                <a:lnTo>
                  <a:pt x="736861" y="305472"/>
                </a:lnTo>
                <a:lnTo>
                  <a:pt x="788886" y="293743"/>
                </a:lnTo>
                <a:lnTo>
                  <a:pt x="835830" y="279943"/>
                </a:lnTo>
                <a:lnTo>
                  <a:pt x="877119" y="264270"/>
                </a:lnTo>
                <a:lnTo>
                  <a:pt x="912184" y="246919"/>
                </a:lnTo>
                <a:lnTo>
                  <a:pt x="961350" y="207965"/>
                </a:lnTo>
                <a:lnTo>
                  <a:pt x="978755" y="164650"/>
                </a:lnTo>
                <a:lnTo>
                  <a:pt x="974309" y="142195"/>
                </a:lnTo>
                <a:lnTo>
                  <a:pt x="940451" y="100333"/>
                </a:lnTo>
                <a:lnTo>
                  <a:pt x="877119" y="63808"/>
                </a:lnTo>
                <a:lnTo>
                  <a:pt x="835830" y="48023"/>
                </a:lnTo>
                <a:lnTo>
                  <a:pt x="788886" y="34143"/>
                </a:lnTo>
                <a:lnTo>
                  <a:pt x="736861" y="22359"/>
                </a:lnTo>
                <a:lnTo>
                  <a:pt x="680326" y="12863"/>
                </a:lnTo>
                <a:lnTo>
                  <a:pt x="619853" y="5844"/>
                </a:lnTo>
                <a:lnTo>
                  <a:pt x="556013" y="1492"/>
                </a:lnTo>
                <a:lnTo>
                  <a:pt x="489377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242293" y="1533242"/>
            <a:ext cx="953206" cy="319176"/>
          </a:xfrm>
          <a:custGeom>
            <a:avLst/>
            <a:gdLst/>
            <a:ahLst/>
            <a:cxnLst/>
            <a:rect l="l" t="t" r="r" b="b"/>
            <a:pathLst>
              <a:path w="980439" h="328294">
                <a:moveTo>
                  <a:pt x="490902" y="0"/>
                </a:moveTo>
                <a:lnTo>
                  <a:pt x="424237" y="1492"/>
                </a:lnTo>
                <a:lnTo>
                  <a:pt x="360314" y="5844"/>
                </a:lnTo>
                <a:lnTo>
                  <a:pt x="299715" y="12863"/>
                </a:lnTo>
                <a:lnTo>
                  <a:pt x="243023" y="22359"/>
                </a:lnTo>
                <a:lnTo>
                  <a:pt x="190820" y="34143"/>
                </a:lnTo>
                <a:lnTo>
                  <a:pt x="143688" y="48023"/>
                </a:lnTo>
                <a:lnTo>
                  <a:pt x="102209" y="63808"/>
                </a:lnTo>
                <a:lnTo>
                  <a:pt x="66966" y="81308"/>
                </a:lnTo>
                <a:lnTo>
                  <a:pt x="17518" y="120692"/>
                </a:lnTo>
                <a:lnTo>
                  <a:pt x="0" y="164650"/>
                </a:lnTo>
                <a:lnTo>
                  <a:pt x="4476" y="186755"/>
                </a:lnTo>
                <a:lnTo>
                  <a:pt x="38542" y="228085"/>
                </a:lnTo>
                <a:lnTo>
                  <a:pt x="102209" y="264270"/>
                </a:lnTo>
                <a:lnTo>
                  <a:pt x="143688" y="279943"/>
                </a:lnTo>
                <a:lnTo>
                  <a:pt x="190820" y="293743"/>
                </a:lnTo>
                <a:lnTo>
                  <a:pt x="243023" y="305472"/>
                </a:lnTo>
                <a:lnTo>
                  <a:pt x="299715" y="314936"/>
                </a:lnTo>
                <a:lnTo>
                  <a:pt x="360314" y="321939"/>
                </a:lnTo>
                <a:lnTo>
                  <a:pt x="424237" y="326284"/>
                </a:lnTo>
                <a:lnTo>
                  <a:pt x="490902" y="327776"/>
                </a:lnTo>
                <a:lnTo>
                  <a:pt x="557217" y="326284"/>
                </a:lnTo>
                <a:lnTo>
                  <a:pt x="620848" y="321939"/>
                </a:lnTo>
                <a:lnTo>
                  <a:pt x="681208" y="314936"/>
                </a:lnTo>
                <a:lnTo>
                  <a:pt x="737708" y="305472"/>
                </a:lnTo>
                <a:lnTo>
                  <a:pt x="789762" y="293743"/>
                </a:lnTo>
                <a:lnTo>
                  <a:pt x="836782" y="279943"/>
                </a:lnTo>
                <a:lnTo>
                  <a:pt x="878181" y="264270"/>
                </a:lnTo>
                <a:lnTo>
                  <a:pt x="913369" y="246919"/>
                </a:lnTo>
                <a:lnTo>
                  <a:pt x="962769" y="207965"/>
                </a:lnTo>
                <a:lnTo>
                  <a:pt x="980280" y="164650"/>
                </a:lnTo>
                <a:lnTo>
                  <a:pt x="975804" y="142195"/>
                </a:lnTo>
                <a:lnTo>
                  <a:pt x="941761" y="100333"/>
                </a:lnTo>
                <a:lnTo>
                  <a:pt x="878181" y="63808"/>
                </a:lnTo>
                <a:lnTo>
                  <a:pt x="836782" y="48023"/>
                </a:lnTo>
                <a:lnTo>
                  <a:pt x="789762" y="34143"/>
                </a:lnTo>
                <a:lnTo>
                  <a:pt x="737708" y="22359"/>
                </a:lnTo>
                <a:lnTo>
                  <a:pt x="681208" y="12863"/>
                </a:lnTo>
                <a:lnTo>
                  <a:pt x="620848" y="5844"/>
                </a:lnTo>
                <a:lnTo>
                  <a:pt x="557217" y="1492"/>
                </a:lnTo>
                <a:lnTo>
                  <a:pt x="490902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554549" y="2010513"/>
            <a:ext cx="953206" cy="319176"/>
          </a:xfrm>
          <a:custGeom>
            <a:avLst/>
            <a:gdLst/>
            <a:ahLst/>
            <a:cxnLst/>
            <a:rect l="l" t="t" r="r" b="b"/>
            <a:pathLst>
              <a:path w="980439" h="328294">
                <a:moveTo>
                  <a:pt x="489377" y="0"/>
                </a:moveTo>
                <a:lnTo>
                  <a:pt x="423062" y="1491"/>
                </a:lnTo>
                <a:lnTo>
                  <a:pt x="359431" y="5837"/>
                </a:lnTo>
                <a:lnTo>
                  <a:pt x="299072" y="12839"/>
                </a:lnTo>
                <a:lnTo>
                  <a:pt x="242571" y="22303"/>
                </a:lnTo>
                <a:lnTo>
                  <a:pt x="190517" y="34033"/>
                </a:lnTo>
                <a:lnTo>
                  <a:pt x="143497" y="47832"/>
                </a:lnTo>
                <a:lnTo>
                  <a:pt x="102099" y="63505"/>
                </a:lnTo>
                <a:lnTo>
                  <a:pt x="66910" y="80857"/>
                </a:lnTo>
                <a:lnTo>
                  <a:pt x="17511" y="119810"/>
                </a:lnTo>
                <a:lnTo>
                  <a:pt x="0" y="163125"/>
                </a:lnTo>
                <a:lnTo>
                  <a:pt x="4475" y="185581"/>
                </a:lnTo>
                <a:lnTo>
                  <a:pt x="38518" y="227442"/>
                </a:lnTo>
                <a:lnTo>
                  <a:pt x="102099" y="263968"/>
                </a:lnTo>
                <a:lnTo>
                  <a:pt x="143497" y="279753"/>
                </a:lnTo>
                <a:lnTo>
                  <a:pt x="190517" y="293633"/>
                </a:lnTo>
                <a:lnTo>
                  <a:pt x="242571" y="305416"/>
                </a:lnTo>
                <a:lnTo>
                  <a:pt x="299072" y="314913"/>
                </a:lnTo>
                <a:lnTo>
                  <a:pt x="359431" y="321932"/>
                </a:lnTo>
                <a:lnTo>
                  <a:pt x="423062" y="326283"/>
                </a:lnTo>
                <a:lnTo>
                  <a:pt x="489377" y="327776"/>
                </a:lnTo>
                <a:lnTo>
                  <a:pt x="556043" y="326283"/>
                </a:lnTo>
                <a:lnTo>
                  <a:pt x="619966" y="321932"/>
                </a:lnTo>
                <a:lnTo>
                  <a:pt x="680564" y="314913"/>
                </a:lnTo>
                <a:lnTo>
                  <a:pt x="737257" y="305416"/>
                </a:lnTo>
                <a:lnTo>
                  <a:pt x="789460" y="293633"/>
                </a:lnTo>
                <a:lnTo>
                  <a:pt x="836592" y="279753"/>
                </a:lnTo>
                <a:lnTo>
                  <a:pt x="878070" y="263968"/>
                </a:lnTo>
                <a:lnTo>
                  <a:pt x="913313" y="246467"/>
                </a:lnTo>
                <a:lnTo>
                  <a:pt x="962762" y="207083"/>
                </a:lnTo>
                <a:lnTo>
                  <a:pt x="980280" y="163125"/>
                </a:lnTo>
                <a:lnTo>
                  <a:pt x="975803" y="141020"/>
                </a:lnTo>
                <a:lnTo>
                  <a:pt x="941738" y="99690"/>
                </a:lnTo>
                <a:lnTo>
                  <a:pt x="878070" y="63505"/>
                </a:lnTo>
                <a:lnTo>
                  <a:pt x="836592" y="47832"/>
                </a:lnTo>
                <a:lnTo>
                  <a:pt x="789460" y="34033"/>
                </a:lnTo>
                <a:lnTo>
                  <a:pt x="737257" y="22303"/>
                </a:lnTo>
                <a:lnTo>
                  <a:pt x="680564" y="12839"/>
                </a:lnTo>
                <a:lnTo>
                  <a:pt x="619966" y="5837"/>
                </a:lnTo>
                <a:lnTo>
                  <a:pt x="556043" y="1491"/>
                </a:lnTo>
                <a:lnTo>
                  <a:pt x="489377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972021" y="2324741"/>
            <a:ext cx="1019881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884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98712" y="2169110"/>
            <a:ext cx="433388" cy="133967"/>
          </a:xfrm>
          <a:custGeom>
            <a:avLst/>
            <a:gdLst/>
            <a:ahLst/>
            <a:cxnLst/>
            <a:rect l="l" t="t" r="r" b="b"/>
            <a:pathLst>
              <a:path w="445769" h="137794">
                <a:moveTo>
                  <a:pt x="445166" y="137208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442874" y="1851920"/>
            <a:ext cx="627239" cy="308681"/>
          </a:xfrm>
          <a:custGeom>
            <a:avLst/>
            <a:gdLst/>
            <a:ahLst/>
            <a:cxnLst/>
            <a:rect l="l" t="t" r="r" b="b"/>
            <a:pathLst>
              <a:path w="645160" h="317500">
                <a:moveTo>
                  <a:pt x="0" y="317104"/>
                </a:moveTo>
                <a:lnTo>
                  <a:pt x="644881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719564" y="1851920"/>
            <a:ext cx="714904" cy="317324"/>
          </a:xfrm>
          <a:custGeom>
            <a:avLst/>
            <a:gdLst/>
            <a:ahLst/>
            <a:cxnLst/>
            <a:rect l="l" t="t" r="r" b="b"/>
            <a:pathLst>
              <a:path w="735329" h="326389">
                <a:moveTo>
                  <a:pt x="734829" y="326251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860951" y="2051973"/>
            <a:ext cx="32534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Arial"/>
                <a:cs typeface="Arial"/>
              </a:rPr>
              <a:t>P</a:t>
            </a:r>
            <a:r>
              <a:rPr sz="1118" spc="-5" dirty="0">
                <a:latin typeface="Arial"/>
                <a:cs typeface="Arial"/>
              </a:rPr>
              <a:t>_</a:t>
            </a:r>
            <a:r>
              <a:rPr sz="1118" dirty="0">
                <a:latin typeface="Arial"/>
                <a:cs typeface="Arial"/>
              </a:rPr>
              <a:t>I</a:t>
            </a:r>
            <a:r>
              <a:rPr sz="1118" spc="58" dirty="0">
                <a:latin typeface="Arial"/>
                <a:cs typeface="Arial"/>
              </a:rPr>
              <a:t>d</a:t>
            </a:r>
            <a:endParaRPr sz="111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3086" y="1576195"/>
            <a:ext cx="58464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Arial"/>
                <a:cs typeface="Arial"/>
              </a:rPr>
              <a:t>P</a:t>
            </a:r>
            <a:r>
              <a:rPr sz="1118" spc="-5" dirty="0">
                <a:latin typeface="Arial"/>
                <a:cs typeface="Arial"/>
              </a:rPr>
              <a:t>_Na</a:t>
            </a:r>
            <a:r>
              <a:rPr sz="1118" spc="58" dirty="0">
                <a:latin typeface="Arial"/>
                <a:cs typeface="Arial"/>
              </a:rPr>
              <a:t>m</a:t>
            </a:r>
            <a:r>
              <a:rPr sz="1118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81903" y="1585087"/>
            <a:ext cx="64884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49" dirty="0">
                <a:latin typeface="Arial"/>
                <a:cs typeface="Arial"/>
              </a:rPr>
              <a:t>A</a:t>
            </a:r>
            <a:r>
              <a:rPr sz="1118" spc="63" dirty="0">
                <a:latin typeface="Arial"/>
                <a:cs typeface="Arial"/>
              </a:rPr>
              <a:t>d</a:t>
            </a:r>
            <a:r>
              <a:rPr sz="1118" spc="58" dirty="0">
                <a:latin typeface="Arial"/>
                <a:cs typeface="Arial"/>
              </a:rPr>
              <a:t>m</a:t>
            </a:r>
            <a:r>
              <a:rPr sz="1118" spc="-5" dirty="0">
                <a:latin typeface="Arial"/>
                <a:cs typeface="Arial"/>
              </a:rPr>
              <a:t>Da</a:t>
            </a:r>
            <a:r>
              <a:rPr sz="1118" spc="68" dirty="0">
                <a:latin typeface="Arial"/>
                <a:cs typeface="Arial"/>
              </a:rPr>
              <a:t>t</a:t>
            </a:r>
            <a:r>
              <a:rPr sz="1118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92248" y="2477856"/>
            <a:ext cx="0" cy="361774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033"/>
                </a:lnTo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005706" y="2071790"/>
            <a:ext cx="1457590" cy="477838"/>
          </a:xfrm>
          <a:custGeom>
            <a:avLst/>
            <a:gdLst/>
            <a:ahLst/>
            <a:cxnLst/>
            <a:rect l="l" t="t" r="r" b="b"/>
            <a:pathLst>
              <a:path w="1499234" h="491489">
                <a:moveTo>
                  <a:pt x="0" y="490961"/>
                </a:moveTo>
                <a:lnTo>
                  <a:pt x="1498805" y="490961"/>
                </a:lnTo>
                <a:lnTo>
                  <a:pt x="1498805" y="0"/>
                </a:lnTo>
                <a:lnTo>
                  <a:pt x="0" y="0"/>
                </a:lnTo>
                <a:lnTo>
                  <a:pt x="0" y="490961"/>
                </a:lnTo>
                <a:close/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211055" y="2118626"/>
            <a:ext cx="104642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199" marR="4939" indent="-123469">
              <a:lnSpc>
                <a:spcPts val="1322"/>
              </a:lnSpc>
            </a:pPr>
            <a:r>
              <a:rPr sz="1118" spc="-5" dirty="0">
                <a:latin typeface="Arial"/>
                <a:cs typeface="Arial"/>
              </a:rPr>
              <a:t>R</a:t>
            </a:r>
            <a:r>
              <a:rPr sz="1118" dirty="0">
                <a:latin typeface="Arial"/>
                <a:cs typeface="Arial"/>
              </a:rPr>
              <a:t>ESP</a:t>
            </a:r>
            <a:r>
              <a:rPr sz="1118" spc="5" dirty="0">
                <a:latin typeface="Arial"/>
                <a:cs typeface="Arial"/>
              </a:rPr>
              <a:t>O</a:t>
            </a:r>
            <a:r>
              <a:rPr sz="1118" spc="-5" dirty="0">
                <a:latin typeface="Arial"/>
                <a:cs typeface="Arial"/>
              </a:rPr>
              <a:t>N</a:t>
            </a:r>
            <a:r>
              <a:rPr sz="1118" dirty="0">
                <a:latin typeface="Arial"/>
                <a:cs typeface="Arial"/>
              </a:rPr>
              <a:t>SI</a:t>
            </a:r>
            <a:r>
              <a:rPr sz="1118" spc="58" dirty="0">
                <a:latin typeface="Arial"/>
                <a:cs typeface="Arial"/>
              </a:rPr>
              <a:t>B</a:t>
            </a:r>
            <a:r>
              <a:rPr sz="1118" spc="63" dirty="0">
                <a:latin typeface="Arial"/>
                <a:cs typeface="Arial"/>
              </a:rPr>
              <a:t>L</a:t>
            </a:r>
            <a:r>
              <a:rPr sz="1118" dirty="0">
                <a:latin typeface="Arial"/>
                <a:cs typeface="Arial"/>
              </a:rPr>
              <a:t>E  </a:t>
            </a:r>
            <a:r>
              <a:rPr sz="1118" spc="5" dirty="0">
                <a:latin typeface="Arial"/>
                <a:cs typeface="Arial"/>
              </a:rPr>
              <a:t>PHYSICIAN</a:t>
            </a:r>
            <a:endParaRPr sz="1118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48867" y="1449113"/>
            <a:ext cx="953206" cy="319176"/>
          </a:xfrm>
          <a:custGeom>
            <a:avLst/>
            <a:gdLst/>
            <a:ahLst/>
            <a:cxnLst/>
            <a:rect l="l" t="t" r="r" b="b"/>
            <a:pathLst>
              <a:path w="980439" h="328294">
                <a:moveTo>
                  <a:pt x="489432" y="0"/>
                </a:moveTo>
                <a:lnTo>
                  <a:pt x="423110" y="1492"/>
                </a:lnTo>
                <a:lnTo>
                  <a:pt x="359472" y="5844"/>
                </a:lnTo>
                <a:lnTo>
                  <a:pt x="299105" y="12864"/>
                </a:lnTo>
                <a:lnTo>
                  <a:pt x="242598" y="22362"/>
                </a:lnTo>
                <a:lnTo>
                  <a:pt x="190538" y="34147"/>
                </a:lnTo>
                <a:lnTo>
                  <a:pt x="143513" y="48028"/>
                </a:lnTo>
                <a:lnTo>
                  <a:pt x="102110" y="63815"/>
                </a:lnTo>
                <a:lnTo>
                  <a:pt x="66917" y="81318"/>
                </a:lnTo>
                <a:lnTo>
                  <a:pt x="17513" y="120706"/>
                </a:lnTo>
                <a:lnTo>
                  <a:pt x="0" y="164669"/>
                </a:lnTo>
                <a:lnTo>
                  <a:pt x="4476" y="186776"/>
                </a:lnTo>
                <a:lnTo>
                  <a:pt x="38522" y="228111"/>
                </a:lnTo>
                <a:lnTo>
                  <a:pt x="102110" y="264300"/>
                </a:lnTo>
                <a:lnTo>
                  <a:pt x="143513" y="279975"/>
                </a:lnTo>
                <a:lnTo>
                  <a:pt x="190538" y="293776"/>
                </a:lnTo>
                <a:lnTo>
                  <a:pt x="242598" y="305507"/>
                </a:lnTo>
                <a:lnTo>
                  <a:pt x="299105" y="314972"/>
                </a:lnTo>
                <a:lnTo>
                  <a:pt x="359472" y="321975"/>
                </a:lnTo>
                <a:lnTo>
                  <a:pt x="423110" y="326321"/>
                </a:lnTo>
                <a:lnTo>
                  <a:pt x="489432" y="327813"/>
                </a:lnTo>
                <a:lnTo>
                  <a:pt x="556105" y="326321"/>
                </a:lnTo>
                <a:lnTo>
                  <a:pt x="620035" y="321975"/>
                </a:lnTo>
                <a:lnTo>
                  <a:pt x="680641" y="314972"/>
                </a:lnTo>
                <a:lnTo>
                  <a:pt x="737340" y="305507"/>
                </a:lnTo>
                <a:lnTo>
                  <a:pt x="789549" y="293776"/>
                </a:lnTo>
                <a:lnTo>
                  <a:pt x="836686" y="279975"/>
                </a:lnTo>
                <a:lnTo>
                  <a:pt x="878169" y="264300"/>
                </a:lnTo>
                <a:lnTo>
                  <a:pt x="913416" y="246947"/>
                </a:lnTo>
                <a:lnTo>
                  <a:pt x="962870" y="207989"/>
                </a:lnTo>
                <a:lnTo>
                  <a:pt x="980390" y="164669"/>
                </a:lnTo>
                <a:lnTo>
                  <a:pt x="975913" y="142211"/>
                </a:lnTo>
                <a:lnTo>
                  <a:pt x="941843" y="100345"/>
                </a:lnTo>
                <a:lnTo>
                  <a:pt x="878169" y="63815"/>
                </a:lnTo>
                <a:lnTo>
                  <a:pt x="836686" y="48028"/>
                </a:lnTo>
                <a:lnTo>
                  <a:pt x="789549" y="34147"/>
                </a:lnTo>
                <a:lnTo>
                  <a:pt x="737340" y="22362"/>
                </a:lnTo>
                <a:lnTo>
                  <a:pt x="680641" y="12864"/>
                </a:lnTo>
                <a:lnTo>
                  <a:pt x="620035" y="5844"/>
                </a:lnTo>
                <a:lnTo>
                  <a:pt x="556105" y="1492"/>
                </a:lnTo>
                <a:lnTo>
                  <a:pt x="489432" y="0"/>
                </a:lnTo>
                <a:close/>
              </a:path>
            </a:pathLst>
          </a:custGeom>
          <a:ln w="38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099142" y="1767827"/>
            <a:ext cx="626004" cy="308681"/>
          </a:xfrm>
          <a:custGeom>
            <a:avLst/>
            <a:gdLst/>
            <a:ahLst/>
            <a:cxnLst/>
            <a:rect l="l" t="t" r="r" b="b"/>
            <a:pathLst>
              <a:path w="643889" h="317500">
                <a:moveTo>
                  <a:pt x="0" y="317140"/>
                </a:moveTo>
                <a:lnTo>
                  <a:pt x="643428" y="0"/>
                </a:lnTo>
              </a:path>
            </a:pathLst>
          </a:custGeom>
          <a:ln w="38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5555167" y="1501422"/>
            <a:ext cx="41301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Arial"/>
                <a:cs typeface="Arial"/>
              </a:rPr>
              <a:t>P</a:t>
            </a:r>
            <a:r>
              <a:rPr sz="1118" spc="58" dirty="0">
                <a:latin typeface="Arial"/>
                <a:cs typeface="Arial"/>
              </a:rPr>
              <a:t>h</a:t>
            </a:r>
            <a:r>
              <a:rPr sz="1118" spc="-5" dirty="0">
                <a:latin typeface="Arial"/>
                <a:cs typeface="Arial"/>
              </a:rPr>
              <a:t>_</a:t>
            </a:r>
            <a:r>
              <a:rPr sz="1118" dirty="0">
                <a:latin typeface="Arial"/>
                <a:cs typeface="Arial"/>
              </a:rPr>
              <a:t>I</a:t>
            </a:r>
            <a:r>
              <a:rPr sz="1118" spc="58" dirty="0">
                <a:latin typeface="Arial"/>
                <a:cs typeface="Arial"/>
              </a:rPr>
              <a:t>d</a:t>
            </a:r>
            <a:endParaRPr sz="111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19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221537" y="2179366"/>
            <a:ext cx="1197681" cy="369182"/>
          </a:xfrm>
          <a:custGeom>
            <a:avLst/>
            <a:gdLst/>
            <a:ahLst/>
            <a:cxnLst/>
            <a:rect l="l" t="t" r="r" b="b"/>
            <a:pathLst>
              <a:path w="1231900" h="379730">
                <a:moveTo>
                  <a:pt x="0" y="379522"/>
                </a:moveTo>
                <a:lnTo>
                  <a:pt x="1231541" y="379522"/>
                </a:lnTo>
                <a:lnTo>
                  <a:pt x="1231541" y="0"/>
                </a:lnTo>
                <a:lnTo>
                  <a:pt x="0" y="0"/>
                </a:lnTo>
                <a:lnTo>
                  <a:pt x="0" y="379522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340956" y="2225584"/>
            <a:ext cx="962466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spc="-5" dirty="0">
                <a:latin typeface="Arial"/>
                <a:cs typeface="Arial"/>
              </a:rPr>
              <a:t>VEH</a:t>
            </a:r>
            <a:r>
              <a:rPr sz="1701" spc="5" dirty="0">
                <a:latin typeface="Arial"/>
                <a:cs typeface="Arial"/>
              </a:rPr>
              <a:t>I</a:t>
            </a:r>
            <a:r>
              <a:rPr sz="1701" spc="-5" dirty="0">
                <a:latin typeface="Arial"/>
                <a:cs typeface="Arial"/>
              </a:rPr>
              <a:t>C</a:t>
            </a:r>
            <a:r>
              <a:rPr sz="1701" spc="44" dirty="0">
                <a:latin typeface="Arial"/>
                <a:cs typeface="Arial"/>
              </a:rPr>
              <a:t>LE</a:t>
            </a:r>
            <a:endParaRPr sz="170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9693" y="4021324"/>
            <a:ext cx="1473024" cy="287921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5929" rIns="0" bIns="0" rtlCol="0">
            <a:spAutoFit/>
          </a:bodyPr>
          <a:lstStyle/>
          <a:p>
            <a:pPr marL="1235" algn="ctr">
              <a:spcBef>
                <a:spcPts val="204"/>
              </a:spcBef>
            </a:pPr>
            <a:r>
              <a:rPr sz="1701" spc="24" dirty="0">
                <a:latin typeface="Arial"/>
                <a:cs typeface="Arial"/>
              </a:rPr>
              <a:t>CAR</a:t>
            </a:r>
            <a:endParaRPr sz="170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8809" y="4020309"/>
            <a:ext cx="1656996" cy="288545"/>
          </a:xfrm>
          <a:prstGeom prst="rect">
            <a:avLst/>
          </a:prstGeom>
          <a:ln w="38110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431526">
              <a:spcBef>
                <a:spcPts val="209"/>
              </a:spcBef>
            </a:pPr>
            <a:r>
              <a:rPr sz="1701" spc="15" dirty="0">
                <a:latin typeface="Arial"/>
                <a:cs typeface="Arial"/>
              </a:rPr>
              <a:t>TRUCK</a:t>
            </a:r>
            <a:endParaRPr sz="170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1872" y="2966512"/>
            <a:ext cx="369182" cy="367947"/>
          </a:xfrm>
          <a:custGeom>
            <a:avLst/>
            <a:gdLst/>
            <a:ahLst/>
            <a:cxnLst/>
            <a:rect l="l" t="t" r="r" b="b"/>
            <a:pathLst>
              <a:path w="379729" h="378460">
                <a:moveTo>
                  <a:pt x="190560" y="0"/>
                </a:moveTo>
                <a:lnTo>
                  <a:pt x="139920" y="6803"/>
                </a:lnTo>
                <a:lnTo>
                  <a:pt x="94405" y="25972"/>
                </a:lnTo>
                <a:lnTo>
                  <a:pt x="55834" y="55643"/>
                </a:lnTo>
                <a:lnTo>
                  <a:pt x="26029" y="93953"/>
                </a:lnTo>
                <a:lnTo>
                  <a:pt x="6810" y="139038"/>
                </a:lnTo>
                <a:lnTo>
                  <a:pt x="0" y="189036"/>
                </a:lnTo>
                <a:lnTo>
                  <a:pt x="6810" y="239562"/>
                </a:lnTo>
                <a:lnTo>
                  <a:pt x="26029" y="284796"/>
                </a:lnTo>
                <a:lnTo>
                  <a:pt x="55834" y="323000"/>
                </a:lnTo>
                <a:lnTo>
                  <a:pt x="94405" y="352438"/>
                </a:lnTo>
                <a:lnTo>
                  <a:pt x="139920" y="371374"/>
                </a:lnTo>
                <a:lnTo>
                  <a:pt x="190560" y="378072"/>
                </a:lnTo>
                <a:lnTo>
                  <a:pt x="241087" y="371374"/>
                </a:lnTo>
                <a:lnTo>
                  <a:pt x="286320" y="352438"/>
                </a:lnTo>
                <a:lnTo>
                  <a:pt x="324524" y="323000"/>
                </a:lnTo>
                <a:lnTo>
                  <a:pt x="353962" y="284796"/>
                </a:lnTo>
                <a:lnTo>
                  <a:pt x="372898" y="239562"/>
                </a:lnTo>
                <a:lnTo>
                  <a:pt x="379596" y="189036"/>
                </a:lnTo>
                <a:lnTo>
                  <a:pt x="372898" y="139038"/>
                </a:lnTo>
                <a:lnTo>
                  <a:pt x="353962" y="93953"/>
                </a:lnTo>
                <a:lnTo>
                  <a:pt x="324524" y="55643"/>
                </a:lnTo>
                <a:lnTo>
                  <a:pt x="286320" y="25972"/>
                </a:lnTo>
                <a:lnTo>
                  <a:pt x="241087" y="6803"/>
                </a:lnTo>
                <a:lnTo>
                  <a:pt x="190560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816389" y="2547064"/>
            <a:ext cx="0" cy="419806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429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608446" y="3283690"/>
            <a:ext cx="1105694" cy="737129"/>
          </a:xfrm>
          <a:custGeom>
            <a:avLst/>
            <a:gdLst/>
            <a:ahLst/>
            <a:cxnLst/>
            <a:rect l="l" t="t" r="r" b="b"/>
            <a:pathLst>
              <a:path w="1137285" h="758189">
                <a:moveTo>
                  <a:pt x="1137265" y="0"/>
                </a:moveTo>
                <a:lnTo>
                  <a:pt x="0" y="757669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960158" y="3273316"/>
            <a:ext cx="1043958" cy="747007"/>
          </a:xfrm>
          <a:custGeom>
            <a:avLst/>
            <a:gdLst/>
            <a:ahLst/>
            <a:cxnLst/>
            <a:rect l="l" t="t" r="r" b="b"/>
            <a:pathLst>
              <a:path w="1073785" h="768350">
                <a:moveTo>
                  <a:pt x="0" y="0"/>
                </a:moveTo>
                <a:lnTo>
                  <a:pt x="1073237" y="768340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143495" y="3467477"/>
            <a:ext cx="201877" cy="198173"/>
          </a:xfrm>
          <a:custGeom>
            <a:avLst/>
            <a:gdLst/>
            <a:ahLst/>
            <a:cxnLst/>
            <a:rect l="l" t="t" r="r" b="b"/>
            <a:pathLst>
              <a:path w="207645" h="203835">
                <a:moveTo>
                  <a:pt x="18293" y="0"/>
                </a:moveTo>
                <a:lnTo>
                  <a:pt x="6717" y="58716"/>
                </a:lnTo>
                <a:lnTo>
                  <a:pt x="0" y="113002"/>
                </a:lnTo>
                <a:lnTo>
                  <a:pt x="2429" y="158427"/>
                </a:lnTo>
                <a:lnTo>
                  <a:pt x="18293" y="190560"/>
                </a:lnTo>
                <a:lnTo>
                  <a:pt x="56191" y="203423"/>
                </a:lnTo>
                <a:lnTo>
                  <a:pt x="112240" y="201994"/>
                </a:lnTo>
                <a:lnTo>
                  <a:pt x="168574" y="194848"/>
                </a:lnTo>
                <a:lnTo>
                  <a:pt x="207329" y="190560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286230" y="3458583"/>
            <a:ext cx="202493" cy="201260"/>
          </a:xfrm>
          <a:custGeom>
            <a:avLst/>
            <a:gdLst/>
            <a:ahLst/>
            <a:cxnLst/>
            <a:rect l="l" t="t" r="r" b="b"/>
            <a:pathLst>
              <a:path w="208279" h="207010">
                <a:moveTo>
                  <a:pt x="190560" y="0"/>
                </a:moveTo>
                <a:lnTo>
                  <a:pt x="201279" y="57835"/>
                </a:lnTo>
                <a:lnTo>
                  <a:pt x="207711" y="111668"/>
                </a:lnTo>
                <a:lnTo>
                  <a:pt x="205567" y="156926"/>
                </a:lnTo>
                <a:lnTo>
                  <a:pt x="190560" y="189036"/>
                </a:lnTo>
                <a:lnTo>
                  <a:pt x="158427" y="204685"/>
                </a:lnTo>
                <a:lnTo>
                  <a:pt x="113002" y="206758"/>
                </a:lnTo>
                <a:lnTo>
                  <a:pt x="58716" y="199969"/>
                </a:lnTo>
                <a:lnTo>
                  <a:pt x="0" y="189036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135189" y="3375583"/>
            <a:ext cx="1105694" cy="369182"/>
          </a:xfrm>
          <a:custGeom>
            <a:avLst/>
            <a:gdLst/>
            <a:ahLst/>
            <a:cxnLst/>
            <a:rect l="l" t="t" r="r" b="b"/>
            <a:pathLst>
              <a:path w="1137285" h="379729">
                <a:moveTo>
                  <a:pt x="568632" y="0"/>
                </a:moveTo>
                <a:lnTo>
                  <a:pt x="502318" y="1282"/>
                </a:lnTo>
                <a:lnTo>
                  <a:pt x="438251" y="5031"/>
                </a:lnTo>
                <a:lnTo>
                  <a:pt x="376857" y="11100"/>
                </a:lnTo>
                <a:lnTo>
                  <a:pt x="318564" y="19342"/>
                </a:lnTo>
                <a:lnTo>
                  <a:pt x="263797" y="29611"/>
                </a:lnTo>
                <a:lnTo>
                  <a:pt x="212983" y="41761"/>
                </a:lnTo>
                <a:lnTo>
                  <a:pt x="166550" y="55643"/>
                </a:lnTo>
                <a:lnTo>
                  <a:pt x="124923" y="71113"/>
                </a:lnTo>
                <a:lnTo>
                  <a:pt x="88530" y="88022"/>
                </a:lnTo>
                <a:lnTo>
                  <a:pt x="33150" y="125574"/>
                </a:lnTo>
                <a:lnTo>
                  <a:pt x="3825" y="167126"/>
                </a:lnTo>
                <a:lnTo>
                  <a:pt x="0" y="189036"/>
                </a:lnTo>
                <a:lnTo>
                  <a:pt x="3825" y="211249"/>
                </a:lnTo>
                <a:lnTo>
                  <a:pt x="33150" y="253282"/>
                </a:lnTo>
                <a:lnTo>
                  <a:pt x="88530" y="291169"/>
                </a:lnTo>
                <a:lnTo>
                  <a:pt x="124923" y="308199"/>
                </a:lnTo>
                <a:lnTo>
                  <a:pt x="166550" y="323762"/>
                </a:lnTo>
                <a:lnTo>
                  <a:pt x="212983" y="337715"/>
                </a:lnTo>
                <a:lnTo>
                  <a:pt x="263797" y="349915"/>
                </a:lnTo>
                <a:lnTo>
                  <a:pt x="318564" y="360218"/>
                </a:lnTo>
                <a:lnTo>
                  <a:pt x="376857" y="368481"/>
                </a:lnTo>
                <a:lnTo>
                  <a:pt x="438251" y="374561"/>
                </a:lnTo>
                <a:lnTo>
                  <a:pt x="502318" y="378314"/>
                </a:lnTo>
                <a:lnTo>
                  <a:pt x="568632" y="379596"/>
                </a:lnTo>
                <a:lnTo>
                  <a:pt x="634946" y="378314"/>
                </a:lnTo>
                <a:lnTo>
                  <a:pt x="699014" y="374561"/>
                </a:lnTo>
                <a:lnTo>
                  <a:pt x="760408" y="368481"/>
                </a:lnTo>
                <a:lnTo>
                  <a:pt x="818701" y="360218"/>
                </a:lnTo>
                <a:lnTo>
                  <a:pt x="873468" y="349915"/>
                </a:lnTo>
                <a:lnTo>
                  <a:pt x="924282" y="337715"/>
                </a:lnTo>
                <a:lnTo>
                  <a:pt x="970715" y="323762"/>
                </a:lnTo>
                <a:lnTo>
                  <a:pt x="1012342" y="308199"/>
                </a:lnTo>
                <a:lnTo>
                  <a:pt x="1048735" y="291169"/>
                </a:lnTo>
                <a:lnTo>
                  <a:pt x="1104115" y="253282"/>
                </a:lnTo>
                <a:lnTo>
                  <a:pt x="1133440" y="211249"/>
                </a:lnTo>
                <a:lnTo>
                  <a:pt x="1137265" y="189036"/>
                </a:lnTo>
                <a:lnTo>
                  <a:pt x="1133440" y="167126"/>
                </a:lnTo>
                <a:lnTo>
                  <a:pt x="1104115" y="125574"/>
                </a:lnTo>
                <a:lnTo>
                  <a:pt x="1048735" y="88022"/>
                </a:lnTo>
                <a:lnTo>
                  <a:pt x="1012342" y="71113"/>
                </a:lnTo>
                <a:lnTo>
                  <a:pt x="970715" y="55643"/>
                </a:lnTo>
                <a:lnTo>
                  <a:pt x="924282" y="41761"/>
                </a:lnTo>
                <a:lnTo>
                  <a:pt x="873468" y="29611"/>
                </a:lnTo>
                <a:lnTo>
                  <a:pt x="818701" y="19342"/>
                </a:lnTo>
                <a:lnTo>
                  <a:pt x="760408" y="11100"/>
                </a:lnTo>
                <a:lnTo>
                  <a:pt x="699014" y="5031"/>
                </a:lnTo>
                <a:lnTo>
                  <a:pt x="634946" y="1282"/>
                </a:lnTo>
                <a:lnTo>
                  <a:pt x="568632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30743" y="4777693"/>
            <a:ext cx="1104459" cy="367947"/>
          </a:xfrm>
          <a:custGeom>
            <a:avLst/>
            <a:gdLst/>
            <a:ahLst/>
            <a:cxnLst/>
            <a:rect l="l" t="t" r="r" b="b"/>
            <a:pathLst>
              <a:path w="1136014" h="378460">
                <a:moveTo>
                  <a:pt x="568632" y="0"/>
                </a:moveTo>
                <a:lnTo>
                  <a:pt x="502318" y="1282"/>
                </a:lnTo>
                <a:lnTo>
                  <a:pt x="438251" y="5031"/>
                </a:lnTo>
                <a:lnTo>
                  <a:pt x="376857" y="11100"/>
                </a:lnTo>
                <a:lnTo>
                  <a:pt x="318564" y="19342"/>
                </a:lnTo>
                <a:lnTo>
                  <a:pt x="263797" y="29611"/>
                </a:lnTo>
                <a:lnTo>
                  <a:pt x="212983" y="41761"/>
                </a:lnTo>
                <a:lnTo>
                  <a:pt x="166550" y="55643"/>
                </a:lnTo>
                <a:lnTo>
                  <a:pt x="124923" y="71113"/>
                </a:lnTo>
                <a:lnTo>
                  <a:pt x="88530" y="88022"/>
                </a:lnTo>
                <a:lnTo>
                  <a:pt x="33150" y="125574"/>
                </a:lnTo>
                <a:lnTo>
                  <a:pt x="3825" y="167126"/>
                </a:lnTo>
                <a:lnTo>
                  <a:pt x="0" y="189036"/>
                </a:lnTo>
                <a:lnTo>
                  <a:pt x="3825" y="211227"/>
                </a:lnTo>
                <a:lnTo>
                  <a:pt x="33150" y="253102"/>
                </a:lnTo>
                <a:lnTo>
                  <a:pt x="88530" y="290724"/>
                </a:lnTo>
                <a:lnTo>
                  <a:pt x="124923" y="307599"/>
                </a:lnTo>
                <a:lnTo>
                  <a:pt x="166550" y="323000"/>
                </a:lnTo>
                <a:lnTo>
                  <a:pt x="212983" y="336791"/>
                </a:lnTo>
                <a:lnTo>
                  <a:pt x="263797" y="348835"/>
                </a:lnTo>
                <a:lnTo>
                  <a:pt x="318564" y="358996"/>
                </a:lnTo>
                <a:lnTo>
                  <a:pt x="376857" y="367137"/>
                </a:lnTo>
                <a:lnTo>
                  <a:pt x="438251" y="373121"/>
                </a:lnTo>
                <a:lnTo>
                  <a:pt x="502318" y="376811"/>
                </a:lnTo>
                <a:lnTo>
                  <a:pt x="568632" y="378072"/>
                </a:lnTo>
                <a:lnTo>
                  <a:pt x="639634" y="376612"/>
                </a:lnTo>
                <a:lnTo>
                  <a:pt x="708043" y="372346"/>
                </a:lnTo>
                <a:lnTo>
                  <a:pt x="773320" y="365444"/>
                </a:lnTo>
                <a:lnTo>
                  <a:pt x="834930" y="356078"/>
                </a:lnTo>
                <a:lnTo>
                  <a:pt x="892334" y="344418"/>
                </a:lnTo>
                <a:lnTo>
                  <a:pt x="944996" y="330634"/>
                </a:lnTo>
                <a:lnTo>
                  <a:pt x="992380" y="314898"/>
                </a:lnTo>
                <a:lnTo>
                  <a:pt x="1033947" y="297380"/>
                </a:lnTo>
                <a:lnTo>
                  <a:pt x="1069160" y="278251"/>
                </a:lnTo>
                <a:lnTo>
                  <a:pt x="1118380" y="235842"/>
                </a:lnTo>
                <a:lnTo>
                  <a:pt x="1135741" y="189036"/>
                </a:lnTo>
                <a:lnTo>
                  <a:pt x="1131311" y="165468"/>
                </a:lnTo>
                <a:lnTo>
                  <a:pt x="1097484" y="121015"/>
                </a:lnTo>
                <a:lnTo>
                  <a:pt x="1033947" y="81357"/>
                </a:lnTo>
                <a:lnTo>
                  <a:pt x="992380" y="63785"/>
                </a:lnTo>
                <a:lnTo>
                  <a:pt x="944996" y="47961"/>
                </a:lnTo>
                <a:lnTo>
                  <a:pt x="892334" y="34070"/>
                </a:lnTo>
                <a:lnTo>
                  <a:pt x="834930" y="22293"/>
                </a:lnTo>
                <a:lnTo>
                  <a:pt x="773320" y="12814"/>
                </a:lnTo>
                <a:lnTo>
                  <a:pt x="708043" y="5817"/>
                </a:lnTo>
                <a:lnTo>
                  <a:pt x="639634" y="1484"/>
                </a:lnTo>
                <a:lnTo>
                  <a:pt x="568632" y="0"/>
                </a:lnTo>
                <a:close/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596134" y="3744639"/>
            <a:ext cx="459934" cy="275960"/>
          </a:xfrm>
          <a:custGeom>
            <a:avLst/>
            <a:gdLst/>
            <a:ahLst/>
            <a:cxnLst/>
            <a:rect l="l" t="t" r="r" b="b"/>
            <a:pathLst>
              <a:path w="473075" h="283845">
                <a:moveTo>
                  <a:pt x="0" y="0"/>
                </a:moveTo>
                <a:lnTo>
                  <a:pt x="472590" y="283554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667277" y="4439765"/>
            <a:ext cx="369182" cy="338314"/>
          </a:xfrm>
          <a:custGeom>
            <a:avLst/>
            <a:gdLst/>
            <a:ahLst/>
            <a:cxnLst/>
            <a:rect l="l" t="t" r="r" b="b"/>
            <a:pathLst>
              <a:path w="379730" h="347979">
                <a:moveTo>
                  <a:pt x="379596" y="0"/>
                </a:moveTo>
                <a:lnTo>
                  <a:pt x="0" y="347582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235477" y="3450251"/>
            <a:ext cx="948267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5" dirty="0">
                <a:latin typeface="Arial"/>
                <a:cs typeface="Arial"/>
              </a:rPr>
              <a:t>N</a:t>
            </a:r>
            <a:r>
              <a:rPr sz="1361" spc="68" dirty="0">
                <a:latin typeface="Arial"/>
                <a:cs typeface="Arial"/>
              </a:rPr>
              <a:t>o</a:t>
            </a:r>
            <a:r>
              <a:rPr sz="1361" dirty="0">
                <a:latin typeface="Arial"/>
                <a:cs typeface="Arial"/>
              </a:rPr>
              <a:t>O</a:t>
            </a:r>
            <a:r>
              <a:rPr sz="1361" spc="73" dirty="0">
                <a:latin typeface="Arial"/>
                <a:cs typeface="Arial"/>
              </a:rPr>
              <a:t>f</a:t>
            </a:r>
            <a:r>
              <a:rPr sz="1361" spc="-5" dirty="0">
                <a:latin typeface="Arial"/>
                <a:cs typeface="Arial"/>
              </a:rPr>
              <a:t>D</a:t>
            </a:r>
            <a:r>
              <a:rPr sz="1361" spc="68" dirty="0">
                <a:latin typeface="Arial"/>
                <a:cs typeface="Arial"/>
              </a:rPr>
              <a:t>oo</a:t>
            </a:r>
            <a:r>
              <a:rPr sz="1361" spc="83" dirty="0">
                <a:latin typeface="Arial"/>
                <a:cs typeface="Arial"/>
              </a:rPr>
              <a:t>r</a:t>
            </a:r>
            <a:r>
              <a:rPr sz="1361" spc="78" dirty="0">
                <a:latin typeface="Arial"/>
                <a:cs typeface="Arial"/>
              </a:rPr>
              <a:t>s</a:t>
            </a:r>
            <a:endParaRPr sz="13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9169" y="4837534"/>
            <a:ext cx="5372276" cy="4423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938"/>
            <a:r>
              <a:rPr sz="1361" spc="44" dirty="0">
                <a:latin typeface="Arial"/>
                <a:cs typeface="Arial"/>
              </a:rPr>
              <a:t>Pessengers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R="462393" algn="ctr"/>
            <a:r>
              <a:rPr sz="1167" spc="-5" dirty="0">
                <a:latin typeface="Times New Roman"/>
                <a:cs typeface="Times New Roman"/>
              </a:rPr>
              <a:t>Fig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2-b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Figure2b  shows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supertype  and  </a:t>
            </a:r>
            <a:r>
              <a:rPr sz="1167" dirty="0">
                <a:latin typeface="Times New Roman"/>
                <a:cs typeface="Times New Roman"/>
              </a:rPr>
              <a:t>subtype  </a:t>
            </a:r>
            <a:r>
              <a:rPr sz="1167" spc="-5" dirty="0">
                <a:latin typeface="Times New Roman"/>
                <a:cs typeface="Times New Roman"/>
              </a:rPr>
              <a:t>relationship  </a:t>
            </a:r>
            <a:r>
              <a:rPr sz="1167" dirty="0">
                <a:latin typeface="Times New Roman"/>
                <a:cs typeface="Times New Roman"/>
              </a:rPr>
              <a:t>among  </a:t>
            </a:r>
            <a:r>
              <a:rPr sz="1167" spc="-5" dirty="0">
                <a:latin typeface="Times New Roman"/>
                <a:cs typeface="Times New Roman"/>
              </a:rPr>
              <a:t>different  type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vehicles. Here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see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Vehicle </a:t>
            </a:r>
            <a:r>
              <a:rPr sz="1167" spc="-5" dirty="0">
                <a:latin typeface="Times New Roman"/>
                <a:cs typeface="Times New Roman"/>
              </a:rPr>
              <a:t>has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two subtypes, </a:t>
            </a:r>
            <a:r>
              <a:rPr sz="1167" dirty="0">
                <a:latin typeface="Times New Roman"/>
                <a:cs typeface="Times New Roman"/>
              </a:rPr>
              <a:t>known </a:t>
            </a:r>
            <a:r>
              <a:rPr sz="1167" spc="-5" dirty="0">
                <a:latin typeface="Times New Roman"/>
                <a:cs typeface="Times New Roman"/>
              </a:rPr>
              <a:t>as Truck and  Car, As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normal </a:t>
            </a:r>
            <a:r>
              <a:rPr sz="1167" dirty="0">
                <a:latin typeface="Times New Roman"/>
                <a:cs typeface="Times New Roman"/>
              </a:rPr>
              <a:t>to have a number of </a:t>
            </a:r>
            <a:r>
              <a:rPr sz="1167" spc="-5" dirty="0">
                <a:latin typeface="Times New Roman"/>
                <a:cs typeface="Times New Roman"/>
              </a:rPr>
              <a:t>other vehicles </a:t>
            </a:r>
            <a:r>
              <a:rPr sz="1167" dirty="0">
                <a:latin typeface="Times New Roman"/>
                <a:cs typeface="Times New Roman"/>
              </a:rPr>
              <a:t>in the company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type  but </a:t>
            </a:r>
            <a:r>
              <a:rPr sz="1167" spc="-5" dirty="0">
                <a:latin typeface="Times New Roman"/>
                <a:cs typeface="Times New Roman"/>
              </a:rPr>
              <a:t>when we have noted </a:t>
            </a:r>
            <a:r>
              <a:rPr sz="1167" dirty="0">
                <a:latin typeface="Times New Roman"/>
                <a:cs typeface="Times New Roman"/>
              </a:rPr>
              <a:t>just a </a:t>
            </a:r>
            <a:r>
              <a:rPr sz="1167" spc="-5" dirty="0">
                <a:latin typeface="Times New Roman"/>
                <a:cs typeface="Times New Roman"/>
              </a:rPr>
              <a:t>limited number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vehicles then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means that we are </a:t>
            </a:r>
            <a:r>
              <a:rPr sz="1167" dirty="0">
                <a:latin typeface="Times New Roman"/>
                <a:cs typeface="Times New Roman"/>
              </a:rPr>
              <a:t>not  </a:t>
            </a:r>
            <a:r>
              <a:rPr sz="1167" spc="-5" dirty="0">
                <a:latin typeface="Times New Roman"/>
                <a:cs typeface="Times New Roman"/>
              </a:rPr>
              <a:t>interested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storing </a:t>
            </a:r>
            <a:r>
              <a:rPr sz="1167" dirty="0">
                <a:latin typeface="Times New Roman"/>
                <a:cs typeface="Times New Roman"/>
              </a:rPr>
              <a:t>information </a:t>
            </a:r>
            <a:r>
              <a:rPr sz="1167" spc="-5" dirty="0">
                <a:latin typeface="Times New Roman"/>
                <a:cs typeface="Times New Roman"/>
              </a:rPr>
              <a:t>for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vehicles as separate entities. </a:t>
            </a:r>
            <a:r>
              <a:rPr sz="1167" spc="5" dirty="0">
                <a:latin typeface="Times New Roman"/>
                <a:cs typeface="Times New Roman"/>
              </a:rPr>
              <a:t>They may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vehicle </a:t>
            </a:r>
            <a:r>
              <a:rPr sz="1167" dirty="0">
                <a:latin typeface="Times New Roman"/>
                <a:cs typeface="Times New Roman"/>
              </a:rPr>
              <a:t>entity type </a:t>
            </a:r>
            <a:r>
              <a:rPr sz="1167" spc="-5" dirty="0">
                <a:latin typeface="Times New Roman"/>
                <a:cs typeface="Times New Roman"/>
              </a:rPr>
              <a:t>itself and distinct vehicle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subtypes  car and </a:t>
            </a:r>
            <a:r>
              <a:rPr sz="1167" dirty="0">
                <a:latin typeface="Times New Roman"/>
                <a:cs typeface="Times New Roman"/>
              </a:rPr>
              <a:t>truck of the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Vehicle.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This is a scenario </a:t>
            </a:r>
            <a:r>
              <a:rPr sz="1167" spc="-5" dirty="0">
                <a:latin typeface="Times New Roman"/>
                <a:cs typeface="Times New Roman"/>
              </a:rPr>
              <a:t>where we </a:t>
            </a:r>
            <a:r>
              <a:rPr sz="1167" dirty="0">
                <a:latin typeface="Times New Roman"/>
                <a:cs typeface="Times New Roman"/>
              </a:rPr>
              <a:t>have the </a:t>
            </a:r>
            <a:r>
              <a:rPr sz="1167" spc="-5" dirty="0">
                <a:latin typeface="Times New Roman"/>
                <a:cs typeface="Times New Roman"/>
              </a:rPr>
              <a:t>freedom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store several entities and neglect </a:t>
            </a:r>
            <a:r>
              <a:rPr sz="1167" dirty="0">
                <a:latin typeface="Times New Roman"/>
                <a:cs typeface="Times New Roman"/>
              </a:rPr>
              <a:t>others, 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called as partial completeness constraint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rule.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discussion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Total Completeness and Partial completeness let </a:t>
            </a:r>
            <a:r>
              <a:rPr sz="1167" dirty="0">
                <a:latin typeface="Times New Roman"/>
                <a:cs typeface="Times New Roman"/>
              </a:rPr>
              <a:t>us move to  the next </a:t>
            </a:r>
            <a:r>
              <a:rPr sz="1167" spc="-5" dirty="0">
                <a:latin typeface="Times New Roman"/>
                <a:cs typeface="Times New Roman"/>
              </a:rPr>
              <a:t>constraint that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disjointness and check </a:t>
            </a:r>
            <a:r>
              <a:rPr sz="1167" dirty="0">
                <a:latin typeface="Times New Roman"/>
                <a:cs typeface="Times New Roman"/>
              </a:rPr>
              <a:t>for its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examples.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Again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2-a. </a:t>
            </a:r>
            <a:r>
              <a:rPr sz="1167" spc="-5" dirty="0">
                <a:latin typeface="Times New Roman"/>
                <a:cs typeface="Times New Roman"/>
              </a:rPr>
              <a:t>we have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environment where patient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type has two  subtypes </a:t>
            </a:r>
            <a:r>
              <a:rPr sz="1167" dirty="0">
                <a:latin typeface="Times New Roman"/>
                <a:cs typeface="Times New Roman"/>
              </a:rPr>
              <a:t>indoor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outdoor </a:t>
            </a:r>
            <a:r>
              <a:rPr sz="1167" spc="-5" dirty="0">
                <a:latin typeface="Times New Roman"/>
                <a:cs typeface="Times New Roman"/>
              </a:rPr>
              <a:t>patient. </a:t>
            </a:r>
            <a:r>
              <a:rPr sz="1167" dirty="0">
                <a:latin typeface="Times New Roman"/>
                <a:cs typeface="Times New Roman"/>
              </a:rPr>
              <a:t>To represent </a:t>
            </a:r>
            <a:r>
              <a:rPr sz="1167" spc="-5" dirty="0">
                <a:latin typeface="Times New Roman"/>
                <a:cs typeface="Times New Roman"/>
              </a:rPr>
              <a:t>disjointness we place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letter “D” </a:t>
            </a:r>
            <a:r>
              <a:rPr sz="1167" dirty="0">
                <a:latin typeface="Times New Roman"/>
                <a:cs typeface="Times New Roman"/>
              </a:rPr>
              <a:t>in  the </a:t>
            </a:r>
            <a:r>
              <a:rPr sz="1167" spc="-5" dirty="0">
                <a:latin typeface="Times New Roman"/>
                <a:cs typeface="Times New Roman"/>
              </a:rPr>
              <a:t>circle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splitting </a:t>
            </a:r>
            <a:r>
              <a:rPr sz="1167" dirty="0">
                <a:latin typeface="Times New Roman"/>
                <a:cs typeface="Times New Roman"/>
              </a:rPr>
              <a:t>the super entity type into </a:t>
            </a:r>
            <a:r>
              <a:rPr sz="1167" spc="-5" dirty="0">
                <a:latin typeface="Times New Roman"/>
                <a:cs typeface="Times New Roman"/>
              </a:rPr>
              <a:t>two </a:t>
            </a:r>
            <a:r>
              <a:rPr sz="1167" dirty="0">
                <a:latin typeface="Times New Roman"/>
                <a:cs typeface="Times New Roman"/>
              </a:rPr>
              <a:t>sub entity types. Suppose </a:t>
            </a:r>
            <a:r>
              <a:rPr sz="1167" spc="-5" dirty="0">
                <a:latin typeface="Times New Roman"/>
                <a:cs typeface="Times New Roman"/>
              </a:rPr>
              <a:t>that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hospital  has  placed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restriction  </a:t>
            </a:r>
            <a:r>
              <a:rPr sz="1167" dirty="0">
                <a:latin typeface="Times New Roman"/>
                <a:cs typeface="Times New Roman"/>
              </a:rPr>
              <a:t>on  the </a:t>
            </a:r>
            <a:r>
              <a:rPr sz="1167" spc="-5" dirty="0">
                <a:latin typeface="Times New Roman"/>
                <a:cs typeface="Times New Roman"/>
              </a:rPr>
              <a:t>patient  </a:t>
            </a:r>
            <a:r>
              <a:rPr sz="1167" dirty="0">
                <a:latin typeface="Times New Roman"/>
                <a:cs typeface="Times New Roman"/>
              </a:rPr>
              <a:t>to  be </a:t>
            </a:r>
            <a:r>
              <a:rPr sz="1167" spc="-5" dirty="0">
                <a:latin typeface="Times New Roman"/>
                <a:cs typeface="Times New Roman"/>
              </a:rPr>
              <a:t>either  </a:t>
            </a:r>
            <a:r>
              <a:rPr sz="1167" dirty="0">
                <a:latin typeface="Times New Roman"/>
                <a:cs typeface="Times New Roman"/>
              </a:rPr>
              <a:t>a n </a:t>
            </a:r>
            <a:r>
              <a:rPr sz="1167" spc="-5" dirty="0">
                <a:latin typeface="Times New Roman"/>
                <a:cs typeface="Times New Roman"/>
              </a:rPr>
              <a:t>indoor  patient    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89799" y="1450240"/>
            <a:ext cx="1106311" cy="369182"/>
          </a:xfrm>
          <a:custGeom>
            <a:avLst/>
            <a:gdLst/>
            <a:ahLst/>
            <a:cxnLst/>
            <a:rect l="l" t="t" r="r" b="b"/>
            <a:pathLst>
              <a:path w="1137920" h="379730">
                <a:moveTo>
                  <a:pt x="568654" y="0"/>
                </a:moveTo>
                <a:lnTo>
                  <a:pt x="502337" y="1282"/>
                </a:lnTo>
                <a:lnTo>
                  <a:pt x="438267" y="5035"/>
                </a:lnTo>
                <a:lnTo>
                  <a:pt x="376871" y="11115"/>
                </a:lnTo>
                <a:lnTo>
                  <a:pt x="318575" y="19379"/>
                </a:lnTo>
                <a:lnTo>
                  <a:pt x="263806" y="29682"/>
                </a:lnTo>
                <a:lnTo>
                  <a:pt x="212991" y="41882"/>
                </a:lnTo>
                <a:lnTo>
                  <a:pt x="166556" y="55836"/>
                </a:lnTo>
                <a:lnTo>
                  <a:pt x="124927" y="71400"/>
                </a:lnTo>
                <a:lnTo>
                  <a:pt x="88533" y="88430"/>
                </a:lnTo>
                <a:lnTo>
                  <a:pt x="33152" y="126318"/>
                </a:lnTo>
                <a:lnTo>
                  <a:pt x="3825" y="168353"/>
                </a:lnTo>
                <a:lnTo>
                  <a:pt x="0" y="190567"/>
                </a:lnTo>
                <a:lnTo>
                  <a:pt x="3825" y="212478"/>
                </a:lnTo>
                <a:lnTo>
                  <a:pt x="33152" y="254031"/>
                </a:lnTo>
                <a:lnTo>
                  <a:pt x="88533" y="291585"/>
                </a:lnTo>
                <a:lnTo>
                  <a:pt x="124927" y="308495"/>
                </a:lnTo>
                <a:lnTo>
                  <a:pt x="166556" y="323965"/>
                </a:lnTo>
                <a:lnTo>
                  <a:pt x="212991" y="337848"/>
                </a:lnTo>
                <a:lnTo>
                  <a:pt x="263806" y="349997"/>
                </a:lnTo>
                <a:lnTo>
                  <a:pt x="318575" y="360267"/>
                </a:lnTo>
                <a:lnTo>
                  <a:pt x="376871" y="368510"/>
                </a:lnTo>
                <a:lnTo>
                  <a:pt x="438267" y="374579"/>
                </a:lnTo>
                <a:lnTo>
                  <a:pt x="502337" y="378328"/>
                </a:lnTo>
                <a:lnTo>
                  <a:pt x="568654" y="379610"/>
                </a:lnTo>
                <a:lnTo>
                  <a:pt x="634970" y="378328"/>
                </a:lnTo>
                <a:lnTo>
                  <a:pt x="699040" y="374579"/>
                </a:lnTo>
                <a:lnTo>
                  <a:pt x="760436" y="368510"/>
                </a:lnTo>
                <a:lnTo>
                  <a:pt x="818732" y="360267"/>
                </a:lnTo>
                <a:lnTo>
                  <a:pt x="873501" y="349997"/>
                </a:lnTo>
                <a:lnTo>
                  <a:pt x="924316" y="337848"/>
                </a:lnTo>
                <a:lnTo>
                  <a:pt x="970751" y="323965"/>
                </a:lnTo>
                <a:lnTo>
                  <a:pt x="1012380" y="308495"/>
                </a:lnTo>
                <a:lnTo>
                  <a:pt x="1048774" y="291585"/>
                </a:lnTo>
                <a:lnTo>
                  <a:pt x="1104156" y="254031"/>
                </a:lnTo>
                <a:lnTo>
                  <a:pt x="1133482" y="212478"/>
                </a:lnTo>
                <a:lnTo>
                  <a:pt x="1137308" y="190567"/>
                </a:lnTo>
                <a:lnTo>
                  <a:pt x="1133482" y="168353"/>
                </a:lnTo>
                <a:lnTo>
                  <a:pt x="1104156" y="126318"/>
                </a:lnTo>
                <a:lnTo>
                  <a:pt x="1048774" y="88430"/>
                </a:lnTo>
                <a:lnTo>
                  <a:pt x="1012380" y="71400"/>
                </a:lnTo>
                <a:lnTo>
                  <a:pt x="970751" y="55836"/>
                </a:lnTo>
                <a:lnTo>
                  <a:pt x="924316" y="41882"/>
                </a:lnTo>
                <a:lnTo>
                  <a:pt x="873501" y="29682"/>
                </a:lnTo>
                <a:lnTo>
                  <a:pt x="818732" y="19379"/>
                </a:lnTo>
                <a:lnTo>
                  <a:pt x="760436" y="11115"/>
                </a:lnTo>
                <a:lnTo>
                  <a:pt x="699040" y="5035"/>
                </a:lnTo>
                <a:lnTo>
                  <a:pt x="634970" y="1282"/>
                </a:lnTo>
                <a:lnTo>
                  <a:pt x="568654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24588" y="1450240"/>
            <a:ext cx="1104459" cy="369182"/>
          </a:xfrm>
          <a:custGeom>
            <a:avLst/>
            <a:gdLst/>
            <a:ahLst/>
            <a:cxnLst/>
            <a:rect l="l" t="t" r="r" b="b"/>
            <a:pathLst>
              <a:path w="1136014" h="379730">
                <a:moveTo>
                  <a:pt x="568654" y="0"/>
                </a:moveTo>
                <a:lnTo>
                  <a:pt x="502337" y="1282"/>
                </a:lnTo>
                <a:lnTo>
                  <a:pt x="438267" y="5035"/>
                </a:lnTo>
                <a:lnTo>
                  <a:pt x="376871" y="11115"/>
                </a:lnTo>
                <a:lnTo>
                  <a:pt x="318575" y="19379"/>
                </a:lnTo>
                <a:lnTo>
                  <a:pt x="263806" y="29682"/>
                </a:lnTo>
                <a:lnTo>
                  <a:pt x="212991" y="41882"/>
                </a:lnTo>
                <a:lnTo>
                  <a:pt x="166556" y="55836"/>
                </a:lnTo>
                <a:lnTo>
                  <a:pt x="124927" y="71400"/>
                </a:lnTo>
                <a:lnTo>
                  <a:pt x="88533" y="88430"/>
                </a:lnTo>
                <a:lnTo>
                  <a:pt x="33152" y="126318"/>
                </a:lnTo>
                <a:lnTo>
                  <a:pt x="3825" y="168353"/>
                </a:lnTo>
                <a:lnTo>
                  <a:pt x="0" y="190567"/>
                </a:lnTo>
                <a:lnTo>
                  <a:pt x="3825" y="212478"/>
                </a:lnTo>
                <a:lnTo>
                  <a:pt x="33152" y="254031"/>
                </a:lnTo>
                <a:lnTo>
                  <a:pt x="88533" y="291585"/>
                </a:lnTo>
                <a:lnTo>
                  <a:pt x="124927" y="308495"/>
                </a:lnTo>
                <a:lnTo>
                  <a:pt x="166556" y="323965"/>
                </a:lnTo>
                <a:lnTo>
                  <a:pt x="212991" y="337848"/>
                </a:lnTo>
                <a:lnTo>
                  <a:pt x="263806" y="349997"/>
                </a:lnTo>
                <a:lnTo>
                  <a:pt x="318575" y="360267"/>
                </a:lnTo>
                <a:lnTo>
                  <a:pt x="376871" y="368510"/>
                </a:lnTo>
                <a:lnTo>
                  <a:pt x="438267" y="374579"/>
                </a:lnTo>
                <a:lnTo>
                  <a:pt x="502337" y="378328"/>
                </a:lnTo>
                <a:lnTo>
                  <a:pt x="568654" y="379610"/>
                </a:lnTo>
                <a:lnTo>
                  <a:pt x="639658" y="378125"/>
                </a:lnTo>
                <a:lnTo>
                  <a:pt x="708069" y="373793"/>
                </a:lnTo>
                <a:lnTo>
                  <a:pt x="773349" y="366795"/>
                </a:lnTo>
                <a:lnTo>
                  <a:pt x="834961" y="357316"/>
                </a:lnTo>
                <a:lnTo>
                  <a:pt x="892367" y="345539"/>
                </a:lnTo>
                <a:lnTo>
                  <a:pt x="945032" y="331647"/>
                </a:lnTo>
                <a:lnTo>
                  <a:pt x="992417" y="315823"/>
                </a:lnTo>
                <a:lnTo>
                  <a:pt x="1033985" y="298250"/>
                </a:lnTo>
                <a:lnTo>
                  <a:pt x="1069200" y="279111"/>
                </a:lnTo>
                <a:lnTo>
                  <a:pt x="1118421" y="236871"/>
                </a:lnTo>
                <a:lnTo>
                  <a:pt x="1135783" y="190567"/>
                </a:lnTo>
                <a:lnTo>
                  <a:pt x="1131958" y="168353"/>
                </a:lnTo>
                <a:lnTo>
                  <a:pt x="1102646" y="126318"/>
                </a:lnTo>
                <a:lnTo>
                  <a:pt x="1047319" y="88430"/>
                </a:lnTo>
                <a:lnTo>
                  <a:pt x="1010975" y="71400"/>
                </a:lnTo>
                <a:lnTo>
                  <a:pt x="969418" y="55836"/>
                </a:lnTo>
                <a:lnTo>
                  <a:pt x="923076" y="41882"/>
                </a:lnTo>
                <a:lnTo>
                  <a:pt x="872381" y="29682"/>
                </a:lnTo>
                <a:lnTo>
                  <a:pt x="817763" y="19379"/>
                </a:lnTo>
                <a:lnTo>
                  <a:pt x="759651" y="11115"/>
                </a:lnTo>
                <a:lnTo>
                  <a:pt x="698475" y="5035"/>
                </a:lnTo>
                <a:lnTo>
                  <a:pt x="634666" y="1282"/>
                </a:lnTo>
                <a:lnTo>
                  <a:pt x="568654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625678" y="2003104"/>
            <a:ext cx="1106311" cy="369182"/>
          </a:xfrm>
          <a:custGeom>
            <a:avLst/>
            <a:gdLst/>
            <a:ahLst/>
            <a:cxnLst/>
            <a:rect l="l" t="t" r="r" b="b"/>
            <a:pathLst>
              <a:path w="1137920" h="379730">
                <a:moveTo>
                  <a:pt x="568654" y="0"/>
                </a:moveTo>
                <a:lnTo>
                  <a:pt x="502337" y="1282"/>
                </a:lnTo>
                <a:lnTo>
                  <a:pt x="438267" y="5035"/>
                </a:lnTo>
                <a:lnTo>
                  <a:pt x="376871" y="11115"/>
                </a:lnTo>
                <a:lnTo>
                  <a:pt x="318575" y="19379"/>
                </a:lnTo>
                <a:lnTo>
                  <a:pt x="263806" y="29682"/>
                </a:lnTo>
                <a:lnTo>
                  <a:pt x="212991" y="41882"/>
                </a:lnTo>
                <a:lnTo>
                  <a:pt x="166556" y="55836"/>
                </a:lnTo>
                <a:lnTo>
                  <a:pt x="124927" y="71400"/>
                </a:lnTo>
                <a:lnTo>
                  <a:pt x="88533" y="88430"/>
                </a:lnTo>
                <a:lnTo>
                  <a:pt x="33152" y="126318"/>
                </a:lnTo>
                <a:lnTo>
                  <a:pt x="3825" y="168353"/>
                </a:lnTo>
                <a:lnTo>
                  <a:pt x="0" y="190567"/>
                </a:lnTo>
                <a:lnTo>
                  <a:pt x="3825" y="212478"/>
                </a:lnTo>
                <a:lnTo>
                  <a:pt x="33152" y="254031"/>
                </a:lnTo>
                <a:lnTo>
                  <a:pt x="88533" y="291585"/>
                </a:lnTo>
                <a:lnTo>
                  <a:pt x="124927" y="308495"/>
                </a:lnTo>
                <a:lnTo>
                  <a:pt x="166556" y="323965"/>
                </a:lnTo>
                <a:lnTo>
                  <a:pt x="212991" y="337848"/>
                </a:lnTo>
                <a:lnTo>
                  <a:pt x="263806" y="349997"/>
                </a:lnTo>
                <a:lnTo>
                  <a:pt x="318575" y="360267"/>
                </a:lnTo>
                <a:lnTo>
                  <a:pt x="376871" y="368510"/>
                </a:lnTo>
                <a:lnTo>
                  <a:pt x="438267" y="374579"/>
                </a:lnTo>
                <a:lnTo>
                  <a:pt x="502337" y="378328"/>
                </a:lnTo>
                <a:lnTo>
                  <a:pt x="568654" y="379610"/>
                </a:lnTo>
                <a:lnTo>
                  <a:pt x="634970" y="378328"/>
                </a:lnTo>
                <a:lnTo>
                  <a:pt x="699040" y="374579"/>
                </a:lnTo>
                <a:lnTo>
                  <a:pt x="760436" y="368510"/>
                </a:lnTo>
                <a:lnTo>
                  <a:pt x="818732" y="360267"/>
                </a:lnTo>
                <a:lnTo>
                  <a:pt x="873501" y="349997"/>
                </a:lnTo>
                <a:lnTo>
                  <a:pt x="924316" y="337848"/>
                </a:lnTo>
                <a:lnTo>
                  <a:pt x="970751" y="323965"/>
                </a:lnTo>
                <a:lnTo>
                  <a:pt x="1012380" y="308495"/>
                </a:lnTo>
                <a:lnTo>
                  <a:pt x="1048774" y="291585"/>
                </a:lnTo>
                <a:lnTo>
                  <a:pt x="1104156" y="254031"/>
                </a:lnTo>
                <a:lnTo>
                  <a:pt x="1133482" y="212478"/>
                </a:lnTo>
                <a:lnTo>
                  <a:pt x="1137308" y="190567"/>
                </a:lnTo>
                <a:lnTo>
                  <a:pt x="1133482" y="168353"/>
                </a:lnTo>
                <a:lnTo>
                  <a:pt x="1104156" y="126318"/>
                </a:lnTo>
                <a:lnTo>
                  <a:pt x="1048774" y="88430"/>
                </a:lnTo>
                <a:lnTo>
                  <a:pt x="1012380" y="71400"/>
                </a:lnTo>
                <a:lnTo>
                  <a:pt x="970751" y="55836"/>
                </a:lnTo>
                <a:lnTo>
                  <a:pt x="924316" y="41882"/>
                </a:lnTo>
                <a:lnTo>
                  <a:pt x="873501" y="29682"/>
                </a:lnTo>
                <a:lnTo>
                  <a:pt x="818732" y="19379"/>
                </a:lnTo>
                <a:lnTo>
                  <a:pt x="760436" y="11115"/>
                </a:lnTo>
                <a:lnTo>
                  <a:pt x="699040" y="5035"/>
                </a:lnTo>
                <a:lnTo>
                  <a:pt x="634970" y="1282"/>
                </a:lnTo>
                <a:lnTo>
                  <a:pt x="568654" y="0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430002" y="2213580"/>
            <a:ext cx="782814" cy="154340"/>
          </a:xfrm>
          <a:custGeom>
            <a:avLst/>
            <a:gdLst/>
            <a:ahLst/>
            <a:cxnLst/>
            <a:rect l="l" t="t" r="r" b="b"/>
            <a:pathLst>
              <a:path w="805179" h="158750">
                <a:moveTo>
                  <a:pt x="0" y="158552"/>
                </a:moveTo>
                <a:lnTo>
                  <a:pt x="804958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721024" y="2188381"/>
            <a:ext cx="501297" cy="153106"/>
          </a:xfrm>
          <a:custGeom>
            <a:avLst/>
            <a:gdLst/>
            <a:ahLst/>
            <a:cxnLst/>
            <a:rect l="l" t="t" r="r" b="b"/>
            <a:pathLst>
              <a:path w="515620" h="157480">
                <a:moveTo>
                  <a:pt x="515295" y="157027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816369" y="1819315"/>
            <a:ext cx="726634" cy="357452"/>
          </a:xfrm>
          <a:custGeom>
            <a:avLst/>
            <a:gdLst/>
            <a:ahLst/>
            <a:cxnLst/>
            <a:rect l="l" t="t" r="r" b="b"/>
            <a:pathLst>
              <a:path w="747395" h="367664">
                <a:moveTo>
                  <a:pt x="0" y="367414"/>
                </a:moveTo>
                <a:lnTo>
                  <a:pt x="747025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977448" y="1819314"/>
            <a:ext cx="829116" cy="369182"/>
          </a:xfrm>
          <a:custGeom>
            <a:avLst/>
            <a:gdLst/>
            <a:ahLst/>
            <a:cxnLst/>
            <a:rect l="l" t="t" r="r" b="b"/>
            <a:pathLst>
              <a:path w="852804" h="379730">
                <a:moveTo>
                  <a:pt x="852218" y="379610"/>
                </a:moveTo>
                <a:lnTo>
                  <a:pt x="0" y="0"/>
                </a:lnTo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985434" y="2052239"/>
            <a:ext cx="449439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P</a:t>
            </a:r>
            <a:r>
              <a:rPr sz="1361" spc="83" dirty="0">
                <a:latin typeface="Arial"/>
                <a:cs typeface="Arial"/>
              </a:rPr>
              <a:t>r</a:t>
            </a:r>
            <a:r>
              <a:rPr sz="1361" spc="78" dirty="0">
                <a:latin typeface="Arial"/>
                <a:cs typeface="Arial"/>
              </a:rPr>
              <a:t>i</a:t>
            </a:r>
            <a:r>
              <a:rPr sz="1361" spc="63" dirty="0">
                <a:latin typeface="Arial"/>
                <a:cs typeface="Arial"/>
              </a:rPr>
              <a:t>c</a:t>
            </a:r>
            <a:r>
              <a:rPr sz="1361" dirty="0">
                <a:latin typeface="Arial"/>
                <a:cs typeface="Arial"/>
              </a:rPr>
              <a:t>e</a:t>
            </a:r>
            <a:endParaRPr sz="136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6461" y="1499350"/>
            <a:ext cx="593901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dirty="0">
                <a:latin typeface="Arial"/>
                <a:cs typeface="Arial"/>
              </a:rPr>
              <a:t>V</a:t>
            </a:r>
            <a:r>
              <a:rPr sz="1361" spc="34" dirty="0">
                <a:latin typeface="Arial"/>
                <a:cs typeface="Arial"/>
              </a:rPr>
              <a:t>eh</a:t>
            </a:r>
            <a:r>
              <a:rPr sz="1361" dirty="0">
                <a:latin typeface="Arial"/>
                <a:cs typeface="Arial"/>
              </a:rPr>
              <a:t>_</a:t>
            </a:r>
            <a:r>
              <a:rPr sz="1361" spc="5" dirty="0">
                <a:latin typeface="Arial"/>
                <a:cs typeface="Arial"/>
              </a:rPr>
              <a:t>I</a:t>
            </a:r>
            <a:r>
              <a:rPr sz="1361" spc="73" dirty="0">
                <a:latin typeface="Arial"/>
                <a:cs typeface="Arial"/>
              </a:rPr>
              <a:t>d</a:t>
            </a:r>
            <a:endParaRPr sz="1361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20009" y="1509736"/>
            <a:ext cx="525992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" dirty="0">
                <a:latin typeface="Arial"/>
                <a:cs typeface="Arial"/>
              </a:rPr>
              <a:t>M</a:t>
            </a:r>
            <a:r>
              <a:rPr sz="1361" spc="68" dirty="0">
                <a:latin typeface="Arial"/>
                <a:cs typeface="Arial"/>
              </a:rPr>
              <a:t>od</a:t>
            </a:r>
            <a:r>
              <a:rPr sz="1361" spc="34" dirty="0">
                <a:latin typeface="Arial"/>
                <a:cs typeface="Arial"/>
              </a:rPr>
              <a:t>el</a:t>
            </a:r>
            <a:endParaRPr sz="1361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90392" y="1982739"/>
            <a:ext cx="1106311" cy="369182"/>
          </a:xfrm>
          <a:custGeom>
            <a:avLst/>
            <a:gdLst/>
            <a:ahLst/>
            <a:cxnLst/>
            <a:rect l="l" t="t" r="r" b="b"/>
            <a:pathLst>
              <a:path w="1137920" h="379730">
                <a:moveTo>
                  <a:pt x="568722" y="0"/>
                </a:moveTo>
                <a:lnTo>
                  <a:pt x="502398" y="1282"/>
                </a:lnTo>
                <a:lnTo>
                  <a:pt x="438320" y="5032"/>
                </a:lnTo>
                <a:lnTo>
                  <a:pt x="376917" y="11102"/>
                </a:lnTo>
                <a:lnTo>
                  <a:pt x="318614" y="19345"/>
                </a:lnTo>
                <a:lnTo>
                  <a:pt x="263838" y="29616"/>
                </a:lnTo>
                <a:lnTo>
                  <a:pt x="213017" y="41767"/>
                </a:lnTo>
                <a:lnTo>
                  <a:pt x="166576" y="55652"/>
                </a:lnTo>
                <a:lnTo>
                  <a:pt x="124943" y="71124"/>
                </a:lnTo>
                <a:lnTo>
                  <a:pt x="88544" y="88036"/>
                </a:lnTo>
                <a:lnTo>
                  <a:pt x="33156" y="125594"/>
                </a:lnTo>
                <a:lnTo>
                  <a:pt x="3826" y="167153"/>
                </a:lnTo>
                <a:lnTo>
                  <a:pt x="0" y="189065"/>
                </a:lnTo>
                <a:lnTo>
                  <a:pt x="3826" y="211282"/>
                </a:lnTo>
                <a:lnTo>
                  <a:pt x="33156" y="253322"/>
                </a:lnTo>
                <a:lnTo>
                  <a:pt x="88544" y="291215"/>
                </a:lnTo>
                <a:lnTo>
                  <a:pt x="124943" y="308247"/>
                </a:lnTo>
                <a:lnTo>
                  <a:pt x="166576" y="323813"/>
                </a:lnTo>
                <a:lnTo>
                  <a:pt x="213017" y="337768"/>
                </a:lnTo>
                <a:lnTo>
                  <a:pt x="263838" y="349970"/>
                </a:lnTo>
                <a:lnTo>
                  <a:pt x="318614" y="360275"/>
                </a:lnTo>
                <a:lnTo>
                  <a:pt x="376917" y="368539"/>
                </a:lnTo>
                <a:lnTo>
                  <a:pt x="438320" y="374620"/>
                </a:lnTo>
                <a:lnTo>
                  <a:pt x="502398" y="378373"/>
                </a:lnTo>
                <a:lnTo>
                  <a:pt x="568722" y="379656"/>
                </a:lnTo>
                <a:lnTo>
                  <a:pt x="635047" y="378373"/>
                </a:lnTo>
                <a:lnTo>
                  <a:pt x="699124" y="374620"/>
                </a:lnTo>
                <a:lnTo>
                  <a:pt x="760527" y="368539"/>
                </a:lnTo>
                <a:lnTo>
                  <a:pt x="818830" y="360275"/>
                </a:lnTo>
                <a:lnTo>
                  <a:pt x="873606" y="349970"/>
                </a:lnTo>
                <a:lnTo>
                  <a:pt x="924428" y="337768"/>
                </a:lnTo>
                <a:lnTo>
                  <a:pt x="970868" y="323813"/>
                </a:lnTo>
                <a:lnTo>
                  <a:pt x="1012502" y="308247"/>
                </a:lnTo>
                <a:lnTo>
                  <a:pt x="1048901" y="291215"/>
                </a:lnTo>
                <a:lnTo>
                  <a:pt x="1104289" y="253322"/>
                </a:lnTo>
                <a:lnTo>
                  <a:pt x="1133618" y="211282"/>
                </a:lnTo>
                <a:lnTo>
                  <a:pt x="1137445" y="189065"/>
                </a:lnTo>
                <a:lnTo>
                  <a:pt x="1133618" y="167153"/>
                </a:lnTo>
                <a:lnTo>
                  <a:pt x="1104289" y="125594"/>
                </a:lnTo>
                <a:lnTo>
                  <a:pt x="1048901" y="88036"/>
                </a:lnTo>
                <a:lnTo>
                  <a:pt x="1012502" y="71124"/>
                </a:lnTo>
                <a:lnTo>
                  <a:pt x="970868" y="55652"/>
                </a:lnTo>
                <a:lnTo>
                  <a:pt x="924428" y="41767"/>
                </a:lnTo>
                <a:lnTo>
                  <a:pt x="873606" y="29616"/>
                </a:lnTo>
                <a:lnTo>
                  <a:pt x="818830" y="19345"/>
                </a:lnTo>
                <a:lnTo>
                  <a:pt x="760527" y="11102"/>
                </a:lnTo>
                <a:lnTo>
                  <a:pt x="699124" y="5032"/>
                </a:lnTo>
                <a:lnTo>
                  <a:pt x="635047" y="1282"/>
                </a:lnTo>
                <a:lnTo>
                  <a:pt x="568722" y="0"/>
                </a:lnTo>
                <a:close/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5350383" y="2057874"/>
            <a:ext cx="1036549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3" dirty="0">
                <a:latin typeface="Arial"/>
                <a:cs typeface="Arial"/>
              </a:rPr>
              <a:t>Registration</a:t>
            </a:r>
            <a:endParaRPr sz="1361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699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200545" y="2775068"/>
            <a:ext cx="889617" cy="272874"/>
          </a:xfrm>
          <a:custGeom>
            <a:avLst/>
            <a:gdLst/>
            <a:ahLst/>
            <a:cxnLst/>
            <a:rect l="l" t="t" r="r" b="b"/>
            <a:pathLst>
              <a:path w="915035" h="280669">
                <a:moveTo>
                  <a:pt x="0" y="280450"/>
                </a:moveTo>
                <a:lnTo>
                  <a:pt x="914511" y="280450"/>
                </a:lnTo>
                <a:lnTo>
                  <a:pt x="914511" y="0"/>
                </a:lnTo>
                <a:lnTo>
                  <a:pt x="0" y="0"/>
                </a:lnTo>
                <a:lnTo>
                  <a:pt x="0" y="28045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29169" y="4141331"/>
            <a:ext cx="1095199" cy="412150"/>
          </a:xfrm>
          <a:prstGeom prst="rect">
            <a:avLst/>
          </a:prstGeom>
          <a:ln w="38104">
            <a:solidFill>
              <a:srgbClr val="00000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252495" marR="89515" indent="-157423">
              <a:lnSpc>
                <a:spcPts val="1458"/>
              </a:lnSpc>
              <a:spcBef>
                <a:spcPts val="214"/>
              </a:spcBef>
            </a:pPr>
            <a:r>
              <a:rPr sz="1264" spc="15" dirty="0">
                <a:latin typeface="Arial"/>
                <a:cs typeface="Arial"/>
              </a:rPr>
              <a:t>MANUFAC-  </a:t>
            </a:r>
            <a:r>
              <a:rPr sz="1264" spc="-5" dirty="0">
                <a:latin typeface="Arial"/>
                <a:cs typeface="Arial"/>
              </a:rPr>
              <a:t>TURED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187" y="4141352"/>
            <a:ext cx="1230401" cy="449439"/>
          </a:xfrm>
          <a:custGeom>
            <a:avLst/>
            <a:gdLst/>
            <a:ahLst/>
            <a:cxnLst/>
            <a:rect l="l" t="t" r="r" b="b"/>
            <a:pathLst>
              <a:path w="1265554" h="462279">
                <a:moveTo>
                  <a:pt x="0" y="461826"/>
                </a:moveTo>
                <a:lnTo>
                  <a:pt x="1265069" y="461826"/>
                </a:lnTo>
                <a:lnTo>
                  <a:pt x="1265069" y="0"/>
                </a:lnTo>
                <a:lnTo>
                  <a:pt x="0" y="0"/>
                </a:lnTo>
                <a:lnTo>
                  <a:pt x="0" y="461826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141136" y="4179173"/>
            <a:ext cx="104148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5" dirty="0">
                <a:latin typeface="Arial"/>
                <a:cs typeface="Arial"/>
              </a:rPr>
              <a:t>PURC</a:t>
            </a:r>
            <a:r>
              <a:rPr sz="1264" spc="19" dirty="0">
                <a:latin typeface="Arial"/>
                <a:cs typeface="Arial"/>
              </a:rPr>
              <a:t>H</a:t>
            </a:r>
            <a:r>
              <a:rPr sz="1264" spc="39" dirty="0">
                <a:latin typeface="Arial"/>
                <a:cs typeface="Arial"/>
              </a:rPr>
              <a:t>A</a:t>
            </a:r>
            <a:r>
              <a:rPr sz="1264" dirty="0">
                <a:latin typeface="Arial"/>
                <a:cs typeface="Arial"/>
              </a:rPr>
              <a:t>S</a:t>
            </a:r>
            <a:r>
              <a:rPr sz="1264" spc="-5" dirty="0">
                <a:latin typeface="Arial"/>
                <a:cs typeface="Arial"/>
              </a:rPr>
              <a:t>ED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0929" y="3358065"/>
            <a:ext cx="272874" cy="274726"/>
          </a:xfrm>
          <a:custGeom>
            <a:avLst/>
            <a:gdLst/>
            <a:ahLst/>
            <a:cxnLst/>
            <a:rect l="l" t="t" r="r" b="b"/>
            <a:pathLst>
              <a:path w="280669" h="282575">
                <a:moveTo>
                  <a:pt x="140247" y="0"/>
                </a:moveTo>
                <a:lnTo>
                  <a:pt x="95807" y="7122"/>
                </a:lnTo>
                <a:lnTo>
                  <a:pt x="57294" y="26976"/>
                </a:lnTo>
                <a:lnTo>
                  <a:pt x="26976" y="57294"/>
                </a:lnTo>
                <a:lnTo>
                  <a:pt x="7122" y="95807"/>
                </a:lnTo>
                <a:lnTo>
                  <a:pt x="0" y="140247"/>
                </a:lnTo>
                <a:lnTo>
                  <a:pt x="7122" y="184846"/>
                </a:lnTo>
                <a:lnTo>
                  <a:pt x="26976" y="223737"/>
                </a:lnTo>
                <a:lnTo>
                  <a:pt x="57294" y="254506"/>
                </a:lnTo>
                <a:lnTo>
                  <a:pt x="95807" y="274738"/>
                </a:lnTo>
                <a:lnTo>
                  <a:pt x="140247" y="282019"/>
                </a:lnTo>
                <a:lnTo>
                  <a:pt x="184687" y="274738"/>
                </a:lnTo>
                <a:lnTo>
                  <a:pt x="223200" y="254506"/>
                </a:lnTo>
                <a:lnTo>
                  <a:pt x="253518" y="223737"/>
                </a:lnTo>
                <a:lnTo>
                  <a:pt x="273372" y="184846"/>
                </a:lnTo>
                <a:lnTo>
                  <a:pt x="280494" y="140247"/>
                </a:lnTo>
                <a:lnTo>
                  <a:pt x="273372" y="95807"/>
                </a:lnTo>
                <a:lnTo>
                  <a:pt x="253518" y="57294"/>
                </a:lnTo>
                <a:lnTo>
                  <a:pt x="223200" y="26976"/>
                </a:lnTo>
                <a:lnTo>
                  <a:pt x="184687" y="7122"/>
                </a:lnTo>
                <a:lnTo>
                  <a:pt x="140247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15782" y="3046828"/>
            <a:ext cx="0" cy="311767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129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745800" y="3593717"/>
            <a:ext cx="821090" cy="546982"/>
          </a:xfrm>
          <a:custGeom>
            <a:avLst/>
            <a:gdLst/>
            <a:ahLst/>
            <a:cxnLst/>
            <a:rect l="l" t="t" r="r" b="b"/>
            <a:pathLst>
              <a:path w="844550" h="562610">
                <a:moveTo>
                  <a:pt x="844533" y="0"/>
                </a:moveTo>
                <a:lnTo>
                  <a:pt x="0" y="562514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749170" y="3586307"/>
            <a:ext cx="775406" cy="554390"/>
          </a:xfrm>
          <a:custGeom>
            <a:avLst/>
            <a:gdLst/>
            <a:ahLst/>
            <a:cxnLst/>
            <a:rect l="l" t="t" r="r" b="b"/>
            <a:pathLst>
              <a:path w="797560" h="570229">
                <a:moveTo>
                  <a:pt x="0" y="0"/>
                </a:moveTo>
                <a:lnTo>
                  <a:pt x="797276" y="5701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143553" y="3730070"/>
            <a:ext cx="149401" cy="147549"/>
          </a:xfrm>
          <a:custGeom>
            <a:avLst/>
            <a:gdLst/>
            <a:ahLst/>
            <a:cxnLst/>
            <a:rect l="l" t="t" r="r" b="b"/>
            <a:pathLst>
              <a:path w="153669" h="151764">
                <a:moveTo>
                  <a:pt x="13148" y="0"/>
                </a:moveTo>
                <a:lnTo>
                  <a:pt x="4787" y="43803"/>
                </a:lnTo>
                <a:lnTo>
                  <a:pt x="0" y="84034"/>
                </a:lnTo>
                <a:lnTo>
                  <a:pt x="1786" y="117690"/>
                </a:lnTo>
                <a:lnTo>
                  <a:pt x="13148" y="141771"/>
                </a:lnTo>
                <a:lnTo>
                  <a:pt x="41493" y="151418"/>
                </a:lnTo>
                <a:lnTo>
                  <a:pt x="83271" y="150346"/>
                </a:lnTo>
                <a:lnTo>
                  <a:pt x="125050" y="144987"/>
                </a:lnTo>
                <a:lnTo>
                  <a:pt x="153395" y="14177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92232" y="3722658"/>
            <a:ext cx="150019" cy="150636"/>
          </a:xfrm>
          <a:custGeom>
            <a:avLst/>
            <a:gdLst/>
            <a:ahLst/>
            <a:cxnLst/>
            <a:rect l="l" t="t" r="r" b="b"/>
            <a:pathLst>
              <a:path w="154305" h="154939">
                <a:moveTo>
                  <a:pt x="140247" y="0"/>
                </a:moveTo>
                <a:lnTo>
                  <a:pt x="148822" y="43803"/>
                </a:lnTo>
                <a:lnTo>
                  <a:pt x="153967" y="84034"/>
                </a:lnTo>
                <a:lnTo>
                  <a:pt x="152252" y="117690"/>
                </a:lnTo>
                <a:lnTo>
                  <a:pt x="140247" y="141771"/>
                </a:lnTo>
                <a:lnTo>
                  <a:pt x="116833" y="152919"/>
                </a:lnTo>
                <a:lnTo>
                  <a:pt x="83271" y="154348"/>
                </a:lnTo>
                <a:lnTo>
                  <a:pt x="43136" y="149489"/>
                </a:lnTo>
                <a:lnTo>
                  <a:pt x="0" y="14177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370976" y="4794207"/>
            <a:ext cx="989012" cy="274726"/>
          </a:xfrm>
          <a:custGeom>
            <a:avLst/>
            <a:gdLst/>
            <a:ahLst/>
            <a:cxnLst/>
            <a:rect l="l" t="t" r="r" b="b"/>
            <a:pathLst>
              <a:path w="1017270" h="282575">
                <a:moveTo>
                  <a:pt x="507634" y="0"/>
                </a:moveTo>
                <a:lnTo>
                  <a:pt x="438723" y="1304"/>
                </a:lnTo>
                <a:lnTo>
                  <a:pt x="372638" y="5102"/>
                </a:lnTo>
                <a:lnTo>
                  <a:pt x="309983" y="11218"/>
                </a:lnTo>
                <a:lnTo>
                  <a:pt x="251361" y="19478"/>
                </a:lnTo>
                <a:lnTo>
                  <a:pt x="197376" y="29707"/>
                </a:lnTo>
                <a:lnTo>
                  <a:pt x="148631" y="41731"/>
                </a:lnTo>
                <a:lnTo>
                  <a:pt x="105730" y="55374"/>
                </a:lnTo>
                <a:lnTo>
                  <a:pt x="69276" y="70462"/>
                </a:lnTo>
                <a:lnTo>
                  <a:pt x="18123" y="104275"/>
                </a:lnTo>
                <a:lnTo>
                  <a:pt x="0" y="141771"/>
                </a:lnTo>
                <a:lnTo>
                  <a:pt x="4631" y="160863"/>
                </a:lnTo>
                <a:lnTo>
                  <a:pt x="39873" y="196484"/>
                </a:lnTo>
                <a:lnTo>
                  <a:pt x="105730" y="227595"/>
                </a:lnTo>
                <a:lnTo>
                  <a:pt x="148631" y="241050"/>
                </a:lnTo>
                <a:lnTo>
                  <a:pt x="197376" y="252884"/>
                </a:lnTo>
                <a:lnTo>
                  <a:pt x="251361" y="262935"/>
                </a:lnTo>
                <a:lnTo>
                  <a:pt x="309983" y="271038"/>
                </a:lnTo>
                <a:lnTo>
                  <a:pt x="372638" y="277029"/>
                </a:lnTo>
                <a:lnTo>
                  <a:pt x="438723" y="280744"/>
                </a:lnTo>
                <a:lnTo>
                  <a:pt x="507634" y="282019"/>
                </a:lnTo>
                <a:lnTo>
                  <a:pt x="576896" y="280744"/>
                </a:lnTo>
                <a:lnTo>
                  <a:pt x="643273" y="277029"/>
                </a:lnTo>
                <a:lnTo>
                  <a:pt x="706167" y="271038"/>
                </a:lnTo>
                <a:lnTo>
                  <a:pt x="764980" y="262935"/>
                </a:lnTo>
                <a:lnTo>
                  <a:pt x="819114" y="252884"/>
                </a:lnTo>
                <a:lnTo>
                  <a:pt x="867971" y="241050"/>
                </a:lnTo>
                <a:lnTo>
                  <a:pt x="910952" y="227595"/>
                </a:lnTo>
                <a:lnTo>
                  <a:pt x="947460" y="212686"/>
                </a:lnTo>
                <a:lnTo>
                  <a:pt x="998662" y="179155"/>
                </a:lnTo>
                <a:lnTo>
                  <a:pt x="1016793" y="141771"/>
                </a:lnTo>
                <a:lnTo>
                  <a:pt x="1012161" y="122650"/>
                </a:lnTo>
                <a:lnTo>
                  <a:pt x="976896" y="86820"/>
                </a:lnTo>
                <a:lnTo>
                  <a:pt x="910952" y="55374"/>
                </a:lnTo>
                <a:lnTo>
                  <a:pt x="867971" y="41731"/>
                </a:lnTo>
                <a:lnTo>
                  <a:pt x="819114" y="29707"/>
                </a:lnTo>
                <a:lnTo>
                  <a:pt x="764980" y="19478"/>
                </a:lnTo>
                <a:lnTo>
                  <a:pt x="706167" y="11218"/>
                </a:lnTo>
                <a:lnTo>
                  <a:pt x="643273" y="5102"/>
                </a:lnTo>
                <a:lnTo>
                  <a:pt x="576896" y="1304"/>
                </a:lnTo>
                <a:lnTo>
                  <a:pt x="507634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461383" y="3661895"/>
            <a:ext cx="822942" cy="274726"/>
          </a:xfrm>
          <a:custGeom>
            <a:avLst/>
            <a:gdLst/>
            <a:ahLst/>
            <a:cxnLst/>
            <a:rect l="l" t="t" r="r" b="b"/>
            <a:pathLst>
              <a:path w="846454" h="282575">
                <a:moveTo>
                  <a:pt x="422266" y="0"/>
                </a:moveTo>
                <a:lnTo>
                  <a:pt x="353766" y="1870"/>
                </a:lnTo>
                <a:lnTo>
                  <a:pt x="288787" y="7280"/>
                </a:lnTo>
                <a:lnTo>
                  <a:pt x="228199" y="15928"/>
                </a:lnTo>
                <a:lnTo>
                  <a:pt x="172870" y="27512"/>
                </a:lnTo>
                <a:lnTo>
                  <a:pt x="123669" y="41731"/>
                </a:lnTo>
                <a:lnTo>
                  <a:pt x="81465" y="58281"/>
                </a:lnTo>
                <a:lnTo>
                  <a:pt x="47127" y="76863"/>
                </a:lnTo>
                <a:lnTo>
                  <a:pt x="5526" y="118909"/>
                </a:lnTo>
                <a:lnTo>
                  <a:pt x="0" y="141771"/>
                </a:lnTo>
                <a:lnTo>
                  <a:pt x="5526" y="164591"/>
                </a:lnTo>
                <a:lnTo>
                  <a:pt x="47127" y="206351"/>
                </a:lnTo>
                <a:lnTo>
                  <a:pt x="81465" y="224725"/>
                </a:lnTo>
                <a:lnTo>
                  <a:pt x="123669" y="241050"/>
                </a:lnTo>
                <a:lnTo>
                  <a:pt x="172870" y="255042"/>
                </a:lnTo>
                <a:lnTo>
                  <a:pt x="228199" y="266419"/>
                </a:lnTo>
                <a:lnTo>
                  <a:pt x="288787" y="274897"/>
                </a:lnTo>
                <a:lnTo>
                  <a:pt x="353766" y="280191"/>
                </a:lnTo>
                <a:lnTo>
                  <a:pt x="422266" y="282019"/>
                </a:lnTo>
                <a:lnTo>
                  <a:pt x="491180" y="280191"/>
                </a:lnTo>
                <a:lnTo>
                  <a:pt x="556489" y="274897"/>
                </a:lnTo>
                <a:lnTo>
                  <a:pt x="617335" y="266419"/>
                </a:lnTo>
                <a:lnTo>
                  <a:pt x="672858" y="255042"/>
                </a:lnTo>
                <a:lnTo>
                  <a:pt x="722198" y="241050"/>
                </a:lnTo>
                <a:lnTo>
                  <a:pt x="764494" y="224725"/>
                </a:lnTo>
                <a:lnTo>
                  <a:pt x="798888" y="206351"/>
                </a:lnTo>
                <a:lnTo>
                  <a:pt x="840530" y="164591"/>
                </a:lnTo>
                <a:lnTo>
                  <a:pt x="846057" y="141771"/>
                </a:lnTo>
                <a:lnTo>
                  <a:pt x="840530" y="118909"/>
                </a:lnTo>
                <a:lnTo>
                  <a:pt x="798888" y="76863"/>
                </a:lnTo>
                <a:lnTo>
                  <a:pt x="764494" y="58281"/>
                </a:lnTo>
                <a:lnTo>
                  <a:pt x="722198" y="41731"/>
                </a:lnTo>
                <a:lnTo>
                  <a:pt x="672858" y="27512"/>
                </a:lnTo>
                <a:lnTo>
                  <a:pt x="617335" y="15928"/>
                </a:lnTo>
                <a:lnTo>
                  <a:pt x="556489" y="7280"/>
                </a:lnTo>
                <a:lnTo>
                  <a:pt x="491180" y="1870"/>
                </a:lnTo>
                <a:lnTo>
                  <a:pt x="42226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599216" y="3936079"/>
            <a:ext cx="272874" cy="204964"/>
          </a:xfrm>
          <a:custGeom>
            <a:avLst/>
            <a:gdLst/>
            <a:ahLst/>
            <a:cxnLst/>
            <a:rect l="l" t="t" r="r" b="b"/>
            <a:pathLst>
              <a:path w="280670" h="210820">
                <a:moveTo>
                  <a:pt x="280494" y="0"/>
                </a:moveTo>
                <a:lnTo>
                  <a:pt x="0" y="21037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599217" y="4589680"/>
            <a:ext cx="296951" cy="212372"/>
          </a:xfrm>
          <a:custGeom>
            <a:avLst/>
            <a:gdLst/>
            <a:ahLst/>
            <a:cxnLst/>
            <a:rect l="l" t="t" r="r" b="b"/>
            <a:pathLst>
              <a:path w="305435" h="218439">
                <a:moveTo>
                  <a:pt x="0" y="0"/>
                </a:moveTo>
                <a:lnTo>
                  <a:pt x="304885" y="217993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098925" y="4835218"/>
            <a:ext cx="5372276" cy="4127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6128"/>
            <a:r>
              <a:rPr sz="1021" spc="34" dirty="0">
                <a:latin typeface="Arial"/>
                <a:cs typeface="Arial"/>
              </a:rPr>
              <a:t>Sup_address</a:t>
            </a:r>
            <a:endParaRPr sz="1021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118">
              <a:latin typeface="Times New Roman"/>
              <a:cs typeface="Times New Roman"/>
            </a:endParaRPr>
          </a:p>
          <a:p>
            <a:pPr marR="536475" algn="ctr"/>
            <a:r>
              <a:rPr sz="1167" spc="-5" dirty="0">
                <a:latin typeface="Times New Roman"/>
                <a:cs typeface="Times New Roman"/>
              </a:rPr>
              <a:t>Fig-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3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3 </a:t>
            </a:r>
            <a:r>
              <a:rPr sz="1167" spc="-5" dirty="0">
                <a:latin typeface="Times New Roman"/>
                <a:cs typeface="Times New Roman"/>
              </a:rPr>
              <a:t>above </a:t>
            </a:r>
            <a:r>
              <a:rPr sz="1167" dirty="0">
                <a:latin typeface="Times New Roman"/>
                <a:cs typeface="Times New Roman"/>
              </a:rPr>
              <a:t>shows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disjoint constraint which tells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subtype </a:t>
            </a:r>
            <a:r>
              <a:rPr sz="1167" dirty="0">
                <a:latin typeface="Times New Roman"/>
                <a:cs typeface="Times New Roman"/>
              </a:rPr>
              <a:t>instance can be </a:t>
            </a:r>
            <a:r>
              <a:rPr sz="1167" spc="-5" dirty="0">
                <a:latin typeface="Times New Roman"/>
                <a:cs typeface="Times New Roman"/>
              </a:rPr>
              <a:t>repeated for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entity supertype </a:t>
            </a:r>
            <a:r>
              <a:rPr sz="1167" spc="-5" dirty="0">
                <a:latin typeface="Times New Roman"/>
                <a:cs typeface="Times New Roman"/>
              </a:rPr>
              <a:t>instance.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see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relationship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certain hardware </a:t>
            </a:r>
            <a:r>
              <a:rPr sz="1167" dirty="0">
                <a:latin typeface="Times New Roman"/>
                <a:cs typeface="Times New Roman"/>
              </a:rPr>
              <a:t>company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parts </a:t>
            </a:r>
            <a:r>
              <a:rPr sz="1167" spc="-5" dirty="0">
                <a:latin typeface="Times New Roman"/>
                <a:cs typeface="Times New Roman"/>
              </a:rPr>
              <a:t>provided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company to its  </a:t>
            </a:r>
            <a:r>
              <a:rPr sz="1167" spc="-5" dirty="0">
                <a:latin typeface="Times New Roman"/>
                <a:cs typeface="Times New Roman"/>
              </a:rPr>
              <a:t>clients. Now there </a:t>
            </a:r>
            <a:r>
              <a:rPr sz="1167" spc="10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exist </a:t>
            </a:r>
            <a:r>
              <a:rPr sz="1167" spc="-5" dirty="0">
                <a:latin typeface="Times New Roman"/>
                <a:cs typeface="Times New Roman"/>
              </a:rPr>
              <a:t>an overlapping situation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part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to be  </a:t>
            </a:r>
            <a:r>
              <a:rPr sz="1167" spc="-5" dirty="0">
                <a:latin typeface="Times New Roman"/>
                <a:cs typeface="Times New Roman"/>
              </a:rPr>
              <a:t>provided </a:t>
            </a:r>
            <a:r>
              <a:rPr sz="1167" dirty="0">
                <a:latin typeface="Times New Roman"/>
                <a:cs typeface="Times New Roman"/>
              </a:rPr>
              <a:t>to a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firm, but the </a:t>
            </a:r>
            <a:r>
              <a:rPr sz="1167" spc="-5" dirty="0">
                <a:latin typeface="Times New Roman"/>
                <a:cs typeface="Times New Roman"/>
              </a:rPr>
              <a:t>manufactured </a:t>
            </a:r>
            <a:r>
              <a:rPr sz="1167" dirty="0">
                <a:latin typeface="Times New Roman"/>
                <a:cs typeface="Times New Roman"/>
              </a:rPr>
              <a:t>quantity of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part is not </a:t>
            </a:r>
            <a:r>
              <a:rPr sz="1167" spc="-5" dirty="0">
                <a:latin typeface="Times New Roman"/>
                <a:cs typeface="Times New Roman"/>
              </a:rPr>
              <a:t>enough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meet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specific order,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company purchases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remaining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deficient number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parts form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suppliers.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easily </a:t>
            </a:r>
            <a:r>
              <a:rPr sz="1167" spc="10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for that  specific </a:t>
            </a:r>
            <a:r>
              <a:rPr sz="1167" dirty="0">
                <a:latin typeface="Times New Roman"/>
                <a:cs typeface="Times New Roman"/>
              </a:rPr>
              <a:t>part is to be </a:t>
            </a:r>
            <a:r>
              <a:rPr sz="1167" spc="-5" dirty="0">
                <a:latin typeface="Times New Roman"/>
                <a:cs typeface="Times New Roman"/>
              </a:rPr>
              <a:t>placed </a:t>
            </a:r>
            <a:r>
              <a:rPr sz="1167" dirty="0">
                <a:latin typeface="Times New Roman"/>
                <a:cs typeface="Times New Roman"/>
              </a:rPr>
              <a:t>in both the entity </a:t>
            </a:r>
            <a:r>
              <a:rPr sz="1167" spc="-5" dirty="0">
                <a:latin typeface="Times New Roman"/>
                <a:cs typeface="Times New Roman"/>
              </a:rPr>
              <a:t>subtypes. Because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belongs </a:t>
            </a:r>
            <a:r>
              <a:rPr sz="1167" dirty="0">
                <a:latin typeface="Times New Roman"/>
                <a:cs typeface="Times New Roman"/>
              </a:rPr>
              <a:t>to both the  </a:t>
            </a:r>
            <a:r>
              <a:rPr sz="1167" spc="-5" dirty="0">
                <a:latin typeface="Times New Roman"/>
                <a:cs typeface="Times New Roman"/>
              </a:rPr>
              <a:t>subtype entities, </a:t>
            </a:r>
            <a:r>
              <a:rPr sz="1167" dirty="0">
                <a:latin typeface="Times New Roman"/>
                <a:cs typeface="Times New Roman"/>
              </a:rPr>
              <a:t>this is </a:t>
            </a:r>
            <a:r>
              <a:rPr sz="1167" spc="-5" dirty="0">
                <a:latin typeface="Times New Roman"/>
                <a:cs typeface="Times New Roman"/>
              </a:rPr>
              <a:t>an overlapping </a:t>
            </a:r>
            <a:r>
              <a:rPr sz="1167" dirty="0">
                <a:latin typeface="Times New Roman"/>
                <a:cs typeface="Times New Roman"/>
              </a:rPr>
              <a:t>situation </a:t>
            </a:r>
            <a:r>
              <a:rPr sz="1167" spc="-5" dirty="0">
                <a:latin typeface="Times New Roman"/>
                <a:cs typeface="Times New Roman"/>
              </a:rPr>
              <a:t>and expresses disjointness with  overlapping. Another important </a:t>
            </a:r>
            <a:r>
              <a:rPr sz="1167" dirty="0">
                <a:latin typeface="Times New Roman"/>
                <a:cs typeface="Times New Roman"/>
              </a:rPr>
              <a:t>thing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to be </a:t>
            </a:r>
            <a:r>
              <a:rPr sz="1167" spc="-5" dirty="0">
                <a:latin typeface="Times New Roman"/>
                <a:cs typeface="Times New Roman"/>
              </a:rPr>
              <a:t>noted here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purchased </a:t>
            </a:r>
            <a:r>
              <a:rPr sz="1167" dirty="0">
                <a:latin typeface="Times New Roman"/>
                <a:cs typeface="Times New Roman"/>
              </a:rPr>
              <a:t>part  </a:t>
            </a:r>
            <a:r>
              <a:rPr sz="1167" spc="-5" dirty="0">
                <a:latin typeface="Times New Roman"/>
                <a:cs typeface="Times New Roman"/>
              </a:rPr>
              <a:t>subtype </a:t>
            </a:r>
            <a:r>
              <a:rPr sz="1167" dirty="0">
                <a:latin typeface="Times New Roman"/>
                <a:cs typeface="Times New Roman"/>
              </a:rPr>
              <a:t>entity has a </a:t>
            </a:r>
            <a:r>
              <a:rPr sz="1167" spc="-5" dirty="0">
                <a:latin typeface="Times New Roman"/>
                <a:cs typeface="Times New Roman"/>
              </a:rPr>
              <a:t>relationship with another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the data for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suppliers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stored from whom </a:t>
            </a:r>
            <a:r>
              <a:rPr sz="1167" dirty="0">
                <a:latin typeface="Times New Roman"/>
                <a:cs typeface="Times New Roman"/>
              </a:rPr>
              <a:t>the parts are </a:t>
            </a:r>
            <a:r>
              <a:rPr sz="1167" spc="-5" dirty="0">
                <a:latin typeface="Times New Roman"/>
                <a:cs typeface="Times New Roman"/>
              </a:rPr>
              <a:t>bought. Now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relation </a:t>
            </a:r>
            <a:r>
              <a:rPr sz="1167" dirty="0">
                <a:latin typeface="Times New Roman"/>
                <a:cs typeface="Times New Roman"/>
              </a:rPr>
              <a:t>does not have nay </a:t>
            </a:r>
            <a:r>
              <a:rPr sz="1167" spc="-5" dirty="0">
                <a:latin typeface="Times New Roman"/>
                <a:cs typeface="Times New Roman"/>
              </a:rPr>
              <a:t>interaction 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manufactured </a:t>
            </a:r>
            <a:r>
              <a:rPr sz="1167" dirty="0">
                <a:latin typeface="Times New Roman"/>
                <a:cs typeface="Times New Roman"/>
              </a:rPr>
              <a:t>parts relation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it is not </a:t>
            </a:r>
            <a:r>
              <a:rPr sz="1167" spc="-5" dirty="0">
                <a:latin typeface="Times New Roman"/>
                <a:cs typeface="Times New Roman"/>
              </a:rPr>
              <a:t>connected with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supertype i.e.—parts  supertype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71401" y="2218347"/>
            <a:ext cx="821090" cy="274726"/>
          </a:xfrm>
          <a:custGeom>
            <a:avLst/>
            <a:gdLst/>
            <a:ahLst/>
            <a:cxnLst/>
            <a:rect l="l" t="t" r="r" b="b"/>
            <a:pathLst>
              <a:path w="844550" h="282575">
                <a:moveTo>
                  <a:pt x="422266" y="0"/>
                </a:moveTo>
                <a:lnTo>
                  <a:pt x="353766" y="1827"/>
                </a:lnTo>
                <a:lnTo>
                  <a:pt x="288787" y="7122"/>
                </a:lnTo>
                <a:lnTo>
                  <a:pt x="228199" y="15599"/>
                </a:lnTo>
                <a:lnTo>
                  <a:pt x="172870" y="26976"/>
                </a:lnTo>
                <a:lnTo>
                  <a:pt x="123669" y="40969"/>
                </a:lnTo>
                <a:lnTo>
                  <a:pt x="81465" y="57294"/>
                </a:lnTo>
                <a:lnTo>
                  <a:pt x="47127" y="75668"/>
                </a:lnTo>
                <a:lnTo>
                  <a:pt x="5526" y="117428"/>
                </a:lnTo>
                <a:lnTo>
                  <a:pt x="0" y="140247"/>
                </a:lnTo>
                <a:lnTo>
                  <a:pt x="5526" y="163109"/>
                </a:lnTo>
                <a:lnTo>
                  <a:pt x="47127" y="205156"/>
                </a:lnTo>
                <a:lnTo>
                  <a:pt x="81465" y="223737"/>
                </a:lnTo>
                <a:lnTo>
                  <a:pt x="123669" y="240288"/>
                </a:lnTo>
                <a:lnTo>
                  <a:pt x="172870" y="254506"/>
                </a:lnTo>
                <a:lnTo>
                  <a:pt x="228199" y="266090"/>
                </a:lnTo>
                <a:lnTo>
                  <a:pt x="288787" y="274738"/>
                </a:lnTo>
                <a:lnTo>
                  <a:pt x="353766" y="280148"/>
                </a:lnTo>
                <a:lnTo>
                  <a:pt x="422266" y="282019"/>
                </a:lnTo>
                <a:lnTo>
                  <a:pt x="490766" y="280148"/>
                </a:lnTo>
                <a:lnTo>
                  <a:pt x="555745" y="274738"/>
                </a:lnTo>
                <a:lnTo>
                  <a:pt x="616334" y="266090"/>
                </a:lnTo>
                <a:lnTo>
                  <a:pt x="671663" y="254506"/>
                </a:lnTo>
                <a:lnTo>
                  <a:pt x="720864" y="240288"/>
                </a:lnTo>
                <a:lnTo>
                  <a:pt x="763067" y="223737"/>
                </a:lnTo>
                <a:lnTo>
                  <a:pt x="797405" y="205156"/>
                </a:lnTo>
                <a:lnTo>
                  <a:pt x="839007" y="163109"/>
                </a:lnTo>
                <a:lnTo>
                  <a:pt x="844533" y="140247"/>
                </a:lnTo>
                <a:lnTo>
                  <a:pt x="839007" y="117428"/>
                </a:lnTo>
                <a:lnTo>
                  <a:pt x="797405" y="75668"/>
                </a:lnTo>
                <a:lnTo>
                  <a:pt x="763067" y="57294"/>
                </a:lnTo>
                <a:lnTo>
                  <a:pt x="720864" y="40969"/>
                </a:lnTo>
                <a:lnTo>
                  <a:pt x="671663" y="26976"/>
                </a:lnTo>
                <a:lnTo>
                  <a:pt x="616334" y="15599"/>
                </a:lnTo>
                <a:lnTo>
                  <a:pt x="555745" y="7122"/>
                </a:lnTo>
                <a:lnTo>
                  <a:pt x="490766" y="1827"/>
                </a:lnTo>
                <a:lnTo>
                  <a:pt x="42226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607965" y="2233168"/>
            <a:ext cx="822942" cy="274726"/>
          </a:xfrm>
          <a:custGeom>
            <a:avLst/>
            <a:gdLst/>
            <a:ahLst/>
            <a:cxnLst/>
            <a:rect l="l" t="t" r="r" b="b"/>
            <a:pathLst>
              <a:path w="846455" h="282575">
                <a:moveTo>
                  <a:pt x="422266" y="0"/>
                </a:moveTo>
                <a:lnTo>
                  <a:pt x="353766" y="1827"/>
                </a:lnTo>
                <a:lnTo>
                  <a:pt x="288787" y="7122"/>
                </a:lnTo>
                <a:lnTo>
                  <a:pt x="228199" y="15599"/>
                </a:lnTo>
                <a:lnTo>
                  <a:pt x="172870" y="26976"/>
                </a:lnTo>
                <a:lnTo>
                  <a:pt x="123669" y="40969"/>
                </a:lnTo>
                <a:lnTo>
                  <a:pt x="81465" y="57294"/>
                </a:lnTo>
                <a:lnTo>
                  <a:pt x="47127" y="75668"/>
                </a:lnTo>
                <a:lnTo>
                  <a:pt x="5526" y="117428"/>
                </a:lnTo>
                <a:lnTo>
                  <a:pt x="0" y="140247"/>
                </a:lnTo>
                <a:lnTo>
                  <a:pt x="5526" y="163109"/>
                </a:lnTo>
                <a:lnTo>
                  <a:pt x="47127" y="205156"/>
                </a:lnTo>
                <a:lnTo>
                  <a:pt x="81465" y="223737"/>
                </a:lnTo>
                <a:lnTo>
                  <a:pt x="123669" y="240288"/>
                </a:lnTo>
                <a:lnTo>
                  <a:pt x="172870" y="254506"/>
                </a:lnTo>
                <a:lnTo>
                  <a:pt x="228199" y="266090"/>
                </a:lnTo>
                <a:lnTo>
                  <a:pt x="288787" y="274738"/>
                </a:lnTo>
                <a:lnTo>
                  <a:pt x="353766" y="280148"/>
                </a:lnTo>
                <a:lnTo>
                  <a:pt x="422266" y="282019"/>
                </a:lnTo>
                <a:lnTo>
                  <a:pt x="491180" y="280148"/>
                </a:lnTo>
                <a:lnTo>
                  <a:pt x="556489" y="274738"/>
                </a:lnTo>
                <a:lnTo>
                  <a:pt x="617335" y="266090"/>
                </a:lnTo>
                <a:lnTo>
                  <a:pt x="672858" y="254506"/>
                </a:lnTo>
                <a:lnTo>
                  <a:pt x="722198" y="240288"/>
                </a:lnTo>
                <a:lnTo>
                  <a:pt x="764494" y="223737"/>
                </a:lnTo>
                <a:lnTo>
                  <a:pt x="798888" y="205156"/>
                </a:lnTo>
                <a:lnTo>
                  <a:pt x="840530" y="163109"/>
                </a:lnTo>
                <a:lnTo>
                  <a:pt x="846057" y="140247"/>
                </a:lnTo>
                <a:lnTo>
                  <a:pt x="840530" y="117428"/>
                </a:lnTo>
                <a:lnTo>
                  <a:pt x="798888" y="75668"/>
                </a:lnTo>
                <a:lnTo>
                  <a:pt x="764494" y="57294"/>
                </a:lnTo>
                <a:lnTo>
                  <a:pt x="722198" y="40969"/>
                </a:lnTo>
                <a:lnTo>
                  <a:pt x="672858" y="26976"/>
                </a:lnTo>
                <a:lnTo>
                  <a:pt x="617335" y="15599"/>
                </a:lnTo>
                <a:lnTo>
                  <a:pt x="556489" y="7122"/>
                </a:lnTo>
                <a:lnTo>
                  <a:pt x="491180" y="1827"/>
                </a:lnTo>
                <a:lnTo>
                  <a:pt x="422266" y="0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642459" y="2492533"/>
            <a:ext cx="539574" cy="265465"/>
          </a:xfrm>
          <a:custGeom>
            <a:avLst/>
            <a:gdLst/>
            <a:ahLst/>
            <a:cxnLst/>
            <a:rect l="l" t="t" r="r" b="b"/>
            <a:pathLst>
              <a:path w="554989" h="273050">
                <a:moveTo>
                  <a:pt x="0" y="272872"/>
                </a:moveTo>
                <a:lnTo>
                  <a:pt x="554891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018502" y="2507353"/>
            <a:ext cx="616744" cy="272874"/>
          </a:xfrm>
          <a:custGeom>
            <a:avLst/>
            <a:gdLst/>
            <a:ahLst/>
            <a:cxnLst/>
            <a:rect l="l" t="t" r="r" b="b"/>
            <a:pathLst>
              <a:path w="634364" h="280669">
                <a:moveTo>
                  <a:pt x="634162" y="280494"/>
                </a:moveTo>
                <a:lnTo>
                  <a:pt x="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683966" y="3046793"/>
            <a:ext cx="0" cy="311767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141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098999" y="1343127"/>
            <a:ext cx="5372276" cy="259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dirty="0">
                <a:latin typeface="Times New Roman"/>
                <a:cs typeface="Times New Roman"/>
              </a:rPr>
              <a:t>outdoor </a:t>
            </a:r>
            <a:r>
              <a:rPr sz="1167" spc="-5" dirty="0">
                <a:latin typeface="Times New Roman"/>
                <a:cs typeface="Times New Roman"/>
              </a:rPr>
              <a:t>patient,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dirty="0">
                <a:latin typeface="Times New Roman"/>
                <a:cs typeface="Times New Roman"/>
              </a:rPr>
              <a:t>there exists </a:t>
            </a:r>
            <a:r>
              <a:rPr sz="1167" spc="-5" dirty="0">
                <a:latin typeface="Times New Roman"/>
                <a:cs typeface="Times New Roman"/>
              </a:rPr>
              <a:t>disjointness which specifies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patients  data can </a:t>
            </a:r>
            <a:r>
              <a:rPr sz="1167" dirty="0">
                <a:latin typeface="Times New Roman"/>
                <a:cs typeface="Times New Roman"/>
              </a:rPr>
              <a:t>not be </a:t>
            </a:r>
            <a:r>
              <a:rPr sz="1167" spc="-5" dirty="0">
                <a:latin typeface="Times New Roman"/>
                <a:cs typeface="Times New Roman"/>
              </a:rPr>
              <a:t>place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in both the </a:t>
            </a:r>
            <a:r>
              <a:rPr sz="1167" spc="-5" dirty="0">
                <a:latin typeface="Times New Roman"/>
                <a:cs typeface="Times New Roman"/>
              </a:rPr>
              <a:t>subtype entities.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wither </a:t>
            </a:r>
            <a:r>
              <a:rPr sz="1167" dirty="0">
                <a:latin typeface="Times New Roman"/>
                <a:cs typeface="Times New Roman"/>
              </a:rPr>
              <a:t>indoor  or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outdoor.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R="2272454" algn="ctr">
              <a:tabLst>
                <a:tab pos="1136536" algn="l"/>
              </a:tabLst>
            </a:pPr>
            <a:r>
              <a:rPr sz="1021" spc="24" dirty="0">
                <a:latin typeface="Arial"/>
                <a:cs typeface="Arial"/>
              </a:rPr>
              <a:t>Part_No	</a:t>
            </a:r>
            <a:r>
              <a:rPr sz="1531" spc="29" baseline="2645" dirty="0">
                <a:latin typeface="Arial"/>
                <a:cs typeface="Arial"/>
              </a:rPr>
              <a:t>PartName</a:t>
            </a:r>
            <a:endParaRPr sz="1531" baseline="264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507">
              <a:latin typeface="Times New Roman"/>
              <a:cs typeface="Times New Roman"/>
            </a:endParaRPr>
          </a:p>
          <a:p>
            <a:pPr marR="2271220" algn="ctr">
              <a:spcBef>
                <a:spcPts val="5"/>
              </a:spcBef>
            </a:pPr>
            <a:r>
              <a:rPr sz="1264" spc="15" dirty="0">
                <a:latin typeface="Arial"/>
                <a:cs typeface="Arial"/>
              </a:rPr>
              <a:t>PART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R="2225536" algn="ctr">
              <a:spcBef>
                <a:spcPts val="5"/>
              </a:spcBef>
            </a:pPr>
            <a:r>
              <a:rPr sz="1215" spc="-5" dirty="0">
                <a:latin typeface="Arial"/>
                <a:cs typeface="Arial"/>
              </a:rPr>
              <a:t>O</a:t>
            </a:r>
            <a:endParaRPr sz="1215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R="354357" algn="r"/>
            <a:r>
              <a:rPr sz="1021" spc="5" dirty="0">
                <a:latin typeface="Arial"/>
                <a:cs typeface="Arial"/>
              </a:rPr>
              <a:t>S</a:t>
            </a:r>
            <a:r>
              <a:rPr sz="1021" spc="49" dirty="0">
                <a:latin typeface="Arial"/>
                <a:cs typeface="Arial"/>
              </a:rPr>
              <a:t>u</a:t>
            </a:r>
            <a:r>
              <a:rPr sz="1021" spc="58" dirty="0">
                <a:latin typeface="Arial"/>
                <a:cs typeface="Arial"/>
              </a:rPr>
              <a:t>p</a:t>
            </a:r>
            <a:r>
              <a:rPr sz="1021" dirty="0">
                <a:latin typeface="Arial"/>
                <a:cs typeface="Arial"/>
              </a:rPr>
              <a:t>_</a:t>
            </a:r>
            <a:r>
              <a:rPr sz="1021" spc="-10" dirty="0">
                <a:latin typeface="Arial"/>
                <a:cs typeface="Arial"/>
              </a:rPr>
              <a:t>I</a:t>
            </a:r>
            <a:r>
              <a:rPr sz="1021" spc="58" dirty="0">
                <a:latin typeface="Arial"/>
                <a:cs typeface="Arial"/>
              </a:rPr>
              <a:t>d</a:t>
            </a:r>
            <a:endParaRPr sz="1021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34906" y="4140418"/>
            <a:ext cx="1230401" cy="449439"/>
          </a:xfrm>
          <a:custGeom>
            <a:avLst/>
            <a:gdLst/>
            <a:ahLst/>
            <a:cxnLst/>
            <a:rect l="l" t="t" r="r" b="b"/>
            <a:pathLst>
              <a:path w="1265554" h="462279">
                <a:moveTo>
                  <a:pt x="0" y="461936"/>
                </a:moveTo>
                <a:lnTo>
                  <a:pt x="1265369" y="461936"/>
                </a:lnTo>
                <a:lnTo>
                  <a:pt x="1265369" y="0"/>
                </a:lnTo>
                <a:lnTo>
                  <a:pt x="0" y="0"/>
                </a:lnTo>
                <a:lnTo>
                  <a:pt x="0" y="461936"/>
                </a:lnTo>
                <a:close/>
              </a:path>
            </a:pathLst>
          </a:custGeom>
          <a:ln w="38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329549" y="4178225"/>
            <a:ext cx="104148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5" dirty="0">
                <a:latin typeface="Arial"/>
                <a:cs typeface="Arial"/>
              </a:rPr>
              <a:t>PURC</a:t>
            </a:r>
            <a:r>
              <a:rPr sz="1264" spc="19" dirty="0">
                <a:latin typeface="Arial"/>
                <a:cs typeface="Arial"/>
              </a:rPr>
              <a:t>H</a:t>
            </a:r>
            <a:r>
              <a:rPr sz="1264" spc="39" dirty="0">
                <a:latin typeface="Arial"/>
                <a:cs typeface="Arial"/>
              </a:rPr>
              <a:t>A</a:t>
            </a:r>
            <a:r>
              <a:rPr sz="1264" dirty="0">
                <a:latin typeface="Arial"/>
                <a:cs typeface="Arial"/>
              </a:rPr>
              <a:t>S</a:t>
            </a:r>
            <a:r>
              <a:rPr sz="1264" spc="-5" dirty="0">
                <a:latin typeface="Arial"/>
                <a:cs typeface="Arial"/>
              </a:rPr>
              <a:t>ED</a:t>
            </a:r>
            <a:endParaRPr sz="126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50776" y="4132141"/>
            <a:ext cx="411162" cy="456847"/>
          </a:xfrm>
          <a:custGeom>
            <a:avLst/>
            <a:gdLst/>
            <a:ahLst/>
            <a:cxnLst/>
            <a:rect l="l" t="t" r="r" b="b"/>
            <a:pathLst>
              <a:path w="422910" h="469900">
                <a:moveTo>
                  <a:pt x="211936" y="0"/>
                </a:moveTo>
                <a:lnTo>
                  <a:pt x="0" y="234807"/>
                </a:lnTo>
                <a:lnTo>
                  <a:pt x="211936" y="469615"/>
                </a:lnTo>
                <a:lnTo>
                  <a:pt x="422348" y="234807"/>
                </a:lnTo>
                <a:lnTo>
                  <a:pt x="211936" y="0"/>
                </a:lnTo>
                <a:close/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276534" y="4360429"/>
            <a:ext cx="274726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282074" y="0"/>
                </a:moveTo>
                <a:lnTo>
                  <a:pt x="0" y="0"/>
                </a:lnTo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961398" y="4360429"/>
            <a:ext cx="274726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282074" y="0"/>
                </a:moveTo>
                <a:lnTo>
                  <a:pt x="0" y="0"/>
                </a:lnTo>
              </a:path>
            </a:pathLst>
          </a:custGeom>
          <a:ln w="3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392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344017"/>
            <a:ext cx="5372894" cy="158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3300"/>
              </a:lnSpc>
            </a:pPr>
            <a:r>
              <a:rPr sz="1167" spc="-5" dirty="0">
                <a:latin typeface="Times New Roman"/>
                <a:cs typeface="Times New Roman"/>
              </a:rPr>
              <a:t>Considering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above </a:t>
            </a:r>
            <a:r>
              <a:rPr sz="1167" dirty="0">
                <a:latin typeface="Times New Roman"/>
                <a:cs typeface="Times New Roman"/>
              </a:rPr>
              <a:t>discussed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have four </a:t>
            </a: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dirty="0">
                <a:latin typeface="Times New Roman"/>
                <a:cs typeface="Times New Roman"/>
              </a:rPr>
              <a:t>of combination existing 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supertype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subtype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700"/>
              </a:spcBef>
              <a:buFont typeface="Symbol"/>
              <a:buChar char=""/>
              <a:tabLst>
                <a:tab pos="678464" algn="l"/>
                <a:tab pos="679699" algn="l"/>
              </a:tabLst>
            </a:pPr>
            <a:r>
              <a:rPr sz="1167" spc="-5" dirty="0">
                <a:latin typeface="Times New Roman"/>
                <a:cs typeface="Times New Roman"/>
              </a:rPr>
              <a:t>Complete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Disjoint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700"/>
              </a:spcBef>
              <a:buFont typeface="Symbol"/>
              <a:buChar char=""/>
              <a:tabLst>
                <a:tab pos="678464" algn="l"/>
                <a:tab pos="679699" algn="l"/>
              </a:tabLst>
            </a:pPr>
            <a:r>
              <a:rPr sz="1167" spc="-5" dirty="0">
                <a:latin typeface="Times New Roman"/>
                <a:cs typeface="Times New Roman"/>
              </a:rPr>
              <a:t>Complete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Overlapping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685"/>
              </a:spcBef>
              <a:buFont typeface="Symbol"/>
              <a:buChar char=""/>
              <a:tabLst>
                <a:tab pos="679082" algn="l"/>
                <a:tab pos="679699" algn="l"/>
              </a:tabLst>
            </a:pPr>
            <a:r>
              <a:rPr sz="1167" spc="-5" dirty="0">
                <a:latin typeface="Times New Roman"/>
                <a:cs typeface="Times New Roman"/>
              </a:rPr>
              <a:t>Partial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Disjoint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700"/>
              </a:spcBef>
              <a:buFont typeface="Symbol"/>
              <a:buChar char=""/>
              <a:tabLst>
                <a:tab pos="679082" algn="l"/>
                <a:tab pos="679699" algn="l"/>
              </a:tabLst>
            </a:pPr>
            <a:r>
              <a:rPr sz="1167" spc="-5" dirty="0">
                <a:latin typeface="Times New Roman"/>
                <a:cs typeface="Times New Roman"/>
              </a:rPr>
              <a:t>Partial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overlapping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2953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29536" algn="l"/>
                </a:tabLst>
              </a:pPr>
              <a:t>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7" y="3401093"/>
            <a:ext cx="5371659" cy="5483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39" dirty="0">
                <a:latin typeface="Times New Roman"/>
                <a:cs typeface="Times New Roman"/>
              </a:rPr>
              <a:t>Subtype</a:t>
            </a:r>
            <a:r>
              <a:rPr sz="1361" spc="-49" dirty="0">
                <a:latin typeface="Times New Roman"/>
                <a:cs typeface="Times New Roman"/>
              </a:rPr>
              <a:t> </a:t>
            </a:r>
            <a:r>
              <a:rPr sz="1361" spc="44" dirty="0">
                <a:latin typeface="Times New Roman"/>
                <a:cs typeface="Times New Roman"/>
              </a:rPr>
              <a:t>Discriminator</a:t>
            </a:r>
            <a:endParaRPr sz="1361">
              <a:latin typeface="Times New Roman"/>
              <a:cs typeface="Times New Roman"/>
            </a:endParaRPr>
          </a:p>
          <a:p>
            <a:pPr marL="12347" marR="8026" algn="just">
              <a:lnSpc>
                <a:spcPct val="144200"/>
              </a:lnSpc>
              <a:spcBef>
                <a:spcPts val="938"/>
              </a:spcBef>
            </a:pPr>
            <a:r>
              <a:rPr sz="1167" spc="-5" dirty="0">
                <a:latin typeface="Times New Roman"/>
                <a:cs typeface="Times New Roman"/>
              </a:rPr>
              <a:t>This </a:t>
            </a:r>
            <a:r>
              <a:rPr sz="1167" dirty="0">
                <a:latin typeface="Times New Roman"/>
                <a:cs typeface="Times New Roman"/>
              </a:rPr>
              <a:t>is a tool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a technique </a:t>
            </a:r>
            <a:r>
              <a:rPr sz="1167" spc="-5" dirty="0">
                <a:latin typeface="Times New Roman"/>
                <a:cs typeface="Times New Roman"/>
              </a:rPr>
              <a:t>which provides </a:t>
            </a:r>
            <a:r>
              <a:rPr sz="1167" dirty="0">
                <a:latin typeface="Times New Roman"/>
                <a:cs typeface="Times New Roman"/>
              </a:rPr>
              <a:t>us a </a:t>
            </a:r>
            <a:r>
              <a:rPr sz="1167" spc="-5" dirty="0">
                <a:latin typeface="Times New Roman"/>
                <a:cs typeface="Times New Roman"/>
              </a:rPr>
              <a:t>methodology </a:t>
            </a:r>
            <a:r>
              <a:rPr sz="1167" dirty="0">
                <a:latin typeface="Times New Roman"/>
                <a:cs typeface="Times New Roman"/>
              </a:rPr>
              <a:t>to determine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which  subtype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supertype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belongs.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2022"/>
              </a:lnSpc>
              <a:spcBef>
                <a:spcPts val="156"/>
              </a:spcBef>
            </a:pP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determine </a:t>
            </a:r>
            <a:r>
              <a:rPr sz="1167" dirty="0">
                <a:latin typeface="Times New Roman"/>
                <a:cs typeface="Times New Roman"/>
              </a:rPr>
              <a:t>the relation </a:t>
            </a:r>
            <a:r>
              <a:rPr sz="1167" spc="-5" dirty="0">
                <a:latin typeface="Times New Roman"/>
                <a:cs typeface="Times New Roman"/>
              </a:rPr>
              <a:t>we place an attribute </a:t>
            </a:r>
            <a:r>
              <a:rPr sz="1167" dirty="0">
                <a:latin typeface="Times New Roman"/>
                <a:cs typeface="Times New Roman"/>
              </a:rPr>
              <a:t>in the entity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specify  </a:t>
            </a:r>
            <a:r>
              <a:rPr sz="1167" spc="-5" dirty="0">
                <a:latin typeface="Times New Roman"/>
                <a:cs typeface="Times New Roman"/>
              </a:rPr>
              <a:t>through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value, that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entity subtype it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belongs.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433"/>
              </a:spcBef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example </a:t>
            </a:r>
            <a:r>
              <a:rPr sz="1167" spc="-5" dirty="0">
                <a:latin typeface="Times New Roman"/>
                <a:cs typeface="Times New Roman"/>
              </a:rPr>
              <a:t>we consider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example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There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two different situations which specify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placement </a:t>
            </a:r>
            <a:r>
              <a:rPr sz="1167" dirty="0">
                <a:latin typeface="Times New Roman"/>
                <a:cs typeface="Times New Roman"/>
              </a:rPr>
              <a:t>or relationship of a 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subtype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instance. First situation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of disjoint  </a:t>
            </a:r>
            <a:r>
              <a:rPr sz="1167" spc="-5" dirty="0">
                <a:latin typeface="Times New Roman"/>
                <a:cs typeface="Times New Roman"/>
              </a:rPr>
              <a:t>situation where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supertype </a:t>
            </a:r>
            <a:r>
              <a:rPr sz="1167" dirty="0">
                <a:latin typeface="Times New Roman"/>
                <a:cs typeface="Times New Roman"/>
              </a:rPr>
              <a:t>entity instance </a:t>
            </a:r>
            <a:r>
              <a:rPr sz="1167" spc="-5" dirty="0">
                <a:latin typeface="Times New Roman"/>
                <a:cs typeface="Times New Roman"/>
              </a:rPr>
              <a:t>can be placed </a:t>
            </a:r>
            <a:r>
              <a:rPr sz="1167" dirty="0">
                <a:latin typeface="Times New Roman"/>
                <a:cs typeface="Times New Roman"/>
              </a:rPr>
              <a:t>only in one </a:t>
            </a:r>
            <a:r>
              <a:rPr sz="1167" spc="-5" dirty="0">
                <a:latin typeface="Times New Roman"/>
                <a:cs typeface="Times New Roman"/>
              </a:rPr>
              <a:t>subtype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that  supertype. </a:t>
            </a:r>
            <a:r>
              <a:rPr sz="1167" spc="-10" dirty="0">
                <a:latin typeface="Times New Roman"/>
                <a:cs typeface="Times New Roman"/>
              </a:rPr>
              <a:t>Let </a:t>
            </a:r>
            <a:r>
              <a:rPr sz="1167" dirty="0">
                <a:latin typeface="Times New Roman"/>
                <a:cs typeface="Times New Roman"/>
              </a:rPr>
              <a:t>us consider the example of </a:t>
            </a:r>
            <a:r>
              <a:rPr sz="1167" spc="-5" dirty="0">
                <a:latin typeface="Times New Roman"/>
                <a:cs typeface="Times New Roman"/>
              </a:rPr>
              <a:t>vehicles above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Figure-2-b </a:t>
            </a:r>
            <a:r>
              <a:rPr sz="1167" dirty="0">
                <a:latin typeface="Times New Roman"/>
                <a:cs typeface="Times New Roman"/>
              </a:rPr>
              <a:t>it show </a:t>
            </a:r>
            <a:r>
              <a:rPr sz="1167" spc="-5" dirty="0">
                <a:latin typeface="Times New Roman"/>
                <a:cs typeface="Times New Roman"/>
              </a:rPr>
              <a:t>that there 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two different </a:t>
            </a:r>
            <a:r>
              <a:rPr sz="1167" dirty="0">
                <a:latin typeface="Times New Roman"/>
                <a:cs typeface="Times New Roman"/>
              </a:rPr>
              <a:t>vehicles car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truck </a:t>
            </a:r>
            <a:r>
              <a:rPr sz="1167" spc="-5" dirty="0">
                <a:latin typeface="Times New Roman"/>
                <a:cs typeface="Times New Roman"/>
              </a:rPr>
              <a:t>associated with </a:t>
            </a:r>
            <a:r>
              <a:rPr sz="1167" dirty="0">
                <a:latin typeface="Times New Roman"/>
                <a:cs typeface="Times New Roman"/>
              </a:rPr>
              <a:t>the supertype </a:t>
            </a:r>
            <a:r>
              <a:rPr sz="1167" spc="-5" dirty="0">
                <a:latin typeface="Times New Roman"/>
                <a:cs typeface="Times New Roman"/>
              </a:rPr>
              <a:t>vehicle </a:t>
            </a:r>
            <a:r>
              <a:rPr sz="1167" dirty="0">
                <a:latin typeface="Times New Roman"/>
                <a:cs typeface="Times New Roman"/>
              </a:rPr>
              <a:t>now </a:t>
            </a:r>
            <a:r>
              <a:rPr sz="1167" spc="5" dirty="0">
                <a:latin typeface="Times New Roman"/>
                <a:cs typeface="Times New Roman"/>
              </a:rPr>
              <a:t>if 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place </a:t>
            </a:r>
            <a:r>
              <a:rPr sz="1167" spc="-5" dirty="0">
                <a:latin typeface="Times New Roman"/>
                <a:cs typeface="Times New Roman"/>
              </a:rPr>
              <a:t>an attribute </a:t>
            </a:r>
            <a:r>
              <a:rPr sz="1167" dirty="0">
                <a:latin typeface="Times New Roman"/>
                <a:cs typeface="Times New Roman"/>
              </a:rPr>
              <a:t>named </a:t>
            </a:r>
            <a:r>
              <a:rPr sz="1167" spc="-5" dirty="0">
                <a:latin typeface="Times New Roman"/>
                <a:cs typeface="Times New Roman"/>
              </a:rPr>
              <a:t>Vehicle_type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supertype we can </a:t>
            </a:r>
            <a:r>
              <a:rPr sz="1167" dirty="0">
                <a:latin typeface="Times New Roman"/>
                <a:cs typeface="Times New Roman"/>
              </a:rPr>
              <a:t>easily </a:t>
            </a:r>
            <a:r>
              <a:rPr sz="1167" spc="-5" dirty="0">
                <a:latin typeface="Times New Roman"/>
                <a:cs typeface="Times New Roman"/>
              </a:rPr>
              <a:t>determine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associated </a:t>
            </a:r>
            <a:r>
              <a:rPr sz="1167" dirty="0">
                <a:latin typeface="Times New Roman"/>
                <a:cs typeface="Times New Roman"/>
              </a:rPr>
              <a:t>subtype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placing a C for </a:t>
            </a:r>
            <a:r>
              <a:rPr sz="1167" spc="-5" dirty="0">
                <a:latin typeface="Times New Roman"/>
                <a:cs typeface="Times New Roman"/>
              </a:rPr>
              <a:t>car and </a:t>
            </a:r>
            <a:r>
              <a:rPr sz="1167" dirty="0">
                <a:latin typeface="Times New Roman"/>
                <a:cs typeface="Times New Roman"/>
              </a:rPr>
              <a:t>a T for </a:t>
            </a:r>
            <a:r>
              <a:rPr sz="1167" spc="-5" dirty="0">
                <a:latin typeface="Times New Roman"/>
                <a:cs typeface="Times New Roman"/>
              </a:rPr>
              <a:t>truck instance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vehicle.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situation where </a:t>
            </a:r>
            <a:r>
              <a:rPr sz="1167" dirty="0">
                <a:latin typeface="Times New Roman"/>
                <a:cs typeface="Times New Roman"/>
              </a:rPr>
              <a:t>the Subtype discriminator is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overlapping  constraint; </a:t>
            </a:r>
            <a:r>
              <a:rPr sz="1167" dirty="0">
                <a:latin typeface="Times New Roman"/>
                <a:cs typeface="Times New Roman"/>
              </a:rPr>
              <a:t>it is the </a:t>
            </a:r>
            <a:r>
              <a:rPr sz="1167" spc="-5" dirty="0">
                <a:latin typeface="Times New Roman"/>
                <a:cs typeface="Times New Roman"/>
              </a:rPr>
              <a:t>situation where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supertype attribute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placed </a:t>
            </a:r>
            <a:r>
              <a:rPr sz="1167" dirty="0">
                <a:latin typeface="Times New Roman"/>
                <a:cs typeface="Times New Roman"/>
              </a:rPr>
              <a:t>in more </a:t>
            </a:r>
            <a:r>
              <a:rPr sz="1167" spc="-5" dirty="0">
                <a:latin typeface="Times New Roman"/>
                <a:cs typeface="Times New Roman"/>
              </a:rPr>
              <a:t>than </a:t>
            </a:r>
            <a:r>
              <a:rPr sz="1167" dirty="0">
                <a:latin typeface="Times New Roman"/>
                <a:cs typeface="Times New Roman"/>
              </a:rPr>
              <a:t>one  </a:t>
            </a:r>
            <a:r>
              <a:rPr sz="1167" spc="-5" dirty="0">
                <a:latin typeface="Times New Roman"/>
                <a:cs typeface="Times New Roman"/>
              </a:rPr>
              <a:t>subtype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Considering  again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part  </a:t>
            </a:r>
            <a:r>
              <a:rPr sz="1167" dirty="0">
                <a:latin typeface="Times New Roman"/>
                <a:cs typeface="Times New Roman"/>
              </a:rPr>
              <a:t>example  </a:t>
            </a:r>
            <a:r>
              <a:rPr sz="1167" spc="-5" dirty="0">
                <a:latin typeface="Times New Roman"/>
                <a:cs typeface="Times New Roman"/>
              </a:rPr>
              <a:t>shown  </a:t>
            </a:r>
            <a:r>
              <a:rPr sz="1167" dirty="0">
                <a:latin typeface="Times New Roman"/>
                <a:cs typeface="Times New Roman"/>
              </a:rPr>
              <a:t>in  </a:t>
            </a:r>
            <a:r>
              <a:rPr sz="1167" spc="-5" dirty="0">
                <a:latin typeface="Times New Roman"/>
                <a:cs typeface="Times New Roman"/>
              </a:rPr>
              <a:t>Figure  </a:t>
            </a:r>
            <a:r>
              <a:rPr sz="1167" dirty="0">
                <a:latin typeface="Times New Roman"/>
                <a:cs typeface="Times New Roman"/>
              </a:rPr>
              <a:t>3, 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dirty="0">
                <a:latin typeface="Times New Roman"/>
                <a:cs typeface="Times New Roman"/>
              </a:rPr>
              <a:t>has  </a:t>
            </a:r>
            <a:r>
              <a:rPr sz="1167" spc="-5" dirty="0">
                <a:latin typeface="Times New Roman"/>
                <a:cs typeface="Times New Roman"/>
              </a:rPr>
              <a:t>an   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overlapping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constraint;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situation we can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solution </a:t>
            </a:r>
            <a:r>
              <a:rPr sz="1167" dirty="0">
                <a:latin typeface="Times New Roman"/>
                <a:cs typeface="Times New Roman"/>
              </a:rPr>
              <a:t>one common </a:t>
            </a:r>
            <a:r>
              <a:rPr sz="1167" spc="-5" dirty="0">
                <a:latin typeface="Times New Roman"/>
                <a:cs typeface="Times New Roman"/>
              </a:rPr>
              <a:t>solution </a:t>
            </a:r>
            <a:r>
              <a:rPr sz="1167" dirty="0">
                <a:latin typeface="Times New Roman"/>
                <a:cs typeface="Times New Roman"/>
              </a:rPr>
              <a:t>is to </a:t>
            </a:r>
            <a:r>
              <a:rPr sz="1167" spc="-5" dirty="0">
                <a:latin typeface="Times New Roman"/>
                <a:cs typeface="Times New Roman"/>
              </a:rPr>
              <a:t>place  two attribute </a:t>
            </a:r>
            <a:r>
              <a:rPr sz="1167" dirty="0">
                <a:latin typeface="Times New Roman"/>
                <a:cs typeface="Times New Roman"/>
              </a:rPr>
              <a:t>in the supertype one </a:t>
            </a:r>
            <a:r>
              <a:rPr sz="1167" spc="-5" dirty="0">
                <a:latin typeface="Times New Roman"/>
                <a:cs typeface="Times New Roman"/>
              </a:rPr>
              <a:t>for manufactured and </a:t>
            </a:r>
            <a:r>
              <a:rPr sz="1167" dirty="0">
                <a:latin typeface="Times New Roman"/>
                <a:cs typeface="Times New Roman"/>
              </a:rPr>
              <a:t>other one for purchased. We </a:t>
            </a:r>
            <a:r>
              <a:rPr sz="1167" spc="-5" dirty="0">
                <a:latin typeface="Times New Roman"/>
                <a:cs typeface="Times New Roman"/>
              </a:rPr>
              <a:t>can  combine  them  as  </a:t>
            </a:r>
            <a:r>
              <a:rPr sz="1167" dirty="0">
                <a:latin typeface="Times New Roman"/>
                <a:cs typeface="Times New Roman"/>
              </a:rPr>
              <a:t>a  composite </a:t>
            </a:r>
            <a:r>
              <a:rPr sz="1167" spc="-5" dirty="0">
                <a:latin typeface="Times New Roman"/>
                <a:cs typeface="Times New Roman"/>
              </a:rPr>
              <a:t>attribute,  when 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place  </a:t>
            </a:r>
            <a:r>
              <a:rPr sz="1167" dirty="0">
                <a:latin typeface="Times New Roman"/>
                <a:cs typeface="Times New Roman"/>
              </a:rPr>
              <a:t>Y  </a:t>
            </a:r>
            <a:r>
              <a:rPr sz="1167" spc="-5" dirty="0">
                <a:latin typeface="Times New Roman"/>
                <a:cs typeface="Times New Roman"/>
              </a:rPr>
              <a:t>for  </a:t>
            </a:r>
            <a:r>
              <a:rPr sz="1167" dirty="0">
                <a:latin typeface="Times New Roman"/>
                <a:cs typeface="Times New Roman"/>
              </a:rPr>
              <a:t>manufacture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N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02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10915</Words>
  <Application>Microsoft Office PowerPoint</Application>
  <PresentationFormat>Custom</PresentationFormat>
  <Paragraphs>975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 New</vt:lpstr>
      <vt:lpstr>Franklin Gothic Medium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