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63" r:id="rId26"/>
    <p:sldId id="264" r:id="rId27"/>
    <p:sldId id="265" r:id="rId28"/>
    <p:sldId id="266" r:id="rId29"/>
    <p:sldId id="267" r:id="rId30"/>
    <p:sldId id="256" r:id="rId31"/>
    <p:sldId id="257" r:id="rId32"/>
    <p:sldId id="258" r:id="rId33"/>
    <p:sldId id="259" r:id="rId34"/>
    <p:sldId id="260" r:id="rId35"/>
    <p:sldId id="261" r:id="rId36"/>
    <p:sldId id="262" r:id="rId3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" id="{D6F6961F-CAB6-4190-A08B-91855BAFEEB5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17" id="{467FC04C-F16E-43AA-BCCD-F5DF85C81F98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18" id="{C98E2AA5-7F85-4AE6-A844-50D619539FC8}">
          <p14:sldIdLst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19" id="{2E4110E6-FFD9-4960-939D-E0DF19925494}">
          <p14:sldIdLst>
            <p14:sldId id="263"/>
            <p14:sldId id="264"/>
            <p14:sldId id="265"/>
            <p14:sldId id="266"/>
            <p14:sldId id="267"/>
          </p14:sldIdLst>
        </p14:section>
        <p14:section name="20" id="{5793DEA6-F067-46A6-AE08-EBF8C11921F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7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16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436" y="2709373"/>
            <a:ext cx="3736886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Systems </a:t>
            </a:r>
            <a:r>
              <a:rPr sz="1069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Maxwell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949" y="2779987"/>
            <a:ext cx="54019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Page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209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5504" y="255059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36064" y="255059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0254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5504" y="3197422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3310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36064" y="3197422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9343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467" y="3652101"/>
            <a:ext cx="4867275" cy="5705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Lecture:</a:t>
            </a:r>
            <a:endParaRPr sz="1167">
              <a:latin typeface="Arial"/>
              <a:cs typeface="Arial"/>
            </a:endParaRPr>
          </a:p>
          <a:p>
            <a:pPr marL="431526" indent="-209281">
              <a:lnSpc>
                <a:spcPts val="1274"/>
              </a:lnSpc>
              <a:spcBef>
                <a:spcPts val="23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Mapping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Binary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Unary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Relationships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Data Manipulation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653">
              <a:latin typeface="Times New Roman"/>
              <a:cs typeface="Times New Roman"/>
            </a:endParaRPr>
          </a:p>
          <a:p>
            <a:pPr marL="12347" marR="7408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we discussed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integrity </a:t>
            </a:r>
            <a:r>
              <a:rPr sz="1069" spc="5" dirty="0">
                <a:latin typeface="Times New Roman"/>
                <a:cs typeface="Times New Roman"/>
              </a:rPr>
              <a:t>constraints.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10" dirty="0">
                <a:latin typeface="Times New Roman"/>
                <a:cs typeface="Times New Roman"/>
              </a:rPr>
              <a:t>conceptual  database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converted </a:t>
            </a:r>
            <a:r>
              <a:rPr sz="1069" spc="15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design, composite and multi-valued  attributes.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discuss different mapping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Mapping</a:t>
            </a:r>
            <a:r>
              <a:rPr sz="1264" spc="-63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Relationships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890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9" dirty="0">
                <a:latin typeface="Times New Roman"/>
                <a:cs typeface="Times New Roman"/>
              </a:rPr>
              <a:t>up </a:t>
            </a:r>
            <a:r>
              <a:rPr sz="1069" spc="5" dirty="0">
                <a:latin typeface="Times New Roman"/>
                <a:cs typeface="Times New Roman"/>
              </a:rPr>
              <a:t>till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converted an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its attributes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15" dirty="0">
                <a:latin typeface="Times New Roman"/>
                <a:cs typeface="Times New Roman"/>
              </a:rPr>
              <a:t>RDM. </a:t>
            </a:r>
            <a:r>
              <a:rPr sz="1069" spc="10" dirty="0">
                <a:latin typeface="Times New Roman"/>
                <a:cs typeface="Times New Roman"/>
              </a:rPr>
              <a:t>Before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establishing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different </a:t>
            </a:r>
            <a:r>
              <a:rPr sz="1069" spc="5" dirty="0">
                <a:latin typeface="Times New Roman"/>
                <a:cs typeface="Times New Roman"/>
              </a:rPr>
              <a:t>relations, it is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the  cardinality and degree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relationship. There is a difference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between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0" dirty="0">
                <a:latin typeface="Times New Roman"/>
                <a:cs typeface="Times New Roman"/>
              </a:rPr>
              <a:t>and relationship. 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structure,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obtained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converting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  type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E-R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10" dirty="0">
                <a:latin typeface="Times New Roman"/>
                <a:cs typeface="Times New Roman"/>
              </a:rPr>
              <a:t>into a relation, whereas a relationship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between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relations  of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model. Relationships </a:t>
            </a:r>
            <a:r>
              <a:rPr sz="1069" spc="5" dirty="0">
                <a:latin typeface="Times New Roman"/>
                <a:cs typeface="Times New Roman"/>
              </a:rPr>
              <a:t>in relational </a:t>
            </a:r>
            <a:r>
              <a:rPr sz="1069" spc="10" dirty="0">
                <a:latin typeface="Times New Roman"/>
                <a:cs typeface="Times New Roman"/>
              </a:rPr>
              <a:t>data model are </a:t>
            </a:r>
            <a:r>
              <a:rPr sz="1069" spc="15" dirty="0">
                <a:latin typeface="Times New Roman"/>
                <a:cs typeface="Times New Roman"/>
              </a:rPr>
              <a:t>mapped </a:t>
            </a:r>
            <a:r>
              <a:rPr sz="1069" spc="10" dirty="0">
                <a:latin typeface="Times New Roman"/>
                <a:cs typeface="Times New Roman"/>
              </a:rPr>
              <a:t>according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their </a:t>
            </a:r>
            <a:r>
              <a:rPr sz="1069" spc="10" dirty="0">
                <a:latin typeface="Times New Roman"/>
                <a:cs typeface="Times New Roman"/>
              </a:rPr>
              <a:t>degree and cardinalities.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before establishing a relationship there  cardinality and degree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important.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Binary</a:t>
            </a:r>
            <a:r>
              <a:rPr sz="1264" spc="-92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Relationships</a:t>
            </a:r>
            <a:endParaRPr sz="1264">
              <a:latin typeface="Times New Roman"/>
              <a:cs typeface="Times New Roman"/>
            </a:endParaRPr>
          </a:p>
          <a:p>
            <a:pPr marL="12347" marR="6791" algn="just">
              <a:lnSpc>
                <a:spcPct val="148200"/>
              </a:lnSpc>
              <a:spcBef>
                <a:spcPts val="904"/>
              </a:spcBef>
            </a:pPr>
            <a:r>
              <a:rPr sz="1069" spc="53" dirty="0">
                <a:latin typeface="Times New Roman"/>
                <a:cs typeface="Times New Roman"/>
              </a:rPr>
              <a:t>Binary </a:t>
            </a:r>
            <a:r>
              <a:rPr sz="1069" spc="39" dirty="0">
                <a:latin typeface="Times New Roman"/>
                <a:cs typeface="Times New Roman"/>
              </a:rPr>
              <a:t>relationships </a:t>
            </a:r>
            <a:r>
              <a:rPr sz="1069" spc="68" dirty="0">
                <a:latin typeface="Times New Roman"/>
                <a:cs typeface="Times New Roman"/>
              </a:rPr>
              <a:t>are </a:t>
            </a:r>
            <a:r>
              <a:rPr sz="1069" spc="29" dirty="0">
                <a:latin typeface="Times New Roman"/>
                <a:cs typeface="Times New Roman"/>
              </a:rPr>
              <a:t>those, </a:t>
            </a:r>
            <a:r>
              <a:rPr sz="1069" spc="39" dirty="0">
                <a:latin typeface="Times New Roman"/>
                <a:cs typeface="Times New Roman"/>
              </a:rPr>
              <a:t>which </a:t>
            </a:r>
            <a:r>
              <a:rPr sz="1069" spc="68" dirty="0">
                <a:latin typeface="Times New Roman"/>
                <a:cs typeface="Times New Roman"/>
              </a:rPr>
              <a:t>are </a:t>
            </a:r>
            <a:r>
              <a:rPr sz="1069" spc="39" dirty="0">
                <a:latin typeface="Times New Roman"/>
                <a:cs typeface="Times New Roman"/>
              </a:rPr>
              <a:t>established between </a:t>
            </a:r>
            <a:r>
              <a:rPr sz="1069" spc="29" dirty="0">
                <a:latin typeface="Times New Roman"/>
                <a:cs typeface="Times New Roman"/>
              </a:rPr>
              <a:t>two </a:t>
            </a:r>
            <a:r>
              <a:rPr sz="1069" spc="39" dirty="0">
                <a:latin typeface="Times New Roman"/>
                <a:cs typeface="Times New Roman"/>
              </a:rPr>
              <a:t>entity </a:t>
            </a:r>
            <a:r>
              <a:rPr sz="1069" spc="34" dirty="0">
                <a:latin typeface="Times New Roman"/>
                <a:cs typeface="Times New Roman"/>
              </a:rPr>
              <a:t>type.  </a:t>
            </a:r>
            <a:r>
              <a:rPr sz="1069" spc="24" dirty="0">
                <a:latin typeface="Times New Roman"/>
                <a:cs typeface="Times New Roman"/>
              </a:rPr>
              <a:t>Following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are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the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three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types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cardinalities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for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binary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relationships: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782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8" y="1320743"/>
            <a:ext cx="4899995" cy="6362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Set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Difference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Select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Operation: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select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performed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select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certain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tuples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table,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endParaRPr sz="1069">
              <a:latin typeface="Times New Roman"/>
              <a:cs typeface="Times New Roman"/>
            </a:endParaRPr>
          </a:p>
          <a:p>
            <a:pPr marL="12347" indent="-61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performs  </a:t>
            </a:r>
            <a:r>
              <a:rPr sz="1069" spc="5" dirty="0">
                <a:latin typeface="Times New Roman"/>
                <a:cs typeface="Times New Roman"/>
              </a:rPr>
              <a:t>its  </a:t>
            </a:r>
            <a:r>
              <a:rPr sz="1069" spc="10" dirty="0">
                <a:latin typeface="Times New Roman"/>
                <a:cs typeface="Times New Roman"/>
              </a:rPr>
              <a:t>action 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table horizontally. 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tuples  are selected  </a:t>
            </a:r>
            <a:r>
              <a:rPr sz="1069" spc="5" dirty="0">
                <a:latin typeface="Times New Roman"/>
                <a:cs typeface="Times New Roman"/>
              </a:rPr>
              <a:t>through   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endParaRPr sz="1069">
              <a:latin typeface="Times New Roman"/>
              <a:cs typeface="Times New Roman"/>
            </a:endParaRPr>
          </a:p>
          <a:p>
            <a:pPr marL="12347" marR="40745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using </a:t>
            </a:r>
            <a:r>
              <a:rPr sz="1069" spc="10" dirty="0">
                <a:latin typeface="Times New Roman"/>
                <a:cs typeface="Times New Roman"/>
              </a:rPr>
              <a:t>a predicate or condition. 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works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single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 takes rows that  meet a </a:t>
            </a:r>
            <a:r>
              <a:rPr sz="1069" spc="5" dirty="0">
                <a:latin typeface="Times New Roman"/>
                <a:cs typeface="Times New Roman"/>
              </a:rPr>
              <a:t>specified  </a:t>
            </a:r>
            <a:r>
              <a:rPr sz="1069" spc="10" dirty="0">
                <a:latin typeface="Times New Roman"/>
                <a:cs typeface="Times New Roman"/>
              </a:rPr>
              <a:t>condition, copying them  into  a new  </a:t>
            </a:r>
            <a:r>
              <a:rPr sz="1069" spc="5" dirty="0">
                <a:latin typeface="Times New Roman"/>
                <a:cs typeface="Times New Roman"/>
              </a:rPr>
              <a:t>table.    </a:t>
            </a:r>
            <a:r>
              <a:rPr sz="1069" spc="10" dirty="0">
                <a:latin typeface="Times New Roman"/>
                <a:cs typeface="Times New Roman"/>
              </a:rPr>
              <a:t> Lower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85"/>
              </a:spcBef>
            </a:pPr>
            <a:r>
              <a:rPr sz="1069" spc="10" dirty="0">
                <a:latin typeface="Times New Roman"/>
                <a:cs typeface="Times New Roman"/>
              </a:rPr>
              <a:t>Greek  letter  </a:t>
            </a:r>
            <a:r>
              <a:rPr sz="1069" spc="15" dirty="0">
                <a:latin typeface="Times New Roman"/>
                <a:cs typeface="Times New Roman"/>
              </a:rPr>
              <a:t>sigma 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5" dirty="0">
                <a:latin typeface="Symbol"/>
                <a:cs typeface="Symbol"/>
              </a:rPr>
              <a:t>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used 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denote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selection. 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predicate  </a:t>
            </a:r>
            <a:r>
              <a:rPr sz="1069" spc="5" dirty="0">
                <a:latin typeface="Times New Roman"/>
                <a:cs typeface="Times New Roman"/>
              </a:rPr>
              <a:t>appears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8500"/>
              </a:lnSpc>
              <a:spcBef>
                <a:spcPts val="97"/>
              </a:spcBef>
            </a:pPr>
            <a:r>
              <a:rPr sz="1069" spc="10" dirty="0">
                <a:latin typeface="Times New Roman"/>
                <a:cs typeface="Times New Roman"/>
              </a:rPr>
              <a:t>subscript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-5" dirty="0">
                <a:latin typeface="Symbol"/>
                <a:cs typeface="Symbol"/>
              </a:rPr>
              <a:t></a:t>
            </a:r>
            <a:r>
              <a:rPr sz="1069" spc="-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argument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parenthesis following </a:t>
            </a:r>
            <a:r>
              <a:rPr sz="1069" spc="-5" dirty="0">
                <a:latin typeface="Times New Roman"/>
                <a:cs typeface="Times New Roman"/>
              </a:rPr>
              <a:t>the</a:t>
            </a:r>
            <a:r>
              <a:rPr sz="1069" spc="-5" dirty="0">
                <a:latin typeface="Symbol"/>
                <a:cs typeface="Symbol"/>
              </a:rPr>
              <a:t></a:t>
            </a:r>
            <a:r>
              <a:rPr sz="1069" spc="-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result of this operation a new 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formed, without changing the original table. </a:t>
            </a:r>
            <a:r>
              <a:rPr sz="1069" spc="1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0" dirty="0">
                <a:latin typeface="Times New Roman"/>
                <a:cs typeface="Times New Roman"/>
              </a:rPr>
              <a:t>of this operation 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table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same, </a:t>
            </a:r>
            <a:r>
              <a:rPr sz="1069" spc="15" dirty="0">
                <a:latin typeface="Times New Roman"/>
                <a:cs typeface="Times New Roman"/>
              </a:rPr>
              <a:t>which means  </a:t>
            </a:r>
            <a:r>
              <a:rPr sz="1069" spc="10" dirty="0">
                <a:latin typeface="Times New Roman"/>
                <a:cs typeface="Times New Roman"/>
              </a:rPr>
              <a:t>that degree of </a:t>
            </a:r>
            <a:r>
              <a:rPr sz="1069" spc="15" dirty="0">
                <a:latin typeface="Times New Roman"/>
                <a:cs typeface="Times New Roman"/>
              </a:rPr>
              <a:t>the new and old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same.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selected rows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10" dirty="0">
                <a:latin typeface="Times New Roman"/>
                <a:cs typeface="Times New Roman"/>
              </a:rPr>
              <a:t>tuples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picked 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given condition. </a:t>
            </a:r>
            <a:r>
              <a:rPr sz="1069" spc="1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processing a selection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tuples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looked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and those tuples, which match a particular condition, are picked </a:t>
            </a:r>
            <a:r>
              <a:rPr sz="1069" spc="15" dirty="0">
                <a:latin typeface="Times New Roman"/>
                <a:cs typeface="Times New Roman"/>
              </a:rPr>
              <a:t>up </a:t>
            </a:r>
            <a:r>
              <a:rPr sz="1069" spc="10" dirty="0">
                <a:latin typeface="Times New Roman"/>
                <a:cs typeface="Times New Roman"/>
              </a:rPr>
              <a:t>for the 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The degree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resulting relation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relation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itself.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24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σ </a:t>
            </a:r>
            <a:r>
              <a:rPr sz="1069" spc="24" dirty="0">
                <a:latin typeface="Times New Roman"/>
                <a:cs typeface="Times New Roman"/>
              </a:rPr>
              <a:t>|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24" dirty="0">
                <a:latin typeface="Times New Roman"/>
                <a:cs typeface="Times New Roman"/>
              </a:rPr>
              <a:t>| </a:t>
            </a:r>
            <a:r>
              <a:rPr sz="1069" spc="53" dirty="0">
                <a:latin typeface="Times New Roman"/>
                <a:cs typeface="Times New Roman"/>
              </a:rPr>
              <a:t>r(R)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|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9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commutative, which </a:t>
            </a:r>
            <a:r>
              <a:rPr sz="1069" spc="5" dirty="0">
                <a:latin typeface="Times New Roman"/>
                <a:cs typeface="Times New Roman"/>
              </a:rPr>
              <a:t>is as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σ</a:t>
            </a:r>
            <a:r>
              <a:rPr sz="1604" spc="21" baseline="-15151" dirty="0">
                <a:latin typeface="Times New Roman"/>
                <a:cs typeface="Times New Roman"/>
              </a:rPr>
              <a:t>c1 </a:t>
            </a:r>
            <a:r>
              <a:rPr sz="1069" spc="19" dirty="0">
                <a:latin typeface="Times New Roman"/>
                <a:cs typeface="Times New Roman"/>
              </a:rPr>
              <a:t>(σ</a:t>
            </a:r>
            <a:r>
              <a:rPr sz="1604" spc="29" baseline="-15151" dirty="0">
                <a:latin typeface="Times New Roman"/>
                <a:cs typeface="Times New Roman"/>
              </a:rPr>
              <a:t>c2</a:t>
            </a:r>
            <a:r>
              <a:rPr sz="1069" spc="19" dirty="0">
                <a:latin typeface="Times New Roman"/>
                <a:cs typeface="Times New Roman"/>
              </a:rPr>
              <a:t>(R)) = </a:t>
            </a:r>
            <a:r>
              <a:rPr sz="1069" spc="15" dirty="0">
                <a:latin typeface="Times New Roman"/>
                <a:cs typeface="Times New Roman"/>
              </a:rPr>
              <a:t>σ</a:t>
            </a:r>
            <a:r>
              <a:rPr sz="1604" spc="21" baseline="-15151" dirty="0">
                <a:latin typeface="Times New Roman"/>
                <a:cs typeface="Times New Roman"/>
              </a:rPr>
              <a:t>c2</a:t>
            </a:r>
            <a:r>
              <a:rPr sz="1604" spc="-160" baseline="-15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(σ</a:t>
            </a:r>
            <a:r>
              <a:rPr sz="1604" spc="21" baseline="-15151" dirty="0">
                <a:latin typeface="Times New Roman"/>
                <a:cs typeface="Times New Roman"/>
              </a:rPr>
              <a:t>c1</a:t>
            </a:r>
            <a:r>
              <a:rPr sz="1069" spc="15" dirty="0">
                <a:latin typeface="Times New Roman"/>
                <a:cs typeface="Times New Roman"/>
              </a:rPr>
              <a:t>(R))</a:t>
            </a: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700"/>
              </a:lnSpc>
              <a:spcBef>
                <a:spcPts val="845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condition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(c2)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relation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c1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 table would be equivalent even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this condition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reversed </a:t>
            </a:r>
            <a:r>
              <a:rPr sz="1069" spc="5" dirty="0">
                <a:latin typeface="Times New Roman"/>
                <a:cs typeface="Times New Roman"/>
              </a:rPr>
              <a:t>that is first </a:t>
            </a:r>
            <a:r>
              <a:rPr sz="1069" spc="10" dirty="0">
                <a:latin typeface="Times New Roman"/>
                <a:cs typeface="Times New Roman"/>
              </a:rPr>
              <a:t>c1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 and then </a:t>
            </a:r>
            <a:r>
              <a:rPr sz="1069" spc="5" dirty="0">
                <a:latin typeface="Times New Roman"/>
                <a:cs typeface="Times New Roman"/>
              </a:rPr>
              <a:t>c2 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applied.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table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with five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069" spc="44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84905" y="7885961"/>
          <a:ext cx="4382647" cy="114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362">
                <a:tc>
                  <a:txBody>
                    <a:bodyPr/>
                    <a:lstStyle/>
                    <a:p>
                      <a:pPr marL="61594">
                        <a:lnSpc>
                          <a:spcPts val="126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0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curSem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514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H#14,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F/8-4,Islamabad.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588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H#23,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G/9-1,Islamabad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88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H#99,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Lala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Rukh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09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58">
                      <a:solidFill>
                        <a:srgbClr val="000000"/>
                      </a:solidFill>
                      <a:prstDash val="solid"/>
                    </a:lnL>
                    <a:lnR w="519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196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H#10, E-8,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732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21">
                      <a:solidFill>
                        <a:srgbClr val="000000"/>
                      </a:solidFill>
                      <a:prstDash val="solid"/>
                    </a:lnL>
                    <a:lnR w="65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8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73" y="1319261"/>
            <a:ext cx="4867275" cy="2476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1: An </a:t>
            </a:r>
            <a:r>
              <a:rPr sz="1069" spc="15" dirty="0">
                <a:latin typeface="Times New Roman"/>
                <a:cs typeface="Times New Roman"/>
              </a:rPr>
              <a:t>example STDUDENT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STUDENT: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653" spc="5" dirty="0">
                <a:latin typeface="Times New Roman"/>
                <a:cs typeface="Times New Roman"/>
              </a:rPr>
              <a:t>σ</a:t>
            </a:r>
            <a:r>
              <a:rPr sz="1653" spc="-306" dirty="0">
                <a:latin typeface="Times New Roman"/>
                <a:cs typeface="Times New Roman"/>
              </a:rPr>
              <a:t> </a:t>
            </a:r>
            <a:r>
              <a:rPr sz="1604" spc="101" baseline="-15151" dirty="0">
                <a:latin typeface="Times New Roman"/>
                <a:cs typeface="Times New Roman"/>
              </a:rPr>
              <a:t>Curr_Sem </a:t>
            </a:r>
            <a:r>
              <a:rPr sz="1604" spc="29" baseline="-15151" dirty="0">
                <a:latin typeface="Times New Roman"/>
                <a:cs typeface="Times New Roman"/>
              </a:rPr>
              <a:t>&gt; </a:t>
            </a:r>
            <a:r>
              <a:rPr sz="1604" spc="21" baseline="-15151" dirty="0">
                <a:latin typeface="Times New Roman"/>
                <a:cs typeface="Times New Roman"/>
              </a:rPr>
              <a:t>3 </a:t>
            </a:r>
            <a:r>
              <a:rPr sz="1069" spc="34" dirty="0">
                <a:latin typeface="Times New Roman"/>
                <a:cs typeface="Times New Roman"/>
              </a:rPr>
              <a:t>(STUDENT)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8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components of the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operations are clear from the above example; </a:t>
            </a:r>
            <a:r>
              <a:rPr sz="1653" spc="-5" dirty="0">
                <a:latin typeface="Times New Roman"/>
                <a:cs typeface="Times New Roman"/>
              </a:rPr>
              <a:t>σ  </a:t>
            </a:r>
            <a:r>
              <a:rPr sz="1653" spc="2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 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331"/>
              </a:spcBef>
            </a:pPr>
            <a:r>
              <a:rPr sz="1069" spc="10" dirty="0">
                <a:latin typeface="Times New Roman"/>
                <a:cs typeface="Times New Roman"/>
              </a:rPr>
              <a:t>symbol being used (operato), “curr_sem </a:t>
            </a:r>
            <a:r>
              <a:rPr sz="1069" spc="15" dirty="0">
                <a:latin typeface="Times New Roman"/>
                <a:cs typeface="Times New Roman"/>
              </a:rPr>
              <a:t>&gt; </a:t>
            </a:r>
            <a:r>
              <a:rPr sz="1069" spc="10" dirty="0">
                <a:latin typeface="Times New Roman"/>
                <a:cs typeface="Times New Roman"/>
              </a:rPr>
              <a:t>3” written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subscript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predicate  and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parentheses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table name. The resulting relation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this 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10" dirty="0">
                <a:latin typeface="Times New Roman"/>
                <a:cs typeface="Times New Roman"/>
              </a:rPr>
              <a:t>would contain </a:t>
            </a:r>
            <a:r>
              <a:rPr sz="1069" spc="5" dirty="0">
                <a:latin typeface="Times New Roman"/>
                <a:cs typeface="Times New Roman"/>
              </a:rPr>
              <a:t>record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those students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semester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greater </a:t>
            </a:r>
            <a:r>
              <a:rPr sz="1069" spc="5" dirty="0">
                <a:latin typeface="Times New Roman"/>
                <a:cs typeface="Times New Roman"/>
              </a:rPr>
              <a:t>than </a:t>
            </a:r>
            <a:r>
              <a:rPr sz="1069" spc="10" dirty="0">
                <a:latin typeface="Times New Roman"/>
                <a:cs typeface="Times New Roman"/>
              </a:rPr>
              <a:t>three  as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2" y="4305077"/>
            <a:ext cx="1809485" cy="25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653" spc="5" dirty="0">
                <a:latin typeface="Times New Roman"/>
                <a:cs typeface="Times New Roman"/>
              </a:rPr>
              <a:t>σ</a:t>
            </a:r>
            <a:r>
              <a:rPr sz="1653" spc="-306" dirty="0">
                <a:latin typeface="Times New Roman"/>
                <a:cs typeface="Times New Roman"/>
              </a:rPr>
              <a:t> </a:t>
            </a:r>
            <a:r>
              <a:rPr sz="1604" spc="101" baseline="-17676" dirty="0">
                <a:latin typeface="Times New Roman"/>
                <a:cs typeface="Times New Roman"/>
              </a:rPr>
              <a:t>Curr_Sem </a:t>
            </a:r>
            <a:r>
              <a:rPr sz="1604" spc="29" baseline="-17676" dirty="0">
                <a:latin typeface="Times New Roman"/>
                <a:cs typeface="Times New Roman"/>
              </a:rPr>
              <a:t>&gt; </a:t>
            </a:r>
            <a:r>
              <a:rPr sz="1604" spc="21" baseline="-17676" dirty="0">
                <a:latin typeface="Times New Roman"/>
                <a:cs typeface="Times New Roman"/>
              </a:rPr>
              <a:t>3 </a:t>
            </a:r>
            <a:r>
              <a:rPr sz="1069" spc="34" dirty="0">
                <a:latin typeface="Times New Roman"/>
                <a:cs typeface="Times New Roman"/>
              </a:rPr>
              <a:t>(STUDENT)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2236" y="4587370"/>
          <a:ext cx="4573411" cy="772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632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curSem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198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H#14,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F/8-4,Islamabad.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06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H#99,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Lala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Rukh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99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97">
                      <a:solidFill>
                        <a:srgbClr val="000000"/>
                      </a:solidFill>
                      <a:prstDash val="solid"/>
                    </a:lnL>
                    <a:lnR w="656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4">
                      <a:solidFill>
                        <a:srgbClr val="000000"/>
                      </a:solidFill>
                      <a:prstDash val="solid"/>
                    </a:lnL>
                    <a:lnR w="67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H#10, E-8,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6">
                      <a:solidFill>
                        <a:srgbClr val="000000"/>
                      </a:solidFill>
                      <a:prstDash val="solid"/>
                    </a:lnL>
                    <a:lnR w="710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3">
                      <a:solidFill>
                        <a:srgbClr val="000000"/>
                      </a:solidFill>
                      <a:prstDash val="solid"/>
                    </a:lnL>
                    <a:lnR w="723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36">
                      <a:solidFill>
                        <a:srgbClr val="000000"/>
                      </a:solidFill>
                      <a:prstDash val="solid"/>
                    </a:lnL>
                    <a:lnR w="7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636" y="5350081"/>
            <a:ext cx="4867275" cy="37126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2: Output relation of a select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 marL="12347" marR="17286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selection operation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comparison operators like </a:t>
            </a:r>
            <a:r>
              <a:rPr sz="1069" dirty="0">
                <a:latin typeface="Times New Roman"/>
                <a:cs typeface="Times New Roman"/>
              </a:rPr>
              <a:t>&lt;, </a:t>
            </a:r>
            <a:r>
              <a:rPr sz="1069" spc="10" dirty="0">
                <a:latin typeface="Times New Roman"/>
                <a:cs typeface="Times New Roman"/>
              </a:rPr>
              <a:t>&gt;, =, &lt;=, </a:t>
            </a:r>
            <a:r>
              <a:rPr sz="1069" spc="5" dirty="0">
                <a:latin typeface="Times New Roman"/>
                <a:cs typeface="Times New Roman"/>
              </a:rPr>
              <a:t>&gt;=, </a:t>
            </a:r>
            <a:r>
              <a:rPr sz="1069" spc="15" dirty="0">
                <a:latin typeface="Times New Roman"/>
                <a:cs typeface="Times New Roman"/>
              </a:rPr>
              <a:t>&lt;&gt;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15" dirty="0">
                <a:latin typeface="Times New Roman"/>
                <a:cs typeface="Times New Roman"/>
              </a:rPr>
              <a:t>in  the </a:t>
            </a:r>
            <a:r>
              <a:rPr sz="1069" spc="10" dirty="0">
                <a:latin typeface="Times New Roman"/>
                <a:cs typeface="Times New Roman"/>
              </a:rPr>
              <a:t>predicate. Similarly,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also </a:t>
            </a:r>
            <a:r>
              <a:rPr sz="1069" spc="15" dirty="0">
                <a:latin typeface="Times New Roman"/>
                <a:cs typeface="Times New Roman"/>
              </a:rPr>
              <a:t>combine </a:t>
            </a:r>
            <a:r>
              <a:rPr sz="1069" spc="10" dirty="0">
                <a:latin typeface="Times New Roman"/>
                <a:cs typeface="Times New Roman"/>
              </a:rPr>
              <a:t>several simple predicates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larger</a:t>
            </a:r>
            <a:endParaRPr sz="1069">
              <a:latin typeface="Times New Roman"/>
              <a:cs typeface="Times New Roman"/>
            </a:endParaRPr>
          </a:p>
          <a:p>
            <a:pPr marL="12347" marR="259286" indent="-617">
              <a:lnSpc>
                <a:spcPts val="1274"/>
              </a:lnSpc>
              <a:spcBef>
                <a:spcPts val="68"/>
              </a:spcBef>
            </a:pPr>
            <a:r>
              <a:rPr sz="1069" spc="10" dirty="0">
                <a:latin typeface="Times New Roman"/>
                <a:cs typeface="Times New Roman"/>
              </a:rPr>
              <a:t>predicate </a:t>
            </a:r>
            <a:r>
              <a:rPr sz="1069" spc="15" dirty="0">
                <a:latin typeface="Times New Roman"/>
                <a:cs typeface="Times New Roman"/>
              </a:rPr>
              <a:t>using the </a:t>
            </a:r>
            <a:r>
              <a:rPr sz="1069" spc="10" dirty="0">
                <a:latin typeface="Times New Roman"/>
                <a:cs typeface="Times New Roman"/>
              </a:rPr>
              <a:t>connectives </a:t>
            </a:r>
            <a:r>
              <a:rPr sz="1069" i="1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5" dirty="0">
                <a:latin typeface="Symbol"/>
                <a:cs typeface="Symbol"/>
              </a:rPr>
              <a:t></a:t>
            </a:r>
            <a:r>
              <a:rPr sz="1069" spc="5" dirty="0">
                <a:latin typeface="Times New Roman"/>
                <a:cs typeface="Times New Roman"/>
              </a:rPr>
              <a:t>)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i="1" spc="10" dirty="0">
                <a:latin typeface="Times New Roman"/>
                <a:cs typeface="Times New Roman"/>
              </a:rPr>
              <a:t>or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5" dirty="0">
                <a:latin typeface="Symbol"/>
                <a:cs typeface="Symbol"/>
              </a:rPr>
              <a:t></a:t>
            </a:r>
            <a:r>
              <a:rPr sz="1069" spc="5" dirty="0">
                <a:latin typeface="Times New Roman"/>
                <a:cs typeface="Times New Roman"/>
              </a:rPr>
              <a:t>).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other examples of </a:t>
            </a:r>
            <a:r>
              <a:rPr sz="1069" spc="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are given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  <a:p>
            <a:pPr marL="161745" indent="-149398" algn="just">
              <a:spcBef>
                <a:spcPts val="214"/>
              </a:spcBef>
              <a:buSzPct val="154545"/>
              <a:buChar char="σ"/>
              <a:tabLst>
                <a:tab pos="162362" algn="l"/>
              </a:tabLst>
            </a:pPr>
            <a:r>
              <a:rPr sz="1069" spc="53" dirty="0">
                <a:latin typeface="Times New Roman"/>
                <a:cs typeface="Times New Roman"/>
              </a:rPr>
              <a:t>stId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10" dirty="0">
                <a:latin typeface="Times New Roman"/>
                <a:cs typeface="Times New Roman"/>
              </a:rPr>
              <a:t>‘S1015’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604" spc="51" baseline="15151" dirty="0">
                <a:latin typeface="Times New Roman"/>
                <a:cs typeface="Times New Roman"/>
              </a:rPr>
              <a:t>(STUDENT)</a:t>
            </a:r>
            <a:endParaRPr sz="1604" baseline="15151">
              <a:latin typeface="Times New Roman"/>
              <a:cs typeface="Times New Roman"/>
            </a:endParaRPr>
          </a:p>
          <a:p>
            <a:pPr marL="161745" indent="-149398" algn="just">
              <a:spcBef>
                <a:spcPts val="117"/>
              </a:spcBef>
              <a:buSzPct val="154545"/>
              <a:buChar char="σ"/>
              <a:tabLst>
                <a:tab pos="162362" algn="l"/>
              </a:tabLst>
            </a:pPr>
            <a:r>
              <a:rPr sz="1069" spc="63" dirty="0">
                <a:latin typeface="Times New Roman"/>
                <a:cs typeface="Times New Roman"/>
              </a:rPr>
              <a:t>prName </a:t>
            </a:r>
            <a:r>
              <a:rPr sz="1069" spc="24" dirty="0">
                <a:latin typeface="Times New Roman"/>
                <a:cs typeface="Times New Roman"/>
              </a:rPr>
              <a:t>&lt;&gt; </a:t>
            </a:r>
            <a:r>
              <a:rPr sz="1069" spc="34" dirty="0">
                <a:latin typeface="Times New Roman"/>
                <a:cs typeface="Times New Roman"/>
              </a:rPr>
              <a:t>‘MCS’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604" spc="51" baseline="15151" dirty="0">
                <a:latin typeface="Times New Roman"/>
                <a:cs typeface="Times New Roman"/>
              </a:rPr>
              <a:t>(STUDENT)</a:t>
            </a:r>
            <a:endParaRPr sz="1604" baseline="15151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896">
              <a:latin typeface="Times New Roman"/>
              <a:cs typeface="Times New Roman"/>
            </a:endParaRPr>
          </a:p>
          <a:p>
            <a:pPr marL="12347" algn="just"/>
            <a:r>
              <a:rPr sz="1264" spc="58" dirty="0">
                <a:latin typeface="Times New Roman"/>
                <a:cs typeface="Times New Roman"/>
              </a:rPr>
              <a:t>The </a:t>
            </a:r>
            <a:r>
              <a:rPr sz="1264" spc="53" dirty="0">
                <a:latin typeface="Times New Roman"/>
                <a:cs typeface="Times New Roman"/>
              </a:rPr>
              <a:t>Project</a:t>
            </a:r>
            <a:r>
              <a:rPr sz="1264" spc="-111" dirty="0">
                <a:latin typeface="Times New Roman"/>
                <a:cs typeface="Times New Roman"/>
              </a:rPr>
              <a:t> </a:t>
            </a:r>
            <a:r>
              <a:rPr sz="1264" spc="78" dirty="0">
                <a:latin typeface="Times New Roman"/>
                <a:cs typeface="Times New Roman"/>
              </a:rPr>
              <a:t>Operator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9000"/>
              </a:lnSpc>
              <a:spcBef>
                <a:spcPts val="36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Select operation </a:t>
            </a:r>
            <a:r>
              <a:rPr sz="1069" spc="15" dirty="0">
                <a:latin typeface="Times New Roman"/>
                <a:cs typeface="Times New Roman"/>
              </a:rPr>
              <a:t>works </a:t>
            </a:r>
            <a:r>
              <a:rPr sz="1069" spc="10" dirty="0">
                <a:latin typeface="Times New Roman"/>
                <a:cs typeface="Times New Roman"/>
              </a:rPr>
              <a:t>horizontally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table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other </a:t>
            </a:r>
            <a:r>
              <a:rPr sz="1069" spc="15" dirty="0">
                <a:latin typeface="Times New Roman"/>
                <a:cs typeface="Times New Roman"/>
              </a:rPr>
              <a:t>hand the </a:t>
            </a:r>
            <a:r>
              <a:rPr sz="1069" spc="10" dirty="0">
                <a:latin typeface="Times New Roman"/>
                <a:cs typeface="Times New Roman"/>
              </a:rPr>
              <a:t>Project  operator operates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a single table vertically, that is,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produces a vertical subset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table, extracting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specified </a:t>
            </a:r>
            <a:r>
              <a:rPr sz="1069" spc="15" dirty="0">
                <a:latin typeface="Times New Roman"/>
                <a:cs typeface="Times New Roman"/>
              </a:rPr>
              <a:t>columns, </a:t>
            </a:r>
            <a:r>
              <a:rPr sz="1069" spc="10" dirty="0">
                <a:latin typeface="Times New Roman"/>
                <a:cs typeface="Times New Roman"/>
              </a:rPr>
              <a:t>eliminating duplicates, and  placing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table.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unary </a:t>
            </a:r>
            <a:r>
              <a:rPr sz="1069" spc="10" dirty="0">
                <a:latin typeface="Times New Roman"/>
                <a:cs typeface="Times New Roman"/>
              </a:rPr>
              <a:t>operation that returns its argument  </a:t>
            </a:r>
            <a:r>
              <a:rPr sz="1069" spc="5" dirty="0">
                <a:latin typeface="Times New Roman"/>
                <a:cs typeface="Times New Roman"/>
              </a:rPr>
              <a:t>relation,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out. Since </a:t>
            </a:r>
            <a:r>
              <a:rPr sz="1069" spc="5" dirty="0">
                <a:latin typeface="Times New Roman"/>
                <a:cs typeface="Times New Roman"/>
              </a:rPr>
              <a:t>relation 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duplicate rows are  eliminated. Projection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denoted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Greek letter </a:t>
            </a:r>
            <a:r>
              <a:rPr sz="1069" dirty="0">
                <a:latin typeface="Times New Roman"/>
                <a:cs typeface="Times New Roman"/>
              </a:rPr>
              <a:t>(</a:t>
            </a:r>
            <a:r>
              <a:rPr sz="1069" dirty="0">
                <a:latin typeface="Symbol"/>
                <a:cs typeface="Symbol"/>
              </a:rPr>
              <a:t></a:t>
            </a:r>
            <a:r>
              <a:rPr sz="1069" dirty="0">
                <a:latin typeface="Times New Roman"/>
                <a:cs typeface="Times New Roman"/>
              </a:rPr>
              <a:t>). </a:t>
            </a:r>
            <a:r>
              <a:rPr sz="1069" spc="15" dirty="0">
                <a:latin typeface="Times New Roman"/>
                <a:cs typeface="Times New Roman"/>
              </a:rPr>
              <a:t>While using </a:t>
            </a:r>
            <a:r>
              <a:rPr sz="1069" spc="10" dirty="0">
                <a:latin typeface="Times New Roman"/>
                <a:cs typeface="Times New Roman"/>
              </a:rPr>
              <a:t>this operator </a:t>
            </a:r>
            <a:r>
              <a:rPr sz="1069" spc="5" dirty="0">
                <a:latin typeface="Times New Roman"/>
                <a:cs typeface="Times New Roman"/>
              </a:rPr>
              <a:t>all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of selected attributes of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0" dirty="0">
                <a:latin typeface="Times New Roman"/>
                <a:cs typeface="Times New Roman"/>
              </a:rPr>
              <a:t>of new relation. For </a:t>
            </a:r>
            <a:r>
              <a:rPr sz="1069" spc="15" dirty="0">
                <a:latin typeface="Times New Roman"/>
                <a:cs typeface="Times New Roman"/>
              </a:rPr>
              <a:t>example  </a:t>
            </a:r>
            <a:r>
              <a:rPr sz="1069" spc="10" dirty="0">
                <a:latin typeface="Times New Roman"/>
                <a:cs typeface="Times New Roman"/>
              </a:rPr>
              <a:t>consider a relation </a:t>
            </a:r>
            <a:r>
              <a:rPr sz="1069" spc="15" dirty="0">
                <a:latin typeface="Times New Roman"/>
                <a:cs typeface="Times New Roman"/>
              </a:rPr>
              <a:t>FACULTY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certain number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rows.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686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611641"/>
            <a:ext cx="644525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73" dirty="0">
                <a:latin typeface="Times New Roman"/>
                <a:cs typeface="Times New Roman"/>
              </a:rPr>
              <a:t>F</a:t>
            </a:r>
            <a:r>
              <a:rPr sz="972" spc="15" dirty="0">
                <a:latin typeface="Times New Roman"/>
                <a:cs typeface="Times New Roman"/>
              </a:rPr>
              <a:t>A</a:t>
            </a:r>
            <a:r>
              <a:rPr sz="972" spc="83" dirty="0">
                <a:latin typeface="Times New Roman"/>
                <a:cs typeface="Times New Roman"/>
              </a:rPr>
              <a:t>C</a:t>
            </a:r>
            <a:r>
              <a:rPr sz="972" spc="15" dirty="0">
                <a:latin typeface="Times New Roman"/>
                <a:cs typeface="Times New Roman"/>
              </a:rPr>
              <a:t>U</a:t>
            </a:r>
            <a:r>
              <a:rPr sz="972" spc="78" dirty="0">
                <a:latin typeface="Times New Roman"/>
                <a:cs typeface="Times New Roman"/>
              </a:rPr>
              <a:t>L</a:t>
            </a:r>
            <a:r>
              <a:rPr sz="972" spc="68" dirty="0">
                <a:latin typeface="Times New Roman"/>
                <a:cs typeface="Times New Roman"/>
              </a:rPr>
              <a:t>T</a:t>
            </a:r>
            <a:r>
              <a:rPr sz="972" spc="24" dirty="0">
                <a:latin typeface="Times New Roman"/>
                <a:cs typeface="Times New Roman"/>
              </a:rPr>
              <a:t>Y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1798534"/>
          <a:ext cx="4967905" cy="835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9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95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644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698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Asst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10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Asst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8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689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MATH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99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497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75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822" y="2785316"/>
            <a:ext cx="4866040" cy="1366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3: An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9" dirty="0">
                <a:latin typeface="Times New Roman"/>
                <a:cs typeface="Times New Roman"/>
              </a:rPr>
              <a:t>FACULY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671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apply the </a:t>
            </a:r>
            <a:r>
              <a:rPr sz="1069" spc="10" dirty="0">
                <a:latin typeface="Times New Roman"/>
                <a:cs typeface="Times New Roman"/>
              </a:rPr>
              <a:t>projection operator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table for the following </a:t>
            </a:r>
            <a:r>
              <a:rPr sz="1069" spc="15" dirty="0">
                <a:latin typeface="Times New Roman"/>
                <a:cs typeface="Times New Roman"/>
              </a:rPr>
              <a:t>commands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rows of selected attributes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shown, </a:t>
            </a:r>
            <a:r>
              <a:rPr sz="1069" spc="10" dirty="0">
                <a:latin typeface="Times New Roman"/>
                <a:cs typeface="Times New Roman"/>
              </a:rPr>
              <a:t>for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1604" spc="29" baseline="10101" dirty="0">
                <a:latin typeface="Symbol"/>
                <a:cs typeface="Symbol"/>
              </a:rPr>
              <a:t></a:t>
            </a:r>
            <a:r>
              <a:rPr sz="1604" spc="29" baseline="10101" dirty="0">
                <a:latin typeface="Times New Roman"/>
                <a:cs typeface="Times New Roman"/>
              </a:rPr>
              <a:t>  </a:t>
            </a:r>
            <a:r>
              <a:rPr sz="826" spc="24" dirty="0">
                <a:latin typeface="Times New Roman"/>
                <a:cs typeface="Times New Roman"/>
              </a:rPr>
              <a:t>FacId, Salary</a:t>
            </a:r>
            <a:r>
              <a:rPr sz="826" spc="19" dirty="0">
                <a:latin typeface="Times New Roman"/>
                <a:cs typeface="Times New Roman"/>
              </a:rPr>
              <a:t> </a:t>
            </a:r>
            <a:r>
              <a:rPr sz="1604" spc="58" baseline="10101" dirty="0">
                <a:latin typeface="Times New Roman"/>
                <a:cs typeface="Times New Roman"/>
              </a:rPr>
              <a:t>(FACULTY)</a:t>
            </a:r>
            <a:endParaRPr sz="1604" baseline="10101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99806" y="4265176"/>
          <a:ext cx="2070629" cy="837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13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68"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55"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76"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537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32">
                      <a:solidFill>
                        <a:srgbClr val="000000"/>
                      </a:solidFill>
                      <a:prstDash val="solid"/>
                    </a:lnL>
                    <a:lnR w="673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5">
                      <a:solidFill>
                        <a:srgbClr val="000000"/>
                      </a:solidFill>
                      <a:prstDash val="solid"/>
                    </a:lnL>
                    <a:lnR w="693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3151" y="5090566"/>
            <a:ext cx="3808501" cy="1084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4: Output relation of a project 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table of </a:t>
            </a:r>
            <a:r>
              <a:rPr sz="1069" spc="5" dirty="0">
                <a:latin typeface="Times New Roman"/>
                <a:cs typeface="Times New Roman"/>
              </a:rPr>
              <a:t>figure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3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61"/>
              </a:spcBef>
            </a:pPr>
            <a:r>
              <a:rPr sz="1069" spc="19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other </a:t>
            </a:r>
            <a:r>
              <a:rPr sz="1069" spc="10" dirty="0">
                <a:latin typeface="Times New Roman"/>
                <a:cs typeface="Times New Roman"/>
              </a:rPr>
              <a:t>examples of project 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be: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85"/>
              </a:spcBef>
            </a:pPr>
            <a:r>
              <a:rPr sz="1069" spc="19" dirty="0">
                <a:latin typeface="Symbol"/>
                <a:cs typeface="Symbol"/>
              </a:rPr>
              <a:t></a:t>
            </a:r>
            <a:r>
              <a:rPr sz="1069" spc="19" dirty="0">
                <a:latin typeface="Times New Roman"/>
                <a:cs typeface="Times New Roman"/>
              </a:rPr>
              <a:t>  </a:t>
            </a:r>
            <a:r>
              <a:rPr sz="1069" spc="10" dirty="0">
                <a:latin typeface="Times New Roman"/>
                <a:cs typeface="Times New Roman"/>
              </a:rPr>
              <a:t>Fname, Rank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(Faculty)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724"/>
              </a:spcBef>
            </a:pPr>
            <a:r>
              <a:rPr sz="1069" spc="19" dirty="0">
                <a:latin typeface="Symbol"/>
                <a:cs typeface="Symbol"/>
              </a:rPr>
              <a:t></a:t>
            </a:r>
            <a:r>
              <a:rPr sz="1069" spc="19" dirty="0">
                <a:latin typeface="Times New Roman"/>
                <a:cs typeface="Times New Roman"/>
              </a:rPr>
              <a:t>  </a:t>
            </a:r>
            <a:r>
              <a:rPr sz="1069" spc="10" dirty="0">
                <a:latin typeface="Times New Roman"/>
                <a:cs typeface="Times New Roman"/>
              </a:rPr>
              <a:t>Facid, Salary,Rank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(Faculty)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619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58" y="1322213"/>
            <a:ext cx="4867275" cy="2429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39" dirty="0">
                <a:latin typeface="Times New Roman"/>
                <a:cs typeface="Times New Roman"/>
              </a:rPr>
              <a:t>Composition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Relational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Operators: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relational  operators  like  </a:t>
            </a:r>
            <a:r>
              <a:rPr sz="1069" spc="5" dirty="0">
                <a:latin typeface="Times New Roman"/>
                <a:cs typeface="Times New Roman"/>
              </a:rPr>
              <a:t>select  </a:t>
            </a:r>
            <a:r>
              <a:rPr sz="1069" spc="10" dirty="0">
                <a:latin typeface="Times New Roman"/>
                <a:cs typeface="Times New Roman"/>
              </a:rPr>
              <a:t>and  project  </a:t>
            </a:r>
            <a:r>
              <a:rPr sz="1069" spc="5" dirty="0">
                <a:latin typeface="Times New Roman"/>
                <a:cs typeface="Times New Roman"/>
              </a:rPr>
              <a:t>can  also 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15" dirty="0">
                <a:latin typeface="Times New Roman"/>
                <a:cs typeface="Times New Roman"/>
              </a:rPr>
              <a:t>used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nested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iteratively.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result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this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result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used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input for other operation.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15" dirty="0">
                <a:latin typeface="Times New Roman"/>
                <a:cs typeface="Times New Roman"/>
              </a:rPr>
              <a:t>of faculty </a:t>
            </a:r>
            <a:r>
              <a:rPr sz="1069" spc="10" dirty="0">
                <a:latin typeface="Times New Roman"/>
                <a:cs typeface="Times New Roman"/>
              </a:rPr>
              <a:t>members  along with departments, who are </a:t>
            </a:r>
            <a:r>
              <a:rPr sz="1069" spc="5" dirty="0">
                <a:latin typeface="Times New Roman"/>
                <a:cs typeface="Times New Roman"/>
              </a:rPr>
              <a:t>assistant </a:t>
            </a:r>
            <a:r>
              <a:rPr sz="1069" spc="10" dirty="0">
                <a:latin typeface="Times New Roman"/>
                <a:cs typeface="Times New Roman"/>
              </a:rPr>
              <a:t>professors then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perform both the  select and </a:t>
            </a:r>
            <a:r>
              <a:rPr sz="1069" spc="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FACULTY </a:t>
            </a:r>
            <a:r>
              <a:rPr sz="1069" spc="10" dirty="0">
                <a:latin typeface="Times New Roman"/>
                <a:cs typeface="Times New Roman"/>
              </a:rPr>
              <a:t>table of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0" dirty="0">
                <a:latin typeface="Times New Roman"/>
                <a:cs typeface="Times New Roman"/>
              </a:rPr>
              <a:t>3.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selection  operator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for </a:t>
            </a:r>
            <a:r>
              <a:rPr sz="1069" spc="5" dirty="0">
                <a:latin typeface="Times New Roman"/>
                <a:cs typeface="Times New Roman"/>
              </a:rPr>
              <a:t>selecting </a:t>
            </a:r>
            <a:r>
              <a:rPr sz="1069" spc="10" dirty="0">
                <a:latin typeface="Times New Roman"/>
                <a:cs typeface="Times New Roman"/>
              </a:rPr>
              <a:t>the associate professors, the operation outputs a 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15" dirty="0">
                <a:latin typeface="Times New Roman"/>
                <a:cs typeface="Times New Roman"/>
              </a:rPr>
              <a:t>to the </a:t>
            </a:r>
            <a:r>
              <a:rPr sz="1069" spc="10" dirty="0">
                <a:latin typeface="Times New Roman"/>
                <a:cs typeface="Times New Roman"/>
              </a:rPr>
              <a:t>projection operation for the required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885"/>
              </a:spcBef>
            </a:pPr>
            <a:r>
              <a:rPr sz="1604" spc="29" baseline="17676" dirty="0">
                <a:latin typeface="Symbol"/>
                <a:cs typeface="Symbol"/>
              </a:rPr>
              <a:t></a:t>
            </a:r>
            <a:r>
              <a:rPr sz="1604" spc="29" baseline="17676" dirty="0">
                <a:latin typeface="Times New Roman"/>
                <a:cs typeface="Times New Roman"/>
              </a:rPr>
              <a:t> </a:t>
            </a:r>
            <a:r>
              <a:rPr sz="1240" spc="21" baseline="9803" dirty="0">
                <a:latin typeface="Times New Roman"/>
                <a:cs typeface="Times New Roman"/>
              </a:rPr>
              <a:t>facName, </a:t>
            </a:r>
            <a:r>
              <a:rPr sz="1240" spc="43" baseline="9803" dirty="0">
                <a:latin typeface="Times New Roman"/>
                <a:cs typeface="Times New Roman"/>
              </a:rPr>
              <a:t>dept </a:t>
            </a:r>
            <a:r>
              <a:rPr sz="1604" spc="7" baseline="17676" dirty="0">
                <a:latin typeface="Times New Roman"/>
                <a:cs typeface="Times New Roman"/>
              </a:rPr>
              <a:t>(</a:t>
            </a:r>
            <a:r>
              <a:rPr sz="2479" spc="7" baseline="11437" dirty="0">
                <a:latin typeface="Times New Roman"/>
                <a:cs typeface="Times New Roman"/>
              </a:rPr>
              <a:t>σ</a:t>
            </a:r>
            <a:r>
              <a:rPr sz="2479" spc="-357" baseline="11437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rank=’Asst Prof’ </a:t>
            </a:r>
            <a:r>
              <a:rPr sz="1604" spc="58" baseline="17676" dirty="0">
                <a:latin typeface="Times New Roman"/>
                <a:cs typeface="Times New Roman"/>
              </a:rPr>
              <a:t>(FACULTY))</a:t>
            </a:r>
            <a:endParaRPr sz="1604" baseline="17676">
              <a:latin typeface="Times New Roman"/>
              <a:cs typeface="Times New Roman"/>
            </a:endParaRPr>
          </a:p>
          <a:p>
            <a:pPr marL="12347" algn="just">
              <a:spcBef>
                <a:spcPts val="78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of this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13206" y="3801992"/>
          <a:ext cx="2070012" cy="50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988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92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9">
                      <a:solidFill>
                        <a:srgbClr val="000000"/>
                      </a:solidFill>
                      <a:prstDash val="solid"/>
                    </a:lnL>
                    <a:lnR w="669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92">
                      <a:solidFill>
                        <a:srgbClr val="000000"/>
                      </a:solidFill>
                      <a:prstDash val="solid"/>
                    </a:lnL>
                    <a:lnR w="68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523" y="4366400"/>
            <a:ext cx="4867275" cy="4975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5: Output relation of nested operations’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careful </a:t>
            </a:r>
            <a:r>
              <a:rPr sz="1069" spc="15" dirty="0">
                <a:latin typeface="Times New Roman"/>
                <a:cs typeface="Times New Roman"/>
              </a:rPr>
              <a:t>about the </a:t>
            </a:r>
            <a:r>
              <a:rPr sz="1069" spc="10" dirty="0">
                <a:latin typeface="Times New Roman"/>
                <a:cs typeface="Times New Roman"/>
              </a:rPr>
              <a:t>nested </a:t>
            </a:r>
            <a:r>
              <a:rPr sz="1069" spc="15" dirty="0">
                <a:latin typeface="Times New Roman"/>
                <a:cs typeface="Times New Roman"/>
              </a:rPr>
              <a:t>command </a:t>
            </a:r>
            <a:r>
              <a:rPr sz="1069" spc="5" dirty="0">
                <a:latin typeface="Times New Roman"/>
                <a:cs typeface="Times New Roman"/>
              </a:rPr>
              <a:t>sequence. </a:t>
            </a:r>
            <a:r>
              <a:rPr sz="1069" spc="15" dirty="0">
                <a:latin typeface="Times New Roman"/>
                <a:cs typeface="Times New Roman"/>
              </a:rPr>
              <a:t>For example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above  </a:t>
            </a:r>
            <a:r>
              <a:rPr sz="1069" spc="10" dirty="0">
                <a:latin typeface="Times New Roman"/>
                <a:cs typeface="Times New Roman"/>
              </a:rPr>
              <a:t>nested operations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we change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sequence of operations and bring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projection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then the relation provided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will not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rank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then selection operator can’t be applied,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error.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although the sequence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changed, but the required attributes should be  there either for selection or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projection.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71"/>
              </a:spcBef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Union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Operation: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study the binary operations, which are also </a:t>
            </a:r>
            <a:r>
              <a:rPr sz="1069" spc="5" dirty="0">
                <a:latin typeface="Times New Roman"/>
                <a:cs typeface="Times New Roman"/>
              </a:rPr>
              <a:t>called as set </a:t>
            </a:r>
            <a:r>
              <a:rPr sz="1069" spc="10" dirty="0">
                <a:latin typeface="Times New Roman"/>
                <a:cs typeface="Times New Roman"/>
              </a:rPr>
              <a:t>operations. 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first requirement for </a:t>
            </a:r>
            <a:r>
              <a:rPr sz="1069" spc="1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operator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the both the relations should be union  compatible.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relations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meet the following two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conditions: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8200"/>
              </a:lnSpc>
              <a:spcBef>
                <a:spcPts val="437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Both the relations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of same </a:t>
            </a:r>
            <a:r>
              <a:rPr sz="1069" spc="5" dirty="0">
                <a:latin typeface="Times New Roman"/>
                <a:cs typeface="Times New Roman"/>
              </a:rPr>
              <a:t>degree,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means that the number of  </a:t>
            </a:r>
            <a:r>
              <a:rPr sz="1069" spc="5" dirty="0">
                <a:latin typeface="Times New Roman"/>
                <a:cs typeface="Times New Roman"/>
              </a:rPr>
              <a:t>attributes in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should be exactly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same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domains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corresponding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in both </a:t>
            </a:r>
            <a:r>
              <a:rPr sz="1069" spc="5" dirty="0">
                <a:latin typeface="Times New Roman"/>
                <a:cs typeface="Times New Roman"/>
              </a:rPr>
              <a:t>the relations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same.  Corresponding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first attributes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both relations, then second and </a:t>
            </a:r>
            <a:r>
              <a:rPr sz="1069" spc="5" dirty="0">
                <a:latin typeface="Times New Roman"/>
                <a:cs typeface="Times New Roman"/>
              </a:rPr>
              <a:t>so  </a:t>
            </a:r>
            <a:r>
              <a:rPr sz="1069" spc="10" dirty="0">
                <a:latin typeface="Times New Roman"/>
                <a:cs typeface="Times New Roman"/>
              </a:rPr>
              <a:t>on.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denoted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U.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relations,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union compatible,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take union of these two relations then the resulting relation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the set of  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tuples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either in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or </a:t>
            </a:r>
            <a:r>
              <a:rPr sz="1069" spc="15" dirty="0">
                <a:latin typeface="Times New Roman"/>
                <a:cs typeface="Times New Roman"/>
              </a:rPr>
              <a:t>both.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set </a:t>
            </a:r>
            <a:r>
              <a:rPr sz="1069" spc="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duplicate tuples. The union  operator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commutative which </a:t>
            </a:r>
            <a:r>
              <a:rPr sz="1069" spc="15" dirty="0">
                <a:latin typeface="Times New Roman"/>
                <a:cs typeface="Times New Roman"/>
              </a:rPr>
              <a:t>means: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519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3694"/>
            <a:ext cx="4866040" cy="15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78" dirty="0">
                <a:latin typeface="Times New Roman"/>
                <a:cs typeface="Times New Roman"/>
              </a:rPr>
              <a:t>R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U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9" dirty="0">
                <a:latin typeface="Times New Roman"/>
                <a:cs typeface="Times New Roman"/>
              </a:rPr>
              <a:t>U </a:t>
            </a:r>
            <a:r>
              <a:rPr sz="1069" spc="78" dirty="0">
                <a:latin typeface="Times New Roman"/>
                <a:cs typeface="Times New Roman"/>
              </a:rPr>
              <a:t>R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83"/>
              </a:spcBef>
            </a:pPr>
            <a:r>
              <a:rPr sz="1069" spc="10" dirty="0">
                <a:latin typeface="Times New Roman"/>
                <a:cs typeface="Times New Roman"/>
              </a:rPr>
              <a:t>For  Example there  are  two  relations  </a:t>
            </a:r>
            <a:r>
              <a:rPr sz="1069" spc="15" dirty="0">
                <a:latin typeface="Times New Roman"/>
                <a:cs typeface="Times New Roman"/>
              </a:rPr>
              <a:t>COURSE1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COURSE2 </a:t>
            </a:r>
            <a:r>
              <a:rPr sz="1069" spc="10" dirty="0">
                <a:latin typeface="Times New Roman"/>
                <a:cs typeface="Times New Roman"/>
              </a:rPr>
              <a:t>denoting the   </a:t>
            </a:r>
            <a:r>
              <a:rPr sz="1069" spc="24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tables storing the </a:t>
            </a:r>
            <a:r>
              <a:rPr sz="1069" spc="15" dirty="0">
                <a:latin typeface="Times New Roman"/>
                <a:cs typeface="Times New Roman"/>
              </a:rPr>
              <a:t>courses </a:t>
            </a:r>
            <a:r>
              <a:rPr sz="1069" spc="10" dirty="0">
                <a:latin typeface="Times New Roman"/>
                <a:cs typeface="Times New Roman"/>
              </a:rPr>
              <a:t>being offered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different campuses of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institute?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to know </a:t>
            </a:r>
            <a:r>
              <a:rPr sz="1069" spc="10" dirty="0">
                <a:latin typeface="Times New Roman"/>
                <a:cs typeface="Times New Roman"/>
              </a:rPr>
              <a:t>exactly what courses are being offered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5" dirty="0">
                <a:latin typeface="Times New Roman"/>
                <a:cs typeface="Times New Roman"/>
              </a:rPr>
              <a:t>both the </a:t>
            </a:r>
            <a:r>
              <a:rPr sz="1069" spc="10" dirty="0">
                <a:latin typeface="Times New Roman"/>
                <a:cs typeface="Times New Roman"/>
              </a:rPr>
              <a:t>campuses 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will take the </a:t>
            </a:r>
            <a:r>
              <a:rPr sz="1069" spc="1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of two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972" spc="53" dirty="0">
                <a:latin typeface="Times New Roman"/>
                <a:cs typeface="Times New Roman"/>
              </a:rPr>
              <a:t>COURSE1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7" y="2855091"/>
          <a:ext cx="5096933" cy="8359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732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16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7"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49"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48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7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30">
                      <a:solidFill>
                        <a:srgbClr val="000000"/>
                      </a:solidFill>
                      <a:prstDash val="solid"/>
                    </a:lnL>
                    <a:lnR w="704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4">
                      <a:solidFill>
                        <a:srgbClr val="000000"/>
                      </a:solidFill>
                      <a:prstDash val="solid"/>
                    </a:lnL>
                    <a:lnR w="727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74">
                      <a:solidFill>
                        <a:srgbClr val="000000"/>
                      </a:solidFill>
                      <a:prstDash val="solid"/>
                    </a:lnL>
                    <a:lnR w="765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822" y="4003704"/>
            <a:ext cx="67848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78" dirty="0">
                <a:latin typeface="Times New Roman"/>
                <a:cs typeface="Times New Roman"/>
              </a:rPr>
              <a:t>C</a:t>
            </a:r>
            <a:r>
              <a:rPr sz="1069" spc="87" dirty="0">
                <a:latin typeface="Times New Roman"/>
                <a:cs typeface="Times New Roman"/>
              </a:rPr>
              <a:t>O</a:t>
            </a:r>
            <a:r>
              <a:rPr sz="1069" spc="5" dirty="0">
                <a:latin typeface="Times New Roman"/>
                <a:cs typeface="Times New Roman"/>
              </a:rPr>
              <a:t>U</a:t>
            </a:r>
            <a:r>
              <a:rPr sz="1069" spc="78" dirty="0">
                <a:latin typeface="Times New Roman"/>
                <a:cs typeface="Times New Roman"/>
              </a:rPr>
              <a:t>R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78" dirty="0">
                <a:latin typeface="Times New Roman"/>
                <a:cs typeface="Times New Roman"/>
              </a:rPr>
              <a:t>E</a:t>
            </a:r>
            <a:r>
              <a:rPr sz="1069" spc="15" dirty="0">
                <a:latin typeface="Times New Roman"/>
                <a:cs typeface="Times New Roman"/>
              </a:rPr>
              <a:t>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0022" y="4241458"/>
          <a:ext cx="4967905" cy="504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813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23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C8944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0">
                      <a:solidFill>
                        <a:srgbClr val="000000"/>
                      </a:solidFill>
                      <a:prstDash val="solid"/>
                    </a:lnL>
                    <a:lnR w="459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94">
                      <a:solidFill>
                        <a:srgbClr val="000000"/>
                      </a:solidFill>
                      <a:prstDash val="solid"/>
                    </a:lnL>
                    <a:lnR w="612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29">
                      <a:solidFill>
                        <a:srgbClr val="000000"/>
                      </a:solidFill>
                      <a:prstDash val="solid"/>
                    </a:lnL>
                    <a:lnR w="46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Electronics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612">
                      <a:solidFill>
                        <a:srgbClr val="000000"/>
                      </a:solidFill>
                      <a:prstDash val="solid"/>
                    </a:lnL>
                    <a:lnR w="62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951" y="4968196"/>
            <a:ext cx="150204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3" dirty="0">
                <a:latin typeface="Times New Roman"/>
                <a:cs typeface="Times New Roman"/>
              </a:rPr>
              <a:t>COURSE1 </a:t>
            </a:r>
            <a:r>
              <a:rPr sz="1069" spc="19" dirty="0">
                <a:latin typeface="Times New Roman"/>
                <a:cs typeface="Times New Roman"/>
              </a:rPr>
              <a:t>U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COURSE2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0433" y="5435564"/>
          <a:ext cx="4969757" cy="1003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898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09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44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26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23">
                <a:tc>
                  <a:txBody>
                    <a:bodyPr/>
                    <a:lstStyle/>
                    <a:p>
                      <a:pPr marL="6096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075"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C8944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0">
                      <a:solidFill>
                        <a:srgbClr val="000000"/>
                      </a:solidFill>
                      <a:prstDash val="solid"/>
                    </a:lnL>
                    <a:lnR w="496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62">
                      <a:solidFill>
                        <a:srgbClr val="000000"/>
                      </a:solidFill>
                      <a:prstDash val="solid"/>
                    </a:lnL>
                    <a:lnR w="667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75">
                      <a:solidFill>
                        <a:srgbClr val="000000"/>
                      </a:solidFill>
                      <a:prstDash val="solid"/>
                    </a:lnL>
                    <a:lnR w="529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Electronics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0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3408" y="6658529"/>
            <a:ext cx="4865423" cy="92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5: </a:t>
            </a:r>
            <a:r>
              <a:rPr sz="1069" spc="19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tables and output of union operation </a:t>
            </a:r>
            <a:r>
              <a:rPr sz="1069" spc="15" dirty="0">
                <a:latin typeface="Times New Roman"/>
                <a:cs typeface="Times New Roman"/>
              </a:rPr>
              <a:t>on those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tables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4939">
              <a:lnSpc>
                <a:spcPct val="1731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So in </a:t>
            </a:r>
            <a:r>
              <a:rPr sz="1069" spc="10" dirty="0">
                <a:latin typeface="Times New Roman"/>
                <a:cs typeface="Times New Roman"/>
              </a:rPr>
              <a:t>the union of above two courses there are </a:t>
            </a:r>
            <a:r>
              <a:rPr sz="1069" spc="19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repeated </a:t>
            </a:r>
            <a:r>
              <a:rPr sz="1069" spc="10" dirty="0">
                <a:latin typeface="Times New Roman"/>
                <a:cs typeface="Times New Roman"/>
              </a:rPr>
              <a:t>tuples and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union  compatible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62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1322213"/>
            <a:ext cx="4867275" cy="265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44" dirty="0">
                <a:latin typeface="Times New Roman"/>
                <a:cs typeface="Times New Roman"/>
              </a:rPr>
              <a:t>Intersection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Operation: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intersection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also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requirement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that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should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compatible,  </a:t>
            </a:r>
            <a:r>
              <a:rPr sz="1069" spc="15" dirty="0">
                <a:latin typeface="Times New Roman"/>
                <a:cs typeface="Times New Roman"/>
              </a:rPr>
              <a:t>which  </a:t>
            </a:r>
            <a:r>
              <a:rPr sz="1069" spc="10" dirty="0">
                <a:latin typeface="Times New Roman"/>
                <a:cs typeface="Times New Roman"/>
              </a:rPr>
              <a:t>means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5" dirty="0">
                <a:latin typeface="Times New Roman"/>
                <a:cs typeface="Times New Roman"/>
              </a:rPr>
              <a:t>of same  </a:t>
            </a:r>
            <a:r>
              <a:rPr sz="1069" spc="10" dirty="0">
                <a:latin typeface="Times New Roman"/>
                <a:cs typeface="Times New Roman"/>
              </a:rPr>
              <a:t>degree  and  same  </a:t>
            </a:r>
            <a:r>
              <a:rPr sz="1069" spc="15" dirty="0">
                <a:latin typeface="Times New Roman"/>
                <a:cs typeface="Times New Roman"/>
              </a:rPr>
              <a:t>domains.  </a:t>
            </a:r>
            <a:r>
              <a:rPr sz="1069" spc="-10" dirty="0">
                <a:latin typeface="Times New Roman"/>
                <a:cs typeface="Times New Roman"/>
              </a:rPr>
              <a:t>It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51800"/>
              </a:lnSpc>
              <a:spcBef>
                <a:spcPts val="34"/>
              </a:spcBef>
              <a:tabLst>
                <a:tab pos="782179" algn="l"/>
              </a:tabLst>
            </a:pPr>
            <a:r>
              <a:rPr sz="1069" spc="10" dirty="0">
                <a:latin typeface="Times New Roman"/>
                <a:cs typeface="Times New Roman"/>
              </a:rPr>
              <a:t>represented	by</a:t>
            </a:r>
            <a:r>
              <a:rPr sz="1069" spc="10" dirty="0">
                <a:latin typeface="Symbol"/>
                <a:cs typeface="Symbol"/>
              </a:rPr>
              <a:t></a:t>
            </a:r>
            <a:r>
              <a:rPr sz="1069" spc="10" dirty="0">
                <a:latin typeface="Times New Roman"/>
                <a:cs typeface="Times New Roman"/>
              </a:rPr>
              <a:t>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and S </a:t>
            </a:r>
            <a:r>
              <a:rPr sz="1069" spc="10" dirty="0">
                <a:latin typeface="Times New Roman"/>
                <a:cs typeface="Times New Roman"/>
              </a:rPr>
              <a:t>are two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and we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intersection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 relations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relation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tuples, which </a:t>
            </a:r>
            <a:r>
              <a:rPr sz="1069" spc="5" dirty="0">
                <a:latin typeface="Times New Roman"/>
                <a:cs typeface="Times New Roman"/>
              </a:rPr>
              <a:t>are in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9" dirty="0">
                <a:latin typeface="Times New Roman"/>
                <a:cs typeface="Times New Roman"/>
              </a:rPr>
              <a:t>R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S. Just </a:t>
            </a:r>
            <a:r>
              <a:rPr sz="1069" spc="5" dirty="0">
                <a:latin typeface="Times New Roman"/>
                <a:cs typeface="Times New Roman"/>
              </a:rPr>
              <a:t>like </a:t>
            </a:r>
            <a:r>
              <a:rPr sz="1069" spc="15" dirty="0">
                <a:latin typeface="Times New Roman"/>
                <a:cs typeface="Times New Roman"/>
              </a:rPr>
              <a:t>union </a:t>
            </a:r>
            <a:r>
              <a:rPr sz="1069" spc="5" dirty="0">
                <a:latin typeface="Times New Roman"/>
                <a:cs typeface="Times New Roman"/>
              </a:rPr>
              <a:t>intersection is also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commutative.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78" dirty="0">
                <a:latin typeface="Times New Roman"/>
                <a:cs typeface="Times New Roman"/>
              </a:rPr>
              <a:t>R </a:t>
            </a:r>
            <a:r>
              <a:rPr sz="1069" spc="19" dirty="0">
                <a:latin typeface="Symbol"/>
                <a:cs typeface="Symbol"/>
              </a:rPr>
              <a:t>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9" dirty="0">
                <a:latin typeface="Times New Roman"/>
                <a:cs typeface="Times New Roman"/>
              </a:rPr>
              <a:t>= 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-18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Symbol"/>
                <a:cs typeface="Symbol"/>
              </a:rPr>
              <a:t>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78" dirty="0">
                <a:latin typeface="Times New Roman"/>
                <a:cs typeface="Times New Roman"/>
              </a:rPr>
              <a:t>R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8643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take </a:t>
            </a:r>
            <a:r>
              <a:rPr sz="1069" spc="10" dirty="0">
                <a:latin typeface="Times New Roman"/>
                <a:cs typeface="Times New Roman"/>
              </a:rPr>
              <a:t>intersection of </a:t>
            </a:r>
            <a:r>
              <a:rPr sz="1069" spc="15" dirty="0">
                <a:latin typeface="Times New Roman"/>
                <a:cs typeface="Times New Roman"/>
              </a:rPr>
              <a:t>COURSE1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COURSE2 of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relation </a:t>
            </a:r>
            <a:r>
              <a:rPr sz="1069" spc="15" dirty="0">
                <a:latin typeface="Times New Roman"/>
                <a:cs typeface="Times New Roman"/>
              </a:rPr>
              <a:t>would be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tuples,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common in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both.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1069" spc="53" dirty="0">
                <a:latin typeface="Times New Roman"/>
                <a:cs typeface="Times New Roman"/>
              </a:rPr>
              <a:t>COURSE1 </a:t>
            </a:r>
            <a:r>
              <a:rPr sz="1069" spc="19" dirty="0">
                <a:latin typeface="Symbol"/>
                <a:cs typeface="Symbol"/>
              </a:rPr>
              <a:t>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COURSE2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7" y="4271737"/>
          <a:ext cx="4966053" cy="49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468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1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11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45"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1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11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411" y="4998144"/>
            <a:ext cx="4866658" cy="2578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7408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6: Output of intersection operation </a:t>
            </a:r>
            <a:r>
              <a:rPr sz="1069" spc="15" dirty="0">
                <a:latin typeface="Times New Roman"/>
                <a:cs typeface="Times New Roman"/>
              </a:rPr>
              <a:t>on COURSE1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COURSE 2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figure  </a:t>
            </a:r>
            <a:r>
              <a:rPr sz="1069" spc="15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union and intersection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less </a:t>
            </a:r>
            <a:r>
              <a:rPr sz="1069" spc="10" dirty="0">
                <a:latin typeface="Times New Roman"/>
                <a:cs typeface="Times New Roman"/>
              </a:rPr>
              <a:t>as compared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selection and  projection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operators.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The </a:t>
            </a:r>
            <a:r>
              <a:rPr sz="1069" spc="29" dirty="0">
                <a:latin typeface="Times New Roman"/>
                <a:cs typeface="Times New Roman"/>
              </a:rPr>
              <a:t>Set Difference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Operator: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R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union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compatible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difference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these</a:t>
            </a:r>
            <a:r>
              <a:rPr sz="1069" spc="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relations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set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tuples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appear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R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but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appear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S.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-10" dirty="0">
                <a:latin typeface="Times New Roman"/>
                <a:cs typeface="Times New Roman"/>
              </a:rPr>
              <a:t>It</a:t>
            </a:r>
            <a:r>
              <a:rPr sz="1069" spc="5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denoted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(-) </a:t>
            </a:r>
            <a:r>
              <a:rPr sz="1069" spc="10" dirty="0">
                <a:latin typeface="Times New Roman"/>
                <a:cs typeface="Times New Roman"/>
              </a:rPr>
              <a:t>for example if </a:t>
            </a:r>
            <a:r>
              <a:rPr sz="1069" spc="15" dirty="0">
                <a:latin typeface="Times New Roman"/>
                <a:cs typeface="Times New Roman"/>
              </a:rPr>
              <a:t>we apply </a:t>
            </a:r>
            <a:r>
              <a:rPr sz="1069" spc="10" dirty="0">
                <a:latin typeface="Times New Roman"/>
                <a:cs typeface="Times New Roman"/>
              </a:rPr>
              <a:t>difference operator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Course1 and Course2 then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resulting relation would be 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1069" spc="53" dirty="0">
                <a:latin typeface="Times New Roman"/>
                <a:cs typeface="Times New Roman"/>
              </a:rPr>
              <a:t>COURSE1 </a:t>
            </a:r>
            <a:r>
              <a:rPr sz="1069" spc="15" dirty="0">
                <a:latin typeface="Times New Roman"/>
                <a:cs typeface="Times New Roman"/>
              </a:rPr>
              <a:t>–</a:t>
            </a:r>
            <a:r>
              <a:rPr sz="1069" spc="-146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COURSE2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99789" y="7596579"/>
          <a:ext cx="4968522" cy="669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901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ProgID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Cred_Hrs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1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47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P1245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507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9">
                      <a:solidFill>
                        <a:srgbClr val="000000"/>
                      </a:solidFill>
                      <a:prstDash val="solid"/>
                    </a:lnL>
                    <a:lnR w="498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P9873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84">
                      <a:solidFill>
                        <a:srgbClr val="000000"/>
                      </a:solidFill>
                      <a:prstDash val="solid"/>
                    </a:lnL>
                    <a:lnR w="670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8">
                      <a:solidFill>
                        <a:srgbClr val="000000"/>
                      </a:solidFill>
                      <a:prstDash val="solid"/>
                    </a:lnL>
                    <a:lnR w="685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8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2861" y="8332444"/>
            <a:ext cx="4866040" cy="804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7: Output of difference 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COURSE1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COURSE 2 </a:t>
            </a:r>
            <a:r>
              <a:rPr sz="1069" spc="10" dirty="0">
                <a:latin typeface="Times New Roman"/>
                <a:cs typeface="Times New Roman"/>
              </a:rPr>
              <a:t>tables of figure  </a:t>
            </a:r>
            <a:r>
              <a:rPr sz="1069" spc="15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069" spc="58" dirty="0">
                <a:latin typeface="Times New Roman"/>
                <a:cs typeface="Times New Roman"/>
              </a:rPr>
              <a:t>Cartesian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product: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3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4" y="1243000"/>
            <a:ext cx="4866658" cy="2558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77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Cartesian product needs not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union </a:t>
            </a:r>
            <a:r>
              <a:rPr sz="1069" spc="10" dirty="0">
                <a:latin typeface="Times New Roman"/>
                <a:cs typeface="Times New Roman"/>
              </a:rPr>
              <a:t>compatible.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can be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degree.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denoted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X. suppose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(A1,  A2,...An) and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with attributes  </a:t>
            </a:r>
            <a:r>
              <a:rPr sz="1069" spc="5" dirty="0">
                <a:latin typeface="Times New Roman"/>
                <a:cs typeface="Times New Roman"/>
              </a:rPr>
              <a:t>(B1, </a:t>
            </a:r>
            <a:r>
              <a:rPr sz="1069" spc="10" dirty="0">
                <a:latin typeface="Times New Roman"/>
                <a:cs typeface="Times New Roman"/>
              </a:rPr>
              <a:t>B2……B</a:t>
            </a:r>
            <a:r>
              <a:rPr sz="1094" spc="15" baseline="-11111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). The Cartesian product </a:t>
            </a:r>
            <a:r>
              <a:rPr sz="1069" spc="5" dirty="0">
                <a:latin typeface="Times New Roman"/>
                <a:cs typeface="Times New Roman"/>
              </a:rPr>
              <a:t>will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069" spc="78" dirty="0">
                <a:latin typeface="Times New Roman"/>
                <a:cs typeface="Times New Roman"/>
              </a:rPr>
              <a:t>R </a:t>
            </a:r>
            <a:r>
              <a:rPr sz="1069" spc="19" dirty="0">
                <a:latin typeface="Times New Roman"/>
                <a:cs typeface="Times New Roman"/>
              </a:rPr>
              <a:t>X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30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resulting relation will be containing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attributes of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and all of S. Moreover, 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rows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merged with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of </a:t>
            </a:r>
            <a:r>
              <a:rPr sz="1069" spc="5" dirty="0">
                <a:latin typeface="Times New Roman"/>
                <a:cs typeface="Times New Roman"/>
              </a:rPr>
              <a:t>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are </a:t>
            </a:r>
            <a:r>
              <a:rPr sz="1069" spc="19" dirty="0">
                <a:latin typeface="Times New Roman"/>
                <a:cs typeface="Times New Roman"/>
              </a:rPr>
              <a:t>m </a:t>
            </a:r>
            <a:r>
              <a:rPr sz="1069" spc="10" dirty="0">
                <a:latin typeface="Times New Roman"/>
                <a:cs typeface="Times New Roman"/>
              </a:rPr>
              <a:t>attributes and  </a:t>
            </a:r>
            <a:r>
              <a:rPr sz="1069" spc="19" dirty="0">
                <a:latin typeface="Times New Roman"/>
                <a:cs typeface="Times New Roman"/>
              </a:rPr>
              <a:t>C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n </a:t>
            </a:r>
            <a:r>
              <a:rPr sz="1069" spc="10" dirty="0">
                <a:latin typeface="Times New Roman"/>
                <a:cs typeface="Times New Roman"/>
              </a:rPr>
              <a:t>attributes and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rows </a:t>
            </a:r>
            <a:r>
              <a:rPr sz="1069" spc="15" dirty="0">
                <a:latin typeface="Times New Roman"/>
                <a:cs typeface="Times New Roman"/>
              </a:rPr>
              <a:t>in S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x S </a:t>
            </a:r>
            <a:r>
              <a:rPr sz="1069" spc="10" dirty="0">
                <a:latin typeface="Times New Roman"/>
                <a:cs typeface="Times New Roman"/>
              </a:rPr>
              <a:t>will contain </a:t>
            </a:r>
            <a:r>
              <a:rPr sz="1069" spc="19" dirty="0">
                <a:latin typeface="Times New Roman"/>
                <a:cs typeface="Times New Roman"/>
              </a:rPr>
              <a:t>m </a:t>
            </a:r>
            <a:r>
              <a:rPr sz="1069" spc="15" dirty="0">
                <a:latin typeface="Times New Roman"/>
                <a:cs typeface="Times New Roman"/>
              </a:rPr>
              <a:t>+  n </a:t>
            </a:r>
            <a:r>
              <a:rPr sz="1069" spc="10" dirty="0">
                <a:latin typeface="Times New Roman"/>
                <a:cs typeface="Times New Roman"/>
              </a:rPr>
              <a:t>columns and </a:t>
            </a:r>
            <a:r>
              <a:rPr sz="1069" spc="19" dirty="0">
                <a:latin typeface="Times New Roman"/>
                <a:cs typeface="Times New Roman"/>
              </a:rPr>
              <a:t>C </a:t>
            </a:r>
            <a:r>
              <a:rPr sz="1069" spc="15" dirty="0">
                <a:latin typeface="Times New Roman"/>
                <a:cs typeface="Times New Roman"/>
              </a:rPr>
              <a:t>*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5" dirty="0">
                <a:latin typeface="Times New Roman"/>
                <a:cs typeface="Times New Roman"/>
              </a:rPr>
              <a:t>rows.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also called </a:t>
            </a:r>
            <a:r>
              <a:rPr sz="1069" spc="10" dirty="0">
                <a:latin typeface="Times New Roman"/>
                <a:cs typeface="Times New Roman"/>
              </a:rPr>
              <a:t>as cross product. The Cartesian product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also commutative and associative. </a:t>
            </a:r>
            <a:r>
              <a:rPr sz="1069" spc="15" dirty="0">
                <a:latin typeface="Times New Roman"/>
                <a:cs typeface="Times New Roman"/>
              </a:rPr>
              <a:t>For 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two relations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STUEDNT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72236" y="3945731"/>
          <a:ext cx="2479322" cy="127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35">
                <a:tc gridSpan="2"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11">
                <a:tc>
                  <a:txBody>
                    <a:bodyPr/>
                    <a:lstStyle/>
                    <a:p>
                      <a:pPr marL="2540" algn="ctr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29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05"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69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957">
                      <a:solidFill>
                        <a:srgbClr val="000000"/>
                      </a:solidFill>
                      <a:prstDash val="solid"/>
                    </a:lnL>
                    <a:lnR w="62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83">
                      <a:solidFill>
                        <a:srgbClr val="000000"/>
                      </a:solidFill>
                      <a:prstDash val="solid"/>
                    </a:lnL>
                    <a:lnR w="708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55134" y="3945731"/>
          <a:ext cx="1518091" cy="127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35">
                <a:tc gridSpan="2"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11"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000" spc="2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29"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05">
                <a:tc>
                  <a:txBody>
                    <a:bodyPr/>
                    <a:lstStyle/>
                    <a:p>
                      <a:pPr marL="6667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669"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61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0">
                      <a:solidFill>
                        <a:srgbClr val="000000"/>
                      </a:solidFill>
                      <a:prstDash val="solid"/>
                    </a:lnL>
                    <a:lnR w="654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822" y="5444484"/>
            <a:ext cx="14390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8" dirty="0">
                <a:latin typeface="Times New Roman"/>
                <a:cs typeface="Times New Roman"/>
              </a:rPr>
              <a:t>COURSE </a:t>
            </a:r>
            <a:r>
              <a:rPr sz="1069" spc="19" dirty="0">
                <a:latin typeface="Times New Roman"/>
                <a:cs typeface="Times New Roman"/>
              </a:rPr>
              <a:t>X</a:t>
            </a:r>
            <a:r>
              <a:rPr sz="1069" spc="-131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76538" y="5680840"/>
          <a:ext cx="4593784" cy="1170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801"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courseTitle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58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80"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AliTahr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05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933"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389"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079"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6">
                      <a:solidFill>
                        <a:srgbClr val="000000"/>
                      </a:solidFill>
                      <a:prstDash val="solid"/>
                    </a:lnL>
                    <a:lnR w="546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68">
                      <a:solidFill>
                        <a:srgbClr val="000000"/>
                      </a:solidFill>
                      <a:prstDash val="solid"/>
                    </a:lnL>
                    <a:lnR w="688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3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81">
                      <a:solidFill>
                        <a:srgbClr val="000000"/>
                      </a:solidFill>
                      <a:prstDash val="solid"/>
                    </a:lnL>
                    <a:lnR w="703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36">
                      <a:solidFill>
                        <a:srgbClr val="000000"/>
                      </a:solidFill>
                      <a:prstDash val="solid"/>
                    </a:lnL>
                    <a:lnR w="726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53229" y="7070880"/>
            <a:ext cx="4866658" cy="2011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7: </a:t>
            </a:r>
            <a:r>
              <a:rPr sz="1069" spc="5" dirty="0">
                <a:latin typeface="Times New Roman"/>
                <a:cs typeface="Times New Roman"/>
              </a:rPr>
              <a:t>Input </a:t>
            </a:r>
            <a:r>
              <a:rPr sz="1069" spc="10" dirty="0">
                <a:latin typeface="Times New Roman"/>
                <a:cs typeface="Times New Roman"/>
              </a:rPr>
              <a:t>tables and </a:t>
            </a:r>
            <a:r>
              <a:rPr sz="1069" spc="15" dirty="0">
                <a:latin typeface="Times New Roman"/>
                <a:cs typeface="Times New Roman"/>
              </a:rPr>
              <a:t>output of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549"/>
              </a:spcBef>
            </a:pPr>
            <a:r>
              <a:rPr sz="1069" spc="58" dirty="0">
                <a:latin typeface="Times New Roman"/>
                <a:cs typeface="Times New Roman"/>
              </a:rPr>
              <a:t>Join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Operation: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Join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special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cross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two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tables.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Cartesian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product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tuple </a:t>
            </a:r>
            <a:r>
              <a:rPr sz="1069" spc="15" dirty="0">
                <a:latin typeface="Times New Roman"/>
                <a:cs typeface="Times New Roman"/>
              </a:rPr>
              <a:t>of one </a:t>
            </a:r>
            <a:r>
              <a:rPr sz="1069" spc="10" dirty="0">
                <a:latin typeface="Times New Roman"/>
                <a:cs typeface="Times New Roman"/>
              </a:rPr>
              <a:t>table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tuples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join there </a:t>
            </a:r>
            <a:r>
              <a:rPr sz="1069" spc="19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special  requirement of relationship between tuples.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and a relation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then it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required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how many  books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issued </a:t>
            </a:r>
            <a:r>
              <a:rPr sz="1069" spc="19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any particular student.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case </a:t>
            </a:r>
            <a:r>
              <a:rPr sz="1069" spc="15" dirty="0">
                <a:latin typeface="Times New Roman"/>
                <a:cs typeface="Times New Roman"/>
              </a:rPr>
              <a:t>the 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dirty="0">
                <a:latin typeface="Times New Roman"/>
                <a:cs typeface="Times New Roman"/>
              </a:rPr>
              <a:t>stId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table through which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join </a:t>
            </a:r>
            <a:r>
              <a:rPr sz="1069" spc="10" dirty="0">
                <a:latin typeface="Times New Roman"/>
                <a:cs typeface="Times New Roman"/>
              </a:rPr>
              <a:t>can be  made.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the different types of joins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next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414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651"/>
            <a:ext cx="4866040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relational algebra operations.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 continue our discussion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next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lecture.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5792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18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436" y="2709373"/>
            <a:ext cx="3736886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Systems </a:t>
            </a:r>
            <a:r>
              <a:rPr sz="1069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Maxwell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949" y="2779987"/>
            <a:ext cx="117854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Section 6.6.1 </a:t>
            </a:r>
            <a:r>
              <a:rPr sz="1069" spc="15" dirty="0">
                <a:latin typeface="Times New Roman"/>
                <a:cs typeface="Times New Roman"/>
              </a:rPr>
              <a:t>–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6.6.3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5504" y="255059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36064" y="255059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0254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5504" y="3197422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3310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36064" y="3197422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93431" y="2548375"/>
            <a:ext cx="0" cy="652551"/>
          </a:xfrm>
          <a:custGeom>
            <a:avLst/>
            <a:gdLst/>
            <a:ahLst/>
            <a:cxnLst/>
            <a:rect l="l" t="t" r="r" b="b"/>
            <a:pathLst>
              <a:path h="671194">
                <a:moveTo>
                  <a:pt x="0" y="0"/>
                </a:moveTo>
                <a:lnTo>
                  <a:pt x="0" y="6706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410" y="3652100"/>
            <a:ext cx="4866040" cy="394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73" dirty="0">
                <a:latin typeface="Arial"/>
                <a:cs typeface="Arial"/>
              </a:rPr>
              <a:t> </a:t>
            </a:r>
            <a:r>
              <a:rPr sz="1167" spc="53" dirty="0">
                <a:latin typeface="Arial"/>
                <a:cs typeface="Arial"/>
              </a:rPr>
              <a:t>Lecture</a:t>
            </a:r>
            <a:r>
              <a:rPr sz="1167" i="1" spc="53" dirty="0">
                <a:latin typeface="Arial"/>
                <a:cs typeface="Arial"/>
              </a:rPr>
              <a:t>: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8662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59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Relational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Calculus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Normalization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lecture </a:t>
            </a:r>
            <a:r>
              <a:rPr sz="1069" spc="15" dirty="0">
                <a:latin typeface="Times New Roman"/>
                <a:cs typeface="Times New Roman"/>
              </a:rPr>
              <a:t>we have </a:t>
            </a:r>
            <a:r>
              <a:rPr sz="1069" spc="10" dirty="0">
                <a:latin typeface="Times New Roman"/>
                <a:cs typeface="Times New Roman"/>
              </a:rPr>
              <a:t>studied the basic </a:t>
            </a:r>
            <a:r>
              <a:rPr sz="1069" spc="5" dirty="0">
                <a:latin typeface="Times New Roman"/>
                <a:cs typeface="Times New Roman"/>
              </a:rPr>
              <a:t>operators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relational algebra along  with different examples. From 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the </a:t>
            </a:r>
            <a:r>
              <a:rPr sz="1069" spc="10" dirty="0">
                <a:latin typeface="Times New Roman"/>
                <a:cs typeface="Times New Roman"/>
              </a:rPr>
              <a:t>different types of joins, 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important and are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extensively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relational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calculus.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/>
            <a:r>
              <a:rPr sz="1264" spc="39" dirty="0">
                <a:latin typeface="Times New Roman"/>
                <a:cs typeface="Times New Roman"/>
              </a:rPr>
              <a:t>Types </a:t>
            </a:r>
            <a:r>
              <a:rPr sz="1264" spc="10" dirty="0">
                <a:latin typeface="Times New Roman"/>
                <a:cs typeface="Times New Roman"/>
              </a:rPr>
              <a:t>of</a:t>
            </a:r>
            <a:r>
              <a:rPr sz="1264" spc="-136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Joins</a:t>
            </a:r>
            <a:endParaRPr sz="1264">
              <a:latin typeface="Times New Roman"/>
              <a:cs typeface="Times New Roman"/>
            </a:endParaRPr>
          </a:p>
          <a:p>
            <a:pPr marL="12347" marR="147546">
              <a:lnSpc>
                <a:spcPct val="98400"/>
              </a:lnSpc>
              <a:spcBef>
                <a:spcPts val="247"/>
              </a:spcBef>
            </a:pPr>
            <a:r>
              <a:rPr sz="1069" spc="15" dirty="0">
                <a:latin typeface="Times New Roman"/>
                <a:cs typeface="Times New Roman"/>
              </a:rPr>
              <a:t>Join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form of </a:t>
            </a:r>
            <a:r>
              <a:rPr sz="1069" spc="5" dirty="0">
                <a:latin typeface="Times New Roman"/>
                <a:cs typeface="Times New Roman"/>
              </a:rPr>
              <a:t>cross </a:t>
            </a:r>
            <a:r>
              <a:rPr sz="1069" spc="10" dirty="0">
                <a:latin typeface="Times New Roman"/>
                <a:cs typeface="Times New Roman"/>
              </a:rPr>
              <a:t>product of two tables.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operation that  allows combining certain selections and a Cartesian product into one operation.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join operation forms a Cartesian product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its two arguments, performs a selection  forcing equality </a:t>
            </a:r>
            <a:r>
              <a:rPr sz="1069" spc="15" dirty="0">
                <a:latin typeface="Times New Roman"/>
                <a:cs typeface="Times New Roman"/>
              </a:rPr>
              <a:t>on those </a:t>
            </a:r>
            <a:r>
              <a:rPr sz="1069" spc="5" dirty="0">
                <a:latin typeface="Times New Roman"/>
                <a:cs typeface="Times New Roman"/>
              </a:rPr>
              <a:t>attributes that </a:t>
            </a:r>
            <a:r>
              <a:rPr sz="1069" spc="10" dirty="0">
                <a:latin typeface="Times New Roman"/>
                <a:cs typeface="Times New Roman"/>
              </a:rPr>
              <a:t>appear </a:t>
            </a:r>
            <a:r>
              <a:rPr sz="1069" spc="15" dirty="0">
                <a:latin typeface="Times New Roman"/>
                <a:cs typeface="Times New Roman"/>
              </a:rPr>
              <a:t>in both </a:t>
            </a:r>
            <a:r>
              <a:rPr sz="1069" spc="10" dirty="0">
                <a:latin typeface="Times New Roman"/>
                <a:cs typeface="Times New Roman"/>
              </a:rPr>
              <a:t>relation schemas, and finally  removes duplicate attributes. Following are the different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joins: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AutoNum type="arabicPeriod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Theta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AutoNum type="arabicPeriod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Equi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AutoNum type="arabicPeriod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Semi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64"/>
              </a:lnSpc>
              <a:buAutoNum type="arabicPeriod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Natural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59"/>
              </a:lnSpc>
              <a:buAutoNum type="arabicPeriod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Outer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Joins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discuss </a:t>
            </a:r>
            <a:r>
              <a:rPr sz="1069" spc="15" dirty="0">
                <a:latin typeface="Times New Roman"/>
                <a:cs typeface="Times New Roman"/>
              </a:rPr>
              <a:t>them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9" dirty="0">
                <a:latin typeface="Times New Roman"/>
                <a:cs typeface="Times New Roman"/>
              </a:rPr>
              <a:t>by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7" name="object 17"/>
          <p:cNvSpPr txBox="1"/>
          <p:nvPr/>
        </p:nvSpPr>
        <p:spPr>
          <a:xfrm>
            <a:off x="1352418" y="7972666"/>
            <a:ext cx="4733308" cy="1203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10" dirty="0">
                <a:latin typeface="Times New Roman"/>
                <a:cs typeface="Times New Roman"/>
              </a:rPr>
              <a:t>Theta</a:t>
            </a:r>
            <a:r>
              <a:rPr sz="1264" spc="-78" dirty="0">
                <a:latin typeface="Times New Roman"/>
                <a:cs typeface="Times New Roman"/>
              </a:rPr>
              <a:t> </a:t>
            </a:r>
            <a:r>
              <a:rPr sz="1264" spc="5" dirty="0">
                <a:latin typeface="Times New Roman"/>
                <a:cs typeface="Times New Roman"/>
              </a:rPr>
              <a:t>Join: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82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theta join we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the condition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5" dirty="0">
                <a:latin typeface="Times New Roman"/>
                <a:cs typeface="Times New Roman"/>
              </a:rPr>
              <a:t>relation(s) </a:t>
            </a:r>
            <a:r>
              <a:rPr sz="1069" spc="10" dirty="0">
                <a:latin typeface="Times New Roman"/>
                <a:cs typeface="Times New Roman"/>
              </a:rPr>
              <a:t>and then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5" dirty="0">
                <a:latin typeface="Times New Roman"/>
                <a:cs typeface="Times New Roman"/>
              </a:rPr>
              <a:t>selected  </a:t>
            </a:r>
            <a:r>
              <a:rPr sz="1069" spc="10" dirty="0">
                <a:latin typeface="Times New Roman"/>
                <a:cs typeface="Times New Roman"/>
              </a:rPr>
              <a:t>rows are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cross product </a:t>
            </a:r>
            <a:r>
              <a:rPr sz="1069" spc="15" dirty="0">
                <a:latin typeface="Times New Roman"/>
                <a:cs typeface="Times New Roman"/>
              </a:rPr>
              <a:t>to be </a:t>
            </a:r>
            <a:r>
              <a:rPr sz="1069" spc="10" dirty="0">
                <a:latin typeface="Times New Roman"/>
                <a:cs typeface="Times New Roman"/>
              </a:rPr>
              <a:t>merged and included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output.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normal </a:t>
            </a:r>
            <a:r>
              <a:rPr sz="1069" spc="5" dirty="0">
                <a:latin typeface="Times New Roman"/>
                <a:cs typeface="Times New Roman"/>
              </a:rPr>
              <a:t>cross </a:t>
            </a:r>
            <a:r>
              <a:rPr sz="1069" spc="10" dirty="0">
                <a:latin typeface="Times New Roman"/>
                <a:cs typeface="Times New Roman"/>
              </a:rPr>
              <a:t>product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relation are mapped/merged with all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rows of second relation, but here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selected rows of a relation are </a:t>
            </a:r>
            <a:r>
              <a:rPr sz="1069" spc="15" dirty="0">
                <a:latin typeface="Times New Roman"/>
                <a:cs typeface="Times New Roman"/>
              </a:rPr>
              <a:t>made </a:t>
            </a:r>
            <a:r>
              <a:rPr sz="1069" spc="10" dirty="0">
                <a:latin typeface="Times New Roman"/>
                <a:cs typeface="Times New Roman"/>
              </a:rPr>
              <a:t>cross  product with second relation.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denoted as under: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256816">
              <a:lnSpc>
                <a:spcPts val="1259"/>
              </a:lnSpc>
            </a:pPr>
            <a:r>
              <a:rPr sz="1069" spc="19" dirty="0">
                <a:latin typeface="Times New Roman"/>
                <a:cs typeface="Times New Roman"/>
              </a:rPr>
              <a:t>R X </a:t>
            </a:r>
            <a:r>
              <a:rPr sz="826" spc="180" dirty="0">
                <a:latin typeface="Times New Roman"/>
                <a:cs typeface="Times New Roman"/>
              </a:rPr>
              <a:t>0</a:t>
            </a:r>
            <a:r>
              <a:rPr sz="826" spc="-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97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38" y="1321868"/>
            <a:ext cx="4669719" cy="2018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59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are two relations then </a:t>
            </a:r>
            <a:r>
              <a:rPr sz="826" spc="180" dirty="0">
                <a:latin typeface="Times New Roman"/>
                <a:cs typeface="Times New Roman"/>
              </a:rPr>
              <a:t>0</a:t>
            </a:r>
            <a:r>
              <a:rPr sz="826" spc="-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condition,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for select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983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one relation and then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selected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are cross product with all the  rows of second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FACULTY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COURSE, now we </a:t>
            </a:r>
            <a:r>
              <a:rPr sz="1069" spc="5" dirty="0">
                <a:latin typeface="Times New Roman"/>
                <a:cs typeface="Times New Roman"/>
              </a:rPr>
              <a:t>will first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10" dirty="0">
                <a:latin typeface="Times New Roman"/>
                <a:cs typeface="Times New Roman"/>
              </a:rPr>
              <a:t>select operation </a:t>
            </a:r>
            <a:r>
              <a:rPr sz="1069" spc="15" dirty="0">
                <a:latin typeface="Times New Roman"/>
                <a:cs typeface="Times New Roman"/>
              </a:rPr>
              <a:t>on the FACULTY </a:t>
            </a:r>
            <a:r>
              <a:rPr sz="1069" spc="10" dirty="0">
                <a:latin typeface="Times New Roman"/>
                <a:cs typeface="Times New Roman"/>
              </a:rPr>
              <a:t>relation for  selection </a:t>
            </a:r>
            <a:r>
              <a:rPr sz="1069" spc="5" dirty="0">
                <a:latin typeface="Times New Roman"/>
                <a:cs typeface="Times New Roman"/>
              </a:rPr>
              <a:t>certain specific </a:t>
            </a:r>
            <a:r>
              <a:rPr sz="1069" spc="10" dirty="0">
                <a:latin typeface="Times New Roman"/>
                <a:cs typeface="Times New Roman"/>
              </a:rPr>
              <a:t>rows then these rows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across product with  </a:t>
            </a: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10" dirty="0">
                <a:latin typeface="Times New Roman"/>
                <a:cs typeface="Times New Roman"/>
              </a:rPr>
              <a:t>relation,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cross product and theta join. 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see first </a:t>
            </a:r>
            <a:r>
              <a:rPr sz="1069" spc="10" dirty="0">
                <a:latin typeface="Times New Roman"/>
                <a:cs typeface="Times New Roman"/>
              </a:rPr>
              <a:t>both the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their different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finally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cross product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carrying out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operation on</a:t>
            </a:r>
            <a:r>
              <a:rPr sz="1069" spc="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 marL="12347" marR="46301">
              <a:lnSpc>
                <a:spcPts val="1264"/>
              </a:lnSpc>
              <a:spcBef>
                <a:spcPts val="44"/>
              </a:spcBef>
            </a:pPr>
            <a:r>
              <a:rPr sz="1069" spc="10" dirty="0">
                <a:latin typeface="Times New Roman"/>
                <a:cs typeface="Times New Roman"/>
              </a:rPr>
              <a:t>From 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 difference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between cross product and </a:t>
            </a:r>
            <a:r>
              <a:rPr sz="1069" spc="5" dirty="0">
                <a:latin typeface="Times New Roman"/>
                <a:cs typeface="Times New Roman"/>
              </a:rPr>
              <a:t>theta </a:t>
            </a:r>
            <a:r>
              <a:rPr sz="1069" spc="10" dirty="0">
                <a:latin typeface="Times New Roman"/>
                <a:cs typeface="Times New Roman"/>
              </a:rPr>
              <a:t>join becomes  </a:t>
            </a:r>
            <a:r>
              <a:rPr sz="1069" spc="5" dirty="0">
                <a:latin typeface="Times New Roman"/>
                <a:cs typeface="Times New Roman"/>
              </a:rPr>
              <a:t>clear.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556">
              <a:latin typeface="Times New Roman"/>
              <a:cs typeface="Times New Roman"/>
            </a:endParaRPr>
          </a:p>
          <a:p>
            <a:pPr marL="12347"/>
            <a:r>
              <a:rPr sz="1069" spc="15" dirty="0">
                <a:latin typeface="Times New Roman"/>
                <a:cs typeface="Times New Roman"/>
              </a:rPr>
              <a:t>FACULTY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19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3335209"/>
          <a:ext cx="4967905" cy="10779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750">
                <a:tc>
                  <a:txBody>
                    <a:bodyPr/>
                    <a:lstStyle/>
                    <a:p>
                      <a:pPr marL="60325">
                        <a:lnSpc>
                          <a:spcPts val="127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7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7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65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518">
                <a:tc>
                  <a:txBody>
                    <a:bodyPr/>
                    <a:lstStyle/>
                    <a:p>
                      <a:pPr marL="6032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93"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6">
                      <a:solidFill>
                        <a:srgbClr val="000000"/>
                      </a:solidFill>
                      <a:prstDash val="solid"/>
                    </a:lnL>
                    <a:lnR w="69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01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762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822" y="4401033"/>
            <a:ext cx="57785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COURS</a:t>
            </a:r>
            <a:r>
              <a:rPr sz="1069" spc="15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0022" y="4572026"/>
          <a:ext cx="4969140" cy="103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093">
                <a:tc>
                  <a:txBody>
                    <a:bodyPr/>
                    <a:lstStyle/>
                    <a:p>
                      <a:pPr marL="60325">
                        <a:lnSpc>
                          <a:spcPts val="1045"/>
                        </a:lnSpc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5"/>
                        </a:lnSpc>
                      </a:pPr>
                      <a:r>
                        <a:rPr sz="900" spc="40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5"/>
                        </a:lnSpc>
                      </a:pPr>
                      <a:r>
                        <a:rPr sz="900" spc="50" dirty="0">
                          <a:latin typeface="Times New Roman"/>
                          <a:cs typeface="Times New Roman"/>
                        </a:rPr>
                        <a:t>fId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48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988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22"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568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5">
                      <a:solidFill>
                        <a:srgbClr val="000000"/>
                      </a:solidFill>
                      <a:prstDash val="solid"/>
                    </a:lnL>
                    <a:lnR w="668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80">
                      <a:solidFill>
                        <a:srgbClr val="000000"/>
                      </a:solidFill>
                      <a:prstDash val="solid"/>
                    </a:lnL>
                    <a:lnR w="700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07">
                      <a:solidFill>
                        <a:srgbClr val="000000"/>
                      </a:solidFill>
                      <a:prstDash val="solid"/>
                    </a:lnL>
                    <a:lnR w="733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3151" y="5842145"/>
            <a:ext cx="2959012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44" dirty="0">
                <a:latin typeface="Arial"/>
                <a:cs typeface="Arial"/>
              </a:rPr>
              <a:t>(σ </a:t>
            </a:r>
            <a:r>
              <a:rPr sz="1604" spc="87" baseline="-15151" dirty="0">
                <a:latin typeface="Arial"/>
                <a:cs typeface="Arial"/>
              </a:rPr>
              <a:t>rank </a:t>
            </a:r>
            <a:r>
              <a:rPr sz="1604" spc="21" baseline="-15151" dirty="0">
                <a:latin typeface="Arial"/>
                <a:cs typeface="Arial"/>
              </a:rPr>
              <a:t>= </a:t>
            </a:r>
            <a:r>
              <a:rPr sz="1604" spc="109" baseline="-15151" dirty="0">
                <a:latin typeface="Arial"/>
                <a:cs typeface="Arial"/>
              </a:rPr>
              <a:t>‘Asso </a:t>
            </a:r>
            <a:r>
              <a:rPr sz="1604" spc="51" baseline="-15151" dirty="0">
                <a:latin typeface="Arial"/>
                <a:cs typeface="Arial"/>
              </a:rPr>
              <a:t>Prof’</a:t>
            </a:r>
            <a:r>
              <a:rPr sz="1069" spc="34" dirty="0">
                <a:latin typeface="Arial"/>
                <a:cs typeface="Arial"/>
              </a:rPr>
              <a:t>(FACULTY)) </a:t>
            </a:r>
            <a:r>
              <a:rPr sz="1069" spc="19" dirty="0">
                <a:latin typeface="Arial"/>
                <a:cs typeface="Arial"/>
              </a:rPr>
              <a:t>X</a:t>
            </a:r>
            <a:r>
              <a:rPr sz="1069" spc="-190" dirty="0">
                <a:latin typeface="Arial"/>
                <a:cs typeface="Arial"/>
              </a:rPr>
              <a:t> </a:t>
            </a:r>
            <a:r>
              <a:rPr sz="1069" spc="19" dirty="0">
                <a:latin typeface="Arial"/>
                <a:cs typeface="Arial"/>
              </a:rPr>
              <a:t>COURSE</a:t>
            </a:r>
            <a:endParaRPr sz="1069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0852" y="6124697"/>
          <a:ext cx="4970992" cy="3102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6418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823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65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93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23000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  <a:tabLst>
                          <a:tab pos="120269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99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702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457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64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102">
                      <a:solidFill>
                        <a:srgbClr val="000000"/>
                      </a:solidFill>
                      <a:prstDash val="solid"/>
                    </a:lnL>
                    <a:lnR w="6700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0">
                      <a:solidFill>
                        <a:srgbClr val="000000"/>
                      </a:solidFill>
                      <a:prstDash val="solid"/>
                    </a:lnL>
                    <a:lnR w="691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9">
                      <a:solidFill>
                        <a:srgbClr val="000000"/>
                      </a:solidFill>
                      <a:prstDash val="solid"/>
                    </a:lnL>
                    <a:lnR w="7048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48">
                      <a:solidFill>
                        <a:srgbClr val="000000"/>
                      </a:solidFill>
                      <a:prstDash val="solid"/>
                    </a:lnL>
                    <a:lnR w="722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25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229">
                      <a:solidFill>
                        <a:srgbClr val="000000"/>
                      </a:solidFill>
                      <a:prstDash val="solid"/>
                    </a:lnL>
                    <a:lnR w="7420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420">
                      <a:solidFill>
                        <a:srgbClr val="000000"/>
                      </a:solidFill>
                      <a:prstDash val="solid"/>
                    </a:lnL>
                    <a:lnR w="5356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Money 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56">
                      <a:solidFill>
                        <a:srgbClr val="000000"/>
                      </a:solidFill>
                      <a:prstDash val="solid"/>
                    </a:lnL>
                    <a:lnR w="7109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9">
                      <a:solidFill>
                        <a:srgbClr val="000000"/>
                      </a:solidFill>
                      <a:prstDash val="solid"/>
                    </a:lnL>
                    <a:lnR w="6102">
                      <a:solidFill>
                        <a:srgbClr val="000000"/>
                      </a:solidFill>
                      <a:prstDash val="solid"/>
                    </a:lnR>
                    <a:lnT w="4577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7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05" y="1320742"/>
            <a:ext cx="4867892" cy="4588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indent="-209281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following treatment </a:t>
            </a:r>
            <a:r>
              <a:rPr sz="1069" spc="5" dirty="0">
                <a:latin typeface="Times New Roman"/>
                <a:cs typeface="Times New Roman"/>
              </a:rPr>
              <a:t>in each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situations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discussed.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27"/>
              </a:spcBef>
            </a:pPr>
            <a:r>
              <a:rPr sz="1069" spc="58" dirty="0">
                <a:latin typeface="Times New Roman"/>
                <a:cs typeface="Times New Roman"/>
              </a:rPr>
              <a:t>One </a:t>
            </a:r>
            <a:r>
              <a:rPr sz="1069" spc="44" dirty="0">
                <a:latin typeface="Times New Roman"/>
                <a:cs typeface="Times New Roman"/>
              </a:rPr>
              <a:t>to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Many: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cardinality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instance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entity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mapped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instances of second entity type, and inversely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instance of second entity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mapped with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instance 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entity type.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participating entity types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 transformed into relations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been </a:t>
            </a:r>
            <a:r>
              <a:rPr sz="1069" spc="10" dirty="0">
                <a:latin typeface="Times New Roman"/>
                <a:cs typeface="Times New Roman"/>
              </a:rPr>
              <a:t>already discussed.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 particular case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placing 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entity type (or  corresponding </a:t>
            </a:r>
            <a:r>
              <a:rPr sz="1069" spc="5" dirty="0">
                <a:latin typeface="Times New Roman"/>
                <a:cs typeface="Times New Roman"/>
              </a:rPr>
              <a:t>relation) </a:t>
            </a:r>
            <a:r>
              <a:rPr sz="1069" spc="10" dirty="0">
                <a:latin typeface="Times New Roman"/>
                <a:cs typeface="Times New Roman"/>
              </a:rPr>
              <a:t>against one side of relationship will be included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entity  type (or corresponding relation)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side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as foreign </a:t>
            </a:r>
            <a:r>
              <a:rPr sz="1069" spc="19" dirty="0">
                <a:latin typeface="Times New Roman"/>
                <a:cs typeface="Times New Roman"/>
              </a:rPr>
              <a:t>key  </a:t>
            </a:r>
            <a:r>
              <a:rPr sz="1069" spc="10" dirty="0">
                <a:latin typeface="Times New Roman"/>
                <a:cs typeface="Times New Roman"/>
              </a:rPr>
              <a:t>(FK).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declaring the </a:t>
            </a:r>
            <a:r>
              <a:rPr sz="1069" spc="15" dirty="0">
                <a:latin typeface="Times New Roman"/>
                <a:cs typeface="Times New Roman"/>
              </a:rPr>
              <a:t>PK-FK </a:t>
            </a:r>
            <a:r>
              <a:rPr sz="1069" spc="10" dirty="0">
                <a:latin typeface="Times New Roman"/>
                <a:cs typeface="Times New Roman"/>
              </a:rPr>
              <a:t>link between the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relations the </a:t>
            </a:r>
            <a:r>
              <a:rPr sz="1069" spc="5" dirty="0">
                <a:latin typeface="Times New Roman"/>
                <a:cs typeface="Times New Roman"/>
              </a:rPr>
              <a:t>referential </a:t>
            </a:r>
            <a:r>
              <a:rPr sz="1069" spc="10" dirty="0">
                <a:latin typeface="Times New Roman"/>
                <a:cs typeface="Times New Roman"/>
              </a:rPr>
              <a:t>integrity  constraint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5" dirty="0">
                <a:latin typeface="Times New Roman"/>
                <a:cs typeface="Times New Roman"/>
              </a:rPr>
              <a:t>automatically, </a:t>
            </a:r>
            <a:r>
              <a:rPr sz="1069" spc="10" dirty="0">
                <a:latin typeface="Times New Roman"/>
                <a:cs typeface="Times New Roman"/>
              </a:rPr>
              <a:t>which means that value of foreign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either </a:t>
            </a:r>
            <a:r>
              <a:rPr sz="1069" spc="10" dirty="0">
                <a:latin typeface="Times New Roman"/>
                <a:cs typeface="Times New Roman"/>
              </a:rPr>
              <a:t>null or matches </a:t>
            </a:r>
            <a:r>
              <a:rPr sz="1069" spc="1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its value </a:t>
            </a:r>
            <a:r>
              <a:rPr sz="1069" spc="15" dirty="0">
                <a:latin typeface="Times New Roman"/>
                <a:cs typeface="Times New Roman"/>
              </a:rPr>
              <a:t>in the home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600"/>
              </a:lnSpc>
            </a:pPr>
            <a:r>
              <a:rPr sz="1069" spc="10" dirty="0">
                <a:latin typeface="Times New Roman"/>
                <a:cs typeface="Times New Roman"/>
              </a:rPr>
              <a:t>For Example, consider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binary relationship given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1 </a:t>
            </a:r>
            <a:r>
              <a:rPr sz="1069" spc="10" dirty="0">
                <a:latin typeface="Times New Roman"/>
                <a:cs typeface="Times New Roman"/>
              </a:rPr>
              <a:t>involving two  entity types </a:t>
            </a:r>
            <a:r>
              <a:rPr sz="1069" spc="15" dirty="0">
                <a:latin typeface="Times New Roman"/>
                <a:cs typeface="Times New Roman"/>
              </a:rPr>
              <a:t>PROJET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EMPLOYEE. Now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relationships  between </a:t>
            </a:r>
            <a:r>
              <a:rPr sz="1069" spc="15" dirty="0">
                <a:latin typeface="Times New Roman"/>
                <a:cs typeface="Times New Roman"/>
              </a:rPr>
              <a:t>these two. On any one </a:t>
            </a:r>
            <a:r>
              <a:rPr sz="1069" spc="10" dirty="0">
                <a:latin typeface="Times New Roman"/>
                <a:cs typeface="Times New Roman"/>
              </a:rPr>
              <a:t>project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employees can </a:t>
            </a:r>
            <a:r>
              <a:rPr sz="1069" spc="15" dirty="0">
                <a:latin typeface="Times New Roman"/>
                <a:cs typeface="Times New Roman"/>
              </a:rPr>
              <a:t>work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employee  can work </a:t>
            </a:r>
            <a:r>
              <a:rPr sz="1069" spc="15" dirty="0">
                <a:latin typeface="Times New Roman"/>
                <a:cs typeface="Times New Roman"/>
              </a:rPr>
              <a:t>on only one</a:t>
            </a:r>
            <a:r>
              <a:rPr sz="1069" spc="-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project.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99895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9581" y="1328789"/>
          <a:ext cx="4966053" cy="41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4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7507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indent="44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45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  <a:tabLst>
                          <a:tab pos="1203960" algn="l"/>
                        </a:tabLst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	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to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572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2441" y="1803493"/>
            <a:ext cx="4865423" cy="704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1: </a:t>
            </a:r>
            <a:r>
              <a:rPr sz="1069" spc="19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tables with an example of </a:t>
            </a:r>
            <a:r>
              <a:rPr sz="1069" spc="5" dirty="0">
                <a:latin typeface="Times New Roman"/>
                <a:cs typeface="Times New Roman"/>
              </a:rPr>
              <a:t>theta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marR="4939">
              <a:lnSpc>
                <a:spcPts val="1157"/>
              </a:lnSpc>
            </a:pPr>
            <a:r>
              <a:rPr sz="972" spc="15" dirty="0">
                <a:latin typeface="Times New Roman"/>
                <a:cs typeface="Times New Roman"/>
              </a:rPr>
              <a:t>In </a:t>
            </a:r>
            <a:r>
              <a:rPr sz="972" spc="10" dirty="0">
                <a:latin typeface="Times New Roman"/>
                <a:cs typeface="Times New Roman"/>
              </a:rPr>
              <a:t>this </a:t>
            </a:r>
            <a:r>
              <a:rPr sz="972" spc="15" dirty="0">
                <a:latin typeface="Times New Roman"/>
                <a:cs typeface="Times New Roman"/>
              </a:rPr>
              <a:t>example </a:t>
            </a:r>
            <a:r>
              <a:rPr sz="972" spc="10" dirty="0">
                <a:latin typeface="Times New Roman"/>
                <a:cs typeface="Times New Roman"/>
              </a:rPr>
              <a:t>after fulfilling the </a:t>
            </a:r>
            <a:r>
              <a:rPr sz="972" spc="15" dirty="0">
                <a:latin typeface="Times New Roman"/>
                <a:cs typeface="Times New Roman"/>
              </a:rPr>
              <a:t>select </a:t>
            </a:r>
            <a:r>
              <a:rPr sz="972" spc="10" dirty="0">
                <a:latin typeface="Times New Roman"/>
                <a:cs typeface="Times New Roman"/>
              </a:rPr>
              <a:t>condition of </a:t>
            </a:r>
            <a:r>
              <a:rPr sz="972" spc="15" dirty="0">
                <a:latin typeface="Times New Roman"/>
                <a:cs typeface="Times New Roman"/>
              </a:rPr>
              <a:t>Associate </a:t>
            </a:r>
            <a:r>
              <a:rPr sz="972" spc="10" dirty="0">
                <a:latin typeface="Times New Roman"/>
                <a:cs typeface="Times New Roman"/>
              </a:rPr>
              <a:t>professor </a:t>
            </a:r>
            <a:r>
              <a:rPr sz="972" spc="19" dirty="0">
                <a:latin typeface="Times New Roman"/>
                <a:cs typeface="Times New Roman"/>
              </a:rPr>
              <a:t>on </a:t>
            </a:r>
            <a:r>
              <a:rPr sz="972" spc="10" dirty="0">
                <a:latin typeface="Times New Roman"/>
                <a:cs typeface="Times New Roman"/>
              </a:rPr>
              <a:t>faculty relation  </a:t>
            </a:r>
            <a:r>
              <a:rPr sz="972" spc="15" dirty="0">
                <a:latin typeface="Times New Roman"/>
                <a:cs typeface="Times New Roman"/>
              </a:rPr>
              <a:t>then </a:t>
            </a:r>
            <a:r>
              <a:rPr sz="972" dirty="0">
                <a:latin typeface="Times New Roman"/>
                <a:cs typeface="Times New Roman"/>
              </a:rPr>
              <a:t>it </a:t>
            </a:r>
            <a:r>
              <a:rPr sz="972" spc="10" dirty="0">
                <a:latin typeface="Times New Roman"/>
                <a:cs typeface="Times New Roman"/>
              </a:rPr>
              <a:t>is cross </a:t>
            </a:r>
            <a:r>
              <a:rPr sz="972" spc="15" dirty="0">
                <a:latin typeface="Times New Roman"/>
                <a:cs typeface="Times New Roman"/>
              </a:rPr>
              <a:t>product with </a:t>
            </a:r>
            <a:r>
              <a:rPr sz="972" spc="10" dirty="0">
                <a:latin typeface="Times New Roman"/>
                <a:cs typeface="Times New Roman"/>
              </a:rPr>
              <a:t>course</a:t>
            </a:r>
            <a:r>
              <a:rPr sz="972" spc="-24" dirty="0">
                <a:latin typeface="Times New Roman"/>
                <a:cs typeface="Times New Roman"/>
              </a:rPr>
              <a:t> </a:t>
            </a:r>
            <a:r>
              <a:rPr sz="972" spc="10" dirty="0">
                <a:latin typeface="Times New Roman"/>
                <a:cs typeface="Times New Roman"/>
              </a:rPr>
              <a:t>relation</a:t>
            </a:r>
            <a:endParaRPr sz="9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378" y="2901951"/>
            <a:ext cx="4867275" cy="2155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Equi–Join: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most used type of join.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equi–join rows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joined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basis </a:t>
            </a:r>
            <a:r>
              <a:rPr sz="1069" spc="10" dirty="0">
                <a:latin typeface="Times New Roman"/>
                <a:cs typeface="Times New Roman"/>
              </a:rPr>
              <a:t>of values  of a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between the two relations.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relations are joined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 basis of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between them; which are meaningful. This means </a:t>
            </a:r>
            <a:r>
              <a:rPr sz="1069" spc="15" dirty="0">
                <a:latin typeface="Times New Roman"/>
                <a:cs typeface="Times New Roman"/>
              </a:rPr>
              <a:t>on the  </a:t>
            </a:r>
            <a:r>
              <a:rPr sz="1069" spc="10" dirty="0">
                <a:latin typeface="Times New Roman"/>
                <a:cs typeface="Times New Roman"/>
              </a:rPr>
              <a:t>basis of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key, 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foreign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another relation.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having the 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joined.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appear twice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the </a:t>
            </a:r>
            <a:r>
              <a:rPr sz="1069" spc="5" dirty="0">
                <a:latin typeface="Times New Roman"/>
                <a:cs typeface="Times New Roman"/>
              </a:rPr>
              <a:t>attributes, </a:t>
            </a:r>
            <a:r>
              <a:rPr sz="1069" spc="10" dirty="0">
                <a:latin typeface="Times New Roman"/>
                <a:cs typeface="Times New Roman"/>
              </a:rPr>
              <a:t>which are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relations, </a:t>
            </a:r>
            <a:r>
              <a:rPr sz="1069" spc="10" dirty="0">
                <a:latin typeface="Times New Roman"/>
                <a:cs typeface="Times New Roman"/>
              </a:rPr>
              <a:t>appear  twice, but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those </a:t>
            </a:r>
            <a:r>
              <a:rPr sz="1069" spc="15" dirty="0">
                <a:latin typeface="Times New Roman"/>
                <a:cs typeface="Times New Roman"/>
              </a:rPr>
              <a:t>rows,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selected. </a:t>
            </a:r>
            <a:r>
              <a:rPr sz="1069" spc="19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with </a:t>
            </a:r>
            <a:r>
              <a:rPr sz="1069" spc="15" dirty="0">
                <a:latin typeface="Times New Roman"/>
                <a:cs typeface="Times New Roman"/>
              </a:rPr>
              <a:t>the same name  is </a:t>
            </a:r>
            <a:r>
              <a:rPr sz="1069" spc="10" dirty="0">
                <a:latin typeface="Times New Roman"/>
                <a:cs typeface="Times New Roman"/>
              </a:rPr>
              <a:t>qualified with the relation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output.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foreign  </a:t>
            </a:r>
            <a:r>
              <a:rPr sz="1069" spc="10" dirty="0">
                <a:latin typeface="Times New Roman"/>
                <a:cs typeface="Times New Roman"/>
              </a:rPr>
              <a:t>keys of two relations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having 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names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equi </a:t>
            </a:r>
            <a:r>
              <a:rPr sz="1069" spc="15" dirty="0">
                <a:latin typeface="Times New Roman"/>
                <a:cs typeface="Times New Roman"/>
              </a:rPr>
              <a:t>– join </a:t>
            </a:r>
            <a:r>
              <a:rPr sz="1069" spc="10" dirty="0">
                <a:latin typeface="Times New Roman"/>
                <a:cs typeface="Times New Roman"/>
              </a:rPr>
              <a:t>of both  then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5" dirty="0">
                <a:latin typeface="Times New Roman"/>
                <a:cs typeface="Times New Roman"/>
              </a:rPr>
              <a:t>precede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attribute </a:t>
            </a:r>
            <a:r>
              <a:rPr sz="1069" spc="10" dirty="0">
                <a:latin typeface="Times New Roman"/>
                <a:cs typeface="Times New Roman"/>
              </a:rPr>
              <a:t>name. </a:t>
            </a:r>
            <a:r>
              <a:rPr sz="1069" spc="15" dirty="0">
                <a:latin typeface="Times New Roman"/>
                <a:cs typeface="Times New Roman"/>
              </a:rPr>
              <a:t>For  Example,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take the equi </a:t>
            </a:r>
            <a:r>
              <a:rPr sz="1069" spc="15" dirty="0">
                <a:latin typeface="Times New Roman"/>
                <a:cs typeface="Times New Roman"/>
              </a:rPr>
              <a:t>– </a:t>
            </a:r>
            <a:r>
              <a:rPr sz="1069" spc="10" dirty="0">
                <a:latin typeface="Times New Roman"/>
                <a:cs typeface="Times New Roman"/>
              </a:rPr>
              <a:t>join of faculty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course relations then the output 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as under: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439" y="5230741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FACULTY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9005" y="5254399"/>
            <a:ext cx="2004572" cy="164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26" spc="-5" dirty="0">
                <a:latin typeface="Times New Roman"/>
                <a:cs typeface="Times New Roman"/>
              </a:rPr>
              <a:t>FACULTY..facId=COURSE.fId </a:t>
            </a:r>
            <a:r>
              <a:rPr sz="826" spc="5" dirty="0">
                <a:latin typeface="Times New Roman"/>
                <a:cs typeface="Times New Roman"/>
              </a:rPr>
              <a:t> </a:t>
            </a:r>
            <a:r>
              <a:rPr sz="1604" spc="21" baseline="10101" dirty="0">
                <a:latin typeface="Times New Roman"/>
                <a:cs typeface="Times New Roman"/>
              </a:rPr>
              <a:t>COURSE</a:t>
            </a:r>
            <a:endParaRPr sz="1604" baseline="10101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99577" y="5408330"/>
          <a:ext cx="5172251" cy="870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8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97">
                <a:tc>
                  <a:txBody>
                    <a:bodyPr/>
                    <a:lstStyle/>
                    <a:p>
                      <a:pPr marR="39370" algn="ctr">
                        <a:lnSpc>
                          <a:spcPts val="126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35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588">
                <a:tc>
                  <a:txBody>
                    <a:bodyPr/>
                    <a:lstStyle/>
                    <a:p>
                      <a:pPr marR="11239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62">
                <a:tc>
                  <a:txBody>
                    <a:bodyPr/>
                    <a:lstStyle/>
                    <a:p>
                      <a:pPr marR="11239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06">
                <a:tc>
                  <a:txBody>
                    <a:bodyPr/>
                    <a:lstStyle/>
                    <a:p>
                      <a:pPr marR="111760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2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234">
                      <a:solidFill>
                        <a:srgbClr val="000000"/>
                      </a:solidFill>
                      <a:prstDash val="solid"/>
                    </a:lnL>
                    <a:lnR w="47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759">
                      <a:solidFill>
                        <a:srgbClr val="000000"/>
                      </a:solidFill>
                      <a:prstDash val="solid"/>
                    </a:lnL>
                    <a:lnR w="632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22">
                      <a:solidFill>
                        <a:srgbClr val="000000"/>
                      </a:solidFill>
                      <a:prstDash val="solid"/>
                    </a:lnL>
                    <a:lnR w="636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2">
                      <a:solidFill>
                        <a:srgbClr val="000000"/>
                      </a:solidFill>
                      <a:prstDash val="solid"/>
                    </a:lnL>
                    <a:lnR w="488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4883">
                      <a:solidFill>
                        <a:srgbClr val="000000"/>
                      </a:solidFill>
                      <a:prstDash val="solid"/>
                    </a:lnL>
                    <a:lnR w="64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53">
                      <a:solidFill>
                        <a:srgbClr val="000000"/>
                      </a:solidFill>
                      <a:prstDash val="solid"/>
                    </a:lnL>
                    <a:lnR w="656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62">
                      <a:solidFill>
                        <a:srgbClr val="000000"/>
                      </a:solidFill>
                      <a:prstDash val="solid"/>
                    </a:lnL>
                    <a:lnR w="659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52748" y="6339835"/>
            <a:ext cx="4867275" cy="2605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Fig. </a:t>
            </a:r>
            <a:r>
              <a:rPr sz="1069" spc="39" dirty="0">
                <a:latin typeface="Times New Roman"/>
                <a:cs typeface="Times New Roman"/>
              </a:rPr>
              <a:t>2: </a:t>
            </a:r>
            <a:r>
              <a:rPr sz="1069" spc="44" dirty="0">
                <a:latin typeface="Times New Roman"/>
                <a:cs typeface="Times New Roman"/>
              </a:rPr>
              <a:t>Equi-join on </a:t>
            </a:r>
            <a:r>
              <a:rPr sz="1069" spc="39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39" dirty="0">
                <a:latin typeface="Times New Roman"/>
                <a:cs typeface="Times New Roman"/>
              </a:rPr>
              <a:t>figure</a:t>
            </a:r>
            <a:r>
              <a:rPr sz="1069" spc="-16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4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above </a:t>
            </a:r>
            <a:r>
              <a:rPr sz="1069" spc="15" dirty="0">
                <a:latin typeface="Times New Roman"/>
                <a:cs typeface="Times New Roman"/>
              </a:rPr>
              <a:t>example the name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between the two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different,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it is facId in </a:t>
            </a:r>
            <a:r>
              <a:rPr sz="1069" spc="15" dirty="0">
                <a:latin typeface="Times New Roman"/>
                <a:cs typeface="Times New Roman"/>
              </a:rPr>
              <a:t>FACULTY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fId in </a:t>
            </a:r>
            <a:r>
              <a:rPr sz="1069" spc="15" dirty="0">
                <a:latin typeface="Times New Roman"/>
                <a:cs typeface="Times New Roman"/>
              </a:rPr>
              <a:t>COURSE, so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not required 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qualify; </a:t>
            </a:r>
            <a:r>
              <a:rPr sz="1069" spc="10" dirty="0">
                <a:latin typeface="Times New Roman"/>
                <a:cs typeface="Times New Roman"/>
              </a:rPr>
              <a:t>however 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10" dirty="0">
                <a:latin typeface="Times New Roman"/>
                <a:cs typeface="Times New Roman"/>
              </a:rPr>
              <a:t>harm </a:t>
            </a:r>
            <a:r>
              <a:rPr sz="1069" spc="15" dirty="0">
                <a:latin typeface="Times New Roman"/>
                <a:cs typeface="Times New Roman"/>
              </a:rPr>
              <a:t>doing </a:t>
            </a:r>
            <a:r>
              <a:rPr sz="1069" spc="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still.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taking  equi–join </a:t>
            </a:r>
            <a:r>
              <a:rPr sz="1069" spc="15" dirty="0">
                <a:latin typeface="Times New Roman"/>
                <a:cs typeface="Times New Roman"/>
              </a:rPr>
              <a:t>only those </a:t>
            </a:r>
            <a:r>
              <a:rPr sz="1069" spc="10" dirty="0">
                <a:latin typeface="Times New Roman"/>
                <a:cs typeface="Times New Roman"/>
              </a:rPr>
              <a:t>tuples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selected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output whose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both the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7536" algn="just">
              <a:lnSpc>
                <a:spcPts val="1278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Natural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most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and general form of join. </a:t>
            </a:r>
            <a:r>
              <a:rPr sz="1069" spc="-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simply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join,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</a:t>
            </a:r>
            <a:r>
              <a:rPr sz="1069" spc="26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natural join.  </a:t>
            </a:r>
            <a:r>
              <a:rPr sz="1069" spc="-5" dirty="0">
                <a:latin typeface="Times New Roman"/>
                <a:cs typeface="Times New Roman"/>
              </a:rPr>
              <a:t>It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as  </a:t>
            </a:r>
            <a:r>
              <a:rPr sz="1069" spc="10" dirty="0">
                <a:latin typeface="Times New Roman"/>
                <a:cs typeface="Times New Roman"/>
              </a:rPr>
              <a:t>equi–join  but  the difference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that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natural  join,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appears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once. </a:t>
            </a:r>
            <a:r>
              <a:rPr sz="1069" spc="15" dirty="0">
                <a:latin typeface="Times New Roman"/>
                <a:cs typeface="Times New Roman"/>
              </a:rPr>
              <a:t>Now,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does not matter which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 </a:t>
            </a:r>
            <a:r>
              <a:rPr sz="1069" spc="15" dirty="0">
                <a:latin typeface="Times New Roman"/>
                <a:cs typeface="Times New Roman"/>
              </a:rPr>
              <a:t>should </a:t>
            </a:r>
            <a:r>
              <a:rPr sz="1069" spc="10" dirty="0">
                <a:latin typeface="Times New Roman"/>
                <a:cs typeface="Times New Roman"/>
              </a:rPr>
              <a:t>be part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 </a:t>
            </a:r>
            <a:r>
              <a:rPr sz="1069" spc="5" dirty="0">
                <a:latin typeface="Times New Roman"/>
                <a:cs typeface="Times New Roman"/>
              </a:rPr>
              <a:t>relation as </a:t>
            </a:r>
            <a:r>
              <a:rPr sz="1069" spc="10" dirty="0">
                <a:latin typeface="Times New Roman"/>
                <a:cs typeface="Times New Roman"/>
              </a:rPr>
              <a:t>the values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same.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take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natural join of faculty and course the output would be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3349" y="5267159"/>
            <a:ext cx="314854" cy="96926"/>
          </a:xfrm>
          <a:custGeom>
            <a:avLst/>
            <a:gdLst/>
            <a:ahLst/>
            <a:cxnLst/>
            <a:rect l="l" t="t" r="r" b="b"/>
            <a:pathLst>
              <a:path w="323850" h="99695">
                <a:moveTo>
                  <a:pt x="0" y="0"/>
                </a:moveTo>
                <a:lnTo>
                  <a:pt x="323241" y="991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006313" y="5267160"/>
            <a:ext cx="301272" cy="96926"/>
          </a:xfrm>
          <a:custGeom>
            <a:avLst/>
            <a:gdLst/>
            <a:ahLst/>
            <a:cxnLst/>
            <a:rect l="l" t="t" r="r" b="b"/>
            <a:pathLst>
              <a:path w="309879" h="99695">
                <a:moveTo>
                  <a:pt x="0" y="99107"/>
                </a:moveTo>
                <a:lnTo>
                  <a:pt x="309519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007797" y="5273089"/>
            <a:ext cx="1852" cy="96926"/>
          </a:xfrm>
          <a:custGeom>
            <a:avLst/>
            <a:gdLst/>
            <a:ahLst/>
            <a:cxnLst/>
            <a:rect l="l" t="t" r="r" b="b"/>
            <a:pathLst>
              <a:path w="1905" h="99695">
                <a:moveTo>
                  <a:pt x="1524" y="0"/>
                </a:moveTo>
                <a:lnTo>
                  <a:pt x="0" y="99107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311687" y="5265676"/>
            <a:ext cx="1852" cy="95074"/>
          </a:xfrm>
          <a:custGeom>
            <a:avLst/>
            <a:gdLst/>
            <a:ahLst/>
            <a:cxnLst/>
            <a:rect l="l" t="t" r="r" b="b"/>
            <a:pathLst>
              <a:path w="1904" h="97789">
                <a:moveTo>
                  <a:pt x="1524" y="0"/>
                </a:moveTo>
                <a:lnTo>
                  <a:pt x="0" y="97582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84596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261"/>
            <a:ext cx="66921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FACULTY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9266" y="1319261"/>
            <a:ext cx="106988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0" dirty="0">
                <a:latin typeface="Times New Roman"/>
                <a:cs typeface="Times New Roman"/>
              </a:rPr>
              <a:t>facId, </a:t>
            </a:r>
            <a:r>
              <a:rPr sz="875" spc="15" dirty="0">
                <a:latin typeface="Times New Roman"/>
                <a:cs typeface="Times New Roman"/>
              </a:rPr>
              <a:t>fId</a:t>
            </a:r>
            <a:r>
              <a:rPr sz="875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COURSE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1490311"/>
          <a:ext cx="4809243" cy="868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1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9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65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crCode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crTitle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63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09"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C3458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Money 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Capital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Market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58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65">
                      <a:solidFill>
                        <a:srgbClr val="000000"/>
                      </a:solidFill>
                      <a:prstDash val="solid"/>
                    </a:lnL>
                    <a:lnR w="647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73">
                      <a:solidFill>
                        <a:srgbClr val="000000"/>
                      </a:solidFill>
                      <a:prstDash val="solid"/>
                    </a:lnL>
                    <a:lnR w="660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5" dirty="0">
                          <a:latin typeface="Times New Roman"/>
                          <a:cs typeface="Times New Roman"/>
                        </a:rPr>
                        <a:t>ENG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08">
                      <a:solidFill>
                        <a:srgbClr val="000000"/>
                      </a:solidFill>
                      <a:prstDash val="solid"/>
                    </a:lnL>
                    <a:lnR w="670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09">
                      <a:solidFill>
                        <a:srgbClr val="000000"/>
                      </a:solidFill>
                      <a:prstDash val="solid"/>
                    </a:lnL>
                    <a:lnR w="68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22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C3459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706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Introduction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Accounting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65">
                      <a:solidFill>
                        <a:srgbClr val="000000"/>
                      </a:solidFill>
                      <a:prstDash val="solid"/>
                    </a:lnL>
                    <a:lnR w="73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711" y="2421357"/>
            <a:ext cx="4867892" cy="2963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19" dirty="0">
                <a:latin typeface="Times New Roman"/>
                <a:cs typeface="Times New Roman"/>
              </a:rPr>
              <a:t>Fig.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4: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63" dirty="0">
                <a:latin typeface="Times New Roman"/>
                <a:cs typeface="Times New Roman"/>
              </a:rPr>
              <a:t>Natural</a:t>
            </a:r>
            <a:r>
              <a:rPr sz="1069" spc="10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join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FACULTY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COURSE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tables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figure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marR="223480">
              <a:lnSpc>
                <a:spcPts val="1264"/>
              </a:lnSpc>
              <a:spcBef>
                <a:spcPts val="39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example the </a:t>
            </a:r>
            <a:r>
              <a:rPr sz="1069" spc="19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appears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once,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0" dirty="0">
                <a:latin typeface="Times New Roman"/>
                <a:cs typeface="Times New Roman"/>
              </a:rPr>
              <a:t>the behavior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same.  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natural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44" dirty="0">
                <a:latin typeface="Times New Roman"/>
                <a:cs typeface="Times New Roman"/>
              </a:rPr>
              <a:t>Left </a:t>
            </a:r>
            <a:r>
              <a:rPr sz="1069" spc="73" dirty="0">
                <a:latin typeface="Times New Roman"/>
                <a:cs typeface="Times New Roman"/>
              </a:rPr>
              <a:t>Outer</a:t>
            </a:r>
            <a:r>
              <a:rPr sz="1069" spc="-122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Join: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left outer join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tuples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left relation </a:t>
            </a:r>
            <a:r>
              <a:rPr sz="1069" spc="10" dirty="0">
                <a:latin typeface="Times New Roman"/>
                <a:cs typeface="Times New Roman"/>
              </a:rPr>
              <a:t>remain part of the output.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tuples that  have a matching tuple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second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corresponding tuple from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0" dirty="0">
                <a:latin typeface="Times New Roman"/>
                <a:cs typeface="Times New Roman"/>
              </a:rPr>
              <a:t>However, for the tuples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relation, which </a:t>
            </a:r>
            <a:r>
              <a:rPr sz="1069" spc="15" dirty="0">
                <a:latin typeface="Times New Roman"/>
                <a:cs typeface="Times New Roman"/>
              </a:rPr>
              <a:t>do not </a:t>
            </a:r>
            <a:r>
              <a:rPr sz="1069" spc="10" dirty="0">
                <a:latin typeface="Times New Roman"/>
                <a:cs typeface="Times New Roman"/>
              </a:rPr>
              <a:t>have a  matching record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tuple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10" dirty="0">
                <a:latin typeface="Times New Roman"/>
                <a:cs typeface="Times New Roman"/>
              </a:rPr>
              <a:t>Null values against the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right  </a:t>
            </a:r>
            <a:r>
              <a:rPr sz="1069" spc="5" dirty="0">
                <a:latin typeface="Times New Roman"/>
                <a:cs typeface="Times New Roman"/>
              </a:rPr>
              <a:t>relation. </a:t>
            </a:r>
            <a:r>
              <a:rPr sz="1069" spc="15" dirty="0">
                <a:latin typeface="Times New Roman"/>
                <a:cs typeface="Times New Roman"/>
              </a:rPr>
              <a:t>The example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figure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below.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be described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another way.  Left outer join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equi-join plus the </a:t>
            </a:r>
            <a:r>
              <a:rPr sz="1069" spc="15" dirty="0">
                <a:latin typeface="Times New Roman"/>
                <a:cs typeface="Times New Roman"/>
              </a:rPr>
              <a:t>non </a:t>
            </a:r>
            <a:r>
              <a:rPr sz="1069" spc="10" dirty="0">
                <a:latin typeface="Times New Roman"/>
                <a:cs typeface="Times New Roman"/>
              </a:rPr>
              <a:t>matching rows of the left side relation  having Null against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of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49" dirty="0">
                <a:latin typeface="Times New Roman"/>
                <a:cs typeface="Times New Roman"/>
              </a:rPr>
              <a:t>Right </a:t>
            </a:r>
            <a:r>
              <a:rPr sz="1069" spc="73" dirty="0">
                <a:latin typeface="Times New Roman"/>
                <a:cs typeface="Times New Roman"/>
              </a:rPr>
              <a:t>Outer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Join: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right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outer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tuples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right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r>
              <a:rPr sz="1069" spc="16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remain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part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output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relation,</a:t>
            </a:r>
            <a:endParaRPr sz="1069">
              <a:latin typeface="Times New Roman"/>
              <a:cs typeface="Times New Roman"/>
            </a:endParaRPr>
          </a:p>
          <a:p>
            <a:pPr marL="12347" marR="7408" algn="just">
              <a:lnSpc>
                <a:spcPts val="1264"/>
              </a:lnSpc>
              <a:spcBef>
                <a:spcPts val="53"/>
              </a:spcBef>
            </a:pP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tuples, which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match with the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relation, </a:t>
            </a:r>
            <a:r>
              <a:rPr sz="1069" spc="5" dirty="0">
                <a:latin typeface="Times New Roman"/>
                <a:cs typeface="Times New Roman"/>
              </a:rPr>
              <a:t>are left 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null.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means that right outer join </a:t>
            </a:r>
            <a:r>
              <a:rPr sz="1069" spc="5" dirty="0">
                <a:latin typeface="Times New Roman"/>
                <a:cs typeface="Times New Roman"/>
              </a:rPr>
              <a:t>will always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tuples of </a:t>
            </a:r>
            <a:r>
              <a:rPr sz="1069" spc="5" dirty="0">
                <a:latin typeface="Times New Roman"/>
                <a:cs typeface="Times New Roman"/>
              </a:rPr>
              <a:t>right relation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tuples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relation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not matched are left as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2610" y="5318252"/>
          <a:ext cx="2849122" cy="1823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46">
                <a:tc gridSpan="3">
                  <a:txBody>
                    <a:bodyPr/>
                    <a:lstStyle/>
                    <a:p>
                      <a:pPr marL="61594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39">
                <a:tc>
                  <a:txBody>
                    <a:bodyPr/>
                    <a:lstStyle/>
                    <a:p>
                      <a:pPr marL="292100">
                        <a:lnSpc>
                          <a:spcPts val="125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23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5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 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36"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675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94">
                      <a:solidFill>
                        <a:srgbClr val="000000"/>
                      </a:solidFill>
                      <a:prstDash val="solid"/>
                    </a:lnL>
                    <a:lnR w="695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0">
                      <a:solidFill>
                        <a:srgbClr val="000000"/>
                      </a:solidFill>
                      <a:prstDash val="solid"/>
                    </a:lnL>
                    <a:lnR w="6853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53">
                      <a:solidFill>
                        <a:srgbClr val="000000"/>
                      </a:solidFill>
                      <a:prstDash val="solid"/>
                    </a:lnL>
                    <a:lnR w="811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24995" y="5318252"/>
          <a:ext cx="1518708" cy="1823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846">
                <a:tc gridSpan="2">
                  <a:txBody>
                    <a:bodyPr/>
                    <a:lstStyle/>
                    <a:p>
                      <a:pPr marL="59055">
                        <a:lnSpc>
                          <a:spcPts val="123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39">
                <a:tc>
                  <a:txBody>
                    <a:bodyPr/>
                    <a:lstStyle/>
                    <a:p>
                      <a:pPr marL="59055">
                        <a:lnSpc>
                          <a:spcPts val="125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8419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5"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28">
                <a:tc>
                  <a:txBody>
                    <a:bodyPr/>
                    <a:lstStyle/>
                    <a:p>
                      <a:pPr marL="6413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36"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675"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23"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80">
                      <a:solidFill>
                        <a:srgbClr val="000000"/>
                      </a:solidFill>
                      <a:prstDash val="solid"/>
                    </a:lnL>
                    <a:lnR w="710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01">
                      <a:solidFill>
                        <a:srgbClr val="000000"/>
                      </a:solidFill>
                      <a:prstDash val="solid"/>
                    </a:lnL>
                    <a:lnR w="726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73272" y="7372815"/>
          <a:ext cx="4698735" cy="18829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108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left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sz="11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35">
                <a:tc>
                  <a:txBody>
                    <a:bodyPr/>
                    <a:lstStyle/>
                    <a:p>
                      <a:pPr marL="292100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9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8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34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948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0"/>
                        </a:lnSpc>
                        <a:tabLst>
                          <a:tab pos="880110" algn="l"/>
                        </a:tabLst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	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07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160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138"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98">
                      <a:solidFill>
                        <a:srgbClr val="000000"/>
                      </a:solidFill>
                      <a:prstDash val="solid"/>
                    </a:lnL>
                    <a:lnR w="6488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88">
                      <a:solidFill>
                        <a:srgbClr val="000000"/>
                      </a:solidFill>
                      <a:prstDash val="solid"/>
                    </a:lnL>
                    <a:lnR w="520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200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503507" y="1343908"/>
            <a:ext cx="313002" cy="96926"/>
          </a:xfrm>
          <a:custGeom>
            <a:avLst/>
            <a:gdLst/>
            <a:ahLst/>
            <a:cxnLst/>
            <a:rect l="l" t="t" r="r" b="b"/>
            <a:pathLst>
              <a:path w="321945" h="99694">
                <a:moveTo>
                  <a:pt x="0" y="0"/>
                </a:moveTo>
                <a:lnTo>
                  <a:pt x="321907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3506473" y="1343910"/>
            <a:ext cx="301272" cy="96926"/>
          </a:xfrm>
          <a:custGeom>
            <a:avLst/>
            <a:gdLst/>
            <a:ahLst/>
            <a:cxnLst/>
            <a:rect l="l" t="t" r="r" b="b"/>
            <a:pathLst>
              <a:path w="309879" h="99694">
                <a:moveTo>
                  <a:pt x="0" y="99165"/>
                </a:moveTo>
                <a:lnTo>
                  <a:pt x="309702" y="0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3506474" y="1349841"/>
            <a:ext cx="1852" cy="96926"/>
          </a:xfrm>
          <a:custGeom>
            <a:avLst/>
            <a:gdLst/>
            <a:ahLst/>
            <a:cxnLst/>
            <a:rect l="l" t="t" r="r" b="b"/>
            <a:pathLst>
              <a:path w="1904" h="99694">
                <a:moveTo>
                  <a:pt x="1525" y="0"/>
                </a:moveTo>
                <a:lnTo>
                  <a:pt x="0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3812028" y="1340942"/>
            <a:ext cx="1852" cy="96926"/>
          </a:xfrm>
          <a:custGeom>
            <a:avLst/>
            <a:gdLst/>
            <a:ahLst/>
            <a:cxnLst/>
            <a:rect l="l" t="t" r="r" b="b"/>
            <a:pathLst>
              <a:path w="1904" h="99694">
                <a:moveTo>
                  <a:pt x="1525" y="0"/>
                </a:moveTo>
                <a:lnTo>
                  <a:pt x="0" y="99165"/>
                </a:lnTo>
              </a:path>
            </a:pathLst>
          </a:custGeom>
          <a:ln w="8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2315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72236" y="1559957"/>
          <a:ext cx="4696883" cy="2024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96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outer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52">
                <a:tc>
                  <a:txBody>
                    <a:bodyPr/>
                    <a:lstStyle/>
                    <a:p>
                      <a:pPr marL="292100">
                        <a:lnSpc>
                          <a:spcPts val="1250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5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677"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27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706755" indent="635">
                        <a:lnSpc>
                          <a:spcPts val="107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  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87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13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457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09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4574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22"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043">
                <a:tc>
                  <a:txBody>
                    <a:bodyPr/>
                    <a:lstStyle/>
                    <a:p>
                      <a:pPr marL="62230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84">
                      <a:solidFill>
                        <a:srgbClr val="000000"/>
                      </a:solidFill>
                      <a:prstDash val="solid"/>
                    </a:lnL>
                    <a:lnR w="5343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43">
                      <a:solidFill>
                        <a:srgbClr val="000000"/>
                      </a:solidFill>
                      <a:prstDash val="solid"/>
                    </a:lnL>
                    <a:lnR w="5834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834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5471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471">
                      <a:solidFill>
                        <a:srgbClr val="000000"/>
                      </a:solidFill>
                      <a:prstDash val="solid"/>
                    </a:lnL>
                    <a:lnR w="7120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3045" y="3804029"/>
            <a:ext cx="4865423" cy="1451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5: </a:t>
            </a:r>
            <a:r>
              <a:rPr sz="1069" spc="5" dirty="0">
                <a:latin typeface="Times New Roman"/>
                <a:cs typeface="Times New Roman"/>
              </a:rPr>
              <a:t>Input </a:t>
            </a:r>
            <a:r>
              <a:rPr sz="1069" spc="10" dirty="0">
                <a:latin typeface="Times New Roman"/>
                <a:cs typeface="Times New Roman"/>
              </a:rPr>
              <a:t>tables and left outer join 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outer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join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59"/>
              </a:spcBef>
            </a:pPr>
            <a:r>
              <a:rPr sz="1069" spc="73" dirty="0">
                <a:latin typeface="Times New Roman"/>
                <a:cs typeface="Times New Roman"/>
              </a:rPr>
              <a:t>Outer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Join: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900"/>
              </a:lnSpc>
              <a:spcBef>
                <a:spcPts val="608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outer </a:t>
            </a:r>
            <a:r>
              <a:rPr sz="1069" spc="5" dirty="0">
                <a:latin typeface="Times New Roman"/>
                <a:cs typeface="Times New Roman"/>
              </a:rPr>
              <a:t>join all </a:t>
            </a:r>
            <a:r>
              <a:rPr sz="1069" spc="10" dirty="0">
                <a:latin typeface="Times New Roman"/>
                <a:cs typeface="Times New Roman"/>
              </a:rPr>
              <a:t>the tuples of left and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relations are part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output.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those tuples of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relation which are not matched with </a:t>
            </a:r>
            <a:r>
              <a:rPr sz="1069" spc="5" dirty="0">
                <a:latin typeface="Times New Roman"/>
                <a:cs typeface="Times New Roman"/>
              </a:rPr>
              <a:t>right </a:t>
            </a:r>
            <a:r>
              <a:rPr sz="1069" spc="10" dirty="0">
                <a:latin typeface="Times New Roman"/>
                <a:cs typeface="Times New Roman"/>
              </a:rPr>
              <a:t>relation are left  as Null. Similarly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those tuples of right relation which are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matched with </a:t>
            </a:r>
            <a:r>
              <a:rPr sz="1069" spc="5" dirty="0">
                <a:latin typeface="Times New Roman"/>
                <a:cs typeface="Times New Roman"/>
              </a:rPr>
              <a:t>left  relation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Null.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3074" y="5398343"/>
          <a:ext cx="4699353" cy="2239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7385">
                <a:tc gridSpan="5"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COURSE outer 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join</a:t>
                      </a:r>
                      <a:r>
                        <a:rPr sz="11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28">
                <a:tc>
                  <a:txBody>
                    <a:bodyPr/>
                    <a:lstStyle/>
                    <a:p>
                      <a:pPr marL="292100">
                        <a:lnSpc>
                          <a:spcPts val="126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bkTitile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BOOK.stId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STUDENT.stId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000" spc="50" dirty="0">
                          <a:latin typeface="Arial"/>
                          <a:cs typeface="Arial"/>
                        </a:rPr>
                        <a:t>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70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to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5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85"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B10002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">
                        <a:lnSpc>
                          <a:spcPts val="1019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Programming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Fundamentals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19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19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252">
                <a:tc>
                  <a:txBody>
                    <a:bodyPr/>
                    <a:lstStyle/>
                    <a:p>
                      <a:pPr marL="61594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Intro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Structures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0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S101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0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Tahir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55"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Modern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Operating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S103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Hasan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025"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9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20" dirty="0">
                          <a:latin typeface="Times New Roman"/>
                          <a:cs typeface="Times New Roman"/>
                        </a:rPr>
                        <a:t>Networks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02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S104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2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Farah</a:t>
                      </a:r>
                      <a:r>
                        <a:rPr sz="9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Naz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1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785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B10005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931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S106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Asmat</a:t>
                      </a:r>
                      <a:r>
                        <a:rPr sz="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Dar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6102">
                      <a:solidFill>
                        <a:srgbClr val="000000"/>
                      </a:solidFill>
                      <a:prstDash val="solid"/>
                    </a:lnT>
                    <a:lnB w="457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882"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01">
                      <a:solidFill>
                        <a:srgbClr val="000000"/>
                      </a:solidFill>
                      <a:prstDash val="solid"/>
                    </a:lnL>
                    <a:lnR w="5311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11">
                      <a:solidFill>
                        <a:srgbClr val="000000"/>
                      </a:solidFill>
                      <a:prstDash val="solid"/>
                    </a:lnL>
                    <a:lnR w="577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15" dirty="0">
                          <a:latin typeface="Times New Roman"/>
                          <a:cs typeface="Times New Roman"/>
                        </a:rPr>
                        <a:t>Null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9">
                      <a:solidFill>
                        <a:srgbClr val="000000"/>
                      </a:solidFill>
                      <a:prstDash val="solid"/>
                    </a:lnL>
                    <a:lnR w="5339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035"/>
                        </a:lnSpc>
                      </a:pPr>
                      <a:r>
                        <a:rPr sz="900" spc="20" dirty="0">
                          <a:latin typeface="Times New Roman"/>
                          <a:cs typeface="Times New Roman"/>
                        </a:rPr>
                        <a:t>S107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39">
                      <a:solidFill>
                        <a:srgbClr val="000000"/>
                      </a:solidFill>
                      <a:prstDash val="solid"/>
                    </a:lnL>
                    <a:lnR w="5520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035"/>
                        </a:lnSpc>
                      </a:pPr>
                      <a:r>
                        <a:rPr sz="900" spc="10" dirty="0">
                          <a:latin typeface="Times New Roman"/>
                          <a:cs typeface="Times New Roman"/>
                        </a:rPr>
                        <a:t>Liaqat</a:t>
                      </a:r>
                      <a:r>
                        <a:rPr sz="9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20">
                      <a:solidFill>
                        <a:srgbClr val="000000"/>
                      </a:solidFill>
                      <a:prstDash val="solid"/>
                    </a:lnL>
                    <a:lnR w="7177">
                      <a:solidFill>
                        <a:srgbClr val="000000"/>
                      </a:solidFill>
                      <a:prstDash val="solid"/>
                    </a:lnR>
                    <a:lnT w="4576">
                      <a:solidFill>
                        <a:srgbClr val="000000"/>
                      </a:solidFill>
                      <a:prstDash val="solid"/>
                    </a:lnT>
                    <a:lnB w="610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3750" y="7697438"/>
            <a:ext cx="4866658" cy="1643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6: outer join 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tables of figure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5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24" dirty="0">
                <a:latin typeface="Times New Roman"/>
                <a:cs typeface="Times New Roman"/>
              </a:rPr>
              <a:t>Semi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Join: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semi  join,  </a:t>
            </a:r>
            <a:r>
              <a:rPr sz="1069" spc="5" dirty="0">
                <a:latin typeface="Times New Roman"/>
                <a:cs typeface="Times New Roman"/>
              </a:rPr>
              <a:t>first 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take 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natural  join  </a:t>
            </a:r>
            <a:r>
              <a:rPr sz="1069" spc="10" dirty="0">
                <a:latin typeface="Times New Roman"/>
                <a:cs typeface="Times New Roman"/>
              </a:rPr>
              <a:t>of  two  relations  then 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5" dirty="0">
                <a:latin typeface="Times New Roman"/>
                <a:cs typeface="Times New Roman"/>
              </a:rPr>
              <a:t>project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6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table </a:t>
            </a:r>
            <a:r>
              <a:rPr sz="1069" spc="10" dirty="0">
                <a:latin typeface="Times New Roman"/>
                <a:cs typeface="Times New Roman"/>
              </a:rPr>
              <a:t>only.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after join and matching the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of both 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attributes of first relation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projected. 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take the  semi </a:t>
            </a:r>
            <a:r>
              <a:rPr sz="1069" spc="10" dirty="0">
                <a:latin typeface="Times New Roman"/>
                <a:cs typeface="Times New Roman"/>
              </a:rPr>
              <a:t>join of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relations faculty and course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the resulting relation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as  under:-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850086">
              <a:spcBef>
                <a:spcPts val="5"/>
              </a:spcBef>
              <a:tabLst>
                <a:tab pos="3783720" algn="l"/>
              </a:tabLst>
            </a:pPr>
            <a:r>
              <a:rPr sz="1069" spc="15" dirty="0">
                <a:latin typeface="Times New Roman"/>
                <a:cs typeface="Times New Roman"/>
              </a:rPr>
              <a:t>FACULTY	COURSE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9506" y="9175611"/>
            <a:ext cx="235832" cy="117299"/>
          </a:xfrm>
          <a:custGeom>
            <a:avLst/>
            <a:gdLst/>
            <a:ahLst/>
            <a:cxnLst/>
            <a:rect l="l" t="t" r="r" b="b"/>
            <a:pathLst>
              <a:path w="242570" h="120650">
                <a:moveTo>
                  <a:pt x="0" y="120524"/>
                </a:moveTo>
                <a:lnTo>
                  <a:pt x="242574" y="0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820989" y="9183026"/>
            <a:ext cx="1852" cy="117299"/>
          </a:xfrm>
          <a:custGeom>
            <a:avLst/>
            <a:gdLst/>
            <a:ahLst/>
            <a:cxnLst/>
            <a:rect l="l" t="t" r="r" b="b"/>
            <a:pathLst>
              <a:path w="1904" h="120650">
                <a:moveTo>
                  <a:pt x="1525" y="0"/>
                </a:moveTo>
                <a:lnTo>
                  <a:pt x="0" y="120524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818023" y="9174126"/>
            <a:ext cx="245092" cy="119151"/>
          </a:xfrm>
          <a:custGeom>
            <a:avLst/>
            <a:gdLst/>
            <a:ahLst/>
            <a:cxnLst/>
            <a:rect l="l" t="t" r="r" b="b"/>
            <a:pathLst>
              <a:path w="252095" h="122554">
                <a:moveTo>
                  <a:pt x="0" y="0"/>
                </a:moveTo>
                <a:lnTo>
                  <a:pt x="251728" y="122050"/>
                </a:lnTo>
              </a:path>
            </a:pathLst>
          </a:custGeom>
          <a:ln w="11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403887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963" y="1328789"/>
          <a:ext cx="3317080" cy="991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016">
                <a:tc>
                  <a:txBody>
                    <a:bodyPr/>
                    <a:lstStyle/>
                    <a:p>
                      <a:pPr marL="61594">
                        <a:lnSpc>
                          <a:spcPts val="128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facId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8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facName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80"/>
                        </a:lnSpc>
                      </a:pPr>
                      <a:r>
                        <a:rPr sz="1100" spc="40" dirty="0">
                          <a:latin typeface="Times New Roman"/>
                          <a:cs typeface="Times New Roman"/>
                        </a:rPr>
                        <a:t>Dept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80"/>
                        </a:lnSpc>
                      </a:pPr>
                      <a:r>
                        <a:rPr sz="1100" spc="5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80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95"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Usman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CSE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lecturer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63">
                <a:tc>
                  <a:txBody>
                    <a:bodyPr/>
                    <a:lstStyle/>
                    <a:p>
                      <a:pPr marL="61594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Ayesha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5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5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27000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Asso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775">
                <a:tc>
                  <a:txBody>
                    <a:bodyPr/>
                    <a:lstStyle/>
                    <a:p>
                      <a:pPr marL="6223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011">
                      <a:solidFill>
                        <a:srgbClr val="000000"/>
                      </a:solidFill>
                      <a:prstDash val="solid"/>
                    </a:lnL>
                    <a:lnR w="665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Samad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8">
                      <a:solidFill>
                        <a:srgbClr val="000000"/>
                      </a:solidFill>
                      <a:prstDash val="solid"/>
                    </a:lnL>
                    <a:lnR w="6793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793">
                      <a:solidFill>
                        <a:srgbClr val="000000"/>
                      </a:solidFill>
                      <a:prstDash val="solid"/>
                    </a:lnL>
                    <a:lnR w="691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5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32000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15">
                      <a:solidFill>
                        <a:srgbClr val="000000"/>
                      </a:solidFill>
                      <a:prstDash val="solid"/>
                    </a:lnL>
                    <a:lnR w="5518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Professor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18">
                      <a:solidFill>
                        <a:srgbClr val="000000"/>
                      </a:solidFill>
                      <a:prstDash val="solid"/>
                    </a:lnL>
                    <a:lnR w="7217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653" y="2381335"/>
            <a:ext cx="4867892" cy="6939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9469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7: Semi-join operation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tables of figure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1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ts val="1906"/>
              </a:lnSpc>
              <a:spcBef>
                <a:spcPts val="151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resulting relation has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relation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taking the </a:t>
            </a:r>
            <a:r>
              <a:rPr sz="1069" spc="5" dirty="0">
                <a:latin typeface="Times New Roman"/>
                <a:cs typeface="Times New Roman"/>
              </a:rPr>
              <a:t>natural  </a:t>
            </a:r>
            <a:r>
              <a:rPr sz="1069" spc="10" dirty="0">
                <a:latin typeface="Times New Roman"/>
                <a:cs typeface="Times New Roman"/>
              </a:rPr>
              <a:t>join of both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Relational</a:t>
            </a:r>
            <a:r>
              <a:rPr sz="1264" spc="-19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Calculus</a:t>
            </a:r>
            <a:endParaRPr sz="1264">
              <a:latin typeface="Times New Roman"/>
              <a:cs typeface="Times New Roman"/>
            </a:endParaRPr>
          </a:p>
          <a:p>
            <a:pPr marL="12347" marR="7408" algn="just">
              <a:lnSpc>
                <a:spcPct val="984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Relational Calculus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nonprocedural formal relational data manipulation language  in which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user </a:t>
            </a:r>
            <a:r>
              <a:rPr sz="1069" spc="15" dirty="0">
                <a:latin typeface="Times New Roman"/>
                <a:cs typeface="Times New Roman"/>
              </a:rPr>
              <a:t>simply </a:t>
            </a:r>
            <a:r>
              <a:rPr sz="1069" spc="10" dirty="0">
                <a:latin typeface="Times New Roman"/>
                <a:cs typeface="Times New Roman"/>
              </a:rPr>
              <a:t>specifies what </a:t>
            </a:r>
            <a:r>
              <a:rPr sz="1069" spc="15" dirty="0">
                <a:latin typeface="Times New Roman"/>
                <a:cs typeface="Times New Roman"/>
              </a:rPr>
              <a:t>data should be </a:t>
            </a:r>
            <a:r>
              <a:rPr sz="1069" spc="10" dirty="0">
                <a:latin typeface="Times New Roman"/>
                <a:cs typeface="Times New Roman"/>
              </a:rPr>
              <a:t>retrieved, but not </a:t>
            </a:r>
            <a:r>
              <a:rPr sz="1069" spc="19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  retrieve it.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an </a:t>
            </a:r>
            <a:r>
              <a:rPr sz="1069" spc="10" dirty="0">
                <a:latin typeface="Times New Roman"/>
                <a:cs typeface="Times New Roman"/>
              </a:rPr>
              <a:t>alternative standard for relational data manipulation languages.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relational calculus 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familiar </a:t>
            </a:r>
            <a:r>
              <a:rPr sz="1069" spc="5" dirty="0">
                <a:latin typeface="Times New Roman"/>
                <a:cs typeface="Times New Roman"/>
              </a:rPr>
              <a:t>differential </a:t>
            </a:r>
            <a:r>
              <a:rPr sz="1069" spc="10" dirty="0">
                <a:latin typeface="Times New Roman"/>
                <a:cs typeface="Times New Roman"/>
              </a:rPr>
              <a:t>and integral calculus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mathematics, but takes </a:t>
            </a:r>
            <a:r>
              <a:rPr sz="1069" dirty="0">
                <a:latin typeface="Times New Roman"/>
                <a:cs typeface="Times New Roman"/>
              </a:rPr>
              <a:t>its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from a branch of </a:t>
            </a:r>
            <a:r>
              <a:rPr sz="1069" spc="5" dirty="0">
                <a:latin typeface="Times New Roman"/>
                <a:cs typeface="Times New Roman"/>
              </a:rPr>
              <a:t>symbolic </a:t>
            </a:r>
            <a:r>
              <a:rPr sz="1069" spc="10" dirty="0">
                <a:latin typeface="Times New Roman"/>
                <a:cs typeface="Times New Roman"/>
              </a:rPr>
              <a:t>logic called the predicate  calculus.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two following forms: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9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9" dirty="0">
                <a:latin typeface="Times New Roman"/>
                <a:cs typeface="Times New Roman"/>
              </a:rPr>
              <a:t>Tuple </a:t>
            </a:r>
            <a:r>
              <a:rPr sz="1069" spc="53" dirty="0">
                <a:latin typeface="Times New Roman"/>
                <a:cs typeface="Times New Roman"/>
              </a:rPr>
              <a:t>Oriented </a:t>
            </a:r>
            <a:r>
              <a:rPr sz="1069" spc="39" dirty="0">
                <a:latin typeface="Times New Roman"/>
                <a:cs typeface="Times New Roman"/>
              </a:rPr>
              <a:t>Relational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Calculus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44" dirty="0">
                <a:latin typeface="Times New Roman"/>
                <a:cs typeface="Times New Roman"/>
              </a:rPr>
              <a:t>Domain </a:t>
            </a:r>
            <a:r>
              <a:rPr sz="1069" spc="53" dirty="0">
                <a:latin typeface="Times New Roman"/>
                <a:cs typeface="Times New Roman"/>
              </a:rPr>
              <a:t>Oriented </a:t>
            </a:r>
            <a:r>
              <a:rPr sz="1069" spc="39" dirty="0">
                <a:latin typeface="Times New Roman"/>
                <a:cs typeface="Times New Roman"/>
              </a:rPr>
              <a:t>Relational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Calculus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  <a:spcBef>
                <a:spcPts val="637"/>
              </a:spcBef>
            </a:pPr>
            <a:r>
              <a:rPr sz="1069" spc="49" dirty="0">
                <a:latin typeface="Times New Roman"/>
                <a:cs typeface="Times New Roman"/>
              </a:rPr>
              <a:t>Tuple </a:t>
            </a:r>
            <a:r>
              <a:rPr sz="1069" spc="53" dirty="0">
                <a:latin typeface="Times New Roman"/>
                <a:cs typeface="Times New Roman"/>
              </a:rPr>
              <a:t>Oriented </a:t>
            </a:r>
            <a:r>
              <a:rPr sz="1069" spc="39" dirty="0">
                <a:latin typeface="Times New Roman"/>
                <a:cs typeface="Times New Roman"/>
              </a:rPr>
              <a:t>Relational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Calculus:</a:t>
            </a: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ts val="1264"/>
              </a:lnSpc>
              <a:spcBef>
                <a:spcPts val="34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tuple oriented relational calculus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are interested primarily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finding relation  tuples for which a predicate </a:t>
            </a:r>
            <a:r>
              <a:rPr sz="1069" spc="5" dirty="0">
                <a:latin typeface="Times New Roman"/>
                <a:cs typeface="Times New Roman"/>
              </a:rPr>
              <a:t>is true. </a:t>
            </a:r>
            <a:r>
              <a:rPr sz="1069" spc="15" dirty="0">
                <a:latin typeface="Times New Roman"/>
                <a:cs typeface="Times New Roman"/>
              </a:rPr>
              <a:t>To do so we </a:t>
            </a:r>
            <a:r>
              <a:rPr sz="1069" spc="10" dirty="0">
                <a:latin typeface="Times New Roman"/>
                <a:cs typeface="Times New Roman"/>
              </a:rPr>
              <a:t>need tuple variables.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tuple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variable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ts val="1264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variable that </a:t>
            </a:r>
            <a:r>
              <a:rPr sz="1069" spc="5" dirty="0">
                <a:latin typeface="Times New Roman"/>
                <a:cs typeface="Times New Roman"/>
              </a:rPr>
              <a:t>takes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the tuples of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relations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its range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values.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actually corresponds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mathematical domain.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specify the range of a  tuple variable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statement such </a:t>
            </a:r>
            <a:r>
              <a:rPr sz="1069" spc="5" dirty="0">
                <a:latin typeface="Times New Roman"/>
                <a:cs typeface="Times New Roman"/>
              </a:rPr>
              <a:t>as: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35"/>
              </a:lnSpc>
            </a:pPr>
            <a:r>
              <a:rPr sz="1069" spc="53" dirty="0">
                <a:latin typeface="Times New Roman"/>
                <a:cs typeface="Times New Roman"/>
              </a:rPr>
              <a:t>RANGE </a:t>
            </a:r>
            <a:r>
              <a:rPr sz="1069" spc="83" dirty="0">
                <a:latin typeface="Times New Roman"/>
                <a:cs typeface="Times New Roman"/>
              </a:rPr>
              <a:t>OF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39" dirty="0">
                <a:latin typeface="Times New Roman"/>
                <a:cs typeface="Times New Roman"/>
              </a:rPr>
              <a:t>IS </a:t>
            </a:r>
            <a:r>
              <a:rPr sz="1069" spc="44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Here, </a:t>
            </a:r>
            <a:r>
              <a:rPr sz="1069" spc="15" dirty="0">
                <a:latin typeface="Times New Roman"/>
                <a:cs typeface="Times New Roman"/>
              </a:rPr>
              <a:t>S is </a:t>
            </a:r>
            <a:r>
              <a:rPr sz="1069" spc="10" dirty="0">
                <a:latin typeface="Times New Roman"/>
                <a:cs typeface="Times New Roman"/>
              </a:rPr>
              <a:t>the tuple variable and </a:t>
            </a:r>
            <a:r>
              <a:rPr sz="1069" spc="15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range, so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S </a:t>
            </a:r>
            <a:r>
              <a:rPr sz="1069" spc="10" dirty="0">
                <a:latin typeface="Times New Roman"/>
                <a:cs typeface="Times New Roman"/>
              </a:rPr>
              <a:t>always represents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tuple of </a:t>
            </a:r>
            <a:r>
              <a:rPr sz="1069" spc="15" dirty="0">
                <a:latin typeface="Times New Roman"/>
                <a:cs typeface="Times New Roman"/>
              </a:rPr>
              <a:t>STUDENT.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expressed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{S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(S)}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read it as 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all tuples </a:t>
            </a:r>
            <a:r>
              <a:rPr sz="1069" spc="15" dirty="0">
                <a:latin typeface="Times New Roman"/>
                <a:cs typeface="Times New Roman"/>
              </a:rPr>
              <a:t>S such </a:t>
            </a:r>
            <a:r>
              <a:rPr sz="1069" spc="10" dirty="0">
                <a:latin typeface="Times New Roman"/>
                <a:cs typeface="Times New Roman"/>
              </a:rPr>
              <a:t>that P(S) </a:t>
            </a:r>
            <a:r>
              <a:rPr sz="1069" spc="5" dirty="0">
                <a:latin typeface="Times New Roman"/>
                <a:cs typeface="Times New Roman"/>
              </a:rPr>
              <a:t>is true, </a:t>
            </a:r>
            <a:r>
              <a:rPr sz="1069" spc="10" dirty="0">
                <a:latin typeface="Times New Roman"/>
                <a:cs typeface="Times New Roman"/>
              </a:rPr>
              <a:t>where </a:t>
            </a:r>
            <a:r>
              <a:rPr sz="1069" spc="15" dirty="0">
                <a:latin typeface="Times New Roman"/>
                <a:cs typeface="Times New Roman"/>
              </a:rPr>
              <a:t>P </a:t>
            </a:r>
            <a:r>
              <a:rPr sz="1069" spc="10" dirty="0">
                <a:latin typeface="Times New Roman"/>
                <a:cs typeface="Times New Roman"/>
              </a:rPr>
              <a:t>implies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predicate condition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suppose range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{R </a:t>
            </a:r>
            <a:r>
              <a:rPr sz="1069" spc="5" dirty="0">
                <a:latin typeface="Times New Roman"/>
                <a:cs typeface="Times New Roman"/>
              </a:rPr>
              <a:t>| </a:t>
            </a:r>
            <a:r>
              <a:rPr sz="1069" spc="10" dirty="0">
                <a:latin typeface="Times New Roman"/>
                <a:cs typeface="Times New Roman"/>
              </a:rPr>
              <a:t>R.Credits </a:t>
            </a:r>
            <a:r>
              <a:rPr sz="1069" spc="15" dirty="0">
                <a:latin typeface="Times New Roman"/>
                <a:cs typeface="Times New Roman"/>
              </a:rPr>
              <a:t>&gt;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50}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ts val="1906"/>
              </a:lnSpc>
              <a:spcBef>
                <a:spcPts val="151"/>
              </a:spcBef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like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stuId, </a:t>
            </a:r>
            <a:r>
              <a:rPr sz="1069" spc="10" dirty="0">
                <a:latin typeface="Times New Roman"/>
                <a:cs typeface="Times New Roman"/>
              </a:rPr>
              <a:t>stuName, majors </a:t>
            </a:r>
            <a:r>
              <a:rPr sz="1069" spc="5" dirty="0">
                <a:latin typeface="Times New Roman"/>
                <a:cs typeface="Times New Roman"/>
              </a:rPr>
              <a:t>etc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students having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 </a:t>
            </a:r>
            <a:r>
              <a:rPr sz="1069" spc="15" dirty="0">
                <a:latin typeface="Times New Roman"/>
                <a:cs typeface="Times New Roman"/>
              </a:rPr>
              <a:t>50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credits.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069" spc="44" dirty="0">
                <a:latin typeface="Times New Roman"/>
                <a:cs typeface="Times New Roman"/>
              </a:rPr>
              <a:t>Domain </a:t>
            </a:r>
            <a:r>
              <a:rPr sz="1069" spc="53" dirty="0">
                <a:latin typeface="Times New Roman"/>
                <a:cs typeface="Times New Roman"/>
              </a:rPr>
              <a:t>Oriented </a:t>
            </a:r>
            <a:r>
              <a:rPr sz="1069" spc="39" dirty="0">
                <a:latin typeface="Times New Roman"/>
                <a:cs typeface="Times New Roman"/>
              </a:rPr>
              <a:t>Relational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Calculus: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24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1264" spc="44" dirty="0">
                <a:latin typeface="Times New Roman"/>
                <a:cs typeface="Times New Roman"/>
              </a:rPr>
              <a:t>Normalization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There  are  four  types  of  anomalies,  which  </a:t>
            </a:r>
            <a:r>
              <a:rPr sz="1069" spc="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of  concern,  redundancy, 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insertion,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deletion   and   updation.   Normalization   </a:t>
            </a:r>
            <a:r>
              <a:rPr sz="1069" spc="15" dirty="0">
                <a:latin typeface="Times New Roman"/>
                <a:cs typeface="Times New Roman"/>
              </a:rPr>
              <a:t>is   </a:t>
            </a:r>
            <a:r>
              <a:rPr sz="1069" spc="10" dirty="0">
                <a:latin typeface="Times New Roman"/>
                <a:cs typeface="Times New Roman"/>
              </a:rPr>
              <a:t>not   compulsory,   but  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strongly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9962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000"/>
            <a:ext cx="4901230" cy="1216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recommended that normalization </a:t>
            </a:r>
            <a:r>
              <a:rPr sz="1069" spc="15" dirty="0">
                <a:latin typeface="Times New Roman"/>
                <a:cs typeface="Times New Roman"/>
              </a:rPr>
              <a:t>must </a:t>
            </a:r>
            <a:r>
              <a:rPr sz="1069" spc="10" dirty="0">
                <a:latin typeface="Times New Roman"/>
                <a:cs typeface="Times New Roman"/>
              </a:rPr>
              <a:t>be done. Because normalized design makes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maintenance of database </a:t>
            </a:r>
            <a:r>
              <a:rPr sz="1069" spc="15" dirty="0">
                <a:latin typeface="Times New Roman"/>
                <a:cs typeface="Times New Roman"/>
              </a:rPr>
              <a:t>much </a:t>
            </a:r>
            <a:r>
              <a:rPr sz="1069" spc="5" dirty="0">
                <a:latin typeface="Times New Roman"/>
                <a:cs typeface="Times New Roman"/>
              </a:rPr>
              <a:t>easier. </a:t>
            </a:r>
            <a:r>
              <a:rPr sz="1069" spc="15" dirty="0">
                <a:latin typeface="Times New Roman"/>
                <a:cs typeface="Times New Roman"/>
              </a:rPr>
              <a:t>While </a:t>
            </a:r>
            <a:r>
              <a:rPr sz="1069" spc="10" dirty="0">
                <a:latin typeface="Times New Roman"/>
                <a:cs typeface="Times New Roman"/>
              </a:rPr>
              <a:t>carrying out the process of normalization,  it should be 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performed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logical  </a:t>
            </a:r>
            <a:r>
              <a:rPr sz="1069" spc="10" dirty="0">
                <a:latin typeface="Times New Roman"/>
                <a:cs typeface="Times New Roman"/>
              </a:rPr>
              <a:t>database design. This 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also being followed informally during conceptual  database design as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10" y="2905767"/>
            <a:ext cx="4867275" cy="473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i="1" spc="24" dirty="0">
                <a:latin typeface="Times New Roman"/>
                <a:cs typeface="Times New Roman"/>
              </a:rPr>
              <a:t>Normalization</a:t>
            </a:r>
            <a:r>
              <a:rPr sz="1167" i="1" spc="-53" dirty="0">
                <a:latin typeface="Times New Roman"/>
                <a:cs typeface="Times New Roman"/>
              </a:rPr>
              <a:t> </a:t>
            </a:r>
            <a:r>
              <a:rPr sz="1167" i="1" spc="5" dirty="0">
                <a:latin typeface="Times New Roman"/>
                <a:cs typeface="Times New Roman"/>
              </a:rPr>
              <a:t>Process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23"/>
              </a:spcBef>
            </a:pP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different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levels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normalization.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They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first,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on. Each normalized form has </a:t>
            </a:r>
            <a:r>
              <a:rPr sz="1069" spc="5" dirty="0">
                <a:latin typeface="Times New Roman"/>
                <a:cs typeface="Times New Roman"/>
              </a:rPr>
              <a:t>certain </a:t>
            </a:r>
            <a:r>
              <a:rPr sz="1069" spc="10" dirty="0">
                <a:latin typeface="Times New Roman"/>
                <a:cs typeface="Times New Roman"/>
              </a:rPr>
              <a:t>requirements or conditions, which must  be </a:t>
            </a:r>
            <a:r>
              <a:rPr sz="1069" spc="5" dirty="0">
                <a:latin typeface="Times New Roman"/>
                <a:cs typeface="Times New Roman"/>
              </a:rPr>
              <a:t>fulfilled.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or relation fulfills any particular form then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said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that  normal form. </a:t>
            </a:r>
            <a:r>
              <a:rPr sz="1069" spc="15" dirty="0">
                <a:latin typeface="Times New Roman"/>
                <a:cs typeface="Times New Roman"/>
              </a:rPr>
              <a:t>The process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applied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each relation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database.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minimum 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are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the normal form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entire database. </a:t>
            </a:r>
            <a:r>
              <a:rPr sz="1069" spc="19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main </a:t>
            </a:r>
            <a:r>
              <a:rPr sz="1069" spc="10" dirty="0">
                <a:latin typeface="Times New Roman"/>
                <a:cs typeface="Times New Roman"/>
              </a:rPr>
              <a:t>objective of normalization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place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highest form of  normalization.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167" i="1" spc="49" dirty="0">
                <a:latin typeface="Times New Roman"/>
                <a:cs typeface="Times New Roman"/>
              </a:rPr>
              <a:t>Summary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23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different 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joins, with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which 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we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can join different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can get </a:t>
            </a:r>
            <a:r>
              <a:rPr sz="1069" spc="10" dirty="0">
                <a:latin typeface="Times New Roman"/>
                <a:cs typeface="Times New Roman"/>
              </a:rPr>
              <a:t>different types of outputs from joins. 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studied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calculus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briefly touched </a:t>
            </a:r>
            <a:r>
              <a:rPr sz="1069" spc="15" dirty="0">
                <a:latin typeface="Times New Roman"/>
                <a:cs typeface="Times New Roman"/>
              </a:rPr>
              <a:t>upon </a:t>
            </a:r>
            <a:r>
              <a:rPr sz="1069" spc="10" dirty="0">
                <a:latin typeface="Times New Roman"/>
                <a:cs typeface="Times New Roman"/>
              </a:rPr>
              <a:t>tuple and domain  oriented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calculus. Lastly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normalization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</a:t>
            </a:r>
            <a:r>
              <a:rPr sz="1069" spc="15" dirty="0">
                <a:latin typeface="Times New Roman"/>
                <a:cs typeface="Times New Roman"/>
              </a:rPr>
              <a:t>very </a:t>
            </a:r>
            <a:r>
              <a:rPr sz="1069" spc="10" dirty="0">
                <a:latin typeface="Times New Roman"/>
                <a:cs typeface="Times New Roman"/>
              </a:rPr>
              <a:t>important topic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discuss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this topic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coming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167" i="1" spc="19" dirty="0">
                <a:latin typeface="Times New Roman"/>
                <a:cs typeface="Times New Roman"/>
              </a:rPr>
              <a:t>Exercise:</a:t>
            </a:r>
            <a:endParaRPr sz="1167">
              <a:latin typeface="Times New Roman"/>
              <a:cs typeface="Times New Roman"/>
            </a:endParaRPr>
          </a:p>
          <a:p>
            <a:pPr marL="12347" algn="just">
              <a:spcBef>
                <a:spcPts val="214"/>
              </a:spcBef>
            </a:pPr>
            <a:r>
              <a:rPr sz="1069" spc="15" dirty="0">
                <a:latin typeface="Times New Roman"/>
                <a:cs typeface="Times New Roman"/>
              </a:rPr>
              <a:t>Draw </a:t>
            </a:r>
            <a:r>
              <a:rPr sz="1069" spc="10" dirty="0">
                <a:latin typeface="Times New Roman"/>
                <a:cs typeface="Times New Roman"/>
              </a:rPr>
              <a:t>two tables of </a:t>
            </a:r>
            <a:r>
              <a:rPr sz="1069" spc="19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EMPLOYEE </a:t>
            </a:r>
            <a:r>
              <a:rPr sz="1069" spc="15" dirty="0">
                <a:latin typeface="Times New Roman"/>
                <a:cs typeface="Times New Roman"/>
              </a:rPr>
              <a:t>along </a:t>
            </a:r>
            <a:r>
              <a:rPr sz="1069" spc="10" dirty="0">
                <a:latin typeface="Times New Roman"/>
                <a:cs typeface="Times New Roman"/>
              </a:rPr>
              <a:t>with different </a:t>
            </a:r>
            <a:r>
              <a:rPr sz="1069" spc="5" dirty="0">
                <a:latin typeface="Times New Roman"/>
                <a:cs typeface="Times New Roman"/>
              </a:rPr>
              <a:t>attribute,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include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common </a:t>
            </a:r>
            <a:r>
              <a:rPr sz="1069" spc="10" dirty="0">
                <a:latin typeface="Times New Roman"/>
                <a:cs typeface="Times New Roman"/>
              </a:rPr>
              <a:t>attribute between the two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implement </a:t>
            </a:r>
            <a:r>
              <a:rPr sz="1069" spc="15" dirty="0">
                <a:latin typeface="Times New Roman"/>
                <a:cs typeface="Times New Roman"/>
              </a:rPr>
              <a:t>the PK/FK </a:t>
            </a:r>
            <a:r>
              <a:rPr sz="1069" spc="10" dirty="0">
                <a:latin typeface="Times New Roman"/>
                <a:cs typeface="Times New Roman"/>
              </a:rPr>
              <a:t>relationship and  populate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tables.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apply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types of joins and observe the difference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output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094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19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2169309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9577" y="2548375"/>
          <a:ext cx="5201885" cy="1208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699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958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7.1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7.7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8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4572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63">
                <a:tc gridSpan="2">
                  <a:txBody>
                    <a:bodyPr/>
                    <a:lstStyle/>
                    <a:p>
                      <a:pPr marL="60325" marR="4953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-7" baseline="37037" dirty="0">
                          <a:latin typeface="Times New Roman"/>
                          <a:cs typeface="Times New Roman"/>
                        </a:rPr>
                        <a:t>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edition, Raghu Ramakrishnan, Johannes Gehrke,  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52532" y="4208790"/>
            <a:ext cx="4866658" cy="2725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Lecture: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431526" indent="-208662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Functional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Dependency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Inference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Rules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985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previous 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different </a:t>
            </a:r>
            <a:r>
              <a:rPr sz="1069" spc="5" dirty="0">
                <a:latin typeface="Times New Roman"/>
                <a:cs typeface="Times New Roman"/>
              </a:rPr>
              <a:t>types </a:t>
            </a:r>
            <a:r>
              <a:rPr sz="1069" spc="10" dirty="0">
                <a:latin typeface="Times New Roman"/>
                <a:cs typeface="Times New Roman"/>
              </a:rPr>
              <a:t>of joins, which are used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connect two different tables and give different </a:t>
            </a:r>
            <a:r>
              <a:rPr sz="1069" spc="15" dirty="0">
                <a:latin typeface="Times New Roman"/>
                <a:cs typeface="Times New Roman"/>
              </a:rPr>
              <a:t>output </a:t>
            </a:r>
            <a:r>
              <a:rPr sz="1069" spc="10" dirty="0">
                <a:latin typeface="Times New Roman"/>
                <a:cs typeface="Times New Roman"/>
              </a:rPr>
              <a:t>relations.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started the  basics of normalization. From 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will study in </a:t>
            </a:r>
            <a:r>
              <a:rPr sz="1069" spc="10" dirty="0">
                <a:latin typeface="Times New Roman"/>
                <a:cs typeface="Times New Roman"/>
              </a:rPr>
              <a:t>length different </a:t>
            </a:r>
            <a:r>
              <a:rPr sz="1069" spc="5" dirty="0">
                <a:latin typeface="Times New Roman"/>
                <a:cs typeface="Times New Roman"/>
              </a:rPr>
              <a:t>aspects </a:t>
            </a:r>
            <a:r>
              <a:rPr sz="1069" spc="10" dirty="0">
                <a:latin typeface="Times New Roman"/>
                <a:cs typeface="Times New Roman"/>
              </a:rPr>
              <a:t>of  normalization.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924">
              <a:latin typeface="Times New Roman"/>
              <a:cs typeface="Times New Roman"/>
            </a:endParaRPr>
          </a:p>
          <a:p>
            <a:pPr marL="12347" algn="just"/>
            <a:r>
              <a:rPr sz="1264" spc="49" dirty="0">
                <a:latin typeface="Times New Roman"/>
                <a:cs typeface="Times New Roman"/>
              </a:rPr>
              <a:t>Functional</a:t>
            </a:r>
            <a:r>
              <a:rPr sz="1264" spc="-39" dirty="0">
                <a:latin typeface="Times New Roman"/>
                <a:cs typeface="Times New Roman"/>
              </a:rPr>
              <a:t> </a:t>
            </a:r>
            <a:r>
              <a:rPr sz="1264" spc="34" dirty="0">
                <a:latin typeface="Times New Roman"/>
                <a:cs typeface="Times New Roman"/>
              </a:rPr>
              <a:t>Dependency</a:t>
            </a:r>
            <a:endParaRPr sz="126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ts val="1264"/>
              </a:lnSpc>
              <a:spcBef>
                <a:spcPts val="287"/>
              </a:spcBef>
            </a:pPr>
            <a:r>
              <a:rPr sz="1069" spc="10" dirty="0">
                <a:latin typeface="Times New Roman"/>
                <a:cs typeface="Times New Roman"/>
              </a:rPr>
              <a:t>Normalization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based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concept of functional dependency.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functional 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type of relationship between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12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2213"/>
            <a:ext cx="4899995" cy="22589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29" dirty="0">
                <a:latin typeface="Times New Roman"/>
                <a:cs typeface="Times New Roman"/>
              </a:rPr>
              <a:t>Definition </a:t>
            </a:r>
            <a:r>
              <a:rPr sz="1069" spc="5" dirty="0">
                <a:latin typeface="Times New Roman"/>
                <a:cs typeface="Times New Roman"/>
              </a:rPr>
              <a:t>of </a:t>
            </a:r>
            <a:r>
              <a:rPr sz="1069" spc="44" dirty="0">
                <a:latin typeface="Times New Roman"/>
                <a:cs typeface="Times New Roman"/>
              </a:rPr>
              <a:t>Functional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Dependency</a:t>
            </a:r>
            <a:endParaRPr sz="1069">
              <a:latin typeface="Times New Roman"/>
              <a:cs typeface="Times New Roman"/>
            </a:endParaRPr>
          </a:p>
          <a:p>
            <a:pPr marL="12347" marR="40128" algn="just">
              <a:lnSpc>
                <a:spcPts val="1264"/>
              </a:lnSpc>
              <a:spcBef>
                <a:spcPts val="39"/>
              </a:spcBef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are attributes or sets 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relation R, </a:t>
            </a:r>
            <a:r>
              <a:rPr sz="1069" spc="15" dirty="0">
                <a:latin typeface="Times New Roman"/>
                <a:cs typeface="Times New Roman"/>
              </a:rPr>
              <a:t>we say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functionally dependent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if each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has associated with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exactly </a:t>
            </a:r>
            <a:r>
              <a:rPr sz="1069" spc="15" dirty="0">
                <a:latin typeface="Times New Roman"/>
                <a:cs typeface="Times New Roman"/>
              </a:rPr>
              <a:t>one 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15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this as </a:t>
            </a:r>
            <a:r>
              <a:rPr sz="1069" spc="19" dirty="0">
                <a:latin typeface="Times New Roman"/>
                <a:cs typeface="Times New Roman"/>
              </a:rPr>
              <a:t>A       </a:t>
            </a:r>
            <a:r>
              <a:rPr sz="1069" spc="5" dirty="0">
                <a:latin typeface="Times New Roman"/>
                <a:cs typeface="Times New Roman"/>
              </a:rPr>
              <a:t>B, read as </a:t>
            </a:r>
            <a:r>
              <a:rPr sz="1069" spc="15" dirty="0">
                <a:latin typeface="Times New Roman"/>
                <a:cs typeface="Times New Roman"/>
              </a:rPr>
              <a:t>“A </a:t>
            </a:r>
            <a:r>
              <a:rPr sz="1069" spc="10" dirty="0">
                <a:latin typeface="Times New Roman"/>
                <a:cs typeface="Times New Roman"/>
              </a:rPr>
              <a:t>functionally determines </a:t>
            </a:r>
            <a:r>
              <a:rPr sz="1069" spc="15" dirty="0">
                <a:latin typeface="Times New Roman"/>
                <a:cs typeface="Times New Roman"/>
              </a:rPr>
              <a:t>B” </a:t>
            </a:r>
            <a:r>
              <a:rPr sz="1069" spc="10" dirty="0">
                <a:latin typeface="Times New Roman"/>
                <a:cs typeface="Times New Roman"/>
              </a:rPr>
              <a:t>or “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determines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B”.</a:t>
            </a:r>
            <a:endParaRPr sz="1069">
              <a:latin typeface="Times New Roman"/>
              <a:cs typeface="Times New Roman"/>
            </a:endParaRPr>
          </a:p>
          <a:p>
            <a:pPr marL="12347" marR="38893" algn="just">
              <a:lnSpc>
                <a:spcPct val="984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This does not </a:t>
            </a:r>
            <a:r>
              <a:rPr sz="1069" spc="15" dirty="0">
                <a:latin typeface="Times New Roman"/>
                <a:cs typeface="Times New Roman"/>
              </a:rPr>
              <a:t>mean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causes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5" dirty="0">
                <a:latin typeface="Times New Roman"/>
                <a:cs typeface="Times New Roman"/>
              </a:rPr>
              <a:t>or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calculated from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A by </a:t>
            </a:r>
            <a:r>
              <a:rPr sz="1069" spc="10" dirty="0">
                <a:latin typeface="Times New Roman"/>
                <a:cs typeface="Times New Roman"/>
              </a:rPr>
              <a:t>a formula, although sometimes </a:t>
            </a:r>
            <a:r>
              <a:rPr sz="1069" spc="5" dirty="0">
                <a:latin typeface="Times New Roman"/>
                <a:cs typeface="Times New Roman"/>
              </a:rPr>
              <a:t>that 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case.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simply 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if  </a:t>
            </a:r>
            <a:r>
              <a:rPr sz="1069" spc="15" dirty="0">
                <a:latin typeface="Times New Roman"/>
                <a:cs typeface="Times New Roman"/>
              </a:rPr>
              <a:t>we know the </a:t>
            </a:r>
            <a:r>
              <a:rPr sz="1069" spc="10" dirty="0">
                <a:latin typeface="Times New Roman"/>
                <a:cs typeface="Times New Roman"/>
              </a:rPr>
              <a:t>value 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examine </a:t>
            </a:r>
            <a:r>
              <a:rPr sz="1069" spc="10" dirty="0">
                <a:latin typeface="Times New Roman"/>
                <a:cs typeface="Times New Roman"/>
              </a:rPr>
              <a:t>the table of relation R, we will find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 value of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rows </a:t>
            </a:r>
            <a:r>
              <a:rPr sz="1069" spc="10" dirty="0">
                <a:latin typeface="Times New Roman"/>
                <a:cs typeface="Times New Roman"/>
              </a:rPr>
              <a:t>that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given </a:t>
            </a:r>
            <a:r>
              <a:rPr sz="1069" spc="15" dirty="0">
                <a:latin typeface="Times New Roman"/>
                <a:cs typeface="Times New Roman"/>
              </a:rPr>
              <a:t>value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at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one time. </a:t>
            </a:r>
            <a:r>
              <a:rPr sz="1069" spc="15" dirty="0">
                <a:latin typeface="Times New Roman"/>
                <a:cs typeface="Times New Roman"/>
              </a:rPr>
              <a:t>Thus </a:t>
            </a:r>
            <a:r>
              <a:rPr sz="1069" spc="10" dirty="0">
                <a:latin typeface="Times New Roman"/>
                <a:cs typeface="Times New Roman"/>
              </a:rPr>
              <a:t>then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rows have the </a:t>
            </a:r>
            <a:r>
              <a:rPr sz="1069" spc="19" dirty="0">
                <a:latin typeface="Times New Roman"/>
                <a:cs typeface="Times New Roman"/>
              </a:rPr>
              <a:t>same A </a:t>
            </a:r>
            <a:r>
              <a:rPr sz="1069" spc="10" dirty="0">
                <a:latin typeface="Times New Roman"/>
                <a:cs typeface="Times New Roman"/>
              </a:rPr>
              <a:t>value,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must also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value. However,  for a </a:t>
            </a:r>
            <a:r>
              <a:rPr sz="1069" spc="5" dirty="0">
                <a:latin typeface="Times New Roman"/>
                <a:cs typeface="Times New Roman"/>
              </a:rPr>
              <a:t>given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value, there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several different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values.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a functional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exits,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attributes or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on the </a:t>
            </a:r>
            <a:r>
              <a:rPr sz="1069" spc="10" dirty="0">
                <a:latin typeface="Times New Roman"/>
                <a:cs typeface="Times New Roman"/>
              </a:rPr>
              <a:t>left side </a:t>
            </a:r>
            <a:r>
              <a:rPr sz="1069" spc="15" dirty="0">
                <a:latin typeface="Times New Roman"/>
                <a:cs typeface="Times New Roman"/>
              </a:rPr>
              <a:t>of the </a:t>
            </a:r>
            <a:r>
              <a:rPr sz="1069" spc="10" dirty="0">
                <a:latin typeface="Times New Roman"/>
                <a:cs typeface="Times New Roman"/>
              </a:rPr>
              <a:t>arrow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5" dirty="0">
                <a:latin typeface="Times New Roman"/>
                <a:cs typeface="Times New Roman"/>
              </a:rPr>
              <a:t>called </a:t>
            </a:r>
            <a:r>
              <a:rPr sz="1069" spc="10" dirty="0">
                <a:latin typeface="Times New Roman"/>
                <a:cs typeface="Times New Roman"/>
              </a:rPr>
              <a:t>a determinant. Attribute of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5" dirty="0">
                <a:latin typeface="Times New Roman"/>
                <a:cs typeface="Times New Roman"/>
              </a:rPr>
              <a:t>left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called determinant  and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right </a:t>
            </a:r>
            <a:r>
              <a:rPr sz="1069" spc="5" dirty="0">
                <a:latin typeface="Times New Roman"/>
                <a:cs typeface="Times New Roman"/>
              </a:rPr>
              <a:t>are called </a:t>
            </a:r>
            <a:r>
              <a:rPr sz="1069" spc="10" dirty="0">
                <a:latin typeface="Times New Roman"/>
                <a:cs typeface="Times New Roman"/>
              </a:rPr>
              <a:t>dependants.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relation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5" dirty="0">
                <a:latin typeface="Times New Roman"/>
                <a:cs typeface="Times New Roman"/>
              </a:rPr>
              <a:t>attributes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(a,b,c,d,e)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3571962"/>
            <a:ext cx="94456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a  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391" y="3571962"/>
            <a:ext cx="295099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38" marR="4939" indent="-7408">
              <a:lnSpc>
                <a:spcPts val="1274"/>
              </a:lnSpc>
            </a:pPr>
            <a:r>
              <a:rPr sz="1069" spc="15" dirty="0">
                <a:latin typeface="Times New Roman"/>
                <a:cs typeface="Times New Roman"/>
              </a:rPr>
              <a:t>b</a:t>
            </a:r>
            <a:r>
              <a:rPr sz="1069" spc="-5" dirty="0">
                <a:latin typeface="Times New Roman"/>
                <a:cs typeface="Times New Roman"/>
              </a:rPr>
              <a:t>,</a:t>
            </a:r>
            <a:r>
              <a:rPr sz="1069" spc="10" dirty="0">
                <a:latin typeface="Times New Roman"/>
                <a:cs typeface="Times New Roman"/>
              </a:rPr>
              <a:t>c</a:t>
            </a:r>
            <a:r>
              <a:rPr sz="1069" spc="-5" dirty="0">
                <a:latin typeface="Times New Roman"/>
                <a:cs typeface="Times New Roman"/>
              </a:rPr>
              <a:t>,</a:t>
            </a:r>
            <a:r>
              <a:rPr sz="1069" spc="10" dirty="0">
                <a:latin typeface="Times New Roman"/>
                <a:cs typeface="Times New Roman"/>
              </a:rPr>
              <a:t>d  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84" y="4053522"/>
            <a:ext cx="4866658" cy="490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student with following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establish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functional dependency of different attributes: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</a:pPr>
            <a:r>
              <a:rPr sz="1069" spc="15" dirty="0">
                <a:latin typeface="Times New Roman"/>
                <a:cs typeface="Times New Roman"/>
              </a:rPr>
              <a:t>STD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(stId,stName,stAdr,prName,credits)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310" y="4536070"/>
            <a:ext cx="47475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stId  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Nam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0500" y="4536070"/>
            <a:ext cx="169156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622" marR="4939" indent="-280893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stName,stAdr,prName,credits  credits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10" y="5012503"/>
            <a:ext cx="4867275" cy="2605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98600"/>
              </a:lnSpc>
            </a:pP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this example if </a:t>
            </a:r>
            <a:r>
              <a:rPr sz="1069" spc="15" dirty="0">
                <a:latin typeface="Times New Roman"/>
                <a:cs typeface="Times New Roman"/>
              </a:rPr>
              <a:t>we know </a:t>
            </a:r>
            <a:r>
              <a:rPr sz="1069" spc="10" dirty="0">
                <a:latin typeface="Times New Roman"/>
                <a:cs typeface="Times New Roman"/>
              </a:rPr>
              <a:t>the stID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tell </a:t>
            </a:r>
            <a:r>
              <a:rPr sz="1069" spc="10" dirty="0">
                <a:latin typeface="Times New Roman"/>
                <a:cs typeface="Times New Roman"/>
              </a:rPr>
              <a:t>the complete information about  that student. Similarly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know the </a:t>
            </a:r>
            <a:r>
              <a:rPr sz="1069" spc="10" dirty="0">
                <a:latin typeface="Times New Roman"/>
                <a:cs typeface="Times New Roman"/>
              </a:rPr>
              <a:t>prName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tell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credit </a:t>
            </a:r>
            <a:r>
              <a:rPr sz="1069" spc="10" dirty="0">
                <a:latin typeface="Times New Roman"/>
                <a:cs typeface="Times New Roman"/>
              </a:rPr>
              <a:t>hours for </a:t>
            </a:r>
            <a:r>
              <a:rPr sz="1069" spc="1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particular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subject.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9"/>
              </a:lnSpc>
            </a:pPr>
            <a:r>
              <a:rPr sz="1069" spc="44" dirty="0">
                <a:latin typeface="Times New Roman"/>
                <a:cs typeface="Times New Roman"/>
              </a:rPr>
              <a:t>Functional </a:t>
            </a:r>
            <a:r>
              <a:rPr sz="1069" spc="29" dirty="0">
                <a:latin typeface="Times New Roman"/>
                <a:cs typeface="Times New Roman"/>
              </a:rPr>
              <a:t>Dependencies </a:t>
            </a:r>
            <a:r>
              <a:rPr sz="1069" spc="73" dirty="0">
                <a:latin typeface="Times New Roman"/>
                <a:cs typeface="Times New Roman"/>
              </a:rPr>
              <a:t>and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29" dirty="0">
                <a:latin typeface="Times New Roman"/>
                <a:cs typeface="Times New Roman"/>
              </a:rPr>
              <a:t>Keys: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5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determine the keys of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after seeing </a:t>
            </a:r>
            <a:r>
              <a:rPr sz="1069" spc="5" dirty="0">
                <a:latin typeface="Times New Roman"/>
                <a:cs typeface="Times New Roman"/>
              </a:rPr>
              <a:t>its </a:t>
            </a:r>
            <a:r>
              <a:rPr sz="1069" spc="10" dirty="0">
                <a:latin typeface="Times New Roman"/>
                <a:cs typeface="Times New Roman"/>
              </a:rPr>
              <a:t>functional dependencies.  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98300"/>
              </a:lnSpc>
              <a:spcBef>
                <a:spcPts val="15"/>
              </a:spcBef>
            </a:pPr>
            <a:r>
              <a:rPr sz="1069" spc="10" dirty="0">
                <a:latin typeface="Times New Roman"/>
                <a:cs typeface="Times New Roman"/>
              </a:rPr>
              <a:t>determinant of functional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that determines all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that 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 super key. Super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attribute or a set 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that identifies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entity  uniquely.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table, a super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any </a:t>
            </a:r>
            <a:r>
              <a:rPr sz="1069" spc="10" dirty="0">
                <a:latin typeface="Times New Roman"/>
                <a:cs typeface="Times New Roman"/>
              </a:rPr>
              <a:t>column or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0" dirty="0">
                <a:latin typeface="Times New Roman"/>
                <a:cs typeface="Times New Roman"/>
              </a:rPr>
              <a:t>of columns </a:t>
            </a:r>
            <a:r>
              <a:rPr sz="1069" spc="15" dirty="0">
                <a:latin typeface="Times New Roman"/>
                <a:cs typeface="Times New Roman"/>
              </a:rPr>
              <a:t>whose </a:t>
            </a:r>
            <a:r>
              <a:rPr sz="1069" spc="10" dirty="0">
                <a:latin typeface="Times New Roman"/>
                <a:cs typeface="Times New Roman"/>
              </a:rPr>
              <a:t>values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distinguish </a:t>
            </a:r>
            <a:r>
              <a:rPr sz="1069" spc="15" dirty="0">
                <a:latin typeface="Times New Roman"/>
                <a:cs typeface="Times New Roman"/>
              </a:rPr>
              <a:t>one row </a:t>
            </a:r>
            <a:r>
              <a:rPr sz="1069" spc="10" dirty="0">
                <a:latin typeface="Times New Roman"/>
                <a:cs typeface="Times New Roman"/>
              </a:rPr>
              <a:t>from another.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minimal super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candidate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if a determinant of functional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determines all attributes of that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5" dirty="0">
                <a:latin typeface="Times New Roman"/>
                <a:cs typeface="Times New Roman"/>
              </a:rPr>
              <a:t>it is </a:t>
            </a:r>
            <a:r>
              <a:rPr sz="1069" spc="10" dirty="0">
                <a:latin typeface="Times New Roman"/>
                <a:cs typeface="Times New Roman"/>
              </a:rPr>
              <a:t>definitely a super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 other functional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whereas  a subset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determinant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super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then it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candidate </a:t>
            </a:r>
            <a:r>
              <a:rPr sz="1069" spc="15" dirty="0">
                <a:latin typeface="Times New Roman"/>
                <a:cs typeface="Times New Roman"/>
              </a:rPr>
              <a:t>key. </a:t>
            </a:r>
            <a:r>
              <a:rPr sz="1069" spc="10" dirty="0">
                <a:latin typeface="Times New Roman"/>
                <a:cs typeface="Times New Roman"/>
              </a:rPr>
              <a:t>So the functional  dependencies help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keys.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 as under: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9" dirty="0">
                <a:latin typeface="Times New Roman"/>
                <a:cs typeface="Times New Roman"/>
              </a:rPr>
              <a:t>EMP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(eId,eName,eAdr,eDept,prId,prSal)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2384" y="7583974"/>
            <a:ext cx="47042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eId  </a:t>
            </a:r>
            <a:r>
              <a:rPr sz="1069" spc="24" dirty="0">
                <a:latin typeface="Times New Roman"/>
                <a:cs typeface="Times New Roman"/>
              </a:rPr>
              <a:t>e</a:t>
            </a:r>
            <a:r>
              <a:rPr sz="1069" spc="-10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spc="-5" dirty="0">
                <a:latin typeface="Times New Roman"/>
                <a:cs typeface="Times New Roman"/>
              </a:rPr>
              <a:t>,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24" dirty="0">
                <a:latin typeface="Times New Roman"/>
                <a:cs typeface="Times New Roman"/>
              </a:rPr>
              <a:t>r</a:t>
            </a:r>
            <a:r>
              <a:rPr sz="1069" spc="-10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9620" y="7583974"/>
            <a:ext cx="119829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847" marR="4939" indent="-303117">
              <a:lnSpc>
                <a:spcPts val="1264"/>
              </a:lnSpc>
            </a:pP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19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N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e,e</a:t>
            </a:r>
            <a:r>
              <a:rPr sz="1069" spc="5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d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spc="15" dirty="0">
                <a:latin typeface="Times New Roman"/>
                <a:cs typeface="Times New Roman"/>
              </a:rPr>
              <a:t>eDep</a:t>
            </a:r>
            <a:r>
              <a:rPr sz="1069" dirty="0">
                <a:latin typeface="Times New Roman"/>
                <a:cs typeface="Times New Roman"/>
              </a:rPr>
              <a:t>t</a:t>
            </a:r>
            <a:r>
              <a:rPr sz="1069" spc="5" dirty="0">
                <a:latin typeface="Times New Roman"/>
                <a:cs typeface="Times New Roman"/>
              </a:rPr>
              <a:t>)  </a:t>
            </a:r>
            <a:r>
              <a:rPr sz="1069" spc="10" dirty="0">
                <a:latin typeface="Times New Roman"/>
                <a:cs typeface="Times New Roman"/>
              </a:rPr>
              <a:t>prSal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310" y="8065534"/>
            <a:ext cx="4867275" cy="66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employee </a:t>
            </a:r>
            <a:r>
              <a:rPr sz="1069" spc="5" dirty="0">
                <a:latin typeface="Times New Roman"/>
                <a:cs typeface="Times New Roman"/>
              </a:rPr>
              <a:t>relation eId 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which </a:t>
            </a:r>
            <a:r>
              <a:rPr sz="1069" spc="10" dirty="0">
                <a:latin typeface="Times New Roman"/>
                <a:cs typeface="Times New Roman"/>
              </a:rPr>
              <a:t>we </a:t>
            </a:r>
            <a:r>
              <a:rPr sz="1069" spc="15" dirty="0">
                <a:latin typeface="Times New Roman"/>
                <a:cs typeface="Times New Roman"/>
              </a:rPr>
              <a:t>can  uniquely </a:t>
            </a:r>
            <a:r>
              <a:rPr sz="1069" spc="10" dirty="0">
                <a:latin typeface="Times New Roman"/>
                <a:cs typeface="Times New Roman"/>
              </a:rPr>
              <a:t>determine the employee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address and department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0" dirty="0">
                <a:latin typeface="Times New Roman"/>
                <a:cs typeface="Times New Roman"/>
              </a:rPr>
              <a:t>Similarly if </a:t>
            </a:r>
            <a:r>
              <a:rPr sz="1069" spc="19" dirty="0">
                <a:latin typeface="Times New Roman"/>
                <a:cs typeface="Times New Roman"/>
              </a:rPr>
              <a:t>we  </a:t>
            </a:r>
            <a:r>
              <a:rPr sz="1069" spc="15" dirty="0">
                <a:latin typeface="Times New Roman"/>
                <a:cs typeface="Times New Roman"/>
              </a:rPr>
              <a:t>know </a:t>
            </a:r>
            <a:r>
              <a:rPr sz="1069" spc="10" dirty="0">
                <a:latin typeface="Times New Roman"/>
                <a:cs typeface="Times New Roman"/>
              </a:rPr>
              <a:t>the employee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project </a:t>
            </a:r>
            <a:r>
              <a:rPr sz="1069" dirty="0">
                <a:latin typeface="Times New Roman"/>
                <a:cs typeface="Times New Roman"/>
              </a:rPr>
              <a:t>ID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find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salary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well. </a:t>
            </a:r>
            <a:r>
              <a:rPr sz="1069" spc="15" dirty="0">
                <a:latin typeface="Times New Roman"/>
                <a:cs typeface="Times New Roman"/>
              </a:rPr>
              <a:t>So FDs  </a:t>
            </a:r>
            <a:r>
              <a:rPr sz="1069" spc="10" dirty="0">
                <a:latin typeface="Times New Roman"/>
                <a:cs typeface="Times New Roman"/>
              </a:rPr>
              <a:t>help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finding out the keys and their relation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well.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18396" y="201926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5">
                <a:moveTo>
                  <a:pt x="210528" y="32007"/>
                </a:moveTo>
                <a:lnTo>
                  <a:pt x="163087" y="32007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465564" y="363003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515948" y="3788594"/>
            <a:ext cx="215459" cy="69762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4777" y="39628"/>
                </a:lnTo>
                <a:lnTo>
                  <a:pt x="164611" y="39628"/>
                </a:lnTo>
                <a:lnTo>
                  <a:pt x="164611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149370" y="39628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4611" y="32007"/>
                </a:lnTo>
                <a:lnTo>
                  <a:pt x="164611" y="39628"/>
                </a:lnTo>
                <a:lnTo>
                  <a:pt x="214777" y="39628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644868" y="4597687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910119" y="4762171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604858" y="7647341"/>
            <a:ext cx="215459" cy="71614"/>
          </a:xfrm>
          <a:custGeom>
            <a:avLst/>
            <a:gdLst/>
            <a:ahLst/>
            <a:cxnLst/>
            <a:rect l="l" t="t" r="r" b="b"/>
            <a:pathLst>
              <a:path w="221614" h="73659">
                <a:moveTo>
                  <a:pt x="149370" y="0"/>
                </a:moveTo>
                <a:lnTo>
                  <a:pt x="149370" y="73160"/>
                </a:lnTo>
                <a:lnTo>
                  <a:pt x="21205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3659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3659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205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883447" y="7811828"/>
            <a:ext cx="215459" cy="71614"/>
          </a:xfrm>
          <a:custGeom>
            <a:avLst/>
            <a:gdLst/>
            <a:ahLst/>
            <a:cxnLst/>
            <a:rect l="l" t="t" r="r" b="b"/>
            <a:pathLst>
              <a:path w="221614" h="73659">
                <a:moveTo>
                  <a:pt x="149370" y="0"/>
                </a:moveTo>
                <a:lnTo>
                  <a:pt x="149370" y="73160"/>
                </a:lnTo>
                <a:lnTo>
                  <a:pt x="21205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3659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3659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205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68751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9755"/>
            <a:ext cx="4866658" cy="2358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44" dirty="0">
                <a:latin typeface="Times New Roman"/>
                <a:cs typeface="Times New Roman"/>
              </a:rPr>
              <a:t>Inference</a:t>
            </a:r>
            <a:r>
              <a:rPr sz="1264" spc="-34" dirty="0">
                <a:latin typeface="Times New Roman"/>
                <a:cs typeface="Times New Roman"/>
              </a:rPr>
              <a:t> </a:t>
            </a:r>
            <a:r>
              <a:rPr sz="1264" spc="29" dirty="0">
                <a:latin typeface="Times New Roman"/>
                <a:cs typeface="Times New Roman"/>
              </a:rPr>
              <a:t>Rules</a:t>
            </a:r>
            <a:endParaRPr sz="1264">
              <a:latin typeface="Times New Roman"/>
              <a:cs typeface="Times New Roman"/>
            </a:endParaRPr>
          </a:p>
          <a:p>
            <a:pPr marL="12347" marR="4939" algn="just">
              <a:lnSpc>
                <a:spcPct val="985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Rules of Inference </a:t>
            </a:r>
            <a:r>
              <a:rPr sz="1069" spc="15" dirty="0">
                <a:latin typeface="Times New Roman"/>
                <a:cs typeface="Times New Roman"/>
              </a:rPr>
              <a:t>for </a:t>
            </a:r>
            <a:r>
              <a:rPr sz="1069" spc="10" dirty="0">
                <a:latin typeface="Times New Roman"/>
                <a:cs typeface="Times New Roman"/>
              </a:rPr>
              <a:t>functional dependencies, called inference </a:t>
            </a:r>
            <a:r>
              <a:rPr sz="1069" spc="15" dirty="0">
                <a:latin typeface="Times New Roman"/>
                <a:cs typeface="Times New Roman"/>
              </a:rPr>
              <a:t>axioms </a:t>
            </a:r>
            <a:r>
              <a:rPr sz="1069" spc="10" dirty="0">
                <a:latin typeface="Times New Roman"/>
                <a:cs typeface="Times New Roman"/>
              </a:rPr>
              <a:t>or Armstrong  axioms, </a:t>
            </a: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0" dirty="0">
                <a:latin typeface="Times New Roman"/>
                <a:cs typeface="Times New Roman"/>
              </a:rPr>
              <a:t>their developer, can </a:t>
            </a:r>
            <a:r>
              <a:rPr sz="1069" spc="15" dirty="0">
                <a:latin typeface="Times New Roman"/>
                <a:cs typeface="Times New Roman"/>
              </a:rPr>
              <a:t>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find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 FDs </a:t>
            </a:r>
            <a:r>
              <a:rPr sz="1069" spc="10" dirty="0">
                <a:latin typeface="Times New Roman"/>
                <a:cs typeface="Times New Roman"/>
              </a:rPr>
              <a:t>logically implied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set  of FDs.These rules are </a:t>
            </a:r>
            <a:r>
              <a:rPr sz="1069" spc="15" dirty="0">
                <a:latin typeface="Times New Roman"/>
                <a:cs typeface="Times New Roman"/>
              </a:rPr>
              <a:t>sound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meaning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an immediate consequence of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definition of functional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and that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5" dirty="0">
                <a:latin typeface="Times New Roman"/>
                <a:cs typeface="Times New Roman"/>
              </a:rPr>
              <a:t>FD </a:t>
            </a:r>
            <a:r>
              <a:rPr sz="1069" spc="10" dirty="0">
                <a:latin typeface="Times New Roman"/>
                <a:cs typeface="Times New Roman"/>
              </a:rPr>
              <a:t>that can </a:t>
            </a:r>
            <a:r>
              <a:rPr sz="1069" spc="19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derived from a  given set of FDs </a:t>
            </a:r>
            <a:r>
              <a:rPr sz="1069" spc="15" dirty="0">
                <a:latin typeface="Times New Roman"/>
                <a:cs typeface="Times New Roman"/>
              </a:rPr>
              <a:t>using them is </a:t>
            </a:r>
            <a:r>
              <a:rPr sz="1069" spc="5" dirty="0">
                <a:latin typeface="Times New Roman"/>
                <a:cs typeface="Times New Roman"/>
              </a:rPr>
              <a:t>true. </a:t>
            </a:r>
            <a:r>
              <a:rPr sz="1069" spc="19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complete, meaning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used  to </a:t>
            </a:r>
            <a:r>
              <a:rPr sz="1069" spc="10" dirty="0">
                <a:latin typeface="Times New Roman"/>
                <a:cs typeface="Times New Roman"/>
              </a:rPr>
              <a:t>derive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valid reference about dependencies .Let </a:t>
            </a:r>
            <a:r>
              <a:rPr sz="1069" spc="15" dirty="0">
                <a:latin typeface="Times New Roman"/>
                <a:cs typeface="Times New Roman"/>
              </a:rPr>
              <a:t>A,B,C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D </a:t>
            </a:r>
            <a:r>
              <a:rPr sz="1069" spc="10" dirty="0">
                <a:latin typeface="Times New Roman"/>
                <a:cs typeface="Times New Roman"/>
              </a:rPr>
              <a:t>be subsets of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a relation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0" dirty="0">
                <a:latin typeface="Times New Roman"/>
                <a:cs typeface="Times New Roman"/>
              </a:rPr>
              <a:t>then following are the different inference rules: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8"/>
              </a:lnSpc>
            </a:pPr>
            <a:r>
              <a:rPr sz="1069" spc="5" dirty="0">
                <a:latin typeface="Times New Roman"/>
                <a:cs typeface="Times New Roman"/>
              </a:rPr>
              <a:t>Reflexivity:</a:t>
            </a: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ts val="1264"/>
              </a:lnSpc>
              <a:spcBef>
                <a:spcPts val="53"/>
              </a:spcBef>
              <a:tabLst>
                <a:tab pos="1122337" algn="l"/>
                <a:tab pos="1900194" algn="l"/>
                <a:tab pos="3892373" algn="l"/>
              </a:tabLst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subset of A,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	</a:t>
            </a:r>
            <a:r>
              <a:rPr sz="1069" spc="5" dirty="0">
                <a:latin typeface="Times New Roman"/>
                <a:cs typeface="Times New Roman"/>
              </a:rPr>
              <a:t>B.  </a:t>
            </a:r>
            <a:r>
              <a:rPr sz="1069" spc="10" dirty="0">
                <a:latin typeface="Times New Roman"/>
                <a:cs typeface="Times New Roman"/>
              </a:rPr>
              <a:t>This  also  implies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	A</a:t>
            </a:r>
            <a:r>
              <a:rPr sz="1069" spc="22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always</a:t>
            </a:r>
            <a:r>
              <a:rPr sz="1069" spc="23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holds. 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Functional dependencies of this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called trivial dependencies. For </a:t>
            </a:r>
            <a:r>
              <a:rPr sz="1069" spc="15" dirty="0">
                <a:latin typeface="Times New Roman"/>
                <a:cs typeface="Times New Roman"/>
              </a:rPr>
              <a:t>Example  </a:t>
            </a:r>
            <a:r>
              <a:rPr sz="1069" spc="10" dirty="0">
                <a:latin typeface="Times New Roman"/>
                <a:cs typeface="Times New Roman"/>
              </a:rPr>
              <a:t>StName,stAdr	</a:t>
            </a:r>
            <a:r>
              <a:rPr sz="1069" spc="15" dirty="0">
                <a:latin typeface="Times New Roman"/>
                <a:cs typeface="Times New Roman"/>
              </a:rPr>
              <a:t>stName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20"/>
              </a:lnSpc>
              <a:tabLst>
                <a:tab pos="788352" algn="l"/>
              </a:tabLst>
            </a:pPr>
            <a:r>
              <a:rPr sz="1069" spc="10" dirty="0">
                <a:latin typeface="Times New Roman"/>
                <a:cs typeface="Times New Roman"/>
              </a:rPr>
              <a:t>stName	</a:t>
            </a:r>
            <a:r>
              <a:rPr sz="1069" spc="15" dirty="0">
                <a:latin typeface="Times New Roman"/>
                <a:cs typeface="Times New Roman"/>
              </a:rPr>
              <a:t>stName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3795229"/>
            <a:ext cx="863688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Au</a:t>
            </a:r>
            <a:r>
              <a:rPr sz="1069" dirty="0">
                <a:latin typeface="Times New Roman"/>
                <a:cs typeface="Times New Roman"/>
              </a:rPr>
              <a:t>g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5" dirty="0">
                <a:latin typeface="Times New Roman"/>
                <a:cs typeface="Times New Roman"/>
              </a:rPr>
              <a:t>n</a:t>
            </a:r>
            <a:r>
              <a:rPr sz="1069" spc="24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at</a:t>
            </a:r>
            <a:r>
              <a:rPr sz="1069" spc="15" dirty="0">
                <a:latin typeface="Times New Roman"/>
                <a:cs typeface="Times New Roman"/>
              </a:rPr>
              <a:t>i</a:t>
            </a:r>
            <a:r>
              <a:rPr sz="1069" spc="10" dirty="0">
                <a:latin typeface="Times New Roman"/>
                <a:cs typeface="Times New Roman"/>
              </a:rPr>
              <a:t>on: 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641" y="3947846"/>
            <a:ext cx="65625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B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AC.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4203" y="3947846"/>
            <a:ext cx="100629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BC. For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Example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384" y="4116763"/>
            <a:ext cx="60316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stId  </a:t>
            </a:r>
            <a:r>
              <a:rPr sz="1069" spc="19" dirty="0">
                <a:latin typeface="Times New Roman"/>
                <a:cs typeface="Times New Roman"/>
              </a:rPr>
              <a:t>S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spc="-10" dirty="0">
                <a:latin typeface="Times New Roman"/>
                <a:cs typeface="Times New Roman"/>
              </a:rPr>
              <a:t>I</a:t>
            </a:r>
            <a:r>
              <a:rPr sz="1069" spc="15" dirty="0">
                <a:latin typeface="Times New Roman"/>
                <a:cs typeface="Times New Roman"/>
              </a:rPr>
              <a:t>d</a:t>
            </a:r>
            <a:r>
              <a:rPr sz="1069" spc="-5" dirty="0">
                <a:latin typeface="Times New Roman"/>
                <a:cs typeface="Times New Roman"/>
              </a:rPr>
              <a:t>,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t</a:t>
            </a:r>
            <a:r>
              <a:rPr sz="1069" spc="15" dirty="0">
                <a:latin typeface="Times New Roman"/>
                <a:cs typeface="Times New Roman"/>
              </a:rPr>
              <a:t>Adr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9424" y="4116763"/>
            <a:ext cx="96370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306" marR="4939" indent="-205576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stName then  </a:t>
            </a:r>
            <a:r>
              <a:rPr sz="1069" spc="15" dirty="0">
                <a:latin typeface="Times New Roman"/>
                <a:cs typeface="Times New Roman"/>
              </a:rPr>
              <a:t>s</a:t>
            </a:r>
            <a:r>
              <a:rPr sz="1069" dirty="0">
                <a:latin typeface="Times New Roman"/>
                <a:cs typeface="Times New Roman"/>
              </a:rPr>
              <a:t>t</a:t>
            </a:r>
            <a:r>
              <a:rPr sz="1069" spc="19" dirty="0">
                <a:latin typeface="Times New Roman"/>
                <a:cs typeface="Times New Roman"/>
              </a:rPr>
              <a:t>N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24" dirty="0">
                <a:latin typeface="Times New Roman"/>
                <a:cs typeface="Times New Roman"/>
              </a:rPr>
              <a:t>m</a:t>
            </a:r>
            <a:r>
              <a:rPr sz="1069" dirty="0">
                <a:latin typeface="Times New Roman"/>
                <a:cs typeface="Times New Roman"/>
              </a:rPr>
              <a:t>e</a:t>
            </a:r>
            <a:r>
              <a:rPr sz="1069" spc="10" dirty="0">
                <a:latin typeface="Times New Roman"/>
                <a:cs typeface="Times New Roman"/>
              </a:rPr>
              <a:t>,s</a:t>
            </a:r>
            <a:r>
              <a:rPr sz="1069" spc="15" dirty="0">
                <a:latin typeface="Times New Roman"/>
                <a:cs typeface="Times New Roman"/>
              </a:rPr>
              <a:t>t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10" dirty="0">
                <a:latin typeface="Times New Roman"/>
                <a:cs typeface="Times New Roman"/>
              </a:rPr>
              <a:t>dr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384" y="4590915"/>
            <a:ext cx="71366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5" dirty="0">
                <a:latin typeface="Times New Roman"/>
                <a:cs typeface="Times New Roman"/>
              </a:rPr>
              <a:t>Transitivity: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966" y="4750941"/>
            <a:ext cx="133535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82179" algn="l"/>
              </a:tabLst>
            </a:pPr>
            <a:r>
              <a:rPr sz="1069" spc="19" dirty="0">
                <a:latin typeface="Times New Roman"/>
                <a:cs typeface="Times New Roman"/>
              </a:rPr>
              <a:t>B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B	</a:t>
            </a:r>
            <a:r>
              <a:rPr sz="1069" spc="10" dirty="0">
                <a:latin typeface="Times New Roman"/>
                <a:cs typeface="Times New Roman"/>
              </a:rPr>
              <a:t>C, </a:t>
            </a:r>
            <a:r>
              <a:rPr sz="1069" spc="5" dirty="0">
                <a:latin typeface="Times New Roman"/>
                <a:cs typeface="Times New Roman"/>
              </a:rPr>
              <a:t>then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6802" y="4750941"/>
            <a:ext cx="672924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80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</a:pPr>
            <a:r>
              <a:rPr sz="1069" spc="5" dirty="0">
                <a:latin typeface="Times New Roman"/>
                <a:cs typeface="Times New Roman"/>
              </a:rPr>
              <a:t>credits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383" y="4758349"/>
            <a:ext cx="361774" cy="50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stId  stId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0500" y="4918375"/>
            <a:ext cx="129090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92602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prName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prName  </a:t>
            </a:r>
            <a:r>
              <a:rPr sz="1069" spc="10" dirty="0">
                <a:latin typeface="Times New Roman"/>
                <a:cs typeface="Times New Roman"/>
              </a:rPr>
              <a:t>credits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2383" y="5392527"/>
            <a:ext cx="117422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Additivity or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Union: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1246" y="5552552"/>
            <a:ext cx="1310040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755633" algn="l"/>
              </a:tabLst>
            </a:pPr>
            <a:r>
              <a:rPr sz="1069" spc="19" dirty="0">
                <a:latin typeface="Times New Roman"/>
                <a:cs typeface="Times New Roman"/>
              </a:rPr>
              <a:t>B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282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	</a:t>
            </a:r>
            <a:r>
              <a:rPr sz="1069" spc="10" dirty="0">
                <a:latin typeface="Times New Roman"/>
                <a:cs typeface="Times New Roman"/>
              </a:rPr>
              <a:t>C, then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5504" y="5552553"/>
            <a:ext cx="1806399" cy="337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spc="15" dirty="0">
                <a:latin typeface="Times New Roman"/>
                <a:cs typeface="Times New Roman"/>
              </a:rPr>
              <a:t>BC</a:t>
            </a:r>
            <a:endParaRPr sz="1069">
              <a:latin typeface="Times New Roman"/>
              <a:cs typeface="Times New Roman"/>
            </a:endParaRPr>
          </a:p>
          <a:p>
            <a:pPr marL="182735">
              <a:lnSpc>
                <a:spcPts val="1278"/>
              </a:lnSpc>
            </a:pPr>
            <a:r>
              <a:rPr sz="1069" spc="10" dirty="0">
                <a:latin typeface="Times New Roman"/>
                <a:cs typeface="Times New Roman"/>
              </a:rPr>
              <a:t>qual  </a:t>
            </a:r>
            <a:r>
              <a:rPr sz="1069" spc="15" dirty="0">
                <a:latin typeface="Times New Roman"/>
                <a:cs typeface="Times New Roman"/>
              </a:rPr>
              <a:t>Then we </a:t>
            </a:r>
            <a:r>
              <a:rPr sz="1069" spc="10" dirty="0">
                <a:latin typeface="Times New Roman"/>
                <a:cs typeface="Times New Roman"/>
              </a:rPr>
              <a:t>can write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2383" y="5552553"/>
            <a:ext cx="508706" cy="512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8"/>
              </a:lnSpc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53"/>
              </a:spcBef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empId  empId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9054" y="5721469"/>
            <a:ext cx="1246452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162980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eName and empId  qual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2384" y="6194138"/>
            <a:ext cx="171873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Projectivity or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Decomposition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1011" y="6355647"/>
            <a:ext cx="140202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924786" algn="l"/>
              </a:tabLst>
            </a:pPr>
            <a:r>
              <a:rPr sz="1069" spc="15" dirty="0">
                <a:latin typeface="Times New Roman"/>
                <a:cs typeface="Times New Roman"/>
              </a:rPr>
              <a:t>BC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	B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9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57262" y="6355647"/>
            <a:ext cx="11791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16584" y="6515673"/>
            <a:ext cx="203173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eName,qual Then </a:t>
            </a:r>
            <a:r>
              <a:rPr sz="1069" spc="15" dirty="0">
                <a:latin typeface="Times New Roman"/>
                <a:cs typeface="Times New Roman"/>
              </a:rPr>
              <a:t>we can </a:t>
            </a:r>
            <a:r>
              <a:rPr sz="1069" spc="5" dirty="0">
                <a:latin typeface="Times New Roman"/>
                <a:cs typeface="Times New Roman"/>
              </a:rPr>
              <a:t>write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2383" y="6355647"/>
            <a:ext cx="508706" cy="495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ts val="1264"/>
              </a:lnSpc>
              <a:spcBef>
                <a:spcPts val="44"/>
              </a:spcBef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empId  empId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3239" y="6675698"/>
            <a:ext cx="166996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1416194" algn="l"/>
              </a:tabLst>
            </a:pPr>
            <a:r>
              <a:rPr sz="1069" spc="15" dirty="0">
                <a:latin typeface="Times New Roman"/>
                <a:cs typeface="Times New Roman"/>
              </a:rPr>
              <a:t>eNam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e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24" dirty="0">
                <a:latin typeface="Times New Roman"/>
                <a:cs typeface="Times New Roman"/>
              </a:rPr>
              <a:t>p</a:t>
            </a:r>
            <a:r>
              <a:rPr sz="1069" spc="-19" dirty="0">
                <a:latin typeface="Times New Roman"/>
                <a:cs typeface="Times New Roman"/>
              </a:rPr>
              <a:t>I</a:t>
            </a:r>
            <a:r>
              <a:rPr sz="1069" spc="19" dirty="0">
                <a:latin typeface="Times New Roman"/>
                <a:cs typeface="Times New Roman"/>
              </a:rPr>
              <a:t>D</a:t>
            </a:r>
            <a:r>
              <a:rPr sz="1069" dirty="0">
                <a:latin typeface="Times New Roman"/>
                <a:cs typeface="Times New Roman"/>
              </a:rPr>
              <a:t>	</a:t>
            </a:r>
            <a:r>
              <a:rPr sz="1069" spc="15" dirty="0">
                <a:latin typeface="Times New Roman"/>
                <a:cs typeface="Times New Roman"/>
              </a:rPr>
              <a:t>q</a:t>
            </a:r>
            <a:r>
              <a:rPr sz="1069" spc="24" dirty="0">
                <a:latin typeface="Times New Roman"/>
                <a:cs typeface="Times New Roman"/>
              </a:rPr>
              <a:t>u</a:t>
            </a:r>
            <a:r>
              <a:rPr sz="1069" dirty="0">
                <a:latin typeface="Times New Roman"/>
                <a:cs typeface="Times New Roman"/>
              </a:rPr>
              <a:t>a</a:t>
            </a:r>
            <a:r>
              <a:rPr sz="1069" spc="5" dirty="0">
                <a:latin typeface="Times New Roman"/>
                <a:cs typeface="Times New Roman"/>
              </a:rPr>
              <a:t>l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2384" y="7157259"/>
            <a:ext cx="2038526" cy="33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Pseudo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transitivity: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74"/>
              </a:lnSpc>
              <a:tabLst>
                <a:tab pos="521041" algn="l"/>
                <a:tab pos="1385944" algn="l"/>
              </a:tabLst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19" dirty="0">
                <a:latin typeface="Times New Roman"/>
                <a:cs typeface="Times New Roman"/>
              </a:rPr>
              <a:t> A	B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CB	</a:t>
            </a:r>
            <a:r>
              <a:rPr sz="1069" spc="10" dirty="0">
                <a:latin typeface="Times New Roman"/>
                <a:cs typeface="Times New Roman"/>
              </a:rPr>
              <a:t>D, then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AC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0982" y="7317284"/>
            <a:ext cx="12594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9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2383" y="7478793"/>
            <a:ext cx="2213857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tabLst>
                <a:tab pos="624755" algn="l"/>
              </a:tabLst>
            </a:pPr>
            <a:r>
              <a:rPr sz="1069" dirty="0">
                <a:latin typeface="Times New Roman"/>
                <a:cs typeface="Times New Roman"/>
              </a:rPr>
              <a:t>If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stID	</a:t>
            </a:r>
            <a:r>
              <a:rPr sz="1069" spc="15" dirty="0">
                <a:latin typeface="Times New Roman"/>
                <a:cs typeface="Times New Roman"/>
              </a:rPr>
              <a:t>stName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stName,fName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56371" y="7478793"/>
            <a:ext cx="166934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stAdr Then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write </a:t>
            </a:r>
            <a:r>
              <a:rPr sz="1069" spc="5" dirty="0">
                <a:latin typeface="Times New Roman"/>
                <a:cs typeface="Times New Roman"/>
              </a:rPr>
              <a:t>it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2310" y="7638819"/>
            <a:ext cx="4866658" cy="16607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StId,fName      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stAdr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 marL="12347" algn="just"/>
            <a:r>
              <a:rPr sz="1264" spc="53" dirty="0">
                <a:latin typeface="Times New Roman"/>
                <a:cs typeface="Times New Roman"/>
              </a:rPr>
              <a:t>Normal</a:t>
            </a:r>
            <a:r>
              <a:rPr sz="1264" spc="-68" dirty="0">
                <a:latin typeface="Times New Roman"/>
                <a:cs typeface="Times New Roman"/>
              </a:rPr>
              <a:t> </a:t>
            </a:r>
            <a:r>
              <a:rPr sz="1264" spc="63" dirty="0">
                <a:latin typeface="Times New Roman"/>
                <a:cs typeface="Times New Roman"/>
              </a:rPr>
              <a:t>Forms</a:t>
            </a:r>
            <a:endParaRPr sz="126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4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Normalization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basically; a process of efficiently organizing </a:t>
            </a:r>
            <a:r>
              <a:rPr sz="1069" spc="15" dirty="0">
                <a:latin typeface="Times New Roman"/>
                <a:cs typeface="Times New Roman"/>
              </a:rPr>
              <a:t>data in </a:t>
            </a:r>
            <a:r>
              <a:rPr sz="1069" spc="10" dirty="0">
                <a:latin typeface="Times New Roman"/>
                <a:cs typeface="Times New Roman"/>
              </a:rPr>
              <a:t>a database.  There are two goals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the normalization process: eliminate redundant data </a:t>
            </a:r>
            <a:r>
              <a:rPr sz="1069" spc="5" dirty="0">
                <a:latin typeface="Times New Roman"/>
                <a:cs typeface="Times New Roman"/>
              </a:rPr>
              <a:t>(for  </a:t>
            </a:r>
            <a:r>
              <a:rPr sz="1069" spc="10" dirty="0">
                <a:latin typeface="Times New Roman"/>
                <a:cs typeface="Times New Roman"/>
              </a:rPr>
              <a:t>example, storing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same data </a:t>
            </a:r>
            <a:r>
              <a:rPr sz="1069" spc="15" dirty="0">
                <a:latin typeface="Times New Roman"/>
                <a:cs typeface="Times New Roman"/>
              </a:rPr>
              <a:t>in more </a:t>
            </a:r>
            <a:r>
              <a:rPr sz="1069" spc="10" dirty="0">
                <a:latin typeface="Times New Roman"/>
                <a:cs typeface="Times New Roman"/>
              </a:rPr>
              <a:t>than one table) and ensure data dependencies  </a:t>
            </a:r>
            <a:r>
              <a:rPr sz="1069" spc="15" dirty="0">
                <a:latin typeface="Times New Roman"/>
                <a:cs typeface="Times New Roman"/>
              </a:rPr>
              <a:t>make </a:t>
            </a:r>
            <a:r>
              <a:rPr sz="1069" spc="10" dirty="0">
                <a:latin typeface="Times New Roman"/>
                <a:cs typeface="Times New Roman"/>
              </a:rPr>
              <a:t>sense </a:t>
            </a:r>
            <a:r>
              <a:rPr sz="1069" spc="15" dirty="0">
                <a:latin typeface="Times New Roman"/>
                <a:cs typeface="Times New Roman"/>
              </a:rPr>
              <a:t>(only </a:t>
            </a:r>
            <a:r>
              <a:rPr sz="1069" spc="10" dirty="0">
                <a:latin typeface="Times New Roman"/>
                <a:cs typeface="Times New Roman"/>
              </a:rPr>
              <a:t>storing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table). Both of these are </a:t>
            </a:r>
            <a:r>
              <a:rPr sz="1069" spc="15" dirty="0">
                <a:latin typeface="Times New Roman"/>
                <a:cs typeface="Times New Roman"/>
              </a:rPr>
              <a:t>worthy </a:t>
            </a:r>
            <a:r>
              <a:rPr sz="1069" spc="10" dirty="0">
                <a:latin typeface="Times New Roman"/>
                <a:cs typeface="Times New Roman"/>
              </a:rPr>
              <a:t>goals as 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reduce the </a:t>
            </a:r>
            <a:r>
              <a:rPr sz="1069" spc="15" dirty="0">
                <a:latin typeface="Times New Roman"/>
                <a:cs typeface="Times New Roman"/>
              </a:rPr>
              <a:t>amount of </a:t>
            </a:r>
            <a:r>
              <a:rPr sz="1069" spc="10" dirty="0">
                <a:latin typeface="Times New Roman"/>
                <a:cs typeface="Times New Roman"/>
              </a:rPr>
              <a:t>space a database consumes and ensure that data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logically  stored.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study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normal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96317" y="3044720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0483"/>
                </a:moveTo>
                <a:lnTo>
                  <a:pt x="4572" y="30483"/>
                </a:lnTo>
                <a:lnTo>
                  <a:pt x="0" y="32007"/>
                </a:lnTo>
                <a:lnTo>
                  <a:pt x="0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5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5067954" y="3040274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0" y="32007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5">
                <a:moveTo>
                  <a:pt x="210528" y="32007"/>
                </a:moveTo>
                <a:lnTo>
                  <a:pt x="163087" y="32007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/>
          <p:nvPr/>
        </p:nvSpPr>
        <p:spPr>
          <a:xfrm>
            <a:off x="2197602" y="3367764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213253" y="32007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2007"/>
                </a:move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2007"/>
                </a:lnTo>
                <a:close/>
              </a:path>
              <a:path w="219710" h="71755">
                <a:moveTo>
                  <a:pt x="213253" y="32007"/>
                </a:move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3253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5" name="object 35"/>
          <p:cNvSpPr/>
          <p:nvPr/>
        </p:nvSpPr>
        <p:spPr>
          <a:xfrm>
            <a:off x="1849367" y="353669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5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58515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58515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5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5">
                <a:moveTo>
                  <a:pt x="210138" y="30483"/>
                </a:moveTo>
                <a:lnTo>
                  <a:pt x="158515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58515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2148702" y="401829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3253" y="39628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3087" y="32007"/>
                </a:lnTo>
                <a:lnTo>
                  <a:pt x="164611" y="36580"/>
                </a:lnTo>
                <a:lnTo>
                  <a:pt x="163087" y="39628"/>
                </a:lnTo>
                <a:lnTo>
                  <a:pt x="213253" y="39628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3091160" y="4007923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/>
          <p:nvPr/>
        </p:nvSpPr>
        <p:spPr>
          <a:xfrm>
            <a:off x="1779720" y="4172409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9" name="object 39"/>
          <p:cNvSpPr/>
          <p:nvPr/>
        </p:nvSpPr>
        <p:spPr>
          <a:xfrm>
            <a:off x="1988660" y="4351713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1638943" y="481256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408024" y="4797751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/>
          <p:nvPr/>
        </p:nvSpPr>
        <p:spPr>
          <a:xfrm>
            <a:off x="3274907" y="481256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3048" y="32007"/>
                </a:lnTo>
                <a:lnTo>
                  <a:pt x="0" y="33532"/>
                </a:lnTo>
                <a:lnTo>
                  <a:pt x="0" y="39628"/>
                </a:lnTo>
                <a:lnTo>
                  <a:pt x="3048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3" name="object 43"/>
          <p:cNvSpPr/>
          <p:nvPr/>
        </p:nvSpPr>
        <p:spPr>
          <a:xfrm>
            <a:off x="1779724" y="4971127"/>
            <a:ext cx="213607" cy="71614"/>
          </a:xfrm>
          <a:custGeom>
            <a:avLst/>
            <a:gdLst/>
            <a:ahLst/>
            <a:cxnLst/>
            <a:rect l="l" t="t" r="r" b="b"/>
            <a:pathLst>
              <a:path w="219710" h="73660">
                <a:moveTo>
                  <a:pt x="147845" y="0"/>
                </a:moveTo>
                <a:lnTo>
                  <a:pt x="147845" y="73160"/>
                </a:lnTo>
                <a:lnTo>
                  <a:pt x="21052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3660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3660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52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3245277" y="4971127"/>
            <a:ext cx="213607" cy="71614"/>
          </a:xfrm>
          <a:custGeom>
            <a:avLst/>
            <a:gdLst/>
            <a:ahLst/>
            <a:cxnLst/>
            <a:rect l="l" t="t" r="r" b="b"/>
            <a:pathLst>
              <a:path w="219710" h="73660">
                <a:moveTo>
                  <a:pt x="147845" y="0"/>
                </a:moveTo>
                <a:lnTo>
                  <a:pt x="147845" y="73160"/>
                </a:lnTo>
                <a:lnTo>
                  <a:pt x="210528" y="41152"/>
                </a:lnTo>
                <a:lnTo>
                  <a:pt x="158515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58515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3660">
                <a:moveTo>
                  <a:pt x="147845" y="32007"/>
                </a:moveTo>
                <a:lnTo>
                  <a:pt x="3048" y="32007"/>
                </a:lnTo>
                <a:lnTo>
                  <a:pt x="0" y="33532"/>
                </a:lnTo>
                <a:lnTo>
                  <a:pt x="0" y="39628"/>
                </a:lnTo>
                <a:lnTo>
                  <a:pt x="3048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3660">
                <a:moveTo>
                  <a:pt x="210528" y="32007"/>
                </a:moveTo>
                <a:lnTo>
                  <a:pt x="158515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58515" y="41152"/>
                </a:lnTo>
                <a:lnTo>
                  <a:pt x="21052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/>
          <p:nvPr/>
        </p:nvSpPr>
        <p:spPr>
          <a:xfrm>
            <a:off x="1655255" y="514598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6" name="object 46"/>
          <p:cNvSpPr/>
          <p:nvPr/>
        </p:nvSpPr>
        <p:spPr>
          <a:xfrm>
            <a:off x="1619691" y="561276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2408036" y="561276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3048" y="30483"/>
                </a:lnTo>
                <a:lnTo>
                  <a:pt x="0" y="32007"/>
                </a:lnTo>
                <a:lnTo>
                  <a:pt x="0" y="38104"/>
                </a:lnTo>
                <a:lnTo>
                  <a:pt x="3048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/>
          <p:nvPr/>
        </p:nvSpPr>
        <p:spPr>
          <a:xfrm>
            <a:off x="3199345" y="5612768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9" name="object 49"/>
          <p:cNvSpPr/>
          <p:nvPr/>
        </p:nvSpPr>
        <p:spPr>
          <a:xfrm>
            <a:off x="1904205" y="5787627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3319375" y="5777254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3087" y="39628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1779736" y="595507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1655261" y="6411487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572529" y="6408524"/>
            <a:ext cx="215459" cy="69762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7845" y="0"/>
                </a:moveTo>
                <a:lnTo>
                  <a:pt x="147845" y="71636"/>
                </a:lnTo>
                <a:lnTo>
                  <a:pt x="211861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1464" y="30483"/>
                </a:lnTo>
                <a:lnTo>
                  <a:pt x="147845" y="0"/>
                </a:lnTo>
                <a:close/>
              </a:path>
              <a:path w="221614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21614" h="71754">
                <a:moveTo>
                  <a:pt x="211464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1861" y="39628"/>
                </a:lnTo>
                <a:lnTo>
                  <a:pt x="221006" y="35056"/>
                </a:lnTo>
                <a:lnTo>
                  <a:pt x="211464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/>
          <p:nvPr/>
        </p:nvSpPr>
        <p:spPr>
          <a:xfrm>
            <a:off x="3384583" y="6417415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5" name="object 55"/>
          <p:cNvSpPr/>
          <p:nvPr/>
        </p:nvSpPr>
        <p:spPr>
          <a:xfrm>
            <a:off x="1883473" y="6575972"/>
            <a:ext cx="215459" cy="69762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0039" y="32007"/>
                </a:lnTo>
                <a:lnTo>
                  <a:pt x="164611" y="33532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/>
          <p:nvPr/>
        </p:nvSpPr>
        <p:spPr>
          <a:xfrm>
            <a:off x="1779742" y="674638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7" name="object 57"/>
          <p:cNvSpPr/>
          <p:nvPr/>
        </p:nvSpPr>
        <p:spPr>
          <a:xfrm>
            <a:off x="3140083" y="6746386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1630082" y="7390993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/>
          <p:nvPr/>
        </p:nvSpPr>
        <p:spPr>
          <a:xfrm>
            <a:off x="2471774" y="7371728"/>
            <a:ext cx="215459" cy="69762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4611" y="39628"/>
                </a:lnTo>
                <a:lnTo>
                  <a:pt x="164611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1524" y="32007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4611" y="32007"/>
                </a:lnTo>
                <a:lnTo>
                  <a:pt x="164611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0" name="object 60"/>
          <p:cNvSpPr/>
          <p:nvPr/>
        </p:nvSpPr>
        <p:spPr>
          <a:xfrm>
            <a:off x="3408306" y="7390993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1748637" y="7549552"/>
            <a:ext cx="215459" cy="69762"/>
          </a:xfrm>
          <a:custGeom>
            <a:avLst/>
            <a:gdLst/>
            <a:ahLst/>
            <a:cxnLst/>
            <a:rect l="l" t="t" r="r" b="b"/>
            <a:pathLst>
              <a:path w="221614" h="71754">
                <a:moveTo>
                  <a:pt x="149370" y="0"/>
                </a:moveTo>
                <a:lnTo>
                  <a:pt x="149370" y="71636"/>
                </a:lnTo>
                <a:lnTo>
                  <a:pt x="211662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2052" y="32007"/>
                </a:lnTo>
                <a:lnTo>
                  <a:pt x="149370" y="0"/>
                </a:lnTo>
                <a:close/>
              </a:path>
              <a:path w="221614" h="71754">
                <a:moveTo>
                  <a:pt x="149370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9370" y="41152"/>
                </a:lnTo>
                <a:lnTo>
                  <a:pt x="149370" y="32007"/>
                </a:lnTo>
                <a:close/>
              </a:path>
              <a:path w="221614" h="71754">
                <a:moveTo>
                  <a:pt x="212052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1662" y="41152"/>
                </a:lnTo>
                <a:lnTo>
                  <a:pt x="221006" y="36580"/>
                </a:lnTo>
                <a:lnTo>
                  <a:pt x="212052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/>
          <p:nvPr/>
        </p:nvSpPr>
        <p:spPr>
          <a:xfrm>
            <a:off x="3608370" y="7559924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138" y="41152"/>
                </a:lnTo>
                <a:lnTo>
                  <a:pt x="160039" y="41152"/>
                </a:lnTo>
                <a:lnTo>
                  <a:pt x="163087" y="39628"/>
                </a:lnTo>
                <a:lnTo>
                  <a:pt x="164611" y="36580"/>
                </a:lnTo>
                <a:lnTo>
                  <a:pt x="163087" y="33532"/>
                </a:lnTo>
                <a:lnTo>
                  <a:pt x="160039" y="32007"/>
                </a:lnTo>
                <a:lnTo>
                  <a:pt x="210528" y="32007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147845" y="41152"/>
                </a:lnTo>
                <a:lnTo>
                  <a:pt x="147845" y="32007"/>
                </a:lnTo>
                <a:close/>
              </a:path>
              <a:path w="219710" h="71754">
                <a:moveTo>
                  <a:pt x="210528" y="32007"/>
                </a:moveTo>
                <a:lnTo>
                  <a:pt x="160039" y="32007"/>
                </a:lnTo>
                <a:lnTo>
                  <a:pt x="163087" y="33532"/>
                </a:lnTo>
                <a:lnTo>
                  <a:pt x="164611" y="36580"/>
                </a:lnTo>
                <a:lnTo>
                  <a:pt x="163087" y="39628"/>
                </a:lnTo>
                <a:lnTo>
                  <a:pt x="160039" y="41152"/>
                </a:lnTo>
                <a:lnTo>
                  <a:pt x="210138" y="41152"/>
                </a:lnTo>
                <a:lnTo>
                  <a:pt x="219482" y="36580"/>
                </a:lnTo>
                <a:lnTo>
                  <a:pt x="210528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3" name="object 63"/>
          <p:cNvSpPr/>
          <p:nvPr/>
        </p:nvSpPr>
        <p:spPr>
          <a:xfrm>
            <a:off x="2047985" y="7709591"/>
            <a:ext cx="213607" cy="69762"/>
          </a:xfrm>
          <a:custGeom>
            <a:avLst/>
            <a:gdLst/>
            <a:ahLst/>
            <a:cxnLst/>
            <a:rect l="l" t="t" r="r" b="b"/>
            <a:pathLst>
              <a:path w="219710" h="71754">
                <a:moveTo>
                  <a:pt x="147845" y="0"/>
                </a:moveTo>
                <a:lnTo>
                  <a:pt x="147845" y="71636"/>
                </a:lnTo>
                <a:lnTo>
                  <a:pt x="210528" y="39628"/>
                </a:lnTo>
                <a:lnTo>
                  <a:pt x="160039" y="39628"/>
                </a:lnTo>
                <a:lnTo>
                  <a:pt x="163087" y="38104"/>
                </a:lnTo>
                <a:lnTo>
                  <a:pt x="164611" y="35056"/>
                </a:lnTo>
                <a:lnTo>
                  <a:pt x="163087" y="32007"/>
                </a:lnTo>
                <a:lnTo>
                  <a:pt x="160039" y="30483"/>
                </a:lnTo>
                <a:lnTo>
                  <a:pt x="210138" y="30483"/>
                </a:lnTo>
                <a:lnTo>
                  <a:pt x="147845" y="0"/>
                </a:lnTo>
                <a:close/>
              </a:path>
              <a:path w="219710" h="71754">
                <a:moveTo>
                  <a:pt x="147845" y="30483"/>
                </a:moveTo>
                <a:lnTo>
                  <a:pt x="4572" y="30483"/>
                </a:lnTo>
                <a:lnTo>
                  <a:pt x="1524" y="32007"/>
                </a:lnTo>
                <a:lnTo>
                  <a:pt x="0" y="35056"/>
                </a:lnTo>
                <a:lnTo>
                  <a:pt x="1524" y="38104"/>
                </a:lnTo>
                <a:lnTo>
                  <a:pt x="4572" y="39628"/>
                </a:lnTo>
                <a:lnTo>
                  <a:pt x="147845" y="39628"/>
                </a:lnTo>
                <a:lnTo>
                  <a:pt x="147845" y="30483"/>
                </a:lnTo>
                <a:close/>
              </a:path>
              <a:path w="219710" h="71754">
                <a:moveTo>
                  <a:pt x="210138" y="30483"/>
                </a:moveTo>
                <a:lnTo>
                  <a:pt x="160039" y="30483"/>
                </a:lnTo>
                <a:lnTo>
                  <a:pt x="163087" y="32007"/>
                </a:lnTo>
                <a:lnTo>
                  <a:pt x="164611" y="35056"/>
                </a:lnTo>
                <a:lnTo>
                  <a:pt x="163087" y="38104"/>
                </a:lnTo>
                <a:lnTo>
                  <a:pt x="160039" y="39628"/>
                </a:lnTo>
                <a:lnTo>
                  <a:pt x="210528" y="39628"/>
                </a:lnTo>
                <a:lnTo>
                  <a:pt x="219482" y="35056"/>
                </a:lnTo>
                <a:lnTo>
                  <a:pt x="210138" y="30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09208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322213"/>
            <a:ext cx="4866040" cy="1620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First </a:t>
            </a:r>
            <a:r>
              <a:rPr sz="1069" spc="49" dirty="0">
                <a:latin typeface="Times New Roman"/>
                <a:cs typeface="Times New Roman"/>
              </a:rPr>
              <a:t>Normal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68" dirty="0">
                <a:latin typeface="Times New Roman"/>
                <a:cs typeface="Times New Roman"/>
              </a:rPr>
              <a:t>Form: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98300"/>
              </a:lnSpc>
              <a:spcBef>
                <a:spcPts val="5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first </a:t>
            </a:r>
            <a:r>
              <a:rPr sz="1069" spc="15" dirty="0">
                <a:latin typeface="Times New Roman"/>
                <a:cs typeface="Times New Roman"/>
              </a:rPr>
              <a:t>normal </a:t>
            </a:r>
            <a:r>
              <a:rPr sz="1069" spc="10" dirty="0">
                <a:latin typeface="Times New Roman"/>
                <a:cs typeface="Times New Roman"/>
              </a:rPr>
              <a:t>form if and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every attribute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single valued for each  tuple. This means that each attribute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row 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or each </a:t>
            </a:r>
            <a:r>
              <a:rPr sz="1069" spc="5" dirty="0">
                <a:latin typeface="Times New Roman"/>
                <a:cs typeface="Times New Roman"/>
              </a:rPr>
              <a:t>cell </a:t>
            </a:r>
            <a:r>
              <a:rPr sz="1069" spc="10" dirty="0">
                <a:latin typeface="Times New Roman"/>
                <a:cs typeface="Times New Roman"/>
              </a:rPr>
              <a:t>of the table, contains  </a:t>
            </a:r>
            <a:r>
              <a:rPr sz="1069" spc="15" dirty="0">
                <a:latin typeface="Times New Roman"/>
                <a:cs typeface="Times New Roman"/>
              </a:rPr>
              <a:t>only one </a:t>
            </a:r>
            <a:r>
              <a:rPr sz="1069" spc="10" dirty="0">
                <a:latin typeface="Times New Roman"/>
                <a:cs typeface="Times New Roman"/>
              </a:rPr>
              <a:t>value.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repeating fields or groups are allowed. </a:t>
            </a:r>
            <a:r>
              <a:rPr sz="1069" spc="1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alternative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of  </a:t>
            </a:r>
            <a:r>
              <a:rPr sz="1069" spc="10" dirty="0">
                <a:latin typeface="Times New Roman"/>
                <a:cs typeface="Times New Roman"/>
              </a:rPr>
              <a:t>describing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normal form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5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that the domains 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of 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are  atomic,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consist of single units that cannot be broken </a:t>
            </a:r>
            <a:r>
              <a:rPr sz="1069" spc="15" dirty="0">
                <a:latin typeface="Times New Roman"/>
                <a:cs typeface="Times New Roman"/>
              </a:rPr>
              <a:t>down </a:t>
            </a:r>
            <a:r>
              <a:rPr sz="1069" spc="10" dirty="0">
                <a:latin typeface="Times New Roman"/>
                <a:cs typeface="Times New Roman"/>
              </a:rPr>
              <a:t>further. </a:t>
            </a:r>
            <a:r>
              <a:rPr sz="1069" spc="15" dirty="0">
                <a:latin typeface="Times New Roman"/>
                <a:cs typeface="Times New Roman"/>
              </a:rPr>
              <a:t>There  is no </a:t>
            </a:r>
            <a:r>
              <a:rPr sz="1069" spc="10" dirty="0">
                <a:latin typeface="Times New Roman"/>
                <a:cs typeface="Times New Roman"/>
              </a:rPr>
              <a:t>multivalued (repeating group)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 multiple values create </a:t>
            </a:r>
            <a:r>
              <a:rPr sz="1069" spc="15" dirty="0">
                <a:latin typeface="Times New Roman"/>
                <a:cs typeface="Times New Roman"/>
              </a:rPr>
              <a:t>problems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performing operations like </a:t>
            </a:r>
            <a:r>
              <a:rPr sz="1069" spc="5" dirty="0">
                <a:latin typeface="Times New Roman"/>
                <a:cs typeface="Times New Roman"/>
              </a:rPr>
              <a:t>select </a:t>
            </a:r>
            <a:r>
              <a:rPr sz="1069" spc="10" dirty="0">
                <a:latin typeface="Times New Roman"/>
                <a:cs typeface="Times New Roman"/>
              </a:rPr>
              <a:t>or join. </a:t>
            </a:r>
            <a:r>
              <a:rPr sz="1069" spc="5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relation of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49" dirty="0">
                <a:latin typeface="Times New Roman"/>
                <a:cs typeface="Times New Roman"/>
              </a:rPr>
              <a:t>STD(stIdstName,stAdr,prName,bkId)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2933629"/>
          <a:ext cx="4967905" cy="1157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91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6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65"/>
                        </a:lnSpc>
                      </a:pPr>
                      <a:r>
                        <a:rPr sz="1100" spc="75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570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B00129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40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B00327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457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70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indent="6350">
                        <a:lnSpc>
                          <a:spcPts val="123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B08945,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ts val="131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B06352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4573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564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5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55">
                      <a:solidFill>
                        <a:srgbClr val="000000"/>
                      </a:solidFill>
                      <a:prstDash val="solid"/>
                    </a:lnL>
                    <a:lnR w="537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2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72">
                      <a:solidFill>
                        <a:srgbClr val="000000"/>
                      </a:solidFill>
                      <a:prstDash val="solid"/>
                    </a:lnL>
                    <a:lnR w="7141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41">
                      <a:solidFill>
                        <a:srgbClr val="000000"/>
                      </a:solidFill>
                      <a:prstDash val="solid"/>
                    </a:lnL>
                    <a:lnR w="6500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B08474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00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749" y="4248343"/>
            <a:ext cx="486542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ts val="1264"/>
              </a:lnSpc>
            </a:pP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this table there </a:t>
            </a:r>
            <a:r>
              <a:rPr sz="1069" spc="15" dirty="0">
                <a:latin typeface="Times New Roman"/>
                <a:cs typeface="Times New Roman"/>
              </a:rPr>
              <a:t>is no </a:t>
            </a:r>
            <a:r>
              <a:rPr sz="1069" spc="10" dirty="0">
                <a:latin typeface="Times New Roman"/>
                <a:cs typeface="Times New Roman"/>
              </a:rPr>
              <a:t>unique value for every tuple, like for </a:t>
            </a:r>
            <a:r>
              <a:rPr sz="1069" spc="15" dirty="0">
                <a:latin typeface="Times New Roman"/>
                <a:cs typeface="Times New Roman"/>
              </a:rPr>
              <a:t>S1015 </a:t>
            </a:r>
            <a:r>
              <a:rPr sz="1069" spc="10" dirty="0">
                <a:latin typeface="Times New Roman"/>
                <a:cs typeface="Times New Roman"/>
              </a:rPr>
              <a:t>there are two  values for bookId.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bring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normal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0022" y="4572027"/>
          <a:ext cx="4969140" cy="1163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069"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5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55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bkId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066">
                <a:tc>
                  <a:txBody>
                    <a:bodyPr/>
                    <a:lstStyle/>
                    <a:p>
                      <a:pPr marL="60325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30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3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B00129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0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B00327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86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B08945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0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897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45"/>
                        </a:lnSpc>
                      </a:pPr>
                      <a:r>
                        <a:rPr sz="1100" spc="2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245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B06352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099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72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99">
                      <a:solidFill>
                        <a:srgbClr val="000000"/>
                      </a:solidFill>
                      <a:prstDash val="solid"/>
                    </a:lnL>
                    <a:lnR w="6625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25">
                      <a:solidFill>
                        <a:srgbClr val="000000"/>
                      </a:solidFill>
                      <a:prstDash val="solid"/>
                    </a:lnL>
                    <a:lnR w="5328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3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28">
                      <a:solidFill>
                        <a:srgbClr val="000000"/>
                      </a:solidFill>
                      <a:prstDash val="solid"/>
                    </a:lnL>
                    <a:lnR w="555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559">
                      <a:solidFill>
                        <a:srgbClr val="000000"/>
                      </a:solidFill>
                      <a:prstDash val="solid"/>
                    </a:lnL>
                    <a:lnR w="7312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solidFill>
                            <a:srgbClr val="323232"/>
                          </a:solidFill>
                          <a:latin typeface="Times New Roman"/>
                          <a:cs typeface="Times New Roman"/>
                        </a:rPr>
                        <a:t>B08474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12">
                      <a:solidFill>
                        <a:srgbClr val="000000"/>
                      </a:solidFill>
                      <a:prstDash val="solid"/>
                    </a:lnL>
                    <a:lnR w="6519">
                      <a:solidFill>
                        <a:srgbClr val="000000"/>
                      </a:solidFill>
                      <a:prstDash val="solid"/>
                    </a:lnR>
                    <a:lnT w="6100">
                      <a:solidFill>
                        <a:srgbClr val="000000"/>
                      </a:solidFill>
                      <a:prstDash val="solid"/>
                    </a:lnT>
                    <a:lnB w="6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53183" y="5884926"/>
            <a:ext cx="4867275" cy="3426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normal form and for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tuple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unique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value.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34" dirty="0">
                <a:latin typeface="Times New Roman"/>
                <a:cs typeface="Times New Roman"/>
              </a:rPr>
              <a:t>Second </a:t>
            </a:r>
            <a:r>
              <a:rPr sz="1069" spc="53" dirty="0">
                <a:latin typeface="Times New Roman"/>
                <a:cs typeface="Times New Roman"/>
              </a:rPr>
              <a:t>Normal</a:t>
            </a:r>
            <a:r>
              <a:rPr sz="1069" spc="-107" dirty="0">
                <a:latin typeface="Times New Roman"/>
                <a:cs typeface="Times New Roman"/>
              </a:rPr>
              <a:t> </a:t>
            </a:r>
            <a:r>
              <a:rPr sz="1069" spc="73" dirty="0">
                <a:latin typeface="Times New Roman"/>
                <a:cs typeface="Times New Roman"/>
              </a:rPr>
              <a:t>Form: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second normal form (2NF) if and only </a:t>
            </a:r>
            <a:r>
              <a:rPr sz="1069" spc="5" dirty="0">
                <a:latin typeface="Times New Roman"/>
                <a:cs typeface="Times New Roman"/>
              </a:rPr>
              <a:t>if it 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normal </a:t>
            </a:r>
            <a:r>
              <a:rPr sz="1069" spc="10" dirty="0">
                <a:latin typeface="Times New Roman"/>
                <a:cs typeface="Times New Roman"/>
              </a:rPr>
              <a:t>form  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nonkey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attributes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fully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functionally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dependent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Clearly,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5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relation is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1NF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consists of a single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the relation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automatically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2NF. </a:t>
            </a:r>
            <a:r>
              <a:rPr sz="1069" spc="15" dirty="0">
                <a:latin typeface="Times New Roman"/>
                <a:cs typeface="Times New Roman"/>
              </a:rPr>
              <a:t>The only time 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concerned about </a:t>
            </a:r>
            <a:r>
              <a:rPr sz="1069" spc="19" dirty="0">
                <a:latin typeface="Times New Roman"/>
                <a:cs typeface="Times New Roman"/>
              </a:rPr>
              <a:t>2NF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when the  </a:t>
            </a:r>
            <a:r>
              <a:rPr sz="1069" spc="15" dirty="0">
                <a:latin typeface="Times New Roman"/>
                <a:cs typeface="Times New Roman"/>
              </a:rPr>
              <a:t>key is </a:t>
            </a:r>
            <a:r>
              <a:rPr sz="1069" spc="10" dirty="0">
                <a:latin typeface="Times New Roman"/>
                <a:cs typeface="Times New Roman"/>
              </a:rPr>
              <a:t>composite. </a:t>
            </a:r>
            <a:r>
              <a:rPr sz="1069" spc="15" dirty="0">
                <a:latin typeface="Times New Roman"/>
                <a:cs typeface="Times New Roman"/>
              </a:rPr>
              <a:t>Second </a:t>
            </a:r>
            <a:r>
              <a:rPr sz="1069" spc="10" dirty="0">
                <a:latin typeface="Times New Roman"/>
                <a:cs typeface="Times New Roman"/>
              </a:rPr>
              <a:t>normal form (2NF) addresses the concept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removing  duplicative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subsets of data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apply to </a:t>
            </a:r>
            <a:r>
              <a:rPr sz="1069" spc="10" dirty="0">
                <a:latin typeface="Times New Roman"/>
                <a:cs typeface="Times New Roman"/>
              </a:rPr>
              <a:t>multiple rows of a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and  place them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separate tables. </a:t>
            </a:r>
            <a:r>
              <a:rPr sz="1069" spc="5" dirty="0">
                <a:latin typeface="Times New Roman"/>
                <a:cs typeface="Times New Roman"/>
              </a:rPr>
              <a:t>It creates </a:t>
            </a:r>
            <a:r>
              <a:rPr sz="1069" spc="10" dirty="0">
                <a:latin typeface="Times New Roman"/>
                <a:cs typeface="Times New Roman"/>
              </a:rPr>
              <a:t>relationships between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tables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their predecessors through </a:t>
            </a:r>
            <a:r>
              <a:rPr sz="1069" spc="15" dirty="0">
                <a:latin typeface="Times New Roman"/>
                <a:cs typeface="Times New Roman"/>
              </a:rPr>
              <a:t>the use of </a:t>
            </a:r>
            <a:r>
              <a:rPr sz="1069" spc="10" dirty="0">
                <a:latin typeface="Times New Roman"/>
                <a:cs typeface="Times New Roman"/>
              </a:rPr>
              <a:t>foreign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98500"/>
              </a:lnSpc>
              <a:spcBef>
                <a:spcPts val="247"/>
              </a:spcBef>
            </a:pPr>
            <a:r>
              <a:rPr sz="1069" spc="10" dirty="0">
                <a:latin typeface="Times New Roman"/>
                <a:cs typeface="Times New Roman"/>
              </a:rPr>
              <a:t>Normalization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structuring relational database </a:t>
            </a:r>
            <a:r>
              <a:rPr sz="1069" spc="15" dirty="0">
                <a:latin typeface="Times New Roman"/>
                <a:cs typeface="Times New Roman"/>
              </a:rPr>
              <a:t>schema </a:t>
            </a:r>
            <a:r>
              <a:rPr sz="1069" spc="10" dirty="0">
                <a:latin typeface="Times New Roman"/>
                <a:cs typeface="Times New Roman"/>
              </a:rPr>
              <a:t>such that most  ambiguity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removed. </a:t>
            </a:r>
            <a:r>
              <a:rPr sz="1069" spc="19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stages of normalization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referred </a:t>
            </a:r>
            <a:r>
              <a:rPr sz="1069" spc="5" dirty="0">
                <a:latin typeface="Times New Roman"/>
                <a:cs typeface="Times New Roman"/>
              </a:rPr>
              <a:t>to as </a:t>
            </a:r>
            <a:r>
              <a:rPr sz="1069" spc="10" dirty="0">
                <a:latin typeface="Times New Roman"/>
                <a:cs typeface="Times New Roman"/>
              </a:rPr>
              <a:t>normal forms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progress from the least </a:t>
            </a:r>
            <a:r>
              <a:rPr sz="1069" spc="5" dirty="0">
                <a:latin typeface="Times New Roman"/>
                <a:cs typeface="Times New Roman"/>
              </a:rPr>
              <a:t>restrictive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(First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 </a:t>
            </a:r>
            <a:r>
              <a:rPr sz="1069" spc="15" dirty="0">
                <a:latin typeface="Times New Roman"/>
                <a:cs typeface="Times New Roman"/>
              </a:rPr>
              <a:t>Form) through the </a:t>
            </a:r>
            <a:r>
              <a:rPr sz="1069" spc="10" dirty="0">
                <a:latin typeface="Times New Roman"/>
                <a:cs typeface="Times New Roman"/>
              </a:rPr>
              <a:t>most  </a:t>
            </a:r>
            <a:r>
              <a:rPr sz="1069" spc="5" dirty="0">
                <a:latin typeface="Times New Roman"/>
                <a:cs typeface="Times New Roman"/>
              </a:rPr>
              <a:t>restrictive (Fifth </a:t>
            </a:r>
            <a:r>
              <a:rPr sz="1069" spc="10" dirty="0">
                <a:latin typeface="Times New Roman"/>
                <a:cs typeface="Times New Roman"/>
              </a:rPr>
              <a:t>Normal Form). Generally, most database designers </a:t>
            </a:r>
            <a:r>
              <a:rPr sz="1069" spc="15" dirty="0">
                <a:latin typeface="Times New Roman"/>
                <a:cs typeface="Times New Roman"/>
              </a:rPr>
              <a:t>do not </a:t>
            </a:r>
            <a:r>
              <a:rPr sz="1069" spc="10" dirty="0">
                <a:latin typeface="Times New Roman"/>
                <a:cs typeface="Times New Roman"/>
              </a:rPr>
              <a:t>attempt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implement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anything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higher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than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Third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or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Boyce-Codd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Normal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502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25681"/>
            <a:ext cx="4867892" cy="1093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normalization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this lecture.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cover this topic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detail 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coming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lectures.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875">
              <a:latin typeface="Times New Roman"/>
              <a:cs typeface="Times New Roman"/>
            </a:endParaRPr>
          </a:p>
          <a:p>
            <a:pPr marL="12347"/>
            <a:r>
              <a:rPr sz="1264" spc="39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Draw  the  </a:t>
            </a:r>
            <a:r>
              <a:rPr sz="1069" spc="10" dirty="0">
                <a:latin typeface="Times New Roman"/>
                <a:cs typeface="Times New Roman"/>
              </a:rPr>
              <a:t>tables  of  an  examination  </a:t>
            </a:r>
            <a:r>
              <a:rPr sz="1069" spc="5" dirty="0">
                <a:latin typeface="Times New Roman"/>
                <a:cs typeface="Times New Roman"/>
              </a:rPr>
              <a:t>system  </a:t>
            </a:r>
            <a:r>
              <a:rPr sz="1069" spc="15" dirty="0">
                <a:latin typeface="Times New Roman"/>
                <a:cs typeface="Times New Roman"/>
              </a:rPr>
              <a:t>along  </a:t>
            </a:r>
            <a:r>
              <a:rPr sz="1069" spc="10" dirty="0">
                <a:latin typeface="Times New Roman"/>
                <a:cs typeface="Times New Roman"/>
              </a:rPr>
              <a:t>with  </a:t>
            </a:r>
            <a:r>
              <a:rPr sz="1069" spc="5" dirty="0">
                <a:latin typeface="Times New Roman"/>
                <a:cs typeface="Times New Roman"/>
              </a:rPr>
              <a:t>attributes  </a:t>
            </a:r>
            <a:r>
              <a:rPr sz="1069" spc="10" dirty="0">
                <a:latin typeface="Times New Roman"/>
                <a:cs typeface="Times New Roman"/>
              </a:rPr>
              <a:t>and  bring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those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relations in First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29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33619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2098710" y="1959909"/>
            <a:ext cx="1046427" cy="483394"/>
          </a:xfrm>
          <a:custGeom>
            <a:avLst/>
            <a:gdLst/>
            <a:ahLst/>
            <a:cxnLst/>
            <a:rect l="l" t="t" r="r" b="b"/>
            <a:pathLst>
              <a:path w="1076325" h="497205">
                <a:moveTo>
                  <a:pt x="0" y="496982"/>
                </a:moveTo>
                <a:lnTo>
                  <a:pt x="1076286" y="496982"/>
                </a:lnTo>
                <a:lnTo>
                  <a:pt x="1076286" y="0"/>
                </a:lnTo>
                <a:lnTo>
                  <a:pt x="0" y="0"/>
                </a:lnTo>
                <a:lnTo>
                  <a:pt x="0" y="496982"/>
                </a:lnTo>
                <a:close/>
              </a:path>
            </a:pathLst>
          </a:custGeom>
          <a:ln w="11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2298810" y="1442561"/>
            <a:ext cx="837758" cy="314237"/>
          </a:xfrm>
          <a:custGeom>
            <a:avLst/>
            <a:gdLst/>
            <a:ahLst/>
            <a:cxnLst/>
            <a:rect l="l" t="t" r="r" b="b"/>
            <a:pathLst>
              <a:path w="861694" h="323215">
                <a:moveTo>
                  <a:pt x="429920" y="0"/>
                </a:moveTo>
                <a:lnTo>
                  <a:pt x="360090" y="2137"/>
                </a:lnTo>
                <a:lnTo>
                  <a:pt x="293882" y="8317"/>
                </a:lnTo>
                <a:lnTo>
                  <a:pt x="232175" y="18193"/>
                </a:lnTo>
                <a:lnTo>
                  <a:pt x="175846" y="31417"/>
                </a:lnTo>
                <a:lnTo>
                  <a:pt x="125774" y="47641"/>
                </a:lnTo>
                <a:lnTo>
                  <a:pt x="82837" y="66518"/>
                </a:lnTo>
                <a:lnTo>
                  <a:pt x="47913" y="87700"/>
                </a:lnTo>
                <a:lnTo>
                  <a:pt x="5616" y="135589"/>
                </a:lnTo>
                <a:lnTo>
                  <a:pt x="0" y="161601"/>
                </a:lnTo>
                <a:lnTo>
                  <a:pt x="5616" y="187983"/>
                </a:lnTo>
                <a:lnTo>
                  <a:pt x="47913" y="236174"/>
                </a:lnTo>
                <a:lnTo>
                  <a:pt x="82837" y="257342"/>
                </a:lnTo>
                <a:lnTo>
                  <a:pt x="125774" y="276132"/>
                </a:lnTo>
                <a:lnTo>
                  <a:pt x="175846" y="292224"/>
                </a:lnTo>
                <a:lnTo>
                  <a:pt x="232175" y="305297"/>
                </a:lnTo>
                <a:lnTo>
                  <a:pt x="293882" y="315031"/>
                </a:lnTo>
                <a:lnTo>
                  <a:pt x="360090" y="321106"/>
                </a:lnTo>
                <a:lnTo>
                  <a:pt x="429920" y="323202"/>
                </a:lnTo>
                <a:lnTo>
                  <a:pt x="493574" y="321466"/>
                </a:lnTo>
                <a:lnTo>
                  <a:pt x="554362" y="316417"/>
                </a:lnTo>
                <a:lnTo>
                  <a:pt x="611611" y="308296"/>
                </a:lnTo>
                <a:lnTo>
                  <a:pt x="664647" y="297344"/>
                </a:lnTo>
                <a:lnTo>
                  <a:pt x="712797" y="283800"/>
                </a:lnTo>
                <a:lnTo>
                  <a:pt x="755386" y="267907"/>
                </a:lnTo>
                <a:lnTo>
                  <a:pt x="791743" y="249903"/>
                </a:lnTo>
                <a:lnTo>
                  <a:pt x="843062" y="208528"/>
                </a:lnTo>
                <a:lnTo>
                  <a:pt x="861366" y="161601"/>
                </a:lnTo>
                <a:lnTo>
                  <a:pt x="855707" y="135589"/>
                </a:lnTo>
                <a:lnTo>
                  <a:pt x="813123" y="87700"/>
                </a:lnTo>
                <a:lnTo>
                  <a:pt x="777991" y="66518"/>
                </a:lnTo>
                <a:lnTo>
                  <a:pt x="734829" y="47641"/>
                </a:lnTo>
                <a:lnTo>
                  <a:pt x="684531" y="31417"/>
                </a:lnTo>
                <a:lnTo>
                  <a:pt x="627995" y="18193"/>
                </a:lnTo>
                <a:lnTo>
                  <a:pt x="566117" y="8317"/>
                </a:lnTo>
                <a:lnTo>
                  <a:pt x="499793" y="2137"/>
                </a:lnTo>
                <a:lnTo>
                  <a:pt x="429920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 txBox="1"/>
          <p:nvPr/>
        </p:nvSpPr>
        <p:spPr>
          <a:xfrm>
            <a:off x="2479180" y="1568197"/>
            <a:ext cx="47783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883" marR="4939" indent="-169153"/>
            <a:r>
              <a:rPr sz="875" spc="24" dirty="0">
                <a:latin typeface="Times New Roman"/>
                <a:cs typeface="Times New Roman"/>
              </a:rPr>
              <a:t>p</a:t>
            </a:r>
            <a:r>
              <a:rPr sz="875" spc="10" dirty="0">
                <a:latin typeface="Times New Roman"/>
                <a:cs typeface="Times New Roman"/>
              </a:rPr>
              <a:t>r</a:t>
            </a:r>
            <a:r>
              <a:rPr sz="875" spc="29" dirty="0">
                <a:latin typeface="Times New Roman"/>
                <a:cs typeface="Times New Roman"/>
              </a:rPr>
              <a:t>D</a:t>
            </a:r>
            <a:r>
              <a:rPr sz="875" dirty="0">
                <a:latin typeface="Times New Roman"/>
                <a:cs typeface="Times New Roman"/>
              </a:rPr>
              <a:t>u</a:t>
            </a:r>
            <a:r>
              <a:rPr sz="875" spc="19" dirty="0">
                <a:latin typeface="Times New Roman"/>
                <a:cs typeface="Times New Roman"/>
              </a:rPr>
              <a:t>r</a:t>
            </a:r>
            <a:r>
              <a:rPr sz="875" spc="5" dirty="0">
                <a:latin typeface="Times New Roman"/>
                <a:cs typeface="Times New Roman"/>
              </a:rPr>
              <a:t>a</a:t>
            </a:r>
            <a:r>
              <a:rPr sz="875" spc="10" dirty="0">
                <a:latin typeface="Times New Roman"/>
                <a:cs typeface="Times New Roman"/>
              </a:rPr>
              <a:t>tio  </a:t>
            </a:r>
            <a:r>
              <a:rPr sz="875" spc="15" dirty="0">
                <a:latin typeface="Times New Roman"/>
                <a:cs typeface="Times New Roman"/>
              </a:rPr>
              <a:t>np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6035" y="1743811"/>
            <a:ext cx="0" cy="215459"/>
          </a:xfrm>
          <a:custGeom>
            <a:avLst/>
            <a:gdLst/>
            <a:ahLst/>
            <a:cxnLst/>
            <a:rect l="l" t="t" r="r" b="b"/>
            <a:pathLst>
              <a:path h="221615">
                <a:moveTo>
                  <a:pt x="0" y="221085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3206336" y="1441399"/>
            <a:ext cx="880973" cy="314854"/>
          </a:xfrm>
          <a:custGeom>
            <a:avLst/>
            <a:gdLst/>
            <a:ahLst/>
            <a:cxnLst/>
            <a:rect l="l" t="t" r="r" b="b"/>
            <a:pathLst>
              <a:path w="906145" h="323850">
                <a:moveTo>
                  <a:pt x="452843" y="0"/>
                </a:moveTo>
                <a:lnTo>
                  <a:pt x="385935" y="1771"/>
                </a:lnTo>
                <a:lnTo>
                  <a:pt x="322072" y="6909"/>
                </a:lnTo>
                <a:lnTo>
                  <a:pt x="261954" y="15155"/>
                </a:lnTo>
                <a:lnTo>
                  <a:pt x="206284" y="26246"/>
                </a:lnTo>
                <a:lnTo>
                  <a:pt x="155762" y="39922"/>
                </a:lnTo>
                <a:lnTo>
                  <a:pt x="111089" y="55921"/>
                </a:lnTo>
                <a:lnTo>
                  <a:pt x="72966" y="73981"/>
                </a:lnTo>
                <a:lnTo>
                  <a:pt x="19176" y="115244"/>
                </a:lnTo>
                <a:lnTo>
                  <a:pt x="0" y="161620"/>
                </a:lnTo>
                <a:lnTo>
                  <a:pt x="4910" y="185661"/>
                </a:lnTo>
                <a:lnTo>
                  <a:pt x="42095" y="230058"/>
                </a:lnTo>
                <a:lnTo>
                  <a:pt x="111089" y="267939"/>
                </a:lnTo>
                <a:lnTo>
                  <a:pt x="155762" y="283834"/>
                </a:lnTo>
                <a:lnTo>
                  <a:pt x="206284" y="297379"/>
                </a:lnTo>
                <a:lnTo>
                  <a:pt x="261954" y="308333"/>
                </a:lnTo>
                <a:lnTo>
                  <a:pt x="322072" y="316455"/>
                </a:lnTo>
                <a:lnTo>
                  <a:pt x="385935" y="321505"/>
                </a:lnTo>
                <a:lnTo>
                  <a:pt x="452843" y="323241"/>
                </a:lnTo>
                <a:lnTo>
                  <a:pt x="519751" y="321505"/>
                </a:lnTo>
                <a:lnTo>
                  <a:pt x="583614" y="316455"/>
                </a:lnTo>
                <a:lnTo>
                  <a:pt x="643731" y="308333"/>
                </a:lnTo>
                <a:lnTo>
                  <a:pt x="699402" y="297379"/>
                </a:lnTo>
                <a:lnTo>
                  <a:pt x="749924" y="283834"/>
                </a:lnTo>
                <a:lnTo>
                  <a:pt x="794597" y="267939"/>
                </a:lnTo>
                <a:lnTo>
                  <a:pt x="832720" y="249933"/>
                </a:lnTo>
                <a:lnTo>
                  <a:pt x="886510" y="208554"/>
                </a:lnTo>
                <a:lnTo>
                  <a:pt x="905686" y="161620"/>
                </a:lnTo>
                <a:lnTo>
                  <a:pt x="900775" y="137924"/>
                </a:lnTo>
                <a:lnTo>
                  <a:pt x="863591" y="93843"/>
                </a:lnTo>
                <a:lnTo>
                  <a:pt x="794597" y="55921"/>
                </a:lnTo>
                <a:lnTo>
                  <a:pt x="749924" y="39922"/>
                </a:lnTo>
                <a:lnTo>
                  <a:pt x="699402" y="26246"/>
                </a:lnTo>
                <a:lnTo>
                  <a:pt x="643731" y="15155"/>
                </a:lnTo>
                <a:lnTo>
                  <a:pt x="583614" y="6909"/>
                </a:lnTo>
                <a:lnTo>
                  <a:pt x="519751" y="1771"/>
                </a:lnTo>
                <a:lnTo>
                  <a:pt x="452843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3478357" y="1570839"/>
            <a:ext cx="33646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p</a:t>
            </a:r>
            <a:r>
              <a:rPr sz="875" spc="15" dirty="0">
                <a:latin typeface="Times New Roman"/>
                <a:cs typeface="Times New Roman"/>
              </a:rPr>
              <a:t>rC</a:t>
            </a:r>
            <a:r>
              <a:rPr sz="875" spc="24" dirty="0">
                <a:latin typeface="Times New Roman"/>
                <a:cs typeface="Times New Roman"/>
              </a:rPr>
              <a:t>o</a:t>
            </a:r>
            <a:r>
              <a:rPr sz="875" spc="5" dirty="0">
                <a:latin typeface="Times New Roman"/>
                <a:cs typeface="Times New Roman"/>
              </a:rPr>
              <a:t>s</a:t>
            </a:r>
            <a:r>
              <a:rPr sz="875" spc="10" dirty="0">
                <a:latin typeface="Times New Roman"/>
                <a:cs typeface="Times New Roman"/>
              </a:rPr>
              <a:t>t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5978" y="1441444"/>
            <a:ext cx="837758" cy="314854"/>
          </a:xfrm>
          <a:custGeom>
            <a:avLst/>
            <a:gdLst/>
            <a:ahLst/>
            <a:cxnLst/>
            <a:rect l="l" t="t" r="r" b="b"/>
            <a:pathLst>
              <a:path w="861694" h="323850">
                <a:moveTo>
                  <a:pt x="431493" y="0"/>
                </a:moveTo>
                <a:lnTo>
                  <a:pt x="361613" y="2137"/>
                </a:lnTo>
                <a:lnTo>
                  <a:pt x="295282" y="8318"/>
                </a:lnTo>
                <a:lnTo>
                  <a:pt x="233397" y="18195"/>
                </a:lnTo>
                <a:lnTo>
                  <a:pt x="176854" y="31421"/>
                </a:lnTo>
                <a:lnTo>
                  <a:pt x="126551" y="47647"/>
                </a:lnTo>
                <a:lnTo>
                  <a:pt x="83383" y="66526"/>
                </a:lnTo>
                <a:lnTo>
                  <a:pt x="48248" y="87710"/>
                </a:lnTo>
                <a:lnTo>
                  <a:pt x="5659" y="135604"/>
                </a:lnTo>
                <a:lnTo>
                  <a:pt x="0" y="161619"/>
                </a:lnTo>
                <a:lnTo>
                  <a:pt x="4688" y="185659"/>
                </a:lnTo>
                <a:lnTo>
                  <a:pt x="40177" y="230056"/>
                </a:lnTo>
                <a:lnTo>
                  <a:pt x="105991" y="267937"/>
                </a:lnTo>
                <a:lnTo>
                  <a:pt x="148585" y="283832"/>
                </a:lnTo>
                <a:lnTo>
                  <a:pt x="196740" y="297377"/>
                </a:lnTo>
                <a:lnTo>
                  <a:pt x="249782" y="308331"/>
                </a:lnTo>
                <a:lnTo>
                  <a:pt x="307037" y="316453"/>
                </a:lnTo>
                <a:lnTo>
                  <a:pt x="367832" y="321502"/>
                </a:lnTo>
                <a:lnTo>
                  <a:pt x="431493" y="323239"/>
                </a:lnTo>
                <a:lnTo>
                  <a:pt x="501331" y="321142"/>
                </a:lnTo>
                <a:lnTo>
                  <a:pt x="567547" y="315066"/>
                </a:lnTo>
                <a:lnTo>
                  <a:pt x="629261" y="305331"/>
                </a:lnTo>
                <a:lnTo>
                  <a:pt x="685596" y="292257"/>
                </a:lnTo>
                <a:lnTo>
                  <a:pt x="735674" y="276163"/>
                </a:lnTo>
                <a:lnTo>
                  <a:pt x="778616" y="257371"/>
                </a:lnTo>
                <a:lnTo>
                  <a:pt x="813544" y="236200"/>
                </a:lnTo>
                <a:lnTo>
                  <a:pt x="855845" y="188004"/>
                </a:lnTo>
                <a:lnTo>
                  <a:pt x="861462" y="161619"/>
                </a:lnTo>
                <a:lnTo>
                  <a:pt x="855845" y="135604"/>
                </a:lnTo>
                <a:lnTo>
                  <a:pt x="813544" y="87710"/>
                </a:lnTo>
                <a:lnTo>
                  <a:pt x="778616" y="66526"/>
                </a:lnTo>
                <a:lnTo>
                  <a:pt x="735674" y="47647"/>
                </a:lnTo>
                <a:lnTo>
                  <a:pt x="685596" y="31421"/>
                </a:lnTo>
                <a:lnTo>
                  <a:pt x="629261" y="18195"/>
                </a:lnTo>
                <a:lnTo>
                  <a:pt x="567547" y="8318"/>
                </a:lnTo>
                <a:lnTo>
                  <a:pt x="501331" y="2137"/>
                </a:lnTo>
                <a:lnTo>
                  <a:pt x="431493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698227" y="1566567"/>
            <a:ext cx="2969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trike="sngStrike" spc="78" dirty="0">
                <a:latin typeface="Times New Roman"/>
                <a:cs typeface="Times New Roman"/>
              </a:rPr>
              <a:t>p</a:t>
            </a:r>
            <a:r>
              <a:rPr sz="1069" strike="sngStrike" spc="122" dirty="0">
                <a:latin typeface="Times New Roman"/>
                <a:cs typeface="Times New Roman"/>
              </a:rPr>
              <a:t>r</a:t>
            </a:r>
            <a:r>
              <a:rPr sz="1069" strike="sngStrike" spc="73" dirty="0">
                <a:latin typeface="Times New Roman"/>
                <a:cs typeface="Times New Roman"/>
              </a:rPr>
              <a:t>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36463" y="1743986"/>
            <a:ext cx="627239" cy="215459"/>
          </a:xfrm>
          <a:custGeom>
            <a:avLst/>
            <a:gdLst/>
            <a:ahLst/>
            <a:cxnLst/>
            <a:rect l="l" t="t" r="r" b="b"/>
            <a:pathLst>
              <a:path w="645160" h="221615">
                <a:moveTo>
                  <a:pt x="0" y="221079"/>
                </a:moveTo>
                <a:lnTo>
                  <a:pt x="644943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993695" y="1743986"/>
            <a:ext cx="418571" cy="215459"/>
          </a:xfrm>
          <a:custGeom>
            <a:avLst/>
            <a:gdLst/>
            <a:ahLst/>
            <a:cxnLst/>
            <a:rect l="l" t="t" r="r" b="b"/>
            <a:pathLst>
              <a:path w="430530" h="221615">
                <a:moveTo>
                  <a:pt x="429962" y="221079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352384" y="2195540"/>
            <a:ext cx="4898143" cy="6995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4652">
              <a:tabLst>
                <a:tab pos="3836812" algn="l"/>
              </a:tabLst>
            </a:pPr>
            <a:r>
              <a:rPr sz="1167" spc="19" dirty="0">
                <a:latin typeface="Arial"/>
                <a:cs typeface="Arial"/>
              </a:rPr>
              <a:t>PROJECT	EMPLOYEE</a:t>
            </a:r>
            <a:endParaRPr sz="1167">
              <a:latin typeface="Arial"/>
              <a:cs typeface="Arial"/>
            </a:endParaRPr>
          </a:p>
          <a:p>
            <a:pPr marL="12347" algn="just">
              <a:spcBef>
                <a:spcPts val="544"/>
              </a:spcBef>
            </a:pPr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1: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5806" algn="just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two participating entity types are transformed into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and the relationship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implemented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including the </a:t>
            </a:r>
            <a:r>
              <a:rPr sz="1069" spc="15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(prId) into the </a:t>
            </a: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10" dirty="0">
                <a:latin typeface="Times New Roman"/>
                <a:cs typeface="Times New Roman"/>
              </a:rPr>
              <a:t>as FK. 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the transformation will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be: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prId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prDura,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prCost)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EMPLOYEE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empId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empName, </a:t>
            </a:r>
            <a:r>
              <a:rPr sz="1069" spc="10" dirty="0">
                <a:latin typeface="Times New Roman"/>
                <a:cs typeface="Times New Roman"/>
              </a:rPr>
              <a:t>empSal,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u="heavy" spc="5" dirty="0">
                <a:latin typeface="Times New Roman"/>
                <a:cs typeface="Times New Roman"/>
              </a:rPr>
              <a:t>prId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37658" algn="just">
              <a:lnSpc>
                <a:spcPct val="147300"/>
              </a:lnSpc>
              <a:spcBef>
                <a:spcPts val="666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of the </a:t>
            </a:r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has been included </a:t>
            </a:r>
            <a:r>
              <a:rPr sz="1069" spc="15" dirty="0">
                <a:latin typeface="Times New Roman"/>
                <a:cs typeface="Times New Roman"/>
              </a:rPr>
              <a:t>in EMPLOYEE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FK; </a:t>
            </a:r>
            <a:r>
              <a:rPr sz="1069" spc="10" dirty="0">
                <a:latin typeface="Times New Roman"/>
                <a:cs typeface="Times New Roman"/>
              </a:rPr>
              <a:t>both </a:t>
            </a:r>
            <a:r>
              <a:rPr sz="1069" spc="5" dirty="0">
                <a:latin typeface="Times New Roman"/>
                <a:cs typeface="Times New Roman"/>
              </a:rPr>
              <a:t>keys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10" dirty="0">
                <a:latin typeface="Times New Roman"/>
                <a:cs typeface="Times New Roman"/>
              </a:rPr>
              <a:t>not  need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name, </a:t>
            </a:r>
            <a:r>
              <a:rPr sz="1069" spc="15" dirty="0">
                <a:latin typeface="Times New Roman"/>
                <a:cs typeface="Times New Roman"/>
              </a:rPr>
              <a:t>but they </a:t>
            </a:r>
            <a:r>
              <a:rPr sz="1069" spc="10" dirty="0">
                <a:latin typeface="Times New Roman"/>
                <a:cs typeface="Times New Roman"/>
              </a:rPr>
              <a:t>must have the </a:t>
            </a:r>
            <a:r>
              <a:rPr sz="1069" spc="15" dirty="0">
                <a:latin typeface="Times New Roman"/>
                <a:cs typeface="Times New Roman"/>
              </a:rPr>
              <a:t>same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domain.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58" dirty="0">
                <a:latin typeface="Times New Roman"/>
                <a:cs typeface="Times New Roman"/>
              </a:rPr>
              <a:t>Minimum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Cardinality: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very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important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point,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minimum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cardinality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side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needs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special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attention. </a:t>
            </a:r>
            <a:r>
              <a:rPr sz="1069" spc="5" dirty="0">
                <a:latin typeface="Times New Roman"/>
                <a:cs typeface="Times New Roman"/>
              </a:rPr>
              <a:t>Like in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employee cannot exist if project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</a:t>
            </a:r>
            <a:r>
              <a:rPr sz="1069" spc="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assigned.</a:t>
            </a:r>
            <a:endParaRPr sz="1069">
              <a:latin typeface="Times New Roman"/>
              <a:cs typeface="Times New Roman"/>
            </a:endParaRPr>
          </a:p>
          <a:p>
            <a:pPr marL="12347" marR="35806" algn="just">
              <a:lnSpc>
                <a:spcPct val="148800"/>
              </a:lnSpc>
              <a:spcBef>
                <a:spcPts val="297"/>
              </a:spcBef>
            </a:pPr>
            <a:r>
              <a:rPr sz="1069" spc="15" dirty="0">
                <a:latin typeface="Times New Roman"/>
                <a:cs typeface="Times New Roman"/>
              </a:rPr>
              <a:t>So in </a:t>
            </a:r>
            <a:r>
              <a:rPr sz="1069" spc="10" dirty="0">
                <a:latin typeface="Times New Roman"/>
                <a:cs typeface="Times New Roman"/>
              </a:rPr>
              <a:t>that case 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5" dirty="0">
                <a:latin typeface="Times New Roman"/>
                <a:cs typeface="Times New Roman"/>
              </a:rPr>
              <a:t>cardinality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one. On the other hand if </a:t>
            </a:r>
            <a:r>
              <a:rPr sz="1069" spc="5" dirty="0">
                <a:latin typeface="Times New Roman"/>
                <a:cs typeface="Times New Roman"/>
              </a:rPr>
              <a:t>an  </a:t>
            </a:r>
            <a:r>
              <a:rPr sz="1069" spc="10" dirty="0">
                <a:latin typeface="Times New Roman"/>
                <a:cs typeface="Times New Roman"/>
              </a:rPr>
              <a:t>instance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9" dirty="0">
                <a:latin typeface="Times New Roman"/>
                <a:cs typeface="Times New Roman"/>
              </a:rPr>
              <a:t>EMPLOYEE </a:t>
            </a:r>
            <a:r>
              <a:rPr sz="1069" spc="10" dirty="0">
                <a:latin typeface="Times New Roman"/>
                <a:cs typeface="Times New Roman"/>
              </a:rPr>
              <a:t>can exist with out being linked with an </a:t>
            </a:r>
            <a:r>
              <a:rPr sz="1069" spc="5" dirty="0">
                <a:latin typeface="Times New Roman"/>
                <a:cs typeface="Times New Roman"/>
              </a:rPr>
              <a:t>instance </a:t>
            </a:r>
            <a:r>
              <a:rPr sz="1069" spc="10" dirty="0">
                <a:latin typeface="Times New Roman"/>
                <a:cs typeface="Times New Roman"/>
              </a:rPr>
              <a:t>of the  </a:t>
            </a:r>
            <a:r>
              <a:rPr sz="1069" spc="15" dirty="0">
                <a:latin typeface="Times New Roman"/>
                <a:cs typeface="Times New Roman"/>
              </a:rPr>
              <a:t>PROJECT </a:t>
            </a:r>
            <a:r>
              <a:rPr sz="1069" spc="10" dirty="0">
                <a:latin typeface="Times New Roman"/>
                <a:cs typeface="Times New Roman"/>
              </a:rPr>
              <a:t>then </a:t>
            </a:r>
            <a:r>
              <a:rPr sz="1069" spc="15" dirty="0">
                <a:latin typeface="Times New Roman"/>
                <a:cs typeface="Times New Roman"/>
              </a:rPr>
              <a:t>the minimum </a:t>
            </a:r>
            <a:r>
              <a:rPr sz="1069" spc="10" dirty="0">
                <a:latin typeface="Times New Roman"/>
                <a:cs typeface="Times New Roman"/>
              </a:rPr>
              <a:t>cardinality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zero.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minimum </a:t>
            </a:r>
            <a:r>
              <a:rPr sz="1069" spc="10" dirty="0">
                <a:latin typeface="Times New Roman"/>
                <a:cs typeface="Times New Roman"/>
              </a:rPr>
              <a:t>cardinality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zero, then the </a:t>
            </a:r>
            <a:r>
              <a:rPr sz="1069" spc="15" dirty="0">
                <a:latin typeface="Times New Roman"/>
                <a:cs typeface="Times New Roman"/>
              </a:rPr>
              <a:t>FK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defined as normal 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can have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Null value,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hand if 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one then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declare the </a:t>
            </a:r>
            <a:r>
              <a:rPr sz="1069" spc="19" dirty="0">
                <a:latin typeface="Times New Roman"/>
                <a:cs typeface="Times New Roman"/>
              </a:rPr>
              <a:t>FK </a:t>
            </a:r>
            <a:r>
              <a:rPr sz="1069" spc="10" dirty="0">
                <a:latin typeface="Times New Roman"/>
                <a:cs typeface="Times New Roman"/>
              </a:rPr>
              <a:t>attribute(s)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10" dirty="0">
                <a:latin typeface="Times New Roman"/>
                <a:cs typeface="Times New Roman"/>
              </a:rPr>
              <a:t>Null. </a:t>
            </a:r>
            <a:r>
              <a:rPr sz="1069" spc="15" dirty="0">
                <a:latin typeface="Times New Roman"/>
                <a:cs typeface="Times New Roman"/>
              </a:rPr>
              <a:t>The Not </a:t>
            </a:r>
            <a:r>
              <a:rPr sz="1069" spc="10" dirty="0">
                <a:latin typeface="Times New Roman"/>
                <a:cs typeface="Times New Roman"/>
              </a:rPr>
              <a:t>Null  constraint </a:t>
            </a:r>
            <a:r>
              <a:rPr sz="1069" spc="15" dirty="0">
                <a:latin typeface="Times New Roman"/>
                <a:cs typeface="Times New Roman"/>
              </a:rPr>
              <a:t>makes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a must </a:t>
            </a:r>
            <a:r>
              <a:rPr sz="1069" spc="5" dirty="0">
                <a:latin typeface="Times New Roman"/>
                <a:cs typeface="Times New Roman"/>
              </a:rPr>
              <a:t>to enter </a:t>
            </a:r>
            <a:r>
              <a:rPr sz="1069" spc="10" dirty="0">
                <a:latin typeface="Times New Roman"/>
                <a:cs typeface="Times New Roman"/>
              </a:rPr>
              <a:t>the value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10" dirty="0">
                <a:latin typeface="Times New Roman"/>
                <a:cs typeface="Times New Roman"/>
              </a:rPr>
              <a:t>attribute(s) whereas the </a:t>
            </a:r>
            <a:r>
              <a:rPr sz="1069" spc="15" dirty="0">
                <a:latin typeface="Times New Roman"/>
                <a:cs typeface="Times New Roman"/>
              </a:rPr>
              <a:t>FK  </a:t>
            </a:r>
            <a:r>
              <a:rPr sz="1069" spc="10" dirty="0">
                <a:latin typeface="Times New Roman"/>
                <a:cs typeface="Times New Roman"/>
              </a:rPr>
              <a:t>constraint will enforce the value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a legal one. So you 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see the </a:t>
            </a:r>
            <a:r>
              <a:rPr sz="1069" spc="15" dirty="0">
                <a:latin typeface="Times New Roman"/>
                <a:cs typeface="Times New Roman"/>
              </a:rPr>
              <a:t>minimum  </a:t>
            </a:r>
            <a:r>
              <a:rPr sz="1069" spc="10" dirty="0">
                <a:latin typeface="Times New Roman"/>
                <a:cs typeface="Times New Roman"/>
              </a:rPr>
              <a:t>cardinality while implementing a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661"/>
              </a:spcBef>
            </a:pPr>
            <a:r>
              <a:rPr sz="1069" spc="63" dirty="0">
                <a:latin typeface="Times New Roman"/>
                <a:cs typeface="Times New Roman"/>
              </a:rPr>
              <a:t>Many </a:t>
            </a:r>
            <a:r>
              <a:rPr sz="1069" spc="39" dirty="0">
                <a:latin typeface="Times New Roman"/>
                <a:cs typeface="Times New Roman"/>
              </a:rPr>
              <a:t>to </a:t>
            </a:r>
            <a:r>
              <a:rPr sz="1069" spc="58" dirty="0">
                <a:latin typeface="Times New Roman"/>
                <a:cs typeface="Times New Roman"/>
              </a:rPr>
              <a:t>Many</a:t>
            </a:r>
            <a:r>
              <a:rPr sz="1069" spc="-156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Relationship: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type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</a:t>
            </a:r>
            <a:r>
              <a:rPr sz="1069" spc="22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instance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2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entity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mapped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with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many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instances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second  </a:t>
            </a:r>
            <a:r>
              <a:rPr sz="1069" spc="5" dirty="0">
                <a:latin typeface="Times New Roman"/>
                <a:cs typeface="Times New Roman"/>
              </a:rPr>
              <a:t>entity.  </a:t>
            </a:r>
            <a:r>
              <a:rPr sz="1069" spc="10" dirty="0">
                <a:latin typeface="Times New Roman"/>
                <a:cs typeface="Times New Roman"/>
              </a:rPr>
              <a:t>Similarly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instance of second  entity </a:t>
            </a:r>
            <a:r>
              <a:rPr sz="1069" spc="15" dirty="0">
                <a:latin typeface="Times New Roman"/>
                <a:cs typeface="Times New Roman"/>
              </a:rPr>
              <a:t>can  </a:t>
            </a:r>
            <a:r>
              <a:rPr sz="1069" spc="10" dirty="0">
                <a:latin typeface="Times New Roman"/>
                <a:cs typeface="Times New Roman"/>
              </a:rPr>
              <a:t>be   </a:t>
            </a:r>
            <a:r>
              <a:rPr sz="1069" spc="27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mapped</a:t>
            </a:r>
            <a:endParaRPr sz="1069">
              <a:latin typeface="Times New Roman"/>
              <a:cs typeface="Times New Roman"/>
            </a:endParaRPr>
          </a:p>
          <a:p>
            <a:pPr marL="12347" marR="37041" algn="just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instances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5" dirty="0">
                <a:latin typeface="Times New Roman"/>
                <a:cs typeface="Times New Roman"/>
              </a:rPr>
              <a:t>type.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 a third table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created for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relationship, which </a:t>
            </a:r>
            <a:r>
              <a:rPr sz="1069" spc="5" dirty="0">
                <a:latin typeface="Times New Roman"/>
                <a:cs typeface="Times New Roman"/>
              </a:rPr>
              <a:t>is also called </a:t>
            </a:r>
            <a:r>
              <a:rPr sz="1069" spc="10" dirty="0">
                <a:latin typeface="Times New Roman"/>
                <a:cs typeface="Times New Roman"/>
              </a:rPr>
              <a:t>as associative </a:t>
            </a:r>
            <a:r>
              <a:rPr sz="1069" spc="15" dirty="0">
                <a:latin typeface="Times New Roman"/>
                <a:cs typeface="Times New Roman"/>
              </a:rPr>
              <a:t>entity </a:t>
            </a:r>
            <a:r>
              <a:rPr sz="1069" spc="10" dirty="0">
                <a:latin typeface="Times New Roman"/>
                <a:cs typeface="Times New Roman"/>
              </a:rPr>
              <a:t>type. 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Generally,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9507" y="1370473"/>
            <a:ext cx="1055688" cy="298185"/>
          </a:xfrm>
          <a:custGeom>
            <a:avLst/>
            <a:gdLst/>
            <a:ahLst/>
            <a:cxnLst/>
            <a:rect l="l" t="t" r="r" b="b"/>
            <a:pathLst>
              <a:path w="1085850" h="306705">
                <a:moveTo>
                  <a:pt x="542784" y="0"/>
                </a:moveTo>
                <a:lnTo>
                  <a:pt x="474583" y="1194"/>
                </a:lnTo>
                <a:lnTo>
                  <a:pt x="408942" y="4682"/>
                </a:lnTo>
                <a:lnTo>
                  <a:pt x="346366" y="10324"/>
                </a:lnTo>
                <a:lnTo>
                  <a:pt x="287358" y="17976"/>
                </a:lnTo>
                <a:lnTo>
                  <a:pt x="232422" y="27499"/>
                </a:lnTo>
                <a:lnTo>
                  <a:pt x="182063" y="38749"/>
                </a:lnTo>
                <a:lnTo>
                  <a:pt x="136783" y="51585"/>
                </a:lnTo>
                <a:lnTo>
                  <a:pt x="97087" y="65867"/>
                </a:lnTo>
                <a:lnTo>
                  <a:pt x="36463" y="98198"/>
                </a:lnTo>
                <a:lnTo>
                  <a:pt x="4219" y="134610"/>
                </a:lnTo>
                <a:lnTo>
                  <a:pt x="0" y="153992"/>
                </a:lnTo>
                <a:lnTo>
                  <a:pt x="4219" y="173049"/>
                </a:lnTo>
                <a:lnTo>
                  <a:pt x="36463" y="208955"/>
                </a:lnTo>
                <a:lnTo>
                  <a:pt x="97087" y="240948"/>
                </a:lnTo>
                <a:lnTo>
                  <a:pt x="136783" y="255112"/>
                </a:lnTo>
                <a:lnTo>
                  <a:pt x="182063" y="267860"/>
                </a:lnTo>
                <a:lnTo>
                  <a:pt x="232422" y="279047"/>
                </a:lnTo>
                <a:lnTo>
                  <a:pt x="287358" y="288527"/>
                </a:lnTo>
                <a:lnTo>
                  <a:pt x="346366" y="296154"/>
                </a:lnTo>
                <a:lnTo>
                  <a:pt x="408942" y="301782"/>
                </a:lnTo>
                <a:lnTo>
                  <a:pt x="474583" y="305266"/>
                </a:lnTo>
                <a:lnTo>
                  <a:pt x="542784" y="306460"/>
                </a:lnTo>
                <a:lnTo>
                  <a:pt x="610986" y="305266"/>
                </a:lnTo>
                <a:lnTo>
                  <a:pt x="676627" y="301782"/>
                </a:lnTo>
                <a:lnTo>
                  <a:pt x="739203" y="296154"/>
                </a:lnTo>
                <a:lnTo>
                  <a:pt x="798211" y="288527"/>
                </a:lnTo>
                <a:lnTo>
                  <a:pt x="853147" y="279047"/>
                </a:lnTo>
                <a:lnTo>
                  <a:pt x="903506" y="267860"/>
                </a:lnTo>
                <a:lnTo>
                  <a:pt x="948786" y="255112"/>
                </a:lnTo>
                <a:lnTo>
                  <a:pt x="988481" y="240948"/>
                </a:lnTo>
                <a:lnTo>
                  <a:pt x="1049106" y="208955"/>
                </a:lnTo>
                <a:lnTo>
                  <a:pt x="1081350" y="173049"/>
                </a:lnTo>
                <a:lnTo>
                  <a:pt x="1085569" y="153992"/>
                </a:lnTo>
                <a:lnTo>
                  <a:pt x="1081350" y="134610"/>
                </a:lnTo>
                <a:lnTo>
                  <a:pt x="1049106" y="98198"/>
                </a:lnTo>
                <a:lnTo>
                  <a:pt x="988481" y="65867"/>
                </a:lnTo>
                <a:lnTo>
                  <a:pt x="948786" y="51585"/>
                </a:lnTo>
                <a:lnTo>
                  <a:pt x="903506" y="38749"/>
                </a:lnTo>
                <a:lnTo>
                  <a:pt x="853147" y="27499"/>
                </a:lnTo>
                <a:lnTo>
                  <a:pt x="798211" y="17976"/>
                </a:lnTo>
                <a:lnTo>
                  <a:pt x="739203" y="10324"/>
                </a:lnTo>
                <a:lnTo>
                  <a:pt x="676627" y="4682"/>
                </a:lnTo>
                <a:lnTo>
                  <a:pt x="610986" y="1194"/>
                </a:lnTo>
                <a:lnTo>
                  <a:pt x="542784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 txBox="1"/>
          <p:nvPr/>
        </p:nvSpPr>
        <p:spPr>
          <a:xfrm>
            <a:off x="5236707" y="1497695"/>
            <a:ext cx="643908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e</a:t>
            </a:r>
            <a:r>
              <a:rPr sz="875" dirty="0">
                <a:latin typeface="Times New Roman"/>
                <a:cs typeface="Times New Roman"/>
              </a:rPr>
              <a:t>m</a:t>
            </a:r>
            <a:r>
              <a:rPr sz="875" spc="24" dirty="0">
                <a:latin typeface="Times New Roman"/>
                <a:cs typeface="Times New Roman"/>
              </a:rPr>
              <a:t>p</a:t>
            </a:r>
            <a:r>
              <a:rPr sz="875" spc="19" dirty="0">
                <a:latin typeface="Times New Roman"/>
                <a:cs typeface="Times New Roman"/>
              </a:rPr>
              <a:t>N</a:t>
            </a:r>
            <a:r>
              <a:rPr sz="875" spc="24" dirty="0">
                <a:latin typeface="Times New Roman"/>
                <a:cs typeface="Times New Roman"/>
              </a:rPr>
              <a:t>a</a:t>
            </a:r>
            <a:r>
              <a:rPr sz="875" dirty="0">
                <a:latin typeface="Times New Roman"/>
                <a:cs typeface="Times New Roman"/>
              </a:rPr>
              <a:t>m</a:t>
            </a:r>
            <a:r>
              <a:rPr sz="875" spc="24" dirty="0">
                <a:latin typeface="Times New Roman"/>
                <a:cs typeface="Times New Roman"/>
              </a:rPr>
              <a:t>e</a:t>
            </a:r>
            <a:r>
              <a:rPr sz="875" spc="15" dirty="0">
                <a:latin typeface="Times New Roman"/>
                <a:cs typeface="Times New Roman"/>
              </a:rPr>
              <a:t>me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87419" y="1637705"/>
            <a:ext cx="62353" cy="320410"/>
          </a:xfrm>
          <a:custGeom>
            <a:avLst/>
            <a:gdLst/>
            <a:ahLst/>
            <a:cxnLst/>
            <a:rect l="l" t="t" r="r" b="b"/>
            <a:pathLst>
              <a:path w="64135" h="329565">
                <a:moveTo>
                  <a:pt x="0" y="329382"/>
                </a:moveTo>
                <a:lnTo>
                  <a:pt x="64046" y="0"/>
                </a:lnTo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6033808" y="1440525"/>
            <a:ext cx="985925" cy="314854"/>
          </a:xfrm>
          <a:custGeom>
            <a:avLst/>
            <a:gdLst/>
            <a:ahLst/>
            <a:cxnLst/>
            <a:rect l="l" t="t" r="r" b="b"/>
            <a:pathLst>
              <a:path w="1014095" h="323850">
                <a:moveTo>
                  <a:pt x="506272" y="0"/>
                </a:moveTo>
                <a:lnTo>
                  <a:pt x="437689" y="1491"/>
                </a:lnTo>
                <a:lnTo>
                  <a:pt x="371875" y="5831"/>
                </a:lnTo>
                <a:lnTo>
                  <a:pt x="309439" y="12818"/>
                </a:lnTo>
                <a:lnTo>
                  <a:pt x="250990" y="22252"/>
                </a:lnTo>
                <a:lnTo>
                  <a:pt x="197137" y="33931"/>
                </a:lnTo>
                <a:lnTo>
                  <a:pt x="148488" y="47653"/>
                </a:lnTo>
                <a:lnTo>
                  <a:pt x="105654" y="63218"/>
                </a:lnTo>
                <a:lnTo>
                  <a:pt x="69242" y="80425"/>
                </a:lnTo>
                <a:lnTo>
                  <a:pt x="18122" y="118957"/>
                </a:lnTo>
                <a:lnTo>
                  <a:pt x="0" y="161641"/>
                </a:lnTo>
                <a:lnTo>
                  <a:pt x="4632" y="183721"/>
                </a:lnTo>
                <a:lnTo>
                  <a:pt x="39862" y="224854"/>
                </a:lnTo>
                <a:lnTo>
                  <a:pt x="105654" y="260712"/>
                </a:lnTo>
                <a:lnTo>
                  <a:pt x="148488" y="276200"/>
                </a:lnTo>
                <a:lnTo>
                  <a:pt x="197137" y="289814"/>
                </a:lnTo>
                <a:lnTo>
                  <a:pt x="250990" y="301369"/>
                </a:lnTo>
                <a:lnTo>
                  <a:pt x="309439" y="310678"/>
                </a:lnTo>
                <a:lnTo>
                  <a:pt x="371875" y="317557"/>
                </a:lnTo>
                <a:lnTo>
                  <a:pt x="437689" y="321820"/>
                </a:lnTo>
                <a:lnTo>
                  <a:pt x="506272" y="323282"/>
                </a:lnTo>
                <a:lnTo>
                  <a:pt x="575206" y="321820"/>
                </a:lnTo>
                <a:lnTo>
                  <a:pt x="641313" y="317557"/>
                </a:lnTo>
                <a:lnTo>
                  <a:pt x="703988" y="310678"/>
                </a:lnTo>
                <a:lnTo>
                  <a:pt x="762628" y="301369"/>
                </a:lnTo>
                <a:lnTo>
                  <a:pt x="816631" y="289814"/>
                </a:lnTo>
                <a:lnTo>
                  <a:pt x="865391" y="276200"/>
                </a:lnTo>
                <a:lnTo>
                  <a:pt x="908306" y="260712"/>
                </a:lnTo>
                <a:lnTo>
                  <a:pt x="944771" y="243535"/>
                </a:lnTo>
                <a:lnTo>
                  <a:pt x="995941" y="204854"/>
                </a:lnTo>
                <a:lnTo>
                  <a:pt x="1014070" y="161641"/>
                </a:lnTo>
                <a:lnTo>
                  <a:pt x="1009437" y="139881"/>
                </a:lnTo>
                <a:lnTo>
                  <a:pt x="974184" y="99072"/>
                </a:lnTo>
                <a:lnTo>
                  <a:pt x="908306" y="63218"/>
                </a:lnTo>
                <a:lnTo>
                  <a:pt x="865391" y="47653"/>
                </a:lnTo>
                <a:lnTo>
                  <a:pt x="816631" y="33931"/>
                </a:lnTo>
                <a:lnTo>
                  <a:pt x="762628" y="22252"/>
                </a:lnTo>
                <a:lnTo>
                  <a:pt x="703988" y="12818"/>
                </a:lnTo>
                <a:lnTo>
                  <a:pt x="641313" y="5831"/>
                </a:lnTo>
                <a:lnTo>
                  <a:pt x="575206" y="1491"/>
                </a:lnTo>
                <a:lnTo>
                  <a:pt x="506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6033808" y="1440525"/>
            <a:ext cx="985925" cy="314854"/>
          </a:xfrm>
          <a:custGeom>
            <a:avLst/>
            <a:gdLst/>
            <a:ahLst/>
            <a:cxnLst/>
            <a:rect l="l" t="t" r="r" b="b"/>
            <a:pathLst>
              <a:path w="1014095" h="323850">
                <a:moveTo>
                  <a:pt x="506272" y="0"/>
                </a:moveTo>
                <a:lnTo>
                  <a:pt x="437689" y="1491"/>
                </a:lnTo>
                <a:lnTo>
                  <a:pt x="371875" y="5831"/>
                </a:lnTo>
                <a:lnTo>
                  <a:pt x="309439" y="12818"/>
                </a:lnTo>
                <a:lnTo>
                  <a:pt x="250990" y="22252"/>
                </a:lnTo>
                <a:lnTo>
                  <a:pt x="197137" y="33931"/>
                </a:lnTo>
                <a:lnTo>
                  <a:pt x="148488" y="47653"/>
                </a:lnTo>
                <a:lnTo>
                  <a:pt x="105654" y="63218"/>
                </a:lnTo>
                <a:lnTo>
                  <a:pt x="69242" y="80425"/>
                </a:lnTo>
                <a:lnTo>
                  <a:pt x="18122" y="118957"/>
                </a:lnTo>
                <a:lnTo>
                  <a:pt x="0" y="161641"/>
                </a:lnTo>
                <a:lnTo>
                  <a:pt x="4632" y="183721"/>
                </a:lnTo>
                <a:lnTo>
                  <a:pt x="39862" y="224854"/>
                </a:lnTo>
                <a:lnTo>
                  <a:pt x="105654" y="260712"/>
                </a:lnTo>
                <a:lnTo>
                  <a:pt x="148488" y="276200"/>
                </a:lnTo>
                <a:lnTo>
                  <a:pt x="197137" y="289814"/>
                </a:lnTo>
                <a:lnTo>
                  <a:pt x="250990" y="301369"/>
                </a:lnTo>
                <a:lnTo>
                  <a:pt x="309439" y="310678"/>
                </a:lnTo>
                <a:lnTo>
                  <a:pt x="371875" y="317557"/>
                </a:lnTo>
                <a:lnTo>
                  <a:pt x="437689" y="321820"/>
                </a:lnTo>
                <a:lnTo>
                  <a:pt x="506272" y="323282"/>
                </a:lnTo>
                <a:lnTo>
                  <a:pt x="575206" y="321820"/>
                </a:lnTo>
                <a:lnTo>
                  <a:pt x="641313" y="317557"/>
                </a:lnTo>
                <a:lnTo>
                  <a:pt x="703988" y="310678"/>
                </a:lnTo>
                <a:lnTo>
                  <a:pt x="762628" y="301369"/>
                </a:lnTo>
                <a:lnTo>
                  <a:pt x="816631" y="289814"/>
                </a:lnTo>
                <a:lnTo>
                  <a:pt x="865391" y="276200"/>
                </a:lnTo>
                <a:lnTo>
                  <a:pt x="908306" y="260712"/>
                </a:lnTo>
                <a:lnTo>
                  <a:pt x="944771" y="243535"/>
                </a:lnTo>
                <a:lnTo>
                  <a:pt x="995941" y="204854"/>
                </a:lnTo>
                <a:lnTo>
                  <a:pt x="1014070" y="161641"/>
                </a:lnTo>
                <a:lnTo>
                  <a:pt x="1009437" y="139881"/>
                </a:lnTo>
                <a:lnTo>
                  <a:pt x="974184" y="99072"/>
                </a:lnTo>
                <a:lnTo>
                  <a:pt x="908306" y="63218"/>
                </a:lnTo>
                <a:lnTo>
                  <a:pt x="865391" y="47653"/>
                </a:lnTo>
                <a:lnTo>
                  <a:pt x="816631" y="33931"/>
                </a:lnTo>
                <a:lnTo>
                  <a:pt x="762628" y="22252"/>
                </a:lnTo>
                <a:lnTo>
                  <a:pt x="703988" y="12818"/>
                </a:lnTo>
                <a:lnTo>
                  <a:pt x="641313" y="5831"/>
                </a:lnTo>
                <a:lnTo>
                  <a:pt x="575206" y="1491"/>
                </a:lnTo>
                <a:lnTo>
                  <a:pt x="506272" y="0"/>
                </a:lnTo>
                <a:close/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6339892" y="1516636"/>
            <a:ext cx="373503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24" dirty="0">
                <a:latin typeface="Times New Roman"/>
                <a:cs typeface="Times New Roman"/>
              </a:rPr>
              <a:t>e</a:t>
            </a:r>
            <a:r>
              <a:rPr sz="875" dirty="0">
                <a:latin typeface="Times New Roman"/>
                <a:cs typeface="Times New Roman"/>
              </a:rPr>
              <a:t>m</a:t>
            </a:r>
            <a:r>
              <a:rPr sz="875" spc="24" dirty="0">
                <a:latin typeface="Times New Roman"/>
                <a:cs typeface="Times New Roman"/>
              </a:rPr>
              <a:t>p</a:t>
            </a:r>
            <a:r>
              <a:rPr sz="875" spc="15" dirty="0">
                <a:latin typeface="Times New Roman"/>
                <a:cs typeface="Times New Roman"/>
              </a:rPr>
              <a:t>S</a:t>
            </a:r>
            <a:r>
              <a:rPr sz="875" spc="10" dirty="0">
                <a:latin typeface="Times New Roman"/>
                <a:cs typeface="Times New Roman"/>
              </a:rPr>
              <a:t>al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53249" y="1440515"/>
            <a:ext cx="837758" cy="314854"/>
          </a:xfrm>
          <a:custGeom>
            <a:avLst/>
            <a:gdLst/>
            <a:ahLst/>
            <a:cxnLst/>
            <a:rect l="l" t="t" r="r" b="b"/>
            <a:pathLst>
              <a:path w="861695" h="323850">
                <a:moveTo>
                  <a:pt x="431566" y="0"/>
                </a:moveTo>
                <a:lnTo>
                  <a:pt x="361673" y="2138"/>
                </a:lnTo>
                <a:lnTo>
                  <a:pt x="295331" y="8320"/>
                </a:lnTo>
                <a:lnTo>
                  <a:pt x="233436" y="18198"/>
                </a:lnTo>
                <a:lnTo>
                  <a:pt x="176884" y="31426"/>
                </a:lnTo>
                <a:lnTo>
                  <a:pt x="126572" y="47655"/>
                </a:lnTo>
                <a:lnTo>
                  <a:pt x="83397" y="66537"/>
                </a:lnTo>
                <a:lnTo>
                  <a:pt x="48256" y="87725"/>
                </a:lnTo>
                <a:lnTo>
                  <a:pt x="5660" y="135627"/>
                </a:lnTo>
                <a:lnTo>
                  <a:pt x="0" y="161646"/>
                </a:lnTo>
                <a:lnTo>
                  <a:pt x="4689" y="185690"/>
                </a:lnTo>
                <a:lnTo>
                  <a:pt x="40184" y="230094"/>
                </a:lnTo>
                <a:lnTo>
                  <a:pt x="106008" y="267981"/>
                </a:lnTo>
                <a:lnTo>
                  <a:pt x="148610" y="283880"/>
                </a:lnTo>
                <a:lnTo>
                  <a:pt x="196773" y="297427"/>
                </a:lnTo>
                <a:lnTo>
                  <a:pt x="249824" y="308382"/>
                </a:lnTo>
                <a:lnTo>
                  <a:pt x="307089" y="316505"/>
                </a:lnTo>
                <a:lnTo>
                  <a:pt x="367894" y="321556"/>
                </a:lnTo>
                <a:lnTo>
                  <a:pt x="431566" y="323293"/>
                </a:lnTo>
                <a:lnTo>
                  <a:pt x="501415" y="321196"/>
                </a:lnTo>
                <a:lnTo>
                  <a:pt x="567641" y="315119"/>
                </a:lnTo>
                <a:lnTo>
                  <a:pt x="629366" y="305382"/>
                </a:lnTo>
                <a:lnTo>
                  <a:pt x="685711" y="292305"/>
                </a:lnTo>
                <a:lnTo>
                  <a:pt x="735797" y="276209"/>
                </a:lnTo>
                <a:lnTo>
                  <a:pt x="778746" y="257414"/>
                </a:lnTo>
                <a:lnTo>
                  <a:pt x="813680" y="236240"/>
                </a:lnTo>
                <a:lnTo>
                  <a:pt x="855989" y="188036"/>
                </a:lnTo>
                <a:lnTo>
                  <a:pt x="861607" y="161646"/>
                </a:lnTo>
                <a:lnTo>
                  <a:pt x="855989" y="135627"/>
                </a:lnTo>
                <a:lnTo>
                  <a:pt x="813680" y="87725"/>
                </a:lnTo>
                <a:lnTo>
                  <a:pt x="778746" y="66537"/>
                </a:lnTo>
                <a:lnTo>
                  <a:pt x="735797" y="47655"/>
                </a:lnTo>
                <a:lnTo>
                  <a:pt x="685711" y="31426"/>
                </a:lnTo>
                <a:lnTo>
                  <a:pt x="629366" y="18198"/>
                </a:lnTo>
                <a:lnTo>
                  <a:pt x="567641" y="8320"/>
                </a:lnTo>
                <a:lnTo>
                  <a:pt x="501415" y="2138"/>
                </a:lnTo>
                <a:lnTo>
                  <a:pt x="431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4253249" y="1440515"/>
            <a:ext cx="837758" cy="314854"/>
          </a:xfrm>
          <a:custGeom>
            <a:avLst/>
            <a:gdLst/>
            <a:ahLst/>
            <a:cxnLst/>
            <a:rect l="l" t="t" r="r" b="b"/>
            <a:pathLst>
              <a:path w="861695" h="323850">
                <a:moveTo>
                  <a:pt x="431566" y="0"/>
                </a:moveTo>
                <a:lnTo>
                  <a:pt x="361673" y="2138"/>
                </a:lnTo>
                <a:lnTo>
                  <a:pt x="295331" y="8320"/>
                </a:lnTo>
                <a:lnTo>
                  <a:pt x="233436" y="18198"/>
                </a:lnTo>
                <a:lnTo>
                  <a:pt x="176884" y="31426"/>
                </a:lnTo>
                <a:lnTo>
                  <a:pt x="126572" y="47655"/>
                </a:lnTo>
                <a:lnTo>
                  <a:pt x="83397" y="66537"/>
                </a:lnTo>
                <a:lnTo>
                  <a:pt x="48256" y="87725"/>
                </a:lnTo>
                <a:lnTo>
                  <a:pt x="5660" y="135627"/>
                </a:lnTo>
                <a:lnTo>
                  <a:pt x="0" y="161646"/>
                </a:lnTo>
                <a:lnTo>
                  <a:pt x="4689" y="185690"/>
                </a:lnTo>
                <a:lnTo>
                  <a:pt x="40184" y="230094"/>
                </a:lnTo>
                <a:lnTo>
                  <a:pt x="106008" y="267981"/>
                </a:lnTo>
                <a:lnTo>
                  <a:pt x="148610" y="283880"/>
                </a:lnTo>
                <a:lnTo>
                  <a:pt x="196773" y="297427"/>
                </a:lnTo>
                <a:lnTo>
                  <a:pt x="249824" y="308382"/>
                </a:lnTo>
                <a:lnTo>
                  <a:pt x="307089" y="316505"/>
                </a:lnTo>
                <a:lnTo>
                  <a:pt x="367894" y="321556"/>
                </a:lnTo>
                <a:lnTo>
                  <a:pt x="431566" y="323293"/>
                </a:lnTo>
                <a:lnTo>
                  <a:pt x="501415" y="321196"/>
                </a:lnTo>
                <a:lnTo>
                  <a:pt x="567641" y="315119"/>
                </a:lnTo>
                <a:lnTo>
                  <a:pt x="629366" y="305382"/>
                </a:lnTo>
                <a:lnTo>
                  <a:pt x="685711" y="292305"/>
                </a:lnTo>
                <a:lnTo>
                  <a:pt x="735797" y="276209"/>
                </a:lnTo>
                <a:lnTo>
                  <a:pt x="778746" y="257414"/>
                </a:lnTo>
                <a:lnTo>
                  <a:pt x="813680" y="236240"/>
                </a:lnTo>
                <a:lnTo>
                  <a:pt x="855989" y="188036"/>
                </a:lnTo>
                <a:lnTo>
                  <a:pt x="861607" y="161646"/>
                </a:lnTo>
                <a:lnTo>
                  <a:pt x="855989" y="135627"/>
                </a:lnTo>
                <a:lnTo>
                  <a:pt x="813680" y="87725"/>
                </a:lnTo>
                <a:lnTo>
                  <a:pt x="778746" y="66537"/>
                </a:lnTo>
                <a:lnTo>
                  <a:pt x="735797" y="47655"/>
                </a:lnTo>
                <a:lnTo>
                  <a:pt x="685711" y="31426"/>
                </a:lnTo>
                <a:lnTo>
                  <a:pt x="629366" y="18198"/>
                </a:lnTo>
                <a:lnTo>
                  <a:pt x="567641" y="8320"/>
                </a:lnTo>
                <a:lnTo>
                  <a:pt x="501415" y="2138"/>
                </a:lnTo>
                <a:lnTo>
                  <a:pt x="431566" y="0"/>
                </a:lnTo>
                <a:close/>
              </a:path>
            </a:pathLst>
          </a:custGeom>
          <a:ln w="8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4466217" y="1565653"/>
            <a:ext cx="41301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trike="sngStrike" spc="24" dirty="0">
                <a:latin typeface="Times New Roman"/>
                <a:cs typeface="Times New Roman"/>
              </a:rPr>
              <a:t>e</a:t>
            </a:r>
            <a:r>
              <a:rPr sz="1069" strike="sngStrike" spc="63" dirty="0">
                <a:latin typeface="Times New Roman"/>
                <a:cs typeface="Times New Roman"/>
              </a:rPr>
              <a:t>m</a:t>
            </a:r>
            <a:r>
              <a:rPr sz="1069" strike="sngStrike" spc="78" dirty="0">
                <a:latin typeface="Times New Roman"/>
                <a:cs typeface="Times New Roman"/>
              </a:rPr>
              <a:t>p</a:t>
            </a:r>
            <a:r>
              <a:rPr sz="1069" strike="sngStrike" spc="58" dirty="0">
                <a:latin typeface="Times New Roman"/>
                <a:cs typeface="Times New Roman"/>
              </a:rPr>
              <a:t>I</a:t>
            </a:r>
            <a:r>
              <a:rPr sz="1069" strike="sngStrike" spc="73" dirty="0">
                <a:latin typeface="Times New Roman"/>
                <a:cs typeface="Times New Roman"/>
              </a:rPr>
              <a:t>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73283" y="1754520"/>
            <a:ext cx="418571" cy="197556"/>
          </a:xfrm>
          <a:custGeom>
            <a:avLst/>
            <a:gdLst/>
            <a:ahLst/>
            <a:cxnLst/>
            <a:rect l="l" t="t" r="r" b="b"/>
            <a:pathLst>
              <a:path w="430529" h="203200">
                <a:moveTo>
                  <a:pt x="0" y="202833"/>
                </a:moveTo>
                <a:lnTo>
                  <a:pt x="430069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715949" y="1754520"/>
            <a:ext cx="419806" cy="197556"/>
          </a:xfrm>
          <a:custGeom>
            <a:avLst/>
            <a:gdLst/>
            <a:ahLst/>
            <a:cxnLst/>
            <a:rect l="l" t="t" r="r" b="b"/>
            <a:pathLst>
              <a:path w="431800" h="203200">
                <a:moveTo>
                  <a:pt x="431594" y="202833"/>
                </a:moveTo>
                <a:lnTo>
                  <a:pt x="0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145765" y="2102957"/>
            <a:ext cx="1954565" cy="9260"/>
          </a:xfrm>
          <a:custGeom>
            <a:avLst/>
            <a:gdLst/>
            <a:ahLst/>
            <a:cxnLst/>
            <a:rect l="l" t="t" r="r" b="b"/>
            <a:pathLst>
              <a:path w="2010410" h="9525">
                <a:moveTo>
                  <a:pt x="0" y="9150"/>
                </a:moveTo>
                <a:lnTo>
                  <a:pt x="2010039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3249555" y="5892750"/>
            <a:ext cx="0" cy="20928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034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3249555" y="2028821"/>
            <a:ext cx="0" cy="175331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957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4960596" y="2019925"/>
            <a:ext cx="139524" cy="69762"/>
          </a:xfrm>
          <a:custGeom>
            <a:avLst/>
            <a:gdLst/>
            <a:ahLst/>
            <a:cxnLst/>
            <a:rect l="l" t="t" r="r" b="b"/>
            <a:pathLst>
              <a:path w="143510" h="71755">
                <a:moveTo>
                  <a:pt x="143356" y="0"/>
                </a:moveTo>
                <a:lnTo>
                  <a:pt x="0" y="71678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960597" y="2098509"/>
            <a:ext cx="143845" cy="82109"/>
          </a:xfrm>
          <a:custGeom>
            <a:avLst/>
            <a:gdLst/>
            <a:ahLst/>
            <a:cxnLst/>
            <a:rect l="l" t="t" r="r" b="b"/>
            <a:pathLst>
              <a:path w="147954" h="84455">
                <a:moveTo>
                  <a:pt x="147931" y="83878"/>
                </a:moveTo>
                <a:lnTo>
                  <a:pt x="0" y="0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/>
          <p:nvPr/>
        </p:nvSpPr>
        <p:spPr>
          <a:xfrm>
            <a:off x="3289588" y="2028821"/>
            <a:ext cx="0" cy="175331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957"/>
                </a:lnTo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3" name="object 33"/>
          <p:cNvSpPr/>
          <p:nvPr/>
        </p:nvSpPr>
        <p:spPr>
          <a:xfrm>
            <a:off x="4821222" y="2022891"/>
            <a:ext cx="104333" cy="145697"/>
          </a:xfrm>
          <a:custGeom>
            <a:avLst/>
            <a:gdLst/>
            <a:ahLst/>
            <a:cxnLst/>
            <a:rect l="l" t="t" r="r" b="b"/>
            <a:pathLst>
              <a:path w="107314" h="149860">
                <a:moveTo>
                  <a:pt x="53377" y="0"/>
                </a:moveTo>
                <a:lnTo>
                  <a:pt x="32812" y="5885"/>
                </a:lnTo>
                <a:lnTo>
                  <a:pt x="15822" y="21922"/>
                </a:lnTo>
                <a:lnTo>
                  <a:pt x="4265" y="45680"/>
                </a:lnTo>
                <a:lnTo>
                  <a:pt x="0" y="74728"/>
                </a:lnTo>
                <a:lnTo>
                  <a:pt x="4265" y="103776"/>
                </a:lnTo>
                <a:lnTo>
                  <a:pt x="15822" y="127533"/>
                </a:lnTo>
                <a:lnTo>
                  <a:pt x="32812" y="143570"/>
                </a:lnTo>
                <a:lnTo>
                  <a:pt x="53377" y="149456"/>
                </a:lnTo>
                <a:lnTo>
                  <a:pt x="73941" y="143570"/>
                </a:lnTo>
                <a:lnTo>
                  <a:pt x="90932" y="127533"/>
                </a:lnTo>
                <a:lnTo>
                  <a:pt x="102489" y="103776"/>
                </a:lnTo>
                <a:lnTo>
                  <a:pt x="106754" y="74728"/>
                </a:lnTo>
                <a:lnTo>
                  <a:pt x="102489" y="45680"/>
                </a:lnTo>
                <a:lnTo>
                  <a:pt x="90932" y="21922"/>
                </a:lnTo>
                <a:lnTo>
                  <a:pt x="73941" y="5885"/>
                </a:lnTo>
                <a:lnTo>
                  <a:pt x="53377" y="0"/>
                </a:lnTo>
                <a:close/>
              </a:path>
            </a:pathLst>
          </a:custGeom>
          <a:ln w="89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59231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456570"/>
            <a:ext cx="1308188" cy="7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20</a:t>
            </a:r>
            <a:endParaRPr sz="145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8">
              <a:latin typeface="Times New Roman"/>
              <a:cs typeface="Times New Roman"/>
            </a:endParaRPr>
          </a:p>
          <a:p>
            <a:pPr marL="12347">
              <a:spcBef>
                <a:spcPts val="924"/>
              </a:spcBef>
            </a:pPr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7" y="2386855"/>
          <a:ext cx="5201885" cy="1210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325" marR="46990">
                        <a:lnSpc>
                          <a:spcPts val="13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Systems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Principles, Design and Implementation”  written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Catherine Ricardo, Maxwell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Macmillan.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695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Section 7.7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7.10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8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63">
                <a:tc gridSpan="2">
                  <a:txBody>
                    <a:bodyPr/>
                    <a:lstStyle/>
                    <a:p>
                      <a:pPr marL="60325" marR="4953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“Database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Systems”,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-7" baseline="40740" dirty="0">
                          <a:latin typeface="Times New Roman"/>
                          <a:cs typeface="Times New Roman"/>
                        </a:rPr>
                        <a:t>nd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edition, Raghu Ramakrishnan, Johannes Gehrke,  McGraw-Hill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15">
                      <a:solidFill>
                        <a:srgbClr val="000000"/>
                      </a:solidFill>
                      <a:prstDash val="solid"/>
                    </a:lnL>
                    <a:lnR w="718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594" y="4048735"/>
            <a:ext cx="4864806" cy="1865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58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Lecture:</a:t>
            </a:r>
            <a:endParaRPr sz="116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12">
              <a:latin typeface="Times New Roman"/>
              <a:cs typeface="Times New Roman"/>
            </a:endParaRPr>
          </a:p>
          <a:p>
            <a:pPr marL="431526" indent="-209281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Second and Third </a:t>
            </a:r>
            <a:r>
              <a:rPr sz="1069" spc="15" dirty="0">
                <a:latin typeface="Times New Roman"/>
                <a:cs typeface="Times New Roman"/>
              </a:rPr>
              <a:t>Normal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Boyce - </a:t>
            </a:r>
            <a:r>
              <a:rPr sz="1069" spc="15" dirty="0">
                <a:latin typeface="Times New Roman"/>
                <a:cs typeface="Times New Roman"/>
              </a:rPr>
              <a:t>Codd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Form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Higher Normal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67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ts val="1264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discussed functional dependency,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inference </a:t>
            </a:r>
            <a:r>
              <a:rPr sz="1069" spc="5" dirty="0">
                <a:latin typeface="Times New Roman"/>
                <a:cs typeface="Times New Roman"/>
              </a:rPr>
              <a:t>rules  </a:t>
            </a:r>
            <a:r>
              <a:rPr sz="1069" spc="10" dirty="0">
                <a:latin typeface="Times New Roman"/>
                <a:cs typeface="Times New Roman"/>
              </a:rPr>
              <a:t>and the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normal forms. From this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length the second  and third normal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595" y="6311212"/>
            <a:ext cx="4866040" cy="1842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264" spc="34" dirty="0">
                <a:latin typeface="Times New Roman"/>
                <a:cs typeface="Times New Roman"/>
              </a:rPr>
              <a:t>Second </a:t>
            </a:r>
            <a:r>
              <a:rPr sz="1264" spc="53" dirty="0">
                <a:latin typeface="Times New Roman"/>
                <a:cs typeface="Times New Roman"/>
              </a:rPr>
              <a:t>Normal</a:t>
            </a:r>
            <a:r>
              <a:rPr sz="1264" spc="-97" dirty="0">
                <a:latin typeface="Times New Roman"/>
                <a:cs typeface="Times New Roman"/>
              </a:rPr>
              <a:t> </a:t>
            </a:r>
            <a:r>
              <a:rPr sz="1264" spc="78" dirty="0">
                <a:latin typeface="Times New Roman"/>
                <a:cs typeface="Times New Roman"/>
              </a:rPr>
              <a:t>Form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28"/>
              </a:spcBef>
            </a:pPr>
            <a:r>
              <a:rPr sz="1069" spc="19" dirty="0">
                <a:latin typeface="Times New Roman"/>
                <a:cs typeface="Times New Roman"/>
              </a:rPr>
              <a:t>A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4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second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form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only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first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normal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form</a:t>
            </a:r>
            <a:r>
              <a:rPr sz="1069" spc="15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nonkey </a:t>
            </a:r>
            <a:r>
              <a:rPr sz="1069" spc="10" dirty="0">
                <a:latin typeface="Times New Roman"/>
                <a:cs typeface="Times New Roman"/>
              </a:rPr>
              <a:t>attributes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fully functionally dependent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key. </a:t>
            </a:r>
            <a:r>
              <a:rPr sz="1069" spc="15" dirty="0">
                <a:latin typeface="Times New Roman"/>
                <a:cs typeface="Times New Roman"/>
              </a:rPr>
              <a:t>Clearly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relation </a:t>
            </a:r>
            <a:r>
              <a:rPr sz="1069" spc="15" dirty="0">
                <a:latin typeface="Times New Roman"/>
                <a:cs typeface="Times New Roman"/>
              </a:rPr>
              <a:t>is  in </a:t>
            </a:r>
            <a:r>
              <a:rPr sz="1069" spc="10" dirty="0">
                <a:latin typeface="Times New Roman"/>
                <a:cs typeface="Times New Roman"/>
              </a:rPr>
              <a:t>1NF and the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consists of a single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automatically </a:t>
            </a:r>
            <a:r>
              <a:rPr sz="1069" spc="15" dirty="0">
                <a:latin typeface="Times New Roman"/>
                <a:cs typeface="Times New Roman"/>
              </a:rPr>
              <a:t>2NF.  The only </a:t>
            </a:r>
            <a:r>
              <a:rPr sz="1069" spc="10" dirty="0">
                <a:latin typeface="Times New Roman"/>
                <a:cs typeface="Times New Roman"/>
              </a:rPr>
              <a:t>time we </a:t>
            </a:r>
            <a:r>
              <a:rPr sz="1069" spc="15" dirty="0">
                <a:latin typeface="Times New Roman"/>
                <a:cs typeface="Times New Roman"/>
              </a:rPr>
              <a:t>have to </a:t>
            </a:r>
            <a:r>
              <a:rPr sz="1069" spc="10" dirty="0">
                <a:latin typeface="Times New Roman"/>
                <a:cs typeface="Times New Roman"/>
              </a:rPr>
              <a:t>be concerned </a:t>
            </a:r>
            <a:r>
              <a:rPr sz="1069" spc="15" dirty="0">
                <a:latin typeface="Times New Roman"/>
                <a:cs typeface="Times New Roman"/>
              </a:rPr>
              <a:t>2NF is when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composite.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relation 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in 2NF </a:t>
            </a:r>
            <a:r>
              <a:rPr sz="1069" spc="10" dirty="0">
                <a:latin typeface="Times New Roman"/>
                <a:cs typeface="Times New Roman"/>
              </a:rPr>
              <a:t>exhibits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update, insertion and deletion anomalies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9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see it with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example. Consider the following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crId, </a:t>
            </a:r>
            <a:r>
              <a:rPr sz="1069" u="sng" spc="10" dirty="0">
                <a:latin typeface="Times New Roman"/>
                <a:cs typeface="Times New Roman"/>
              </a:rPr>
              <a:t>stId, </a:t>
            </a:r>
            <a:r>
              <a:rPr sz="1069" spc="10" dirty="0">
                <a:latin typeface="Times New Roman"/>
                <a:cs typeface="Times New Roman"/>
              </a:rPr>
              <a:t>stName, </a:t>
            </a:r>
            <a:r>
              <a:rPr sz="1069" spc="5" dirty="0">
                <a:latin typeface="Times New Roman"/>
                <a:cs typeface="Times New Roman"/>
              </a:rPr>
              <a:t>fId, </a:t>
            </a:r>
            <a:r>
              <a:rPr sz="1069" spc="10" dirty="0">
                <a:latin typeface="Times New Roman"/>
                <a:cs typeface="Times New Roman"/>
              </a:rPr>
              <a:t>room,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grade)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596" y="8142200"/>
            <a:ext cx="527844" cy="72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5" dirty="0">
                <a:latin typeface="Times New Roman"/>
                <a:cs typeface="Times New Roman"/>
              </a:rPr>
              <a:t>crId,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stId  stId</a:t>
            </a:r>
            <a:endParaRPr sz="1069">
              <a:latin typeface="Times New Roman"/>
              <a:cs typeface="Times New Roman"/>
            </a:endParaRPr>
          </a:p>
          <a:p>
            <a:pPr marL="12347">
              <a:spcBef>
                <a:spcPts val="617"/>
              </a:spcBef>
            </a:pPr>
            <a:r>
              <a:rPr sz="1069" spc="5" dirty="0">
                <a:latin typeface="Times New Roman"/>
                <a:cs typeface="Times New Roman"/>
              </a:rPr>
              <a:t>crId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0495" y="8142200"/>
            <a:ext cx="1727376" cy="725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295092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stName, </a:t>
            </a:r>
            <a:r>
              <a:rPr sz="1069" spc="5" dirty="0">
                <a:latin typeface="Times New Roman"/>
                <a:cs typeface="Times New Roman"/>
              </a:rPr>
              <a:t>fId, </a:t>
            </a:r>
            <a:r>
              <a:rPr sz="1069" spc="10" dirty="0">
                <a:latin typeface="Times New Roman"/>
                <a:cs typeface="Times New Roman"/>
              </a:rPr>
              <a:t>room, grade  </a:t>
            </a:r>
            <a:r>
              <a:rPr sz="1069" spc="15" dirty="0">
                <a:latin typeface="Times New Roman"/>
                <a:cs typeface="Times New Roman"/>
              </a:rPr>
              <a:t>stName</a:t>
            </a:r>
            <a:endParaRPr sz="1069">
              <a:latin typeface="Times New Roman"/>
              <a:cs typeface="Times New Roman"/>
            </a:endParaRPr>
          </a:p>
          <a:p>
            <a:pPr marL="26546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fId,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room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522" y="8862402"/>
            <a:ext cx="4865423" cy="487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this relation </a:t>
            </a:r>
            <a:r>
              <a:rPr sz="1069" spc="10" dirty="0">
                <a:latin typeface="Times New Roman"/>
                <a:cs typeface="Times New Roman"/>
              </a:rPr>
              <a:t>the 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course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and student </a:t>
            </a:r>
            <a:r>
              <a:rPr sz="1069" dirty="0">
                <a:latin typeface="Times New Roman"/>
                <a:cs typeface="Times New Roman"/>
              </a:rPr>
              <a:t>ID.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requirement of </a:t>
            </a:r>
            <a:r>
              <a:rPr sz="1069" spc="15" dirty="0">
                <a:latin typeface="Times New Roman"/>
                <a:cs typeface="Times New Roman"/>
              </a:rPr>
              <a:t>2NF is 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all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non-key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attributes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should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be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fully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dependent</a:t>
            </a:r>
            <a:r>
              <a:rPr sz="1069" spc="136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on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key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5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should</a:t>
            </a:r>
            <a:r>
              <a:rPr sz="1069" spc="14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4129" y="8279806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807" y="39636"/>
                </a:lnTo>
                <a:lnTo>
                  <a:pt x="266784" y="39636"/>
                </a:lnTo>
                <a:lnTo>
                  <a:pt x="269833" y="38112"/>
                </a:lnTo>
                <a:lnTo>
                  <a:pt x="271358" y="35063"/>
                </a:lnTo>
                <a:lnTo>
                  <a:pt x="269833" y="32014"/>
                </a:lnTo>
                <a:lnTo>
                  <a:pt x="266784" y="30489"/>
                </a:lnTo>
                <a:lnTo>
                  <a:pt x="318418" y="30489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0489"/>
                </a:moveTo>
                <a:lnTo>
                  <a:pt x="4573" y="30489"/>
                </a:lnTo>
                <a:lnTo>
                  <a:pt x="1524" y="32014"/>
                </a:lnTo>
                <a:lnTo>
                  <a:pt x="0" y="35063"/>
                </a:lnTo>
                <a:lnTo>
                  <a:pt x="1524" y="38112"/>
                </a:lnTo>
                <a:lnTo>
                  <a:pt x="4573" y="39636"/>
                </a:lnTo>
                <a:lnTo>
                  <a:pt x="256113" y="39636"/>
                </a:lnTo>
                <a:lnTo>
                  <a:pt x="256113" y="30489"/>
                </a:lnTo>
                <a:close/>
              </a:path>
              <a:path w="328294" h="71754">
                <a:moveTo>
                  <a:pt x="318418" y="30489"/>
                </a:moveTo>
                <a:lnTo>
                  <a:pt x="266784" y="30489"/>
                </a:lnTo>
                <a:lnTo>
                  <a:pt x="269833" y="32014"/>
                </a:lnTo>
                <a:lnTo>
                  <a:pt x="271358" y="35063"/>
                </a:lnTo>
                <a:lnTo>
                  <a:pt x="269833" y="38112"/>
                </a:lnTo>
                <a:lnTo>
                  <a:pt x="266784" y="39636"/>
                </a:lnTo>
                <a:lnTo>
                  <a:pt x="318807" y="39636"/>
                </a:lnTo>
                <a:lnTo>
                  <a:pt x="327764" y="35063"/>
                </a:lnTo>
                <a:lnTo>
                  <a:pt x="318418" y="304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639181" y="8537700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418" y="41161"/>
                </a:lnTo>
                <a:lnTo>
                  <a:pt x="268309" y="41161"/>
                </a:lnTo>
                <a:lnTo>
                  <a:pt x="271358" y="39636"/>
                </a:lnTo>
                <a:lnTo>
                  <a:pt x="272882" y="36587"/>
                </a:lnTo>
                <a:lnTo>
                  <a:pt x="271358" y="33538"/>
                </a:lnTo>
                <a:lnTo>
                  <a:pt x="268309" y="32014"/>
                </a:lnTo>
                <a:lnTo>
                  <a:pt x="318807" y="32014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2014"/>
                </a:moveTo>
                <a:lnTo>
                  <a:pt x="4573" y="32014"/>
                </a:lnTo>
                <a:lnTo>
                  <a:pt x="1524" y="33538"/>
                </a:lnTo>
                <a:lnTo>
                  <a:pt x="0" y="36587"/>
                </a:lnTo>
                <a:lnTo>
                  <a:pt x="1524" y="39636"/>
                </a:lnTo>
                <a:lnTo>
                  <a:pt x="4573" y="41161"/>
                </a:lnTo>
                <a:lnTo>
                  <a:pt x="256113" y="41161"/>
                </a:lnTo>
                <a:lnTo>
                  <a:pt x="256113" y="32014"/>
                </a:lnTo>
                <a:close/>
              </a:path>
              <a:path w="328294" h="71754">
                <a:moveTo>
                  <a:pt x="318807" y="32014"/>
                </a:moveTo>
                <a:lnTo>
                  <a:pt x="268309" y="32014"/>
                </a:lnTo>
                <a:lnTo>
                  <a:pt x="271358" y="33538"/>
                </a:lnTo>
                <a:lnTo>
                  <a:pt x="272882" y="36587"/>
                </a:lnTo>
                <a:lnTo>
                  <a:pt x="271358" y="39636"/>
                </a:lnTo>
                <a:lnTo>
                  <a:pt x="268309" y="41161"/>
                </a:lnTo>
                <a:lnTo>
                  <a:pt x="318418" y="41161"/>
                </a:lnTo>
                <a:lnTo>
                  <a:pt x="327764" y="36587"/>
                </a:lnTo>
                <a:lnTo>
                  <a:pt x="318807" y="32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639181" y="8776325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13" y="0"/>
                </a:moveTo>
                <a:lnTo>
                  <a:pt x="256113" y="71650"/>
                </a:lnTo>
                <a:lnTo>
                  <a:pt x="318418" y="41161"/>
                </a:lnTo>
                <a:lnTo>
                  <a:pt x="268309" y="41161"/>
                </a:lnTo>
                <a:lnTo>
                  <a:pt x="271358" y="39636"/>
                </a:lnTo>
                <a:lnTo>
                  <a:pt x="272882" y="36587"/>
                </a:lnTo>
                <a:lnTo>
                  <a:pt x="271358" y="33538"/>
                </a:lnTo>
                <a:lnTo>
                  <a:pt x="268309" y="32014"/>
                </a:lnTo>
                <a:lnTo>
                  <a:pt x="318807" y="32014"/>
                </a:lnTo>
                <a:lnTo>
                  <a:pt x="256113" y="0"/>
                </a:lnTo>
                <a:close/>
              </a:path>
              <a:path w="328294" h="71754">
                <a:moveTo>
                  <a:pt x="256113" y="32014"/>
                </a:moveTo>
                <a:lnTo>
                  <a:pt x="4573" y="32014"/>
                </a:lnTo>
                <a:lnTo>
                  <a:pt x="1524" y="33538"/>
                </a:lnTo>
                <a:lnTo>
                  <a:pt x="0" y="36587"/>
                </a:lnTo>
                <a:lnTo>
                  <a:pt x="1524" y="39636"/>
                </a:lnTo>
                <a:lnTo>
                  <a:pt x="4573" y="41161"/>
                </a:lnTo>
                <a:lnTo>
                  <a:pt x="256113" y="41161"/>
                </a:lnTo>
                <a:lnTo>
                  <a:pt x="256113" y="32014"/>
                </a:lnTo>
                <a:close/>
              </a:path>
              <a:path w="328294" h="71754">
                <a:moveTo>
                  <a:pt x="318807" y="32014"/>
                </a:moveTo>
                <a:lnTo>
                  <a:pt x="268309" y="32014"/>
                </a:lnTo>
                <a:lnTo>
                  <a:pt x="271358" y="33538"/>
                </a:lnTo>
                <a:lnTo>
                  <a:pt x="272882" y="36587"/>
                </a:lnTo>
                <a:lnTo>
                  <a:pt x="271358" y="39636"/>
                </a:lnTo>
                <a:lnTo>
                  <a:pt x="268309" y="41161"/>
                </a:lnTo>
                <a:lnTo>
                  <a:pt x="318418" y="41161"/>
                </a:lnTo>
                <a:lnTo>
                  <a:pt x="327764" y="36587"/>
                </a:lnTo>
                <a:lnTo>
                  <a:pt x="318807" y="320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30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53940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000"/>
            <a:ext cx="4867275" cy="4866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5" dirty="0">
                <a:latin typeface="Times New Roman"/>
                <a:cs typeface="Times New Roman"/>
              </a:rPr>
              <a:t>partial </a:t>
            </a:r>
            <a:r>
              <a:rPr sz="1069" spc="15" dirty="0">
                <a:latin typeface="Times New Roman"/>
                <a:cs typeface="Times New Roman"/>
              </a:rPr>
              <a:t>dependency of the </a:t>
            </a:r>
            <a:r>
              <a:rPr sz="1069" spc="5" dirty="0">
                <a:latin typeface="Times New Roman"/>
                <a:cs typeface="Times New Roman"/>
              </a:rPr>
              <a:t>attributes.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5" dirty="0">
                <a:latin typeface="Times New Roman"/>
                <a:cs typeface="Times New Roman"/>
              </a:rPr>
              <a:t>on 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and similarly course </a:t>
            </a:r>
            <a:r>
              <a:rPr sz="1069" spc="5" dirty="0">
                <a:latin typeface="Times New Roman"/>
                <a:cs typeface="Times New Roman"/>
              </a:rPr>
              <a:t>ID is </a:t>
            </a:r>
            <a:r>
              <a:rPr sz="1069" spc="10" dirty="0">
                <a:latin typeface="Times New Roman"/>
                <a:cs typeface="Times New Roman"/>
              </a:rPr>
              <a:t>partially dependent </a:t>
            </a:r>
            <a:r>
              <a:rPr sz="1069" spc="15" dirty="0">
                <a:latin typeface="Times New Roman"/>
                <a:cs typeface="Times New Roman"/>
              </a:rPr>
              <a:t>on faculty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room,  so </a:t>
            </a:r>
            <a:r>
              <a:rPr sz="1069" spc="5" dirty="0">
                <a:latin typeface="Times New Roman"/>
                <a:cs typeface="Times New Roman"/>
              </a:rPr>
              <a:t>it is not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second normal form. </a:t>
            </a:r>
            <a:r>
              <a:rPr sz="1069" spc="1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level </a:t>
            </a:r>
            <a:r>
              <a:rPr sz="1069" spc="10" dirty="0">
                <a:latin typeface="Times New Roman"/>
                <a:cs typeface="Times New Roman"/>
              </a:rPr>
              <a:t>of normalization,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5" dirty="0">
                <a:latin typeface="Times New Roman"/>
                <a:cs typeface="Times New Roman"/>
              </a:rPr>
              <a:t>column 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a determiner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contents </a:t>
            </a:r>
            <a:r>
              <a:rPr sz="1069" spc="19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another column must itself be a  function of the other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For example,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with three </a:t>
            </a:r>
            <a:r>
              <a:rPr sz="1069" spc="15" dirty="0">
                <a:latin typeface="Times New Roman"/>
                <a:cs typeface="Times New Roman"/>
              </a:rPr>
              <a:t>columns  </a:t>
            </a:r>
            <a:r>
              <a:rPr sz="1069" spc="10" dirty="0">
                <a:latin typeface="Times New Roman"/>
                <a:cs typeface="Times New Roman"/>
              </a:rPr>
              <a:t>containing customer </a:t>
            </a:r>
            <a:r>
              <a:rPr sz="1069" spc="5" dirty="0">
                <a:latin typeface="Times New Roman"/>
                <a:cs typeface="Times New Roman"/>
              </a:rPr>
              <a:t>ID, </a:t>
            </a:r>
            <a:r>
              <a:rPr sz="1069" spc="10" dirty="0">
                <a:latin typeface="Times New Roman"/>
                <a:cs typeface="Times New Roman"/>
              </a:rPr>
              <a:t>product sold, and price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product </a:t>
            </a:r>
            <a:r>
              <a:rPr sz="1069" spc="15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sold,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price  </a:t>
            </a:r>
            <a:r>
              <a:rPr sz="1069" spc="15" dirty="0">
                <a:latin typeface="Times New Roman"/>
                <a:cs typeface="Times New Roman"/>
              </a:rPr>
              <a:t>would </a:t>
            </a:r>
            <a:r>
              <a:rPr sz="1069" spc="10" dirty="0">
                <a:latin typeface="Times New Roman"/>
                <a:cs typeface="Times New Roman"/>
              </a:rPr>
              <a:t>be a function of the customer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(entitled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discount)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specific  product.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 relation </a:t>
            </a:r>
            <a:r>
              <a:rPr sz="1069" spc="5" dirty="0">
                <a:latin typeface="Times New Roman"/>
                <a:cs typeface="Times New Roman"/>
              </a:rPr>
              <a:t>is not in </a:t>
            </a:r>
            <a:r>
              <a:rPr sz="1069" spc="15" dirty="0">
                <a:latin typeface="Times New Roman"/>
                <a:cs typeface="Times New Roman"/>
              </a:rPr>
              <a:t>2NF </a:t>
            </a:r>
            <a:r>
              <a:rPr sz="1069" spc="10" dirty="0">
                <a:latin typeface="Times New Roman"/>
                <a:cs typeface="Times New Roman"/>
              </a:rPr>
              <a:t>then there are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anomalies, which are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76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Redundancy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700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Insertion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Anomaly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Deletion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Anomaly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Updation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Anomaly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general requirements of </a:t>
            </a:r>
            <a:r>
              <a:rPr sz="1069" spc="15" dirty="0">
                <a:latin typeface="Times New Roman"/>
                <a:cs typeface="Times New Roman"/>
              </a:rPr>
              <a:t>2NF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are:-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Remove </a:t>
            </a:r>
            <a:r>
              <a:rPr sz="1069" spc="10" dirty="0">
                <a:latin typeface="Times New Roman"/>
                <a:cs typeface="Times New Roman"/>
              </a:rPr>
              <a:t>subsets of data that </a:t>
            </a:r>
            <a:r>
              <a:rPr sz="1069" spc="15" dirty="0">
                <a:latin typeface="Times New Roman"/>
                <a:cs typeface="Times New Roman"/>
              </a:rPr>
              <a:t>apply to </a:t>
            </a:r>
            <a:r>
              <a:rPr sz="1069" spc="10" dirty="0">
                <a:latin typeface="Times New Roman"/>
                <a:cs typeface="Times New Roman"/>
              </a:rPr>
              <a:t>multiple </a:t>
            </a:r>
            <a:r>
              <a:rPr sz="1069" spc="15" dirty="0">
                <a:latin typeface="Times New Roman"/>
                <a:cs typeface="Times New Roman"/>
              </a:rPr>
              <a:t>rows </a:t>
            </a:r>
            <a:r>
              <a:rPr sz="1069" spc="10" dirty="0">
                <a:latin typeface="Times New Roman"/>
                <a:cs typeface="Times New Roman"/>
              </a:rPr>
              <a:t>of a table and place </a:t>
            </a:r>
            <a:r>
              <a:rPr sz="1069" spc="15" dirty="0">
                <a:latin typeface="Times New Roman"/>
                <a:cs typeface="Times New Roman"/>
              </a:rPr>
              <a:t>them  </a:t>
            </a:r>
            <a:r>
              <a:rPr sz="1069" spc="5" dirty="0">
                <a:latin typeface="Times New Roman"/>
                <a:cs typeface="Times New Roman"/>
              </a:rPr>
              <a:t>in separate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rows.</a:t>
            </a:r>
            <a:endParaRPr sz="1069">
              <a:latin typeface="Times New Roman"/>
              <a:cs typeface="Times New Roman"/>
            </a:endParaRPr>
          </a:p>
          <a:p>
            <a:pPr marL="431526" marR="9260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relationships between these new tables </a:t>
            </a:r>
            <a:r>
              <a:rPr sz="1069" spc="15" dirty="0">
                <a:latin typeface="Times New Roman"/>
                <a:cs typeface="Times New Roman"/>
              </a:rPr>
              <a:t>and </a:t>
            </a:r>
            <a:r>
              <a:rPr sz="1069" spc="10" dirty="0">
                <a:latin typeface="Times New Roman"/>
                <a:cs typeface="Times New Roman"/>
              </a:rPr>
              <a:t>their predecessors through  the </a:t>
            </a:r>
            <a:r>
              <a:rPr sz="1069" spc="15" dirty="0">
                <a:latin typeface="Times New Roman"/>
                <a:cs typeface="Times New Roman"/>
              </a:rPr>
              <a:t>use </a:t>
            </a:r>
            <a:r>
              <a:rPr sz="1069" spc="10" dirty="0">
                <a:latin typeface="Times New Roman"/>
                <a:cs typeface="Times New Roman"/>
              </a:rPr>
              <a:t>of foreign</a:t>
            </a:r>
            <a:r>
              <a:rPr sz="1069" spc="-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Consider the following table which has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anomalies:-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31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99578" y="6287049"/>
          <a:ext cx="4967905" cy="836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461">
                <a:tc>
                  <a:txBody>
                    <a:bodyPr/>
                    <a:lstStyle/>
                    <a:p>
                      <a:pPr marL="60325">
                        <a:lnSpc>
                          <a:spcPts val="1265"/>
                        </a:lnSpc>
                      </a:pPr>
                      <a:r>
                        <a:rPr sz="1100" spc="70" dirty="0">
                          <a:latin typeface="Times New Roman"/>
                          <a:cs typeface="Times New Roman"/>
                        </a:rPr>
                        <a:t>crId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65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fId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room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265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grade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76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78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C3456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F2345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005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C5678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415">
                      <a:solidFill>
                        <a:srgbClr val="000000"/>
                      </a:solidFill>
                      <a:prstDash val="solid"/>
                    </a:lnL>
                    <a:lnR w="661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617">
                      <a:solidFill>
                        <a:srgbClr val="000000"/>
                      </a:solidFill>
                      <a:prstDash val="solid"/>
                    </a:lnL>
                    <a:lnR w="681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819">
                      <a:solidFill>
                        <a:srgbClr val="000000"/>
                      </a:solidFill>
                      <a:prstDash val="solid"/>
                    </a:lnL>
                    <a:lnR w="702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F4567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022">
                      <a:solidFill>
                        <a:srgbClr val="000000"/>
                      </a:solidFill>
                      <a:prstDash val="solid"/>
                    </a:lnL>
                    <a:lnR w="5699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106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699">
                      <a:solidFill>
                        <a:srgbClr val="000000"/>
                      </a:solidFill>
                      <a:prstDash val="solid"/>
                    </a:lnL>
                    <a:lnR w="651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13">
                      <a:solidFill>
                        <a:srgbClr val="000000"/>
                      </a:solidFill>
                      <a:prstDash val="solid"/>
                    </a:lnL>
                    <a:lnR w="6576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52748" y="7200205"/>
            <a:ext cx="4866658" cy="2179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47800"/>
              </a:lnSpc>
            </a:pPr>
            <a:r>
              <a:rPr sz="1069" spc="15" dirty="0">
                <a:latin typeface="Times New Roman"/>
                <a:cs typeface="Times New Roman"/>
              </a:rPr>
              <a:t>Now 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thing </a:t>
            </a:r>
            <a:r>
              <a:rPr sz="1069" spc="5" dirty="0">
                <a:latin typeface="Times New Roman"/>
                <a:cs typeface="Times New Roman"/>
              </a:rPr>
              <a:t>is that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 is </a:t>
            </a:r>
            <a:r>
              <a:rPr sz="1069" spc="15" dirty="0">
                <a:latin typeface="Times New Roman"/>
                <a:cs typeface="Times New Roman"/>
              </a:rPr>
              <a:t>in 1NF </a:t>
            </a:r>
            <a:r>
              <a:rPr sz="1069" spc="10" dirty="0">
                <a:latin typeface="Times New Roman"/>
                <a:cs typeface="Times New Roman"/>
              </a:rPr>
              <a:t>because 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duplicate values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tuple and all cells contain atomic value.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first thing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redundancy. Like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CLASS </a:t>
            </a:r>
            <a:r>
              <a:rPr sz="1069" spc="10" dirty="0">
                <a:latin typeface="Times New Roman"/>
                <a:cs typeface="Times New Roman"/>
              </a:rPr>
              <a:t>the course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5" dirty="0">
                <a:latin typeface="Times New Roman"/>
                <a:cs typeface="Times New Roman"/>
              </a:rPr>
              <a:t>C3456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repeated for faculty </a:t>
            </a:r>
            <a:r>
              <a:rPr sz="1069" spc="5" dirty="0">
                <a:latin typeface="Times New Roman"/>
                <a:cs typeface="Times New Roman"/>
              </a:rPr>
              <a:t>ID </a:t>
            </a:r>
            <a:r>
              <a:rPr sz="1069" spc="10" dirty="0">
                <a:latin typeface="Times New Roman"/>
                <a:cs typeface="Times New Roman"/>
              </a:rPr>
              <a:t>F2345   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similarly the </a:t>
            </a:r>
            <a:r>
              <a:rPr sz="1069" spc="15" dirty="0">
                <a:latin typeface="Times New Roman"/>
                <a:cs typeface="Times New Roman"/>
              </a:rPr>
              <a:t>room no 104 is </a:t>
            </a:r>
            <a:r>
              <a:rPr sz="1069" spc="10" dirty="0">
                <a:latin typeface="Times New Roman"/>
                <a:cs typeface="Times New Roman"/>
              </a:rPr>
              <a:t>being repeated </a:t>
            </a:r>
            <a:r>
              <a:rPr sz="1069" spc="5" dirty="0">
                <a:latin typeface="Times New Roman"/>
                <a:cs typeface="Times New Roman"/>
              </a:rPr>
              <a:t>twice.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15" dirty="0">
                <a:latin typeface="Times New Roman"/>
                <a:cs typeface="Times New Roman"/>
              </a:rPr>
              <a:t>is the </a:t>
            </a:r>
            <a:r>
              <a:rPr sz="1069" spc="10" dirty="0">
                <a:latin typeface="Times New Roman"/>
                <a:cs typeface="Times New Roman"/>
              </a:rPr>
              <a:t>insertion anomaly.  </a:t>
            </a:r>
            <a:r>
              <a:rPr sz="1069" spc="15" dirty="0">
                <a:latin typeface="Times New Roman"/>
                <a:cs typeface="Times New Roman"/>
              </a:rPr>
              <a:t>Suppose 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insert </a:t>
            </a:r>
            <a:r>
              <a:rPr sz="1069" spc="10" dirty="0">
                <a:latin typeface="Times New Roman"/>
                <a:cs typeface="Times New Roman"/>
              </a:rPr>
              <a:t>a course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table,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course has not </a:t>
            </a:r>
            <a:r>
              <a:rPr sz="1069" spc="5" dirty="0">
                <a:latin typeface="Times New Roman"/>
                <a:cs typeface="Times New Roman"/>
              </a:rPr>
              <a:t>been registered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any student. But we cannot enter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ID, because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student has </a:t>
            </a:r>
            <a:r>
              <a:rPr sz="1069" spc="5" dirty="0">
                <a:latin typeface="Times New Roman"/>
                <a:cs typeface="Times New Roman"/>
              </a:rPr>
              <a:t>registered  </a:t>
            </a:r>
            <a:r>
              <a:rPr sz="1069" spc="10" dirty="0">
                <a:latin typeface="Times New Roman"/>
                <a:cs typeface="Times New Roman"/>
              </a:rPr>
              <a:t>this course </a:t>
            </a:r>
            <a:r>
              <a:rPr sz="1069" dirty="0">
                <a:latin typeface="Times New Roman"/>
                <a:cs typeface="Times New Roman"/>
              </a:rPr>
              <a:t>yet. </a:t>
            </a:r>
            <a:r>
              <a:rPr sz="1069" spc="15" dirty="0">
                <a:latin typeface="Times New Roman"/>
                <a:cs typeface="Times New Roman"/>
              </a:rPr>
              <a:t>So 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insert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course.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is called </a:t>
            </a:r>
            <a:r>
              <a:rPr sz="1069" spc="10" dirty="0">
                <a:latin typeface="Times New Roman"/>
                <a:cs typeface="Times New Roman"/>
              </a:rPr>
              <a:t>as insertion  </a:t>
            </a:r>
            <a:r>
              <a:rPr sz="1069" spc="15" dirty="0">
                <a:latin typeface="Times New Roman"/>
                <a:cs typeface="Times New Roman"/>
              </a:rPr>
              <a:t>anomaly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wrong state of database. </a:t>
            </a:r>
            <a:r>
              <a:rPr sz="1069" spc="15" dirty="0">
                <a:latin typeface="Times New Roman"/>
                <a:cs typeface="Times New Roman"/>
              </a:rPr>
              <a:t>Next is </a:t>
            </a:r>
            <a:r>
              <a:rPr sz="1069" spc="10" dirty="0">
                <a:latin typeface="Times New Roman"/>
                <a:cs typeface="Times New Roman"/>
              </a:rPr>
              <a:t>the deletion </a:t>
            </a:r>
            <a:r>
              <a:rPr sz="1069" spc="5" dirty="0">
                <a:latin typeface="Times New Roman"/>
                <a:cs typeface="Times New Roman"/>
              </a:rPr>
              <a:t>anomaly. </a:t>
            </a:r>
            <a:r>
              <a:rPr sz="1069" spc="15" dirty="0">
                <a:latin typeface="Times New Roman"/>
                <a:cs typeface="Times New Roman"/>
              </a:rPr>
              <a:t>Suppose 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course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has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been</a:t>
            </a:r>
            <a:r>
              <a:rPr sz="1069" spc="20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enrolled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24" dirty="0">
                <a:latin typeface="Times New Roman"/>
                <a:cs typeface="Times New Roman"/>
              </a:rPr>
              <a:t>by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one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student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only.</a:t>
            </a:r>
            <a:r>
              <a:rPr sz="1069" spc="20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Now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due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some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2883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276" y="1242999"/>
            <a:ext cx="4867275" cy="8132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reason,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delete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record of student. But here the information about the  course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also be deleted,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incorrect </a:t>
            </a:r>
            <a:r>
              <a:rPr sz="1069" spc="10" dirty="0">
                <a:latin typeface="Times New Roman"/>
                <a:cs typeface="Times New Roman"/>
              </a:rPr>
              <a:t>state of database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infact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delete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information about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 record but along with  this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course information has also been deleted. So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reflecting the actual  system. </a:t>
            </a:r>
            <a:r>
              <a:rPr sz="1069" spc="15" dirty="0">
                <a:latin typeface="Times New Roman"/>
                <a:cs typeface="Times New Roman"/>
              </a:rPr>
              <a:t>Now the next is </a:t>
            </a:r>
            <a:r>
              <a:rPr sz="1069" spc="10" dirty="0">
                <a:latin typeface="Times New Roman"/>
                <a:cs typeface="Times New Roman"/>
              </a:rPr>
              <a:t>updation anomaly. </a:t>
            </a:r>
            <a:r>
              <a:rPr sz="1069" spc="15" dirty="0">
                <a:latin typeface="Times New Roman"/>
                <a:cs typeface="Times New Roman"/>
              </a:rPr>
              <a:t>Suppose </a:t>
            </a:r>
            <a:r>
              <a:rPr sz="1069" spc="10" dirty="0">
                <a:latin typeface="Times New Roman"/>
                <a:cs typeface="Times New Roman"/>
              </a:rPr>
              <a:t>a course has been registered </a:t>
            </a:r>
            <a:r>
              <a:rPr sz="1069" spc="19" dirty="0">
                <a:latin typeface="Times New Roman"/>
                <a:cs typeface="Times New Roman"/>
              </a:rPr>
              <a:t>by  </a:t>
            </a:r>
            <a:r>
              <a:rPr sz="1069" spc="15" dirty="0">
                <a:latin typeface="Times New Roman"/>
                <a:cs typeface="Times New Roman"/>
              </a:rPr>
              <a:t>50 </a:t>
            </a:r>
            <a:r>
              <a:rPr sz="1069" spc="10" dirty="0">
                <a:latin typeface="Times New Roman"/>
                <a:cs typeface="Times New Roman"/>
              </a:rPr>
              <a:t>students and </a:t>
            </a:r>
            <a:r>
              <a:rPr sz="1069" spc="15" dirty="0">
                <a:latin typeface="Times New Roman"/>
                <a:cs typeface="Times New Roman"/>
              </a:rPr>
              <a:t>now 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class </a:t>
            </a:r>
            <a:r>
              <a:rPr sz="1069" spc="15" dirty="0">
                <a:latin typeface="Times New Roman"/>
                <a:cs typeface="Times New Roman"/>
              </a:rPr>
              <a:t>rooms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students.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 case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change the records of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50 </a:t>
            </a:r>
            <a:r>
              <a:rPr sz="1069" spc="10" dirty="0">
                <a:latin typeface="Times New Roman"/>
                <a:cs typeface="Times New Roman"/>
              </a:rPr>
              <a:t>students.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again a  deletion anomaly. The process for transforming a 1NF </a:t>
            </a:r>
            <a:r>
              <a:rPr sz="1069" spc="5" dirty="0">
                <a:latin typeface="Times New Roman"/>
                <a:cs typeface="Times New Roman"/>
              </a:rPr>
              <a:t>table to </a:t>
            </a:r>
            <a:r>
              <a:rPr sz="1069" spc="19" dirty="0">
                <a:latin typeface="Times New Roman"/>
                <a:cs typeface="Times New Roman"/>
              </a:rPr>
              <a:t>2NF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18200"/>
              </a:lnSpc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Identify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determinants other than the composite </a:t>
            </a:r>
            <a:r>
              <a:rPr sz="1069" spc="5" dirty="0">
                <a:latin typeface="Times New Roman"/>
                <a:cs typeface="Times New Roman"/>
              </a:rPr>
              <a:t>key, </a:t>
            </a:r>
            <a:r>
              <a:rPr sz="1069" spc="10" dirty="0">
                <a:latin typeface="Times New Roman"/>
                <a:cs typeface="Times New Roman"/>
              </a:rPr>
              <a:t>and the columns </a:t>
            </a:r>
            <a:r>
              <a:rPr sz="1069" spc="15" dirty="0">
                <a:latin typeface="Times New Roman"/>
                <a:cs typeface="Times New Roman"/>
              </a:rPr>
              <a:t>they  </a:t>
            </a:r>
            <a:r>
              <a:rPr sz="1069" spc="10" dirty="0">
                <a:latin typeface="Times New Roman"/>
                <a:cs typeface="Times New Roman"/>
              </a:rPr>
              <a:t>determine.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19100"/>
              </a:lnSpc>
              <a:spcBef>
                <a:spcPts val="10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determinant and the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determines.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19100"/>
              </a:lnSpc>
              <a:spcBef>
                <a:spcPts val="9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the determined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original table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determinate becomes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new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431526" marR="7408" indent="-209281">
              <a:lnSpc>
                <a:spcPct val="119100"/>
              </a:lnSpc>
              <a:spcBef>
                <a:spcPts val="92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columns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moved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original table </a:t>
            </a:r>
            <a:r>
              <a:rPr sz="1069" spc="10" dirty="0">
                <a:latin typeface="Times New Roman"/>
                <a:cs typeface="Times New Roman"/>
              </a:rPr>
              <a:t>except for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determinant 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serve as a foreign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33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original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renamed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semantic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meaning.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marR="4939" indent="-617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anomalies from the table we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have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decompose </a:t>
            </a:r>
            <a:r>
              <a:rPr sz="1069" spc="10" dirty="0">
                <a:latin typeface="Times New Roman"/>
                <a:cs typeface="Times New Roman"/>
              </a:rPr>
              <a:t>this  table, into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as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endParaRPr sz="1069">
              <a:latin typeface="Times New Roman"/>
              <a:cs typeface="Times New Roman"/>
            </a:endParaRPr>
          </a:p>
          <a:p>
            <a:pPr marL="12347" marR="2305174">
              <a:lnSpc>
                <a:spcPct val="147300"/>
              </a:lnSpc>
              <a:spcBef>
                <a:spcPts val="10"/>
              </a:spcBef>
              <a:tabLst>
                <a:tab pos="935281" algn="l"/>
              </a:tabLst>
            </a:pPr>
            <a:r>
              <a:rPr sz="1069" spc="15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(crId, </a:t>
            </a:r>
            <a:r>
              <a:rPr sz="1069" spc="10" dirty="0">
                <a:latin typeface="Times New Roman"/>
                <a:cs typeface="Times New Roman"/>
              </a:rPr>
              <a:t>stId, stName, </a:t>
            </a:r>
            <a:r>
              <a:rPr sz="1069" spc="5" dirty="0">
                <a:latin typeface="Times New Roman"/>
                <a:cs typeface="Times New Roman"/>
              </a:rPr>
              <a:t>fId, </a:t>
            </a:r>
            <a:r>
              <a:rPr sz="1069" spc="10" dirty="0">
                <a:latin typeface="Times New Roman"/>
                <a:cs typeface="Times New Roman"/>
              </a:rPr>
              <a:t>room, </a:t>
            </a:r>
            <a:r>
              <a:rPr sz="1069" spc="5" dirty="0">
                <a:latin typeface="Times New Roman"/>
                <a:cs typeface="Times New Roman"/>
              </a:rPr>
              <a:t>grade)  crId, </a:t>
            </a:r>
            <a:r>
              <a:rPr sz="1069" spc="10" dirty="0">
                <a:latin typeface="Times New Roman"/>
                <a:cs typeface="Times New Roman"/>
              </a:rPr>
              <a:t>stId	stName, </a:t>
            </a:r>
            <a:r>
              <a:rPr sz="1069" spc="5" dirty="0">
                <a:latin typeface="Times New Roman"/>
                <a:cs typeface="Times New Roman"/>
              </a:rPr>
              <a:t>fId, </a:t>
            </a:r>
            <a:r>
              <a:rPr sz="1069" spc="10" dirty="0">
                <a:latin typeface="Times New Roman"/>
                <a:cs typeface="Times New Roman"/>
              </a:rPr>
              <a:t>room,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grade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  <a:tabLst>
                <a:tab pos="605617" algn="l"/>
                <a:tab pos="1453235" algn="l"/>
                <a:tab pos="2061939" algn="l"/>
              </a:tabLst>
            </a:pPr>
            <a:r>
              <a:rPr sz="1069" spc="10" dirty="0">
                <a:latin typeface="Times New Roman"/>
                <a:cs typeface="Times New Roman"/>
              </a:rPr>
              <a:t>stId	stName	</a:t>
            </a:r>
            <a:r>
              <a:rPr sz="1069" spc="5" dirty="0">
                <a:latin typeface="Times New Roman"/>
                <a:cs typeface="Times New Roman"/>
              </a:rPr>
              <a:t>crId	</a:t>
            </a:r>
            <a:r>
              <a:rPr sz="1069" spc="10" dirty="0">
                <a:latin typeface="Times New Roman"/>
                <a:cs typeface="Times New Roman"/>
              </a:rPr>
              <a:t>fId,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room</a:t>
            </a:r>
            <a:endParaRPr sz="1069">
              <a:latin typeface="Times New Roman"/>
              <a:cs typeface="Times New Roman"/>
            </a:endParaRPr>
          </a:p>
          <a:p>
            <a:pPr marL="12347" marR="1260623" indent="-617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this </a:t>
            </a:r>
            <a:r>
              <a:rPr sz="1069" spc="10" dirty="0">
                <a:latin typeface="Times New Roman"/>
                <a:cs typeface="Times New Roman"/>
              </a:rPr>
              <a:t>table has been decomposed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three tables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under:- 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(stId,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stName)</a:t>
            </a:r>
            <a:endParaRPr sz="1069">
              <a:latin typeface="Times New Roman"/>
              <a:cs typeface="Times New Roman"/>
            </a:endParaRPr>
          </a:p>
          <a:p>
            <a:pPr marL="12347" marR="3344169">
              <a:lnSpc>
                <a:spcPct val="147300"/>
              </a:lnSpc>
              <a:spcBef>
                <a:spcPts val="10"/>
              </a:spcBef>
            </a:pPr>
            <a:r>
              <a:rPr sz="1069" spc="19" dirty="0">
                <a:latin typeface="Times New Roman"/>
                <a:cs typeface="Times New Roman"/>
              </a:rPr>
              <a:t>COURSE </a:t>
            </a:r>
            <a:r>
              <a:rPr sz="1069" spc="5" dirty="0">
                <a:latin typeface="Times New Roman"/>
                <a:cs typeface="Times New Roman"/>
              </a:rPr>
              <a:t>(crId, fId, </a:t>
            </a:r>
            <a:r>
              <a:rPr sz="1069" spc="10" dirty="0">
                <a:latin typeface="Times New Roman"/>
                <a:cs typeface="Times New Roman"/>
              </a:rPr>
              <a:t>room)  </a:t>
            </a:r>
            <a:r>
              <a:rPr sz="1069" spc="15" dirty="0">
                <a:latin typeface="Times New Roman"/>
                <a:cs typeface="Times New Roman"/>
              </a:rPr>
              <a:t>CLASS </a:t>
            </a:r>
            <a:r>
              <a:rPr sz="1069" spc="5" dirty="0">
                <a:latin typeface="Times New Roman"/>
                <a:cs typeface="Times New Roman"/>
              </a:rPr>
              <a:t>(crId, </a:t>
            </a:r>
            <a:r>
              <a:rPr sz="1069" spc="10" dirty="0">
                <a:latin typeface="Times New Roman"/>
                <a:cs typeface="Times New Roman"/>
              </a:rPr>
              <a:t>stId,</a:t>
            </a:r>
            <a:r>
              <a:rPr sz="1069" spc="-2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grade)</a:t>
            </a:r>
            <a:endParaRPr sz="1069">
              <a:latin typeface="Times New Roman"/>
              <a:cs typeface="Times New Roman"/>
            </a:endParaRPr>
          </a:p>
          <a:p>
            <a:pPr marL="12347" marR="6173">
              <a:lnSpc>
                <a:spcPct val="147300"/>
              </a:lnSpc>
              <a:spcBef>
                <a:spcPts val="10"/>
              </a:spcBef>
            </a:pPr>
            <a:r>
              <a:rPr sz="1069" spc="15" dirty="0">
                <a:latin typeface="Times New Roman"/>
                <a:cs typeface="Times New Roman"/>
              </a:rPr>
              <a:t>So now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three tables 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second </a:t>
            </a:r>
            <a:r>
              <a:rPr sz="1069" spc="15" dirty="0">
                <a:latin typeface="Times New Roman"/>
                <a:cs typeface="Times New Roman"/>
              </a:rPr>
              <a:t>normal </a:t>
            </a:r>
            <a:r>
              <a:rPr sz="1069" spc="10" dirty="0">
                <a:latin typeface="Times New Roman"/>
                <a:cs typeface="Times New Roman"/>
              </a:rPr>
              <a:t>form. There are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10" dirty="0">
                <a:latin typeface="Times New Roman"/>
                <a:cs typeface="Times New Roman"/>
              </a:rPr>
              <a:t>anomalies  available </a:t>
            </a:r>
            <a:r>
              <a:rPr sz="1069" spc="15" dirty="0">
                <a:latin typeface="Times New Roman"/>
                <a:cs typeface="Times New Roman"/>
              </a:rPr>
              <a:t>now 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form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9" dirty="0">
                <a:latin typeface="Times New Roman"/>
                <a:cs typeface="Times New Roman"/>
              </a:rPr>
              <a:t>say </a:t>
            </a:r>
            <a:r>
              <a:rPr sz="1069" spc="10" dirty="0">
                <a:latin typeface="Times New Roman"/>
                <a:cs typeface="Times New Roman"/>
              </a:rPr>
              <a:t>this as</a:t>
            </a:r>
            <a:r>
              <a:rPr sz="1069" spc="-141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2NF.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78" dirty="0">
                <a:latin typeface="Times New Roman"/>
                <a:cs typeface="Times New Roman"/>
              </a:rPr>
              <a:t>Third </a:t>
            </a:r>
            <a:r>
              <a:rPr sz="1264" spc="53" dirty="0">
                <a:latin typeface="Times New Roman"/>
                <a:cs typeface="Times New Roman"/>
              </a:rPr>
              <a:t>Normal</a:t>
            </a:r>
            <a:r>
              <a:rPr sz="1264" spc="-122" dirty="0">
                <a:latin typeface="Times New Roman"/>
                <a:cs typeface="Times New Roman"/>
              </a:rPr>
              <a:t> </a:t>
            </a:r>
            <a:r>
              <a:rPr sz="1264" spc="78" dirty="0">
                <a:latin typeface="Times New Roman"/>
                <a:cs typeface="Times New Roman"/>
              </a:rPr>
              <a:t>Form</a:t>
            </a:r>
            <a:endParaRPr sz="1264">
              <a:latin typeface="Times New Roman"/>
              <a:cs typeface="Times New Roman"/>
            </a:endParaRPr>
          </a:p>
          <a:p>
            <a:pPr marL="12347" marR="425969">
              <a:lnSpc>
                <a:spcPct val="120000"/>
              </a:lnSpc>
              <a:spcBef>
                <a:spcPts val="987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table </a:t>
            </a:r>
            <a:r>
              <a:rPr sz="1069" spc="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third normal form (3NF) </a:t>
            </a:r>
            <a:r>
              <a:rPr sz="1069" spc="5" dirty="0">
                <a:latin typeface="Times New Roman"/>
                <a:cs typeface="Times New Roman"/>
              </a:rPr>
              <a:t>if 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already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2NF </a:t>
            </a:r>
            <a:r>
              <a:rPr sz="1069" spc="10" dirty="0">
                <a:latin typeface="Times New Roman"/>
                <a:cs typeface="Times New Roman"/>
              </a:rPr>
              <a:t>and  every </a:t>
            </a:r>
            <a:r>
              <a:rPr sz="1069" spc="15" dirty="0">
                <a:latin typeface="Times New Roman"/>
                <a:cs typeface="Times New Roman"/>
              </a:rPr>
              <a:t>non-key column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non-transitively dependent </a:t>
            </a:r>
            <a:r>
              <a:rPr sz="1069" spc="15" dirty="0">
                <a:latin typeface="Times New Roman"/>
                <a:cs typeface="Times New Roman"/>
              </a:rPr>
              <a:t>upon </a:t>
            </a:r>
            <a:r>
              <a:rPr sz="1069" spc="10" dirty="0">
                <a:latin typeface="Times New Roman"/>
                <a:cs typeface="Times New Roman"/>
              </a:rPr>
              <a:t>its primary </a:t>
            </a:r>
            <a:r>
              <a:rPr sz="1069" spc="15" dirty="0">
                <a:latin typeface="Times New Roman"/>
                <a:cs typeface="Times New Roman"/>
              </a:rPr>
              <a:t>key.   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-5" dirty="0">
                <a:latin typeface="Times New Roman"/>
                <a:cs typeface="Times New Roman"/>
              </a:rPr>
              <a:t>In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3823" y="6411492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063" y="0"/>
                </a:moveTo>
                <a:lnTo>
                  <a:pt x="256063" y="71636"/>
                </a:lnTo>
                <a:lnTo>
                  <a:pt x="318355" y="41152"/>
                </a:lnTo>
                <a:lnTo>
                  <a:pt x="266732" y="41152"/>
                </a:lnTo>
                <a:lnTo>
                  <a:pt x="269780" y="39628"/>
                </a:lnTo>
                <a:lnTo>
                  <a:pt x="271304" y="36580"/>
                </a:lnTo>
                <a:lnTo>
                  <a:pt x="269780" y="33532"/>
                </a:lnTo>
                <a:lnTo>
                  <a:pt x="266732" y="32007"/>
                </a:lnTo>
                <a:lnTo>
                  <a:pt x="318745" y="32007"/>
                </a:lnTo>
                <a:lnTo>
                  <a:pt x="256063" y="0"/>
                </a:lnTo>
                <a:close/>
              </a:path>
              <a:path w="328294" h="71754">
                <a:moveTo>
                  <a:pt x="256063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256063" y="41152"/>
                </a:lnTo>
                <a:lnTo>
                  <a:pt x="256063" y="32007"/>
                </a:lnTo>
                <a:close/>
              </a:path>
              <a:path w="328294" h="71754">
                <a:moveTo>
                  <a:pt x="318745" y="32007"/>
                </a:moveTo>
                <a:lnTo>
                  <a:pt x="266732" y="32007"/>
                </a:lnTo>
                <a:lnTo>
                  <a:pt x="269780" y="33532"/>
                </a:lnTo>
                <a:lnTo>
                  <a:pt x="271304" y="36580"/>
                </a:lnTo>
                <a:lnTo>
                  <a:pt x="269780" y="39628"/>
                </a:lnTo>
                <a:lnTo>
                  <a:pt x="266732" y="41152"/>
                </a:lnTo>
                <a:lnTo>
                  <a:pt x="318355" y="41152"/>
                </a:lnTo>
                <a:lnTo>
                  <a:pt x="327699" y="36580"/>
                </a:lnTo>
                <a:lnTo>
                  <a:pt x="318745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624116" y="6655996"/>
            <a:ext cx="317324" cy="71614"/>
          </a:xfrm>
          <a:custGeom>
            <a:avLst/>
            <a:gdLst/>
            <a:ahLst/>
            <a:cxnLst/>
            <a:rect l="l" t="t" r="r" b="b"/>
            <a:pathLst>
              <a:path w="326389" h="73660">
                <a:moveTo>
                  <a:pt x="254538" y="0"/>
                </a:moveTo>
                <a:lnTo>
                  <a:pt x="254538" y="73160"/>
                </a:lnTo>
                <a:lnTo>
                  <a:pt x="317221" y="41152"/>
                </a:lnTo>
                <a:lnTo>
                  <a:pt x="266732" y="41152"/>
                </a:lnTo>
                <a:lnTo>
                  <a:pt x="269780" y="39628"/>
                </a:lnTo>
                <a:lnTo>
                  <a:pt x="271304" y="36580"/>
                </a:lnTo>
                <a:lnTo>
                  <a:pt x="269780" y="33532"/>
                </a:lnTo>
                <a:lnTo>
                  <a:pt x="266732" y="32007"/>
                </a:lnTo>
                <a:lnTo>
                  <a:pt x="317221" y="32007"/>
                </a:lnTo>
                <a:lnTo>
                  <a:pt x="254538" y="0"/>
                </a:lnTo>
                <a:close/>
              </a:path>
              <a:path w="326389" h="73660">
                <a:moveTo>
                  <a:pt x="254538" y="32007"/>
                </a:moveTo>
                <a:lnTo>
                  <a:pt x="4572" y="32007"/>
                </a:lnTo>
                <a:lnTo>
                  <a:pt x="0" y="33532"/>
                </a:lnTo>
                <a:lnTo>
                  <a:pt x="0" y="39628"/>
                </a:lnTo>
                <a:lnTo>
                  <a:pt x="4572" y="41152"/>
                </a:lnTo>
                <a:lnTo>
                  <a:pt x="254538" y="41152"/>
                </a:lnTo>
                <a:lnTo>
                  <a:pt x="254538" y="32007"/>
                </a:lnTo>
                <a:close/>
              </a:path>
              <a:path w="326389" h="73660">
                <a:moveTo>
                  <a:pt x="317221" y="32007"/>
                </a:moveTo>
                <a:lnTo>
                  <a:pt x="266732" y="32007"/>
                </a:lnTo>
                <a:lnTo>
                  <a:pt x="269780" y="33532"/>
                </a:lnTo>
                <a:lnTo>
                  <a:pt x="271304" y="36580"/>
                </a:lnTo>
                <a:lnTo>
                  <a:pt x="269780" y="39628"/>
                </a:lnTo>
                <a:lnTo>
                  <a:pt x="266732" y="41152"/>
                </a:lnTo>
                <a:lnTo>
                  <a:pt x="317221" y="41152"/>
                </a:lnTo>
                <a:lnTo>
                  <a:pt x="326175" y="36580"/>
                </a:lnTo>
                <a:lnTo>
                  <a:pt x="317221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/>
          <p:nvPr/>
        </p:nvSpPr>
        <p:spPr>
          <a:xfrm>
            <a:off x="3074850" y="6655996"/>
            <a:ext cx="319176" cy="71614"/>
          </a:xfrm>
          <a:custGeom>
            <a:avLst/>
            <a:gdLst/>
            <a:ahLst/>
            <a:cxnLst/>
            <a:rect l="l" t="t" r="r" b="b"/>
            <a:pathLst>
              <a:path w="328295" h="73660">
                <a:moveTo>
                  <a:pt x="256063" y="0"/>
                </a:moveTo>
                <a:lnTo>
                  <a:pt x="256063" y="73160"/>
                </a:lnTo>
                <a:lnTo>
                  <a:pt x="318745" y="41152"/>
                </a:lnTo>
                <a:lnTo>
                  <a:pt x="268256" y="41152"/>
                </a:lnTo>
                <a:lnTo>
                  <a:pt x="271304" y="39628"/>
                </a:lnTo>
                <a:lnTo>
                  <a:pt x="271304" y="33532"/>
                </a:lnTo>
                <a:lnTo>
                  <a:pt x="268256" y="32007"/>
                </a:lnTo>
                <a:lnTo>
                  <a:pt x="318745" y="32007"/>
                </a:lnTo>
                <a:lnTo>
                  <a:pt x="256063" y="0"/>
                </a:lnTo>
                <a:close/>
              </a:path>
              <a:path w="328295" h="73660">
                <a:moveTo>
                  <a:pt x="256063" y="32007"/>
                </a:moveTo>
                <a:lnTo>
                  <a:pt x="4572" y="32007"/>
                </a:lnTo>
                <a:lnTo>
                  <a:pt x="1524" y="33532"/>
                </a:lnTo>
                <a:lnTo>
                  <a:pt x="0" y="36580"/>
                </a:lnTo>
                <a:lnTo>
                  <a:pt x="1524" y="39628"/>
                </a:lnTo>
                <a:lnTo>
                  <a:pt x="4572" y="41152"/>
                </a:lnTo>
                <a:lnTo>
                  <a:pt x="256063" y="41152"/>
                </a:lnTo>
                <a:lnTo>
                  <a:pt x="256063" y="32007"/>
                </a:lnTo>
                <a:close/>
              </a:path>
              <a:path w="328295" h="73660">
                <a:moveTo>
                  <a:pt x="318745" y="32007"/>
                </a:moveTo>
                <a:lnTo>
                  <a:pt x="268256" y="32007"/>
                </a:lnTo>
                <a:lnTo>
                  <a:pt x="271304" y="33532"/>
                </a:lnTo>
                <a:lnTo>
                  <a:pt x="271304" y="39628"/>
                </a:lnTo>
                <a:lnTo>
                  <a:pt x="268256" y="41152"/>
                </a:lnTo>
                <a:lnTo>
                  <a:pt x="318745" y="41152"/>
                </a:lnTo>
                <a:lnTo>
                  <a:pt x="327699" y="36580"/>
                </a:lnTo>
                <a:lnTo>
                  <a:pt x="318745" y="32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32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60514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86664"/>
            <a:ext cx="4447469" cy="2439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20000"/>
              </a:lnSpc>
            </a:pPr>
            <a:r>
              <a:rPr sz="1069" spc="10" dirty="0">
                <a:latin typeface="Times New Roman"/>
                <a:cs typeface="Times New Roman"/>
              </a:rPr>
              <a:t>other words, all </a:t>
            </a:r>
            <a:r>
              <a:rPr sz="1069" spc="15" dirty="0">
                <a:latin typeface="Times New Roman"/>
                <a:cs typeface="Times New Roman"/>
              </a:rPr>
              <a:t>nonkey </a:t>
            </a:r>
            <a:r>
              <a:rPr sz="1069" spc="10" dirty="0">
                <a:latin typeface="Times New Roman"/>
                <a:cs typeface="Times New Roman"/>
              </a:rPr>
              <a:t>attributes are functionally dependent </a:t>
            </a:r>
            <a:r>
              <a:rPr sz="1069" spc="15" dirty="0">
                <a:latin typeface="Times New Roman"/>
                <a:cs typeface="Times New Roman"/>
              </a:rPr>
              <a:t>only upon </a:t>
            </a:r>
            <a:r>
              <a:rPr sz="1069" spc="10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primary</a:t>
            </a:r>
            <a:r>
              <a:rPr sz="1069" spc="-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/>
            <a:r>
              <a:rPr sz="1069" spc="44" dirty="0">
                <a:latin typeface="Times New Roman"/>
                <a:cs typeface="Times New Roman"/>
              </a:rPr>
              <a:t>Transitive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34" dirty="0">
                <a:latin typeface="Times New Roman"/>
                <a:cs typeface="Times New Roman"/>
              </a:rPr>
              <a:t>Dependency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826">
              <a:latin typeface="Times New Roman"/>
              <a:cs typeface="Times New Roman"/>
            </a:endParaRPr>
          </a:p>
          <a:p>
            <a:pPr marL="12347" marR="4939" algn="just">
              <a:lnSpc>
                <a:spcPct val="119600"/>
              </a:lnSpc>
            </a:pPr>
            <a:r>
              <a:rPr sz="1069" spc="10" dirty="0">
                <a:latin typeface="Times New Roman"/>
                <a:cs typeface="Times New Roman"/>
              </a:rPr>
              <a:t>Transitive </a:t>
            </a:r>
            <a:r>
              <a:rPr sz="1069" spc="15" dirty="0">
                <a:latin typeface="Times New Roman"/>
                <a:cs typeface="Times New Roman"/>
              </a:rPr>
              <a:t>dependency is </a:t>
            </a:r>
            <a:r>
              <a:rPr sz="1069" spc="10" dirty="0">
                <a:latin typeface="Times New Roman"/>
                <a:cs typeface="Times New Roman"/>
              </a:rPr>
              <a:t>one that </a:t>
            </a:r>
            <a:r>
              <a:rPr sz="1069" spc="5" dirty="0">
                <a:latin typeface="Times New Roman"/>
                <a:cs typeface="Times New Roman"/>
              </a:rPr>
              <a:t>carries </a:t>
            </a:r>
            <a:r>
              <a:rPr sz="1069" spc="10" dirty="0">
                <a:latin typeface="Times New Roman"/>
                <a:cs typeface="Times New Roman"/>
              </a:rPr>
              <a:t>over another attribute. Transitive 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occurs </a:t>
            </a:r>
            <a:r>
              <a:rPr sz="1069" spc="19" dirty="0">
                <a:latin typeface="Times New Roman"/>
                <a:cs typeface="Times New Roman"/>
              </a:rPr>
              <a:t>when </a:t>
            </a:r>
            <a:r>
              <a:rPr sz="1069" spc="10" dirty="0">
                <a:latin typeface="Times New Roman"/>
                <a:cs typeface="Times New Roman"/>
              </a:rPr>
              <a:t>one </a:t>
            </a:r>
            <a:r>
              <a:rPr sz="1069" spc="15" dirty="0">
                <a:latin typeface="Times New Roman"/>
                <a:cs typeface="Times New Roman"/>
              </a:rPr>
              <a:t>non-key </a:t>
            </a:r>
            <a:r>
              <a:rPr sz="1069" spc="10" dirty="0">
                <a:latin typeface="Times New Roman"/>
                <a:cs typeface="Times New Roman"/>
              </a:rPr>
              <a:t>attribute determines another </a:t>
            </a:r>
            <a:r>
              <a:rPr sz="1069" spc="15" dirty="0">
                <a:latin typeface="Times New Roman"/>
                <a:cs typeface="Times New Roman"/>
              </a:rPr>
              <a:t>non-key  </a:t>
            </a:r>
            <a:r>
              <a:rPr sz="1069" spc="5" dirty="0">
                <a:latin typeface="Times New Roman"/>
                <a:cs typeface="Times New Roman"/>
              </a:rPr>
              <a:t>attribute.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 third </a:t>
            </a:r>
            <a:r>
              <a:rPr sz="1069" spc="15" dirty="0">
                <a:latin typeface="Times New Roman"/>
                <a:cs typeface="Times New Roman"/>
              </a:rPr>
              <a:t>normal </a:t>
            </a:r>
            <a:r>
              <a:rPr sz="1069" spc="10" dirty="0">
                <a:latin typeface="Times New Roman"/>
                <a:cs typeface="Times New Roman"/>
              </a:rPr>
              <a:t>form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concentrate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relations with one  candidate key, and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eliminate transitive dependencies. Transitive  dependencies cause insertion, deletion, and update anomalies.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 </a:t>
            </a:r>
            <a:r>
              <a:rPr sz="1069" spc="10" dirty="0">
                <a:latin typeface="Times New Roman"/>
                <a:cs typeface="Times New Roman"/>
              </a:rPr>
              <a:t>see it with </a:t>
            </a:r>
            <a:r>
              <a:rPr sz="1069" spc="5" dirty="0">
                <a:latin typeface="Times New Roman"/>
                <a:cs typeface="Times New Roman"/>
              </a:rPr>
              <a:t>an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example:-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STD(stId, stName, stAdr, prName,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prCrdts)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10" y="3695904"/>
            <a:ext cx="474751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stId  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Nam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0028" y="3695904"/>
            <a:ext cx="1842823" cy="483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8781" marR="4939" indent="-137051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stName, stAdr, prName, prCrdts  prCrdts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2310" y="4175655"/>
            <a:ext cx="4866658" cy="1622425"/>
          </a:xfrm>
          <a:prstGeom prst="rect">
            <a:avLst/>
          </a:prstGeom>
        </p:spPr>
        <p:txBody>
          <a:bodyPr vert="horz" wrap="square" lIns="0" tIns="77170" rIns="0" bIns="0" rtlCol="0">
            <a:spAutoFit/>
          </a:bodyPr>
          <a:lstStyle/>
          <a:p>
            <a:pPr marL="12347" indent="-617" algn="just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here the table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second normal </a:t>
            </a:r>
            <a:r>
              <a:rPr sz="1069" spc="15" dirty="0">
                <a:latin typeface="Times New Roman"/>
                <a:cs typeface="Times New Roman"/>
              </a:rPr>
              <a:t>form. As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 </a:t>
            </a:r>
            <a:r>
              <a:rPr sz="1069" spc="5" dirty="0">
                <a:latin typeface="Times New Roman"/>
                <a:cs typeface="Times New Roman"/>
              </a:rPr>
              <a:t>partial </a:t>
            </a:r>
            <a:r>
              <a:rPr sz="1069" spc="15" dirty="0">
                <a:latin typeface="Times New Roman"/>
                <a:cs typeface="Times New Roman"/>
              </a:rPr>
              <a:t>dependency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any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attributes here.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student </a:t>
            </a:r>
            <a:r>
              <a:rPr sz="1069" dirty="0">
                <a:latin typeface="Times New Roman"/>
                <a:cs typeface="Times New Roman"/>
              </a:rPr>
              <a:t>ID </a:t>
            </a:r>
            <a:r>
              <a:rPr sz="1069" spc="5" dirty="0">
                <a:latin typeface="Times New Roman"/>
                <a:cs typeface="Times New Roman"/>
              </a:rPr>
              <a:t>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problem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of transitive dependency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which a </a:t>
            </a:r>
            <a:r>
              <a:rPr sz="1069" spc="15" dirty="0">
                <a:latin typeface="Times New Roman"/>
                <a:cs typeface="Times New Roman"/>
              </a:rPr>
              <a:t>non-key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determined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a non-key </a:t>
            </a:r>
            <a:r>
              <a:rPr sz="1069" spc="5" dirty="0">
                <a:latin typeface="Times New Roman"/>
                <a:cs typeface="Times New Roman"/>
              </a:rPr>
              <a:t>attribute. </a:t>
            </a:r>
            <a:r>
              <a:rPr sz="1069" spc="10" dirty="0">
                <a:latin typeface="Times New Roman"/>
                <a:cs typeface="Times New Roman"/>
              </a:rPr>
              <a:t>Like here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program credits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determined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program name, 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3NF.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causes same four anomalies, which are due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transitive dependencies. For</a:t>
            </a:r>
            <a:r>
              <a:rPr sz="1069" spc="15" dirty="0">
                <a:latin typeface="Times New Roman"/>
                <a:cs typeface="Times New Roman"/>
              </a:rPr>
              <a:t> Example:-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95"/>
              </a:spcBef>
            </a:pPr>
            <a:r>
              <a:rPr sz="1069" spc="44" dirty="0">
                <a:latin typeface="Times New Roman"/>
                <a:cs typeface="Times New Roman"/>
              </a:rPr>
              <a:t>STUDENT</a:t>
            </a:r>
            <a:endParaRPr sz="1069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99577" y="6032171"/>
          <a:ext cx="4968522" cy="1162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5981">
                <a:tc>
                  <a:txBody>
                    <a:bodyPr/>
                    <a:lstStyle/>
                    <a:p>
                      <a:pPr marL="60325">
                        <a:lnSpc>
                          <a:spcPts val="1250"/>
                        </a:lnSpc>
                      </a:pPr>
                      <a:r>
                        <a:rPr sz="1100" spc="55" dirty="0">
                          <a:latin typeface="Times New Roman"/>
                          <a:cs typeface="Times New Roman"/>
                        </a:rPr>
                        <a:t>stId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1250"/>
                        </a:lnSpc>
                      </a:pPr>
                      <a:r>
                        <a:rPr sz="1100" spc="45" dirty="0">
                          <a:latin typeface="Times New Roman"/>
                          <a:cs typeface="Times New Roman"/>
                        </a:rPr>
                        <a:t>stName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60" dirty="0">
                          <a:latin typeface="Times New Roman"/>
                          <a:cs typeface="Times New Roman"/>
                        </a:rPr>
                        <a:t>stAdr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50"/>
                        </a:lnSpc>
                      </a:pPr>
                      <a:r>
                        <a:rPr sz="1100" spc="65" dirty="0">
                          <a:latin typeface="Times New Roman"/>
                          <a:cs typeface="Times New Roman"/>
                        </a:rPr>
                        <a:t>prName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250"/>
                        </a:lnSpc>
                      </a:pPr>
                      <a:r>
                        <a:rPr sz="1100" spc="80" dirty="0">
                          <a:latin typeface="Times New Roman"/>
                          <a:cs typeface="Times New Roman"/>
                        </a:rPr>
                        <a:t>prCrdts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34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Sohail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Dar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I-8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6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55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S1038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Shoaib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G-6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BCS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132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68">
                <a:tc>
                  <a:txBody>
                    <a:bodyPr/>
                    <a:lstStyle/>
                    <a:p>
                      <a:pPr marL="6032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5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7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81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Tahira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Ejaz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 Rukh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Wah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24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MCS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21"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S1018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577">
                      <a:solidFill>
                        <a:srgbClr val="000000"/>
                      </a:solidFill>
                      <a:prstDash val="solid"/>
                    </a:lnL>
                    <a:lnR w="6938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24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Arif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Zia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38">
                      <a:solidFill>
                        <a:srgbClr val="000000"/>
                      </a:solidFill>
                      <a:prstDash val="solid"/>
                    </a:lnL>
                    <a:lnR w="5777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E-8,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ts val="131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Islamabad.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77">
                      <a:solidFill>
                        <a:srgbClr val="000000"/>
                      </a:solidFill>
                      <a:prstDash val="solid"/>
                    </a:lnL>
                    <a:lnR w="6954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40"/>
                        </a:lnSpc>
                      </a:pPr>
                      <a:r>
                        <a:rPr sz="1100" spc="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954">
                      <a:solidFill>
                        <a:srgbClr val="000000"/>
                      </a:solidFill>
                      <a:prstDash val="solid"/>
                    </a:lnL>
                    <a:lnR w="7153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240"/>
                        </a:lnSpc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134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153">
                      <a:solidFill>
                        <a:srgbClr val="000000"/>
                      </a:solidFill>
                      <a:prstDash val="solid"/>
                    </a:lnL>
                    <a:lnR w="7352">
                      <a:solidFill>
                        <a:srgbClr val="000000"/>
                      </a:solidFill>
                      <a:prstDash val="solid"/>
                    </a:lnR>
                    <a:lnT w="6098">
                      <a:solidFill>
                        <a:srgbClr val="000000"/>
                      </a:solidFill>
                      <a:prstDash val="solid"/>
                    </a:lnT>
                    <a:lnB w="609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52788" y="7272085"/>
            <a:ext cx="4867892" cy="1137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indent="-617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table all the four anomalies are exists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0" dirty="0">
                <a:latin typeface="Times New Roman"/>
                <a:cs typeface="Times New Roman"/>
              </a:rPr>
              <a:t>So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have </a:t>
            </a:r>
            <a:r>
              <a:rPr sz="1069" spc="5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remove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anomalies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decomposing </a:t>
            </a:r>
            <a:r>
              <a:rPr sz="1069" spc="10" dirty="0">
                <a:latin typeface="Times New Roman"/>
                <a:cs typeface="Times New Roman"/>
              </a:rPr>
              <a:t>this table after removing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transitive  dependency.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see </a:t>
            </a:r>
            <a:r>
              <a:rPr sz="1069" spc="5" dirty="0">
                <a:latin typeface="Times New Roman"/>
                <a:cs typeface="Times New Roman"/>
              </a:rPr>
              <a:t>it as </a:t>
            </a:r>
            <a:r>
              <a:rPr sz="1069" spc="10" dirty="0">
                <a:latin typeface="Times New Roman"/>
                <a:cs typeface="Times New Roman"/>
              </a:rPr>
              <a:t>under: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71"/>
              </a:spcBef>
            </a:pP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(stId, </a:t>
            </a:r>
            <a:r>
              <a:rPr sz="1069" spc="10" dirty="0">
                <a:latin typeface="Times New Roman"/>
                <a:cs typeface="Times New Roman"/>
              </a:rPr>
              <a:t>stName, stAdr, prName,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prCrdts)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2775" y="8395554"/>
            <a:ext cx="474751" cy="487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48200"/>
              </a:lnSpc>
            </a:pPr>
            <a:r>
              <a:rPr sz="1069" spc="10" dirty="0">
                <a:latin typeface="Times New Roman"/>
                <a:cs typeface="Times New Roman"/>
              </a:rPr>
              <a:t>stId  </a:t>
            </a:r>
            <a:r>
              <a:rPr sz="1069" spc="15" dirty="0">
                <a:latin typeface="Times New Roman"/>
                <a:cs typeface="Times New Roman"/>
              </a:rPr>
              <a:t>p</a:t>
            </a:r>
            <a:r>
              <a:rPr sz="1069" spc="5" dirty="0">
                <a:latin typeface="Times New Roman"/>
                <a:cs typeface="Times New Roman"/>
              </a:rPr>
              <a:t>r</a:t>
            </a:r>
            <a:r>
              <a:rPr sz="1069" spc="15" dirty="0">
                <a:latin typeface="Times New Roman"/>
                <a:cs typeface="Times New Roman"/>
              </a:rPr>
              <a:t>Nam</a:t>
            </a:r>
            <a:r>
              <a:rPr sz="1069" spc="10" dirty="0">
                <a:latin typeface="Times New Roman"/>
                <a:cs typeface="Times New Roman"/>
              </a:rPr>
              <a:t>e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6602" y="8395554"/>
            <a:ext cx="1841588" cy="487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255" marR="4939" indent="-310526">
              <a:lnSpc>
                <a:spcPct val="148200"/>
              </a:lnSpc>
            </a:pPr>
            <a:r>
              <a:rPr sz="1069" spc="10" dirty="0">
                <a:latin typeface="Times New Roman"/>
                <a:cs typeface="Times New Roman"/>
              </a:rPr>
              <a:t>stName, stAdr, prName, prCrdts  prCrdts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2848" y="9117441"/>
            <a:ext cx="27126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process of transforming a table into </a:t>
            </a:r>
            <a:r>
              <a:rPr sz="1069" spc="15" dirty="0">
                <a:latin typeface="Times New Roman"/>
                <a:cs typeface="Times New Roman"/>
              </a:rPr>
              <a:t>3NF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75102" y="3833754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799622" y="4082794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609879" y="8550672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18855" y="39642"/>
                </a:lnTo>
                <a:lnTo>
                  <a:pt x="268349" y="39642"/>
                </a:lnTo>
                <a:lnTo>
                  <a:pt x="271398" y="38117"/>
                </a:lnTo>
                <a:lnTo>
                  <a:pt x="272923" y="35068"/>
                </a:lnTo>
                <a:lnTo>
                  <a:pt x="271398" y="32018"/>
                </a:lnTo>
                <a:lnTo>
                  <a:pt x="268349" y="30494"/>
                </a:lnTo>
                <a:lnTo>
                  <a:pt x="318466" y="30494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0494"/>
                </a:moveTo>
                <a:lnTo>
                  <a:pt x="4574" y="30494"/>
                </a:lnTo>
                <a:lnTo>
                  <a:pt x="1524" y="32018"/>
                </a:lnTo>
                <a:lnTo>
                  <a:pt x="0" y="35068"/>
                </a:lnTo>
                <a:lnTo>
                  <a:pt x="1524" y="38117"/>
                </a:lnTo>
                <a:lnTo>
                  <a:pt x="4574" y="39642"/>
                </a:lnTo>
                <a:lnTo>
                  <a:pt x="256151" y="39642"/>
                </a:lnTo>
                <a:lnTo>
                  <a:pt x="256151" y="30494"/>
                </a:lnTo>
                <a:close/>
              </a:path>
              <a:path w="328294" h="71754">
                <a:moveTo>
                  <a:pt x="318466" y="30494"/>
                </a:moveTo>
                <a:lnTo>
                  <a:pt x="268349" y="30494"/>
                </a:lnTo>
                <a:lnTo>
                  <a:pt x="271398" y="32018"/>
                </a:lnTo>
                <a:lnTo>
                  <a:pt x="272923" y="35068"/>
                </a:lnTo>
                <a:lnTo>
                  <a:pt x="271398" y="38117"/>
                </a:lnTo>
                <a:lnTo>
                  <a:pt x="268349" y="39642"/>
                </a:lnTo>
                <a:lnTo>
                  <a:pt x="318855" y="39642"/>
                </a:lnTo>
                <a:lnTo>
                  <a:pt x="327813" y="35068"/>
                </a:lnTo>
                <a:lnTo>
                  <a:pt x="318466" y="3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867810" y="8778959"/>
            <a:ext cx="319176" cy="69762"/>
          </a:xfrm>
          <a:custGeom>
            <a:avLst/>
            <a:gdLst/>
            <a:ahLst/>
            <a:cxnLst/>
            <a:rect l="l" t="t" r="r" b="b"/>
            <a:pathLst>
              <a:path w="328294" h="71754">
                <a:moveTo>
                  <a:pt x="256151" y="0"/>
                </a:moveTo>
                <a:lnTo>
                  <a:pt x="256151" y="71661"/>
                </a:lnTo>
                <a:lnTo>
                  <a:pt x="321581" y="39642"/>
                </a:lnTo>
                <a:lnTo>
                  <a:pt x="271398" y="39642"/>
                </a:lnTo>
                <a:lnTo>
                  <a:pt x="272923" y="36593"/>
                </a:lnTo>
                <a:lnTo>
                  <a:pt x="271398" y="32018"/>
                </a:lnTo>
                <a:lnTo>
                  <a:pt x="318855" y="32018"/>
                </a:lnTo>
                <a:lnTo>
                  <a:pt x="256151" y="0"/>
                </a:lnTo>
                <a:close/>
              </a:path>
              <a:path w="328294" h="71754">
                <a:moveTo>
                  <a:pt x="256151" y="32018"/>
                </a:moveTo>
                <a:lnTo>
                  <a:pt x="1524" y="32018"/>
                </a:lnTo>
                <a:lnTo>
                  <a:pt x="0" y="36593"/>
                </a:lnTo>
                <a:lnTo>
                  <a:pt x="1524" y="39642"/>
                </a:lnTo>
                <a:lnTo>
                  <a:pt x="256151" y="39642"/>
                </a:lnTo>
                <a:lnTo>
                  <a:pt x="256151" y="32018"/>
                </a:lnTo>
                <a:close/>
              </a:path>
              <a:path w="328294" h="71754">
                <a:moveTo>
                  <a:pt x="318855" y="32018"/>
                </a:moveTo>
                <a:lnTo>
                  <a:pt x="271398" y="32018"/>
                </a:lnTo>
                <a:lnTo>
                  <a:pt x="272923" y="36593"/>
                </a:lnTo>
                <a:lnTo>
                  <a:pt x="271398" y="39642"/>
                </a:lnTo>
                <a:lnTo>
                  <a:pt x="321581" y="39642"/>
                </a:lnTo>
                <a:lnTo>
                  <a:pt x="327813" y="36593"/>
                </a:lnTo>
                <a:lnTo>
                  <a:pt x="318855" y="320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33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94118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64" y="1254024"/>
            <a:ext cx="4866040" cy="8067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526" marR="4939" indent="-209281">
              <a:lnSpc>
                <a:spcPct val="147300"/>
              </a:lnSpc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Identify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determinants, other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5" dirty="0">
                <a:latin typeface="Times New Roman"/>
                <a:cs typeface="Times New Roman"/>
              </a:rPr>
              <a:t>key, and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columns they  </a:t>
            </a:r>
            <a:r>
              <a:rPr sz="1069" spc="10" dirty="0">
                <a:latin typeface="Times New Roman"/>
                <a:cs typeface="Times New Roman"/>
              </a:rPr>
              <a:t>determine.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Create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5" dirty="0">
                <a:latin typeface="Times New Roman"/>
                <a:cs typeface="Times New Roman"/>
              </a:rPr>
              <a:t>each </a:t>
            </a:r>
            <a:r>
              <a:rPr sz="1069" spc="10" dirty="0">
                <a:latin typeface="Times New Roman"/>
                <a:cs typeface="Times New Roman"/>
              </a:rPr>
              <a:t>determinant and the </a:t>
            </a:r>
            <a:r>
              <a:rPr sz="1069" spc="15" dirty="0">
                <a:latin typeface="Times New Roman"/>
                <a:cs typeface="Times New Roman"/>
              </a:rPr>
              <a:t>unique </a:t>
            </a:r>
            <a:r>
              <a:rPr sz="1069" spc="10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determines.</a:t>
            </a:r>
            <a:endParaRPr sz="1069">
              <a:latin typeface="Times New Roman"/>
              <a:cs typeface="Times New Roman"/>
            </a:endParaRPr>
          </a:p>
          <a:p>
            <a:pPr marL="431526" marR="6173" indent="-209281">
              <a:lnSpc>
                <a:spcPct val="148200"/>
              </a:lnSpc>
              <a:spcBef>
                <a:spcPts val="6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Move </a:t>
            </a:r>
            <a:r>
              <a:rPr sz="1069" spc="10" dirty="0">
                <a:latin typeface="Times New Roman"/>
                <a:cs typeface="Times New Roman"/>
              </a:rPr>
              <a:t>the determined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original table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table.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determinate becomes the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new</a:t>
            </a:r>
            <a:r>
              <a:rPr sz="1069" spc="-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table.</a:t>
            </a:r>
            <a:endParaRPr sz="1069">
              <a:latin typeface="Times New Roman"/>
              <a:cs typeface="Times New Roman"/>
            </a:endParaRPr>
          </a:p>
          <a:p>
            <a:pPr marL="431526" marR="5556" indent="-209281">
              <a:lnSpc>
                <a:spcPct val="148200"/>
              </a:lnSpc>
              <a:spcBef>
                <a:spcPts val="58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5" dirty="0">
                <a:latin typeface="Times New Roman"/>
                <a:cs typeface="Times New Roman"/>
              </a:rPr>
              <a:t>Delete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columns </a:t>
            </a:r>
            <a:r>
              <a:rPr sz="1069" spc="5" dirty="0">
                <a:latin typeface="Times New Roman"/>
                <a:cs typeface="Times New Roman"/>
              </a:rPr>
              <a:t>you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moved </a:t>
            </a:r>
            <a:r>
              <a:rPr sz="1069" spc="10" dirty="0">
                <a:latin typeface="Times New Roman"/>
                <a:cs typeface="Times New Roman"/>
              </a:rPr>
              <a:t>from the </a:t>
            </a:r>
            <a:r>
              <a:rPr sz="1069" spc="5" dirty="0">
                <a:latin typeface="Times New Roman"/>
                <a:cs typeface="Times New Roman"/>
              </a:rPr>
              <a:t>original table </a:t>
            </a:r>
            <a:r>
              <a:rPr sz="1069" spc="10" dirty="0">
                <a:latin typeface="Times New Roman"/>
                <a:cs typeface="Times New Roman"/>
              </a:rPr>
              <a:t>except for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determinate which will </a:t>
            </a:r>
            <a:r>
              <a:rPr sz="1069" spc="5" dirty="0">
                <a:latin typeface="Times New Roman"/>
                <a:cs typeface="Times New Roman"/>
              </a:rPr>
              <a:t>serve as </a:t>
            </a:r>
            <a:r>
              <a:rPr sz="1069" spc="10" dirty="0">
                <a:latin typeface="Times New Roman"/>
                <a:cs typeface="Times New Roman"/>
              </a:rPr>
              <a:t>a foreign</a:t>
            </a:r>
            <a:r>
              <a:rPr sz="1069" spc="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85"/>
              </a:spcBef>
              <a:buFont typeface="Symbol"/>
              <a:buChar char="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original </a:t>
            </a:r>
            <a:r>
              <a:rPr sz="1069" spc="5" dirty="0">
                <a:latin typeface="Times New Roman"/>
                <a:cs typeface="Times New Roman"/>
              </a:rPr>
              <a:t>table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renamed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maintain semantic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meaning.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2845352">
              <a:lnSpc>
                <a:spcPct val="148200"/>
              </a:lnSpc>
              <a:spcBef>
                <a:spcPts val="715"/>
              </a:spcBef>
            </a:pP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(stId, </a:t>
            </a:r>
            <a:r>
              <a:rPr sz="1069" spc="10" dirty="0">
                <a:latin typeface="Times New Roman"/>
                <a:cs typeface="Times New Roman"/>
              </a:rPr>
              <a:t>stName, stAdr, prName)  </a:t>
            </a:r>
            <a:r>
              <a:rPr sz="1069" spc="19" dirty="0">
                <a:latin typeface="Times New Roman"/>
                <a:cs typeface="Times New Roman"/>
              </a:rPr>
              <a:t>PROGRAM </a:t>
            </a:r>
            <a:r>
              <a:rPr sz="1069" spc="10" dirty="0">
                <a:latin typeface="Times New Roman"/>
                <a:cs typeface="Times New Roman"/>
              </a:rPr>
              <a:t>(prName,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prCrdts)</a:t>
            </a:r>
            <a:endParaRPr sz="1069">
              <a:latin typeface="Times New Roman"/>
              <a:cs typeface="Times New Roman"/>
            </a:endParaRPr>
          </a:p>
          <a:p>
            <a:pPr marL="12347" marR="7408">
              <a:lnSpc>
                <a:spcPct val="1473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decomposed the relation into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relations </a:t>
            </a:r>
            <a:r>
              <a:rPr sz="1069" spc="10" dirty="0">
                <a:latin typeface="Times New Roman"/>
                <a:cs typeface="Times New Roman"/>
              </a:rPr>
              <a:t>of student and program. So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relations are </a:t>
            </a:r>
            <a:r>
              <a:rPr sz="1069" spc="5" dirty="0">
                <a:latin typeface="Times New Roman"/>
                <a:cs typeface="Times New Roman"/>
              </a:rPr>
              <a:t>in third </a:t>
            </a:r>
            <a:r>
              <a:rPr sz="1069" spc="10" dirty="0">
                <a:latin typeface="Times New Roman"/>
                <a:cs typeface="Times New Roman"/>
              </a:rPr>
              <a:t>normal form and are free of all the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anomalies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10" dirty="0">
                <a:latin typeface="Times New Roman"/>
                <a:cs typeface="Times New Roman"/>
              </a:rPr>
              <a:t>Boyce </a:t>
            </a:r>
            <a:r>
              <a:rPr sz="1264" spc="5" dirty="0">
                <a:latin typeface="Times New Roman"/>
                <a:cs typeface="Times New Roman"/>
              </a:rPr>
              <a:t>- </a:t>
            </a:r>
            <a:r>
              <a:rPr sz="1264" spc="63" dirty="0">
                <a:latin typeface="Times New Roman"/>
                <a:cs typeface="Times New Roman"/>
              </a:rPr>
              <a:t>Codd </a:t>
            </a:r>
            <a:r>
              <a:rPr sz="1264" spc="53" dirty="0">
                <a:latin typeface="Times New Roman"/>
                <a:cs typeface="Times New Roman"/>
              </a:rPr>
              <a:t>Normal</a:t>
            </a:r>
            <a:r>
              <a:rPr sz="1264" spc="-136" dirty="0">
                <a:latin typeface="Times New Roman"/>
                <a:cs typeface="Times New Roman"/>
              </a:rPr>
              <a:t> </a:t>
            </a:r>
            <a:r>
              <a:rPr sz="1264" spc="78" dirty="0">
                <a:latin typeface="Times New Roman"/>
                <a:cs typeface="Times New Roman"/>
              </a:rPr>
              <a:t>Form</a:t>
            </a:r>
            <a:endParaRPr sz="1264">
              <a:latin typeface="Times New Roman"/>
              <a:cs typeface="Times New Roman"/>
            </a:endParaRPr>
          </a:p>
          <a:p>
            <a:pPr marL="12347" marR="6173" algn="just">
              <a:lnSpc>
                <a:spcPct val="149700"/>
              </a:lnSpc>
              <a:spcBef>
                <a:spcPts val="924"/>
              </a:spcBef>
            </a:pP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is in </a:t>
            </a:r>
            <a:r>
              <a:rPr sz="1069" spc="15" dirty="0">
                <a:latin typeface="Times New Roman"/>
                <a:cs typeface="Times New Roman"/>
              </a:rPr>
              <a:t>Boyce-Codd </a:t>
            </a:r>
            <a:r>
              <a:rPr sz="1069" spc="10" dirty="0">
                <a:latin typeface="Times New Roman"/>
                <a:cs typeface="Times New Roman"/>
              </a:rPr>
              <a:t>normal form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determinant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 candidate key.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9" dirty="0">
                <a:latin typeface="Times New Roman"/>
                <a:cs typeface="Times New Roman"/>
              </a:rPr>
              <a:t>R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said to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BCNF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whenever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0" dirty="0">
                <a:latin typeface="Times New Roman"/>
                <a:cs typeface="Times New Roman"/>
              </a:rPr>
              <a:t>-&gt;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holds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R, and 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X, then </a:t>
            </a:r>
            <a:r>
              <a:rPr sz="1069" spc="19" dirty="0">
                <a:latin typeface="Times New Roman"/>
                <a:cs typeface="Times New Roman"/>
              </a:rPr>
              <a:t>X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candidate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-10" dirty="0">
                <a:latin typeface="Times New Roman"/>
                <a:cs typeface="Times New Roman"/>
              </a:rPr>
              <a:t>R</a:t>
            </a:r>
            <a:r>
              <a:rPr sz="1069" i="1" spc="-10" dirty="0">
                <a:latin typeface="Times New Roman"/>
                <a:cs typeface="Times New Roman"/>
              </a:rPr>
              <a:t>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be noted that </a:t>
            </a:r>
            <a:r>
              <a:rPr sz="1069" spc="15" dirty="0">
                <a:latin typeface="Times New Roman"/>
                <a:cs typeface="Times New Roman"/>
              </a:rPr>
              <a:t>most </a:t>
            </a:r>
            <a:r>
              <a:rPr sz="1069" spc="10" dirty="0">
                <a:latin typeface="Times New Roman"/>
                <a:cs typeface="Times New Roman"/>
              </a:rPr>
              <a:t>relations  that are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3NF </a:t>
            </a:r>
            <a:r>
              <a:rPr sz="1069" spc="10" dirty="0">
                <a:latin typeface="Times New Roman"/>
                <a:cs typeface="Times New Roman"/>
              </a:rPr>
              <a:t>are also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BCNF. Infrequently, a </a:t>
            </a:r>
            <a:r>
              <a:rPr sz="1069" spc="15" dirty="0">
                <a:latin typeface="Times New Roman"/>
                <a:cs typeface="Times New Roman"/>
              </a:rPr>
              <a:t>3NF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BCNF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 happens </a:t>
            </a:r>
            <a:r>
              <a:rPr sz="1069" spc="15" dirty="0">
                <a:latin typeface="Times New Roman"/>
                <a:cs typeface="Times New Roman"/>
              </a:rPr>
              <a:t>only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8200"/>
              </a:lnSpc>
              <a:buAutoNum type="alphaLcParenBoth"/>
              <a:tabLst>
                <a:tab pos="214836" algn="l"/>
              </a:tabLst>
            </a:pPr>
            <a:r>
              <a:rPr sz="1069" spc="10" dirty="0">
                <a:latin typeface="Times New Roman"/>
                <a:cs typeface="Times New Roman"/>
              </a:rPr>
              <a:t>the candidate keys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are composite keys </a:t>
            </a:r>
            <a:r>
              <a:rPr sz="1069" spc="5" dirty="0">
                <a:latin typeface="Times New Roman"/>
                <a:cs typeface="Times New Roman"/>
              </a:rPr>
              <a:t>(that is,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are not single  </a:t>
            </a:r>
            <a:r>
              <a:rPr sz="1069" spc="5" dirty="0">
                <a:latin typeface="Times New Roman"/>
                <a:cs typeface="Times New Roman"/>
              </a:rPr>
              <a:t>attributes),</a:t>
            </a:r>
            <a:endParaRPr sz="1069">
              <a:latin typeface="Times New Roman"/>
              <a:cs typeface="Times New Roman"/>
            </a:endParaRPr>
          </a:p>
          <a:p>
            <a:pPr marL="346332" indent="-333985" algn="just">
              <a:spcBef>
                <a:spcPts val="924"/>
              </a:spcBef>
              <a:buAutoNum type="alphaLcParenBoth"/>
              <a:tabLst>
                <a:tab pos="346949" algn="l"/>
              </a:tabLst>
            </a:pPr>
            <a:r>
              <a:rPr sz="1069" spc="10" dirty="0">
                <a:latin typeface="Times New Roman"/>
                <a:cs typeface="Times New Roman"/>
              </a:rPr>
              <a:t>there are more than one candidate </a:t>
            </a:r>
            <a:r>
              <a:rPr sz="1069" spc="15" dirty="0">
                <a:latin typeface="Times New Roman"/>
                <a:cs typeface="Times New Roman"/>
              </a:rPr>
              <a:t>keys </a:t>
            </a:r>
            <a:r>
              <a:rPr sz="1069" spc="10" dirty="0">
                <a:latin typeface="Times New Roman"/>
                <a:cs typeface="Times New Roman"/>
              </a:rPr>
              <a:t>in the relation,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  <a:p>
            <a:pPr marL="200638" indent="-188291" algn="just">
              <a:spcBef>
                <a:spcPts val="719"/>
              </a:spcBef>
              <a:buAutoNum type="alphaLcParenBoth"/>
              <a:tabLst>
                <a:tab pos="201255" algn="l"/>
              </a:tabLst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keys are not disjoint, that is,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5" dirty="0">
                <a:latin typeface="Times New Roman"/>
                <a:cs typeface="Times New Roman"/>
              </a:rPr>
              <a:t>attributes in </a:t>
            </a:r>
            <a:r>
              <a:rPr sz="1069" spc="10" dirty="0">
                <a:latin typeface="Times New Roman"/>
                <a:cs typeface="Times New Roman"/>
              </a:rPr>
              <a:t>the keys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common.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473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The BCNF </a:t>
            </a:r>
            <a:r>
              <a:rPr sz="1069" spc="5" dirty="0">
                <a:latin typeface="Times New Roman"/>
                <a:cs typeface="Times New Roman"/>
              </a:rPr>
              <a:t>differs </a:t>
            </a:r>
            <a:r>
              <a:rPr sz="1069" spc="10" dirty="0">
                <a:latin typeface="Times New Roman"/>
                <a:cs typeface="Times New Roman"/>
              </a:rPr>
              <a:t>from </a:t>
            </a:r>
            <a:r>
              <a:rPr sz="1069" spc="15" dirty="0">
                <a:latin typeface="Times New Roman"/>
                <a:cs typeface="Times New Roman"/>
              </a:rPr>
              <a:t>the 3NF only when there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than one </a:t>
            </a:r>
            <a:r>
              <a:rPr sz="1069" spc="15" dirty="0">
                <a:latin typeface="Times New Roman"/>
                <a:cs typeface="Times New Roman"/>
              </a:rPr>
              <a:t>candidate </a:t>
            </a:r>
            <a:r>
              <a:rPr sz="1069" spc="10" dirty="0">
                <a:latin typeface="Times New Roman"/>
                <a:cs typeface="Times New Roman"/>
              </a:rPr>
              <a:t>keys  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keys are </a:t>
            </a:r>
            <a:r>
              <a:rPr sz="1069" spc="15" dirty="0">
                <a:latin typeface="Times New Roman"/>
                <a:cs typeface="Times New Roman"/>
              </a:rPr>
              <a:t>composite </a:t>
            </a:r>
            <a:r>
              <a:rPr sz="1069" spc="10" dirty="0">
                <a:latin typeface="Times New Roman"/>
                <a:cs typeface="Times New Roman"/>
              </a:rPr>
              <a:t>and overlapping. Consider for example, the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10" dirty="0">
                <a:latin typeface="Times New Roman"/>
                <a:cs typeface="Times New Roman"/>
              </a:rPr>
              <a:t>enrol (sno, sname, cno, cname,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date-enrolled)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61"/>
              </a:spcBef>
            </a:pPr>
            <a:r>
              <a:rPr sz="1069" spc="5" dirty="0">
                <a:latin typeface="Times New Roman"/>
                <a:cs typeface="Times New Roman"/>
              </a:rPr>
              <a:t>Let </a:t>
            </a:r>
            <a:r>
              <a:rPr sz="1069" spc="10" dirty="0">
                <a:latin typeface="Times New Roman"/>
                <a:cs typeface="Times New Roman"/>
              </a:rPr>
              <a:t>us </a:t>
            </a:r>
            <a:r>
              <a:rPr sz="1069" spc="15" dirty="0">
                <a:latin typeface="Times New Roman"/>
                <a:cs typeface="Times New Roman"/>
              </a:rPr>
              <a:t>assume </a:t>
            </a:r>
            <a:r>
              <a:rPr sz="1069" spc="10" dirty="0">
                <a:latin typeface="Times New Roman"/>
                <a:cs typeface="Times New Roman"/>
              </a:rPr>
              <a:t>that the relation has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following candidate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keys: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20762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10" y="1243162"/>
            <a:ext cx="4867892" cy="738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160919">
              <a:lnSpc>
                <a:spcPct val="147300"/>
              </a:lnSpc>
            </a:pPr>
            <a:r>
              <a:rPr sz="1069" spc="10" dirty="0">
                <a:latin typeface="Times New Roman"/>
                <a:cs typeface="Times New Roman"/>
              </a:rPr>
              <a:t>(sno,cno) 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spc="15" dirty="0">
                <a:latin typeface="Times New Roman"/>
                <a:cs typeface="Times New Roman"/>
              </a:rPr>
              <a:t>sno</a:t>
            </a:r>
            <a:r>
              <a:rPr sz="1069" spc="10" dirty="0">
                <a:latin typeface="Times New Roman"/>
                <a:cs typeface="Times New Roman"/>
              </a:rPr>
              <a:t>,</a:t>
            </a:r>
            <a:r>
              <a:rPr sz="1069" dirty="0">
                <a:latin typeface="Times New Roman"/>
                <a:cs typeface="Times New Roman"/>
              </a:rPr>
              <a:t>c</a:t>
            </a:r>
            <a:r>
              <a:rPr sz="1069" spc="10" dirty="0">
                <a:latin typeface="Times New Roman"/>
                <a:cs typeface="Times New Roman"/>
              </a:rPr>
              <a:t>na</a:t>
            </a:r>
            <a:r>
              <a:rPr sz="1069" spc="15" dirty="0">
                <a:latin typeface="Times New Roman"/>
                <a:cs typeface="Times New Roman"/>
              </a:rPr>
              <a:t>m</a:t>
            </a:r>
            <a:r>
              <a:rPr sz="1069" spc="10" dirty="0">
                <a:latin typeface="Times New Roman"/>
                <a:cs typeface="Times New Roman"/>
              </a:rPr>
              <a:t>e)</a:t>
            </a:r>
            <a:endParaRPr sz="1069">
              <a:latin typeface="Times New Roman"/>
              <a:cs typeface="Times New Roman"/>
            </a:endParaRPr>
          </a:p>
          <a:p>
            <a:pPr marL="12347" marR="3963368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(sname,cno)  (sname,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cname)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48200"/>
              </a:lnSpc>
            </a:pPr>
            <a:r>
              <a:rPr sz="1069" spc="10" dirty="0">
                <a:latin typeface="Times New Roman"/>
                <a:cs typeface="Times New Roman"/>
              </a:rPr>
              <a:t>(we have </a:t>
            </a:r>
            <a:r>
              <a:rPr sz="1069" spc="15" dirty="0">
                <a:latin typeface="Times New Roman"/>
                <a:cs typeface="Times New Roman"/>
              </a:rPr>
              <a:t>assumed sname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cname </a:t>
            </a:r>
            <a:r>
              <a:rPr sz="1069" spc="10" dirty="0">
                <a:latin typeface="Times New Roman"/>
                <a:cs typeface="Times New Roman"/>
              </a:rPr>
              <a:t>are unique </a:t>
            </a:r>
            <a:r>
              <a:rPr sz="1069" spc="5" dirty="0">
                <a:latin typeface="Times New Roman"/>
                <a:cs typeface="Times New Roman"/>
              </a:rPr>
              <a:t>identifiers). </a:t>
            </a:r>
            <a:r>
              <a:rPr sz="1069" spc="10" dirty="0">
                <a:latin typeface="Times New Roman"/>
                <a:cs typeface="Times New Roman"/>
              </a:rPr>
              <a:t>The relation </a:t>
            </a:r>
            <a:r>
              <a:rPr sz="1069" spc="15" dirty="0">
                <a:latin typeface="Times New Roman"/>
                <a:cs typeface="Times New Roman"/>
              </a:rPr>
              <a:t>is in </a:t>
            </a:r>
            <a:r>
              <a:rPr sz="1069" spc="10" dirty="0">
                <a:latin typeface="Times New Roman"/>
                <a:cs typeface="Times New Roman"/>
              </a:rPr>
              <a:t>3NF  but </a:t>
            </a:r>
            <a:r>
              <a:rPr sz="1069" spc="15" dirty="0">
                <a:latin typeface="Times New Roman"/>
                <a:cs typeface="Times New Roman"/>
              </a:rPr>
              <a:t>not in BCNF </a:t>
            </a:r>
            <a:r>
              <a:rPr sz="1069" spc="10" dirty="0">
                <a:latin typeface="Times New Roman"/>
                <a:cs typeface="Times New Roman"/>
              </a:rPr>
              <a:t>because there are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dependencies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86220">
              <a:lnSpc>
                <a:spcPct val="148200"/>
              </a:lnSpc>
            </a:pPr>
            <a:r>
              <a:rPr sz="1069" spc="15" dirty="0">
                <a:latin typeface="Times New Roman"/>
                <a:cs typeface="Times New Roman"/>
              </a:rPr>
              <a:t>sno </a:t>
            </a:r>
            <a:r>
              <a:rPr sz="1069" spc="10" dirty="0">
                <a:latin typeface="Times New Roman"/>
                <a:cs typeface="Times New Roman"/>
              </a:rPr>
              <a:t>-&gt; </a:t>
            </a:r>
            <a:r>
              <a:rPr sz="1069" spc="15" dirty="0">
                <a:latin typeface="Times New Roman"/>
                <a:cs typeface="Times New Roman"/>
              </a:rPr>
              <a:t>sname  </a:t>
            </a:r>
            <a:r>
              <a:rPr sz="1069" spc="10" dirty="0">
                <a:latin typeface="Times New Roman"/>
                <a:cs typeface="Times New Roman"/>
              </a:rPr>
              <a:t>cno -&gt;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cname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Where </a:t>
            </a:r>
            <a:r>
              <a:rPr sz="1069" spc="5" dirty="0">
                <a:latin typeface="Times New Roman"/>
                <a:cs typeface="Times New Roman"/>
              </a:rPr>
              <a:t>attributes are </a:t>
            </a:r>
            <a:r>
              <a:rPr sz="1069" spc="10" dirty="0">
                <a:latin typeface="Times New Roman"/>
                <a:cs typeface="Times New Roman"/>
              </a:rPr>
              <a:t>part of a candidate </a:t>
            </a:r>
            <a:r>
              <a:rPr sz="1069" spc="24" dirty="0">
                <a:latin typeface="Times New Roman"/>
                <a:cs typeface="Times New Roman"/>
              </a:rPr>
              <a:t>key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part of another  candidate key. Such dependencies indicate that although the </a:t>
            </a:r>
            <a:r>
              <a:rPr sz="1069" spc="5" dirty="0">
                <a:latin typeface="Times New Roman"/>
                <a:cs typeface="Times New Roman"/>
              </a:rPr>
              <a:t>relation is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5" dirty="0">
                <a:latin typeface="Times New Roman"/>
                <a:cs typeface="Times New Roman"/>
              </a:rPr>
              <a:t>some  </a:t>
            </a:r>
            <a:r>
              <a:rPr sz="1069" spc="10" dirty="0">
                <a:latin typeface="Times New Roman"/>
                <a:cs typeface="Times New Roman"/>
              </a:rPr>
              <a:t>entity or association that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identified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candidate keys </a:t>
            </a:r>
            <a:r>
              <a:rPr sz="1069" spc="5" dirty="0">
                <a:latin typeface="Times New Roman"/>
                <a:cs typeface="Times New Roman"/>
              </a:rPr>
              <a:t>e.g. </a:t>
            </a:r>
            <a:r>
              <a:rPr sz="1069" spc="10" dirty="0">
                <a:latin typeface="Times New Roman"/>
                <a:cs typeface="Times New Roman"/>
              </a:rPr>
              <a:t>(sno, cno), there are  </a:t>
            </a:r>
            <a:r>
              <a:rPr sz="1069" spc="5" dirty="0">
                <a:latin typeface="Times New Roman"/>
                <a:cs typeface="Times New Roman"/>
              </a:rPr>
              <a:t>attributes that </a:t>
            </a:r>
            <a:r>
              <a:rPr sz="1069" spc="10" dirty="0">
                <a:latin typeface="Times New Roman"/>
                <a:cs typeface="Times New Roman"/>
              </a:rPr>
              <a:t>are not </a:t>
            </a:r>
            <a:r>
              <a:rPr sz="1069" spc="15" dirty="0">
                <a:latin typeface="Times New Roman"/>
                <a:cs typeface="Times New Roman"/>
              </a:rPr>
              <a:t>about the whole thing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keys identify. For example, the  above </a:t>
            </a:r>
            <a:r>
              <a:rPr sz="1069" spc="5" dirty="0">
                <a:latin typeface="Times New Roman"/>
                <a:cs typeface="Times New Roman"/>
              </a:rPr>
              <a:t>relation is </a:t>
            </a:r>
            <a:r>
              <a:rPr sz="1069" spc="10" dirty="0">
                <a:latin typeface="Times New Roman"/>
                <a:cs typeface="Times New Roman"/>
              </a:rPr>
              <a:t>about </a:t>
            </a:r>
            <a:r>
              <a:rPr sz="1069" spc="19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association (enrolment) between students and subjects and  therefore the relation </a:t>
            </a:r>
            <a:r>
              <a:rPr sz="1069" spc="15" dirty="0">
                <a:latin typeface="Times New Roman"/>
                <a:cs typeface="Times New Roman"/>
              </a:rPr>
              <a:t>needs to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19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one identifier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students and one  identifier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subjects. Provided </a:t>
            </a:r>
            <a:r>
              <a:rPr sz="1069" spc="5" dirty="0">
                <a:latin typeface="Times New Roman"/>
                <a:cs typeface="Times New Roman"/>
              </a:rPr>
              <a:t>that </a:t>
            </a:r>
            <a:r>
              <a:rPr sz="1069" spc="10" dirty="0">
                <a:latin typeface="Times New Roman"/>
                <a:cs typeface="Times New Roman"/>
              </a:rPr>
              <a:t>two </a:t>
            </a:r>
            <a:r>
              <a:rPr sz="1069" spc="5" dirty="0">
                <a:latin typeface="Times New Roman"/>
                <a:cs typeface="Times New Roman"/>
              </a:rPr>
              <a:t>identifiers </a:t>
            </a:r>
            <a:r>
              <a:rPr sz="1069" spc="10" dirty="0">
                <a:latin typeface="Times New Roman"/>
                <a:cs typeface="Times New Roman"/>
              </a:rPr>
              <a:t>about the </a:t>
            </a:r>
            <a:r>
              <a:rPr sz="1069" spc="5" dirty="0">
                <a:latin typeface="Times New Roman"/>
                <a:cs typeface="Times New Roman"/>
              </a:rPr>
              <a:t>students </a:t>
            </a:r>
            <a:r>
              <a:rPr sz="1069" spc="10" dirty="0">
                <a:latin typeface="Times New Roman"/>
                <a:cs typeface="Times New Roman"/>
              </a:rPr>
              <a:t>(sno,  sname) and two keys </a:t>
            </a:r>
            <a:r>
              <a:rPr sz="1069" spc="15" dirty="0">
                <a:latin typeface="Times New Roman"/>
                <a:cs typeface="Times New Roman"/>
              </a:rPr>
              <a:t>about </a:t>
            </a:r>
            <a:r>
              <a:rPr sz="1069" spc="10" dirty="0">
                <a:latin typeface="Times New Roman"/>
                <a:cs typeface="Times New Roman"/>
              </a:rPr>
              <a:t>subjects </a:t>
            </a:r>
            <a:r>
              <a:rPr sz="1069" spc="5" dirty="0">
                <a:latin typeface="Times New Roman"/>
                <a:cs typeface="Times New Roman"/>
              </a:rPr>
              <a:t>(cno, </a:t>
            </a:r>
            <a:r>
              <a:rPr sz="1069" spc="10" dirty="0">
                <a:latin typeface="Times New Roman"/>
                <a:cs typeface="Times New Roman"/>
              </a:rPr>
              <a:t>cname)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some </a:t>
            </a:r>
            <a:r>
              <a:rPr sz="1069" spc="10" dirty="0">
                <a:latin typeface="Times New Roman"/>
                <a:cs typeface="Times New Roman"/>
              </a:rPr>
              <a:t>information about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students and </a:t>
            </a:r>
            <a:r>
              <a:rPr sz="1069" spc="5" dirty="0">
                <a:latin typeface="Times New Roman"/>
                <a:cs typeface="Times New Roman"/>
              </a:rPr>
              <a:t>subjects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not needed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being provided. This provision of  information will </a:t>
            </a:r>
            <a:r>
              <a:rPr sz="1069" spc="5" dirty="0">
                <a:latin typeface="Times New Roman"/>
                <a:cs typeface="Times New Roman"/>
              </a:rPr>
              <a:t>result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repetition of information and the anomalies that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discussed </a:t>
            </a:r>
            <a:r>
              <a:rPr sz="1069" spc="5" dirty="0">
                <a:latin typeface="Times New Roman"/>
                <a:cs typeface="Times New Roman"/>
              </a:rPr>
              <a:t>at </a:t>
            </a:r>
            <a:r>
              <a:rPr sz="1069" spc="10" dirty="0">
                <a:latin typeface="Times New Roman"/>
                <a:cs typeface="Times New Roman"/>
              </a:rPr>
              <a:t>the beginning of this </a:t>
            </a:r>
            <a:r>
              <a:rPr sz="1069" spc="5" dirty="0">
                <a:latin typeface="Times New Roman"/>
                <a:cs typeface="Times New Roman"/>
              </a:rPr>
              <a:t>chapter.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wish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5" dirty="0">
                <a:latin typeface="Times New Roman"/>
                <a:cs typeface="Times New Roman"/>
              </a:rPr>
              <a:t>further </a:t>
            </a:r>
            <a:r>
              <a:rPr sz="1069" spc="10" dirty="0">
                <a:latin typeface="Times New Roman"/>
                <a:cs typeface="Times New Roman"/>
              </a:rPr>
              <a:t>information  about students and courses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database,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should not </a:t>
            </a:r>
            <a:r>
              <a:rPr sz="1069" spc="15" dirty="0">
                <a:latin typeface="Times New Roman"/>
                <a:cs typeface="Times New Roman"/>
              </a:rPr>
              <a:t>be done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putting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information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present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creating </a:t>
            </a:r>
            <a:r>
              <a:rPr sz="1069" spc="19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relations that represent  information about </a:t>
            </a:r>
            <a:r>
              <a:rPr sz="1069" spc="5" dirty="0">
                <a:latin typeface="Times New Roman"/>
                <a:cs typeface="Times New Roman"/>
              </a:rPr>
              <a:t>entities </a:t>
            </a:r>
            <a:r>
              <a:rPr sz="1069" spc="10" dirty="0">
                <a:latin typeface="Times New Roman"/>
                <a:cs typeface="Times New Roman"/>
              </a:rPr>
              <a:t>student and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subject.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791">
              <a:lnSpc>
                <a:spcPct val="148200"/>
              </a:lnSpc>
            </a:pPr>
            <a:r>
              <a:rPr sz="1069" spc="10" dirty="0">
                <a:latin typeface="Times New Roman"/>
                <a:cs typeface="Times New Roman"/>
              </a:rPr>
              <a:t>These difficulties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overcome </a:t>
            </a:r>
            <a:r>
              <a:rPr sz="1069" spc="24" dirty="0">
                <a:latin typeface="Times New Roman"/>
                <a:cs typeface="Times New Roman"/>
              </a:rPr>
              <a:t>by </a:t>
            </a:r>
            <a:r>
              <a:rPr sz="1069" spc="15" dirty="0">
                <a:latin typeface="Times New Roman"/>
                <a:cs typeface="Times New Roman"/>
              </a:rPr>
              <a:t>decomposing </a:t>
            </a:r>
            <a:r>
              <a:rPr sz="1069" spc="10" dirty="0">
                <a:latin typeface="Times New Roman"/>
                <a:cs typeface="Times New Roman"/>
              </a:rPr>
              <a:t>the above relation </a:t>
            </a:r>
            <a:r>
              <a:rPr sz="1069" spc="15" dirty="0">
                <a:latin typeface="Times New Roman"/>
                <a:cs typeface="Times New Roman"/>
              </a:rPr>
              <a:t>in the  </a:t>
            </a:r>
            <a:r>
              <a:rPr sz="1069" spc="10" dirty="0">
                <a:latin typeface="Times New Roman"/>
                <a:cs typeface="Times New Roman"/>
              </a:rPr>
              <a:t>following three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117704">
              <a:lnSpc>
                <a:spcPct val="1473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(sno, sname)  (cno,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cname)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(sno, cno,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date-of-enrolment)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34571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243000"/>
            <a:ext cx="4867275" cy="616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47700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have a relation that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has information about students, another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about  subjects and the third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about enrolments. </a:t>
            </a:r>
            <a:r>
              <a:rPr sz="1069" spc="1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the anomalies and repetition of  information have been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removed.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51"/>
              </a:spcBef>
            </a:pPr>
            <a:r>
              <a:rPr sz="1264" spc="58" dirty="0">
                <a:latin typeface="Times New Roman"/>
                <a:cs typeface="Times New Roman"/>
              </a:rPr>
              <a:t>Higher </a:t>
            </a:r>
            <a:r>
              <a:rPr sz="1264" spc="53" dirty="0">
                <a:latin typeface="Times New Roman"/>
                <a:cs typeface="Times New Roman"/>
              </a:rPr>
              <a:t>Normal</a:t>
            </a:r>
            <a:r>
              <a:rPr sz="1264" spc="-117" dirty="0">
                <a:latin typeface="Times New Roman"/>
                <a:cs typeface="Times New Roman"/>
              </a:rPr>
              <a:t> </a:t>
            </a:r>
            <a:r>
              <a:rPr sz="1264" spc="58" dirty="0">
                <a:latin typeface="Times New Roman"/>
                <a:cs typeface="Times New Roman"/>
              </a:rPr>
              <a:t>Forms</a:t>
            </a:r>
            <a:endParaRPr sz="1264">
              <a:latin typeface="Times New Roman"/>
              <a:cs typeface="Times New Roman"/>
            </a:endParaRPr>
          </a:p>
          <a:p>
            <a:pPr marL="12347" marR="6173" algn="just">
              <a:lnSpc>
                <a:spcPct val="147700"/>
              </a:lnSpc>
              <a:spcBef>
                <a:spcPts val="890"/>
              </a:spcBef>
            </a:pPr>
            <a:r>
              <a:rPr sz="1069" spc="5" dirty="0">
                <a:latin typeface="Times New Roman"/>
                <a:cs typeface="Times New Roman"/>
              </a:rPr>
              <a:t>After </a:t>
            </a:r>
            <a:r>
              <a:rPr sz="1069" spc="15" dirty="0">
                <a:latin typeface="Times New Roman"/>
                <a:cs typeface="Times New Roman"/>
              </a:rPr>
              <a:t>BCNF </a:t>
            </a:r>
            <a:r>
              <a:rPr sz="1069" spc="10" dirty="0">
                <a:latin typeface="Times New Roman"/>
                <a:cs typeface="Times New Roman"/>
              </a:rPr>
              <a:t>are the fourth, a </a:t>
            </a:r>
            <a:r>
              <a:rPr sz="1069" spc="5" dirty="0">
                <a:latin typeface="Times New Roman"/>
                <a:cs typeface="Times New Roman"/>
              </a:rPr>
              <a:t>fifth </a:t>
            </a:r>
            <a:r>
              <a:rPr sz="1069" spc="10" dirty="0">
                <a:latin typeface="Times New Roman"/>
                <a:cs typeface="Times New Roman"/>
              </a:rPr>
              <a:t>and domain </a:t>
            </a:r>
            <a:r>
              <a:rPr sz="1069" spc="15" dirty="0">
                <a:latin typeface="Times New Roman"/>
                <a:cs typeface="Times New Roman"/>
              </a:rPr>
              <a:t>key normal </a:t>
            </a:r>
            <a:r>
              <a:rPr sz="1069" spc="10" dirty="0">
                <a:latin typeface="Times New Roman"/>
                <a:cs typeface="Times New Roman"/>
              </a:rPr>
              <a:t>form exists. Although </a:t>
            </a:r>
            <a:r>
              <a:rPr sz="1069" spc="5" dirty="0">
                <a:latin typeface="Times New Roman"/>
                <a:cs typeface="Times New Roman"/>
              </a:rPr>
              <a:t>till  </a:t>
            </a:r>
            <a:r>
              <a:rPr sz="1069" spc="15" dirty="0">
                <a:latin typeface="Times New Roman"/>
                <a:cs typeface="Times New Roman"/>
              </a:rPr>
              <a:t>BCNF </a:t>
            </a:r>
            <a:r>
              <a:rPr sz="1069" spc="10" dirty="0">
                <a:latin typeface="Times New Roman"/>
                <a:cs typeface="Times New Roman"/>
              </a:rPr>
              <a:t>normal form tables are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required form, but </a:t>
            </a:r>
            <a:r>
              <a:rPr sz="1069" dirty="0">
                <a:latin typeface="Times New Roman"/>
                <a:cs typeface="Times New Roman"/>
              </a:rPr>
              <a:t>if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want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move on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fourth and </a:t>
            </a:r>
            <a:r>
              <a:rPr sz="1069" spc="5" dirty="0">
                <a:latin typeface="Times New Roman"/>
                <a:cs typeface="Times New Roman"/>
              </a:rPr>
              <a:t>fifth </a:t>
            </a:r>
            <a:r>
              <a:rPr sz="1069" spc="10" dirty="0">
                <a:latin typeface="Times New Roman"/>
                <a:cs typeface="Times New Roman"/>
              </a:rPr>
              <a:t>normal forms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well. </a:t>
            </a:r>
            <a:r>
              <a:rPr sz="1069" spc="15" dirty="0">
                <a:latin typeface="Times New Roman"/>
                <a:cs typeface="Times New Roman"/>
              </a:rPr>
              <a:t>4NF </a:t>
            </a:r>
            <a:r>
              <a:rPr sz="1069" spc="10" dirty="0">
                <a:latin typeface="Times New Roman"/>
                <a:cs typeface="Times New Roman"/>
              </a:rPr>
              <a:t>deals </a:t>
            </a:r>
            <a:r>
              <a:rPr sz="1069" spc="5" dirty="0">
                <a:latin typeface="Times New Roman"/>
                <a:cs typeface="Times New Roman"/>
              </a:rPr>
              <a:t>with </a:t>
            </a:r>
            <a:r>
              <a:rPr sz="1069" spc="10" dirty="0">
                <a:latin typeface="Times New Roman"/>
                <a:cs typeface="Times New Roman"/>
              </a:rPr>
              <a:t>multivalued dependency, </a:t>
            </a:r>
            <a:r>
              <a:rPr sz="1069" spc="5" dirty="0">
                <a:latin typeface="Times New Roman"/>
                <a:cs typeface="Times New Roman"/>
              </a:rPr>
              <a:t>fifth  </a:t>
            </a:r>
            <a:r>
              <a:rPr sz="1069" spc="10" dirty="0">
                <a:latin typeface="Times New Roman"/>
                <a:cs typeface="Times New Roman"/>
              </a:rPr>
              <a:t>deals with possible loss less decompositions; </a:t>
            </a:r>
            <a:r>
              <a:rPr sz="1069" spc="15" dirty="0">
                <a:latin typeface="Times New Roman"/>
                <a:cs typeface="Times New Roman"/>
              </a:rPr>
              <a:t>DKNF </a:t>
            </a:r>
            <a:r>
              <a:rPr sz="1069" spc="10" dirty="0">
                <a:latin typeface="Times New Roman"/>
                <a:cs typeface="Times New Roman"/>
              </a:rPr>
              <a:t>reduces further chances of </a:t>
            </a:r>
            <a:r>
              <a:rPr sz="1069" spc="15" dirty="0">
                <a:latin typeface="Times New Roman"/>
                <a:cs typeface="Times New Roman"/>
              </a:rPr>
              <a:t>any  </a:t>
            </a:r>
            <a:r>
              <a:rPr sz="1069" spc="10" dirty="0">
                <a:latin typeface="Times New Roman"/>
                <a:cs typeface="Times New Roman"/>
              </a:rPr>
              <a:t>possible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inconsistency.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Summary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goal  </a:t>
            </a:r>
            <a:r>
              <a:rPr sz="1069" spc="10" dirty="0">
                <a:latin typeface="Times New Roman"/>
                <a:cs typeface="Times New Roman"/>
              </a:rPr>
              <a:t>of  normalization  </a:t>
            </a:r>
            <a:r>
              <a:rPr sz="1069" spc="15" dirty="0">
                <a:latin typeface="Times New Roman"/>
                <a:cs typeface="Times New Roman"/>
              </a:rPr>
              <a:t>is  to  </a:t>
            </a:r>
            <a:r>
              <a:rPr sz="1069" spc="10" dirty="0">
                <a:latin typeface="Times New Roman"/>
                <a:cs typeface="Times New Roman"/>
              </a:rPr>
              <a:t>create  a  set  of  </a:t>
            </a:r>
            <a:r>
              <a:rPr sz="1069" spc="5" dirty="0">
                <a:latin typeface="Times New Roman"/>
                <a:cs typeface="Times New Roman"/>
              </a:rPr>
              <a:t>relational  </a:t>
            </a:r>
            <a:r>
              <a:rPr sz="1069" spc="10" dirty="0">
                <a:latin typeface="Times New Roman"/>
                <a:cs typeface="Times New Roman"/>
              </a:rPr>
              <a:t>tables  that  </a:t>
            </a:r>
            <a:r>
              <a:rPr sz="1069" spc="15" dirty="0">
                <a:latin typeface="Times New Roman"/>
                <a:cs typeface="Times New Roman"/>
              </a:rPr>
              <a:t>are  </a:t>
            </a:r>
            <a:r>
              <a:rPr sz="1069" spc="10" dirty="0">
                <a:latin typeface="Times New Roman"/>
                <a:cs typeface="Times New Roman"/>
              </a:rPr>
              <a:t>free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redundant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data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can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consistently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correctly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modified.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This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means</a:t>
            </a:r>
            <a:r>
              <a:rPr sz="1069" spc="12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that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500"/>
              </a:lnSpc>
              <a:spcBef>
                <a:spcPts val="10"/>
              </a:spcBef>
            </a:pP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0" dirty="0">
                <a:latin typeface="Times New Roman"/>
                <a:cs typeface="Times New Roman"/>
              </a:rPr>
              <a:t>tables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 relational database should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third normal form (3NF). </a:t>
            </a:r>
            <a:r>
              <a:rPr sz="1069" spc="19" dirty="0">
                <a:latin typeface="Times New Roman"/>
                <a:cs typeface="Times New Roman"/>
              </a:rPr>
              <a:t>A  </a:t>
            </a:r>
            <a:r>
              <a:rPr sz="1069" spc="5" dirty="0">
                <a:latin typeface="Times New Roman"/>
                <a:cs typeface="Times New Roman"/>
              </a:rPr>
              <a:t>relational table is </a:t>
            </a:r>
            <a:r>
              <a:rPr sz="1069" spc="15" dirty="0">
                <a:latin typeface="Times New Roman"/>
                <a:cs typeface="Times New Roman"/>
              </a:rPr>
              <a:t>in 3NF </a:t>
            </a:r>
            <a:r>
              <a:rPr sz="1069" spc="10" dirty="0">
                <a:latin typeface="Times New Roman"/>
                <a:cs typeface="Times New Roman"/>
              </a:rPr>
              <a:t>if and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if </a:t>
            </a:r>
            <a:r>
              <a:rPr sz="1069" spc="5" dirty="0">
                <a:latin typeface="Times New Roman"/>
                <a:cs typeface="Times New Roman"/>
              </a:rPr>
              <a:t>all </a:t>
            </a:r>
            <a:r>
              <a:rPr sz="1069" spc="15" dirty="0">
                <a:latin typeface="Times New Roman"/>
                <a:cs typeface="Times New Roman"/>
              </a:rPr>
              <a:t>non-key </a:t>
            </a:r>
            <a:r>
              <a:rPr sz="1069" spc="10" dirty="0">
                <a:latin typeface="Times New Roman"/>
                <a:cs typeface="Times New Roman"/>
              </a:rPr>
              <a:t>columns are </a:t>
            </a:r>
            <a:r>
              <a:rPr sz="1069" spc="5" dirty="0">
                <a:latin typeface="Times New Roman"/>
                <a:cs typeface="Times New Roman"/>
              </a:rPr>
              <a:t>(a) </a:t>
            </a:r>
            <a:r>
              <a:rPr sz="1069" spc="15" dirty="0">
                <a:latin typeface="Times New Roman"/>
                <a:cs typeface="Times New Roman"/>
              </a:rPr>
              <a:t>mutually  </a:t>
            </a:r>
            <a:r>
              <a:rPr sz="1069" spc="10" dirty="0">
                <a:latin typeface="Times New Roman"/>
                <a:cs typeface="Times New Roman"/>
              </a:rPr>
              <a:t>independent and (b) </a:t>
            </a:r>
            <a:r>
              <a:rPr sz="1069" spc="15" dirty="0">
                <a:latin typeface="Times New Roman"/>
                <a:cs typeface="Times New Roman"/>
              </a:rPr>
              <a:t>fully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5" dirty="0">
                <a:latin typeface="Times New Roman"/>
                <a:cs typeface="Times New Roman"/>
              </a:rPr>
              <a:t>upon </a:t>
            </a:r>
            <a:r>
              <a:rPr sz="1069" spc="10" dirty="0">
                <a:latin typeface="Times New Roman"/>
                <a:cs typeface="Times New Roman"/>
              </a:rPr>
              <a:t>the primary key. Mutual independence 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no non-key column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dependent </a:t>
            </a:r>
            <a:r>
              <a:rPr sz="1069" spc="15" dirty="0">
                <a:latin typeface="Times New Roman"/>
                <a:cs typeface="Times New Roman"/>
              </a:rPr>
              <a:t>upon any </a:t>
            </a:r>
            <a:r>
              <a:rPr sz="1069" spc="10" dirty="0">
                <a:latin typeface="Times New Roman"/>
                <a:cs typeface="Times New Roman"/>
              </a:rPr>
              <a:t>combination 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 </a:t>
            </a:r>
            <a:r>
              <a:rPr sz="1069" spc="15" dirty="0">
                <a:latin typeface="Times New Roman"/>
                <a:cs typeface="Times New Roman"/>
              </a:rPr>
              <a:t>columns.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two </a:t>
            </a:r>
            <a:r>
              <a:rPr sz="1069" spc="10" dirty="0">
                <a:latin typeface="Times New Roman"/>
                <a:cs typeface="Times New Roman"/>
              </a:rPr>
              <a:t>normal forms are intermediate steps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achieve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goal </a:t>
            </a:r>
            <a:r>
              <a:rPr sz="1069" spc="10" dirty="0">
                <a:latin typeface="Times New Roman"/>
                <a:cs typeface="Times New Roman"/>
              </a:rPr>
              <a:t>of  having all tables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3NF.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5" dirty="0">
                <a:latin typeface="Times New Roman"/>
                <a:cs typeface="Times New Roman"/>
              </a:rPr>
              <a:t>order to better </a:t>
            </a:r>
            <a:r>
              <a:rPr sz="1069" spc="10" dirty="0">
                <a:latin typeface="Times New Roman"/>
                <a:cs typeface="Times New Roman"/>
              </a:rPr>
              <a:t>understand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2NF and higher forms, it </a:t>
            </a:r>
            <a:r>
              <a:rPr sz="1069" spc="1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necessary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understand the concepts of functional dependencies and loss </a:t>
            </a:r>
            <a:r>
              <a:rPr sz="1069" spc="5" dirty="0">
                <a:latin typeface="Times New Roman"/>
                <a:cs typeface="Times New Roman"/>
              </a:rPr>
              <a:t>less  </a:t>
            </a:r>
            <a:r>
              <a:rPr sz="1069" spc="10" dirty="0">
                <a:latin typeface="Times New Roman"/>
                <a:cs typeface="Times New Roman"/>
              </a:rPr>
              <a:t>decomposition.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Exercise: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tables  of Examination  System  which </a:t>
            </a:r>
            <a:r>
              <a:rPr sz="1069" spc="15" dirty="0">
                <a:latin typeface="Times New Roman"/>
                <a:cs typeface="Times New Roman"/>
              </a:rPr>
              <a:t>were  </a:t>
            </a:r>
            <a:r>
              <a:rPr sz="1069" spc="10" dirty="0">
                <a:latin typeface="Times New Roman"/>
                <a:cs typeface="Times New Roman"/>
              </a:rPr>
              <a:t>brought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1NF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previous </a:t>
            </a:r>
            <a:r>
              <a:rPr sz="1069" spc="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lecture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bring those tables into </a:t>
            </a:r>
            <a:r>
              <a:rPr sz="1069" spc="15" dirty="0">
                <a:latin typeface="Times New Roman"/>
                <a:cs typeface="Times New Roman"/>
              </a:rPr>
              <a:t>2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3NF.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36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53893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243652"/>
            <a:ext cx="4899995" cy="6280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8276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primary keys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participating entity types are 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third  table.</a:t>
            </a:r>
            <a:endParaRPr sz="1069">
              <a:latin typeface="Times New Roman"/>
              <a:cs typeface="Times New Roman"/>
            </a:endParaRPr>
          </a:p>
          <a:p>
            <a:pPr marL="12347" marR="38276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Example, there are two entity types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(student). </a:t>
            </a:r>
            <a:r>
              <a:rPr sz="1069" spc="15" dirty="0">
                <a:latin typeface="Times New Roman"/>
                <a:cs typeface="Times New Roman"/>
              </a:rPr>
              <a:t>Now many  </a:t>
            </a:r>
            <a:r>
              <a:rPr sz="1069" spc="10" dirty="0">
                <a:latin typeface="Times New Roman"/>
                <a:cs typeface="Times New Roman"/>
              </a:rPr>
              <a:t>students </a:t>
            </a:r>
            <a:r>
              <a:rPr sz="1069" spc="5" dirty="0">
                <a:latin typeface="Times New Roman"/>
                <a:cs typeface="Times New Roman"/>
              </a:rPr>
              <a:t>can </a:t>
            </a:r>
            <a:r>
              <a:rPr sz="1069" spc="10" dirty="0">
                <a:latin typeface="Times New Roman"/>
                <a:cs typeface="Times New Roman"/>
              </a:rPr>
              <a:t>borrow a </a:t>
            </a:r>
            <a:r>
              <a:rPr sz="1069" spc="15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and similarly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5" dirty="0">
                <a:latin typeface="Times New Roman"/>
                <a:cs typeface="Times New Roman"/>
              </a:rPr>
              <a:t>books </a:t>
            </a:r>
            <a:r>
              <a:rPr sz="1069" spc="10" dirty="0">
                <a:latin typeface="Times New Roman"/>
                <a:cs typeface="Times New Roman"/>
              </a:rPr>
              <a:t>can be issued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student, </a:t>
            </a:r>
            <a:r>
              <a:rPr sz="1069" spc="5" dirty="0">
                <a:latin typeface="Times New Roman"/>
                <a:cs typeface="Times New Roman"/>
              </a:rPr>
              <a:t>so in 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manner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relationship.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15" dirty="0">
                <a:latin typeface="Times New Roman"/>
                <a:cs typeface="Times New Roman"/>
              </a:rPr>
              <a:t>would be </a:t>
            </a:r>
            <a:r>
              <a:rPr sz="1069" spc="10" dirty="0">
                <a:latin typeface="Times New Roman"/>
                <a:cs typeface="Times New Roman"/>
              </a:rPr>
              <a:t>a third </a:t>
            </a:r>
            <a:r>
              <a:rPr sz="1069" spc="5" dirty="0">
                <a:latin typeface="Times New Roman"/>
                <a:cs typeface="Times New Roman"/>
              </a:rPr>
              <a:t>relation 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5" dirty="0">
                <a:latin typeface="Times New Roman"/>
                <a:cs typeface="Times New Roman"/>
              </a:rPr>
              <a:t>well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have its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after combining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0" dirty="0">
                <a:latin typeface="Times New Roman"/>
                <a:cs typeface="Times New Roman"/>
              </a:rPr>
              <a:t>keys of </a:t>
            </a:r>
            <a:r>
              <a:rPr sz="1069" spc="19" dirty="0">
                <a:latin typeface="Times New Roman"/>
                <a:cs typeface="Times New Roman"/>
              </a:rPr>
              <a:t>BOOK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STD.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named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transaction </a:t>
            </a:r>
            <a:r>
              <a:rPr sz="1069" spc="15" dirty="0">
                <a:latin typeface="Times New Roman"/>
                <a:cs typeface="Times New Roman"/>
              </a:rPr>
              <a:t>TRANS. </a:t>
            </a:r>
            <a:r>
              <a:rPr sz="1069" spc="10" dirty="0">
                <a:latin typeface="Times New Roman"/>
                <a:cs typeface="Times New Roman"/>
              </a:rPr>
              <a:t>Following are the attributes of  these relations: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-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431526" indent="-209281"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u="sng" spc="5" dirty="0">
                <a:latin typeface="Times New Roman"/>
                <a:cs typeface="Times New Roman"/>
              </a:rPr>
              <a:t>(stId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sName,</a:t>
            </a:r>
            <a:r>
              <a:rPr sz="1069" spc="-2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sFname)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1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BOOK </a:t>
            </a:r>
            <a:r>
              <a:rPr sz="1069" u="sng" spc="5" dirty="0">
                <a:latin typeface="Times New Roman"/>
                <a:cs typeface="Times New Roman"/>
              </a:rPr>
              <a:t>(bkId</a:t>
            </a:r>
            <a:r>
              <a:rPr sz="1069" spc="5" dirty="0">
                <a:latin typeface="Times New Roman"/>
                <a:cs typeface="Times New Roman"/>
              </a:rPr>
              <a:t>, </a:t>
            </a:r>
            <a:r>
              <a:rPr sz="1069" spc="10" dirty="0">
                <a:latin typeface="Times New Roman"/>
                <a:cs typeface="Times New Roman"/>
              </a:rPr>
              <a:t>bkTitle,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bkAuth)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603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TRANS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stId,bkId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isDate,rtDate)</a:t>
            </a:r>
            <a:endParaRPr sz="1069">
              <a:latin typeface="Times New Roman"/>
              <a:cs typeface="Times New Roman"/>
            </a:endParaRPr>
          </a:p>
          <a:p>
            <a:pPr marL="12347" marR="40128" indent="-617" algn="just">
              <a:lnSpc>
                <a:spcPts val="1885"/>
              </a:lnSpc>
              <a:spcBef>
                <a:spcPts val="160"/>
              </a:spcBef>
            </a:pP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here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third </a:t>
            </a:r>
            <a:r>
              <a:rPr sz="1069" spc="10" dirty="0">
                <a:latin typeface="Times New Roman"/>
                <a:cs typeface="Times New Roman"/>
              </a:rPr>
              <a:t>relation </a:t>
            </a:r>
            <a:r>
              <a:rPr sz="1069" spc="15" dirty="0">
                <a:latin typeface="Times New Roman"/>
                <a:cs typeface="Times New Roman"/>
              </a:rPr>
              <a:t>TRANS </a:t>
            </a:r>
            <a:r>
              <a:rPr sz="1069" spc="10" dirty="0">
                <a:latin typeface="Times New Roman"/>
                <a:cs typeface="Times New Roman"/>
              </a:rPr>
              <a:t>has four attributes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0" dirty="0">
                <a:latin typeface="Times New Roman"/>
                <a:cs typeface="Times New Roman"/>
              </a:rPr>
              <a:t>two are </a:t>
            </a:r>
            <a:r>
              <a:rPr sz="1069" spc="15" dirty="0">
                <a:latin typeface="Times New Roman"/>
                <a:cs typeface="Times New Roman"/>
              </a:rPr>
              <a:t>the primary </a:t>
            </a:r>
            <a:r>
              <a:rPr sz="1069" spc="10" dirty="0">
                <a:latin typeface="Times New Roman"/>
                <a:cs typeface="Times New Roman"/>
              </a:rPr>
              <a:t>keys  of two </a:t>
            </a:r>
            <a:r>
              <a:rPr sz="1069" spc="5" dirty="0">
                <a:latin typeface="Times New Roman"/>
                <a:cs typeface="Times New Roman"/>
              </a:rPr>
              <a:t>entities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last two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issue </a:t>
            </a:r>
            <a:r>
              <a:rPr sz="1069" spc="15" dirty="0">
                <a:latin typeface="Times New Roman"/>
                <a:cs typeface="Times New Roman"/>
              </a:rPr>
              <a:t>date </a:t>
            </a:r>
            <a:r>
              <a:rPr sz="1069" spc="10" dirty="0">
                <a:latin typeface="Times New Roman"/>
                <a:cs typeface="Times New Roman"/>
              </a:rPr>
              <a:t>and return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date.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569"/>
              </a:spcBef>
            </a:pPr>
            <a:r>
              <a:rPr sz="1069" spc="58" dirty="0">
                <a:latin typeface="Times New Roman"/>
                <a:cs typeface="Times New Roman"/>
              </a:rPr>
              <a:t>One </a:t>
            </a:r>
            <a:r>
              <a:rPr sz="1069" spc="44" dirty="0">
                <a:latin typeface="Times New Roman"/>
                <a:cs typeface="Times New Roman"/>
              </a:rPr>
              <a:t>to </a:t>
            </a:r>
            <a:r>
              <a:rPr sz="1069" spc="58" dirty="0">
                <a:latin typeface="Times New Roman"/>
                <a:cs typeface="Times New Roman"/>
              </a:rPr>
              <a:t>One</a:t>
            </a:r>
            <a:r>
              <a:rPr sz="1069" spc="-185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Relationship: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special </a:t>
            </a:r>
            <a:r>
              <a:rPr sz="1069" spc="10" dirty="0">
                <a:latin typeface="Times New Roman"/>
                <a:cs typeface="Times New Roman"/>
              </a:rPr>
              <a:t>form of one </a:t>
            </a:r>
            <a:r>
              <a:rPr sz="1069" spc="15" dirty="0">
                <a:latin typeface="Times New Roman"/>
                <a:cs typeface="Times New Roman"/>
              </a:rPr>
              <a:t>to many </a:t>
            </a:r>
            <a:r>
              <a:rPr sz="1069" spc="10" dirty="0">
                <a:latin typeface="Times New Roman"/>
                <a:cs typeface="Times New Roman"/>
              </a:rPr>
              <a:t>relationship,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one instance of </a:t>
            </a:r>
            <a:r>
              <a:rPr sz="1069" spc="5" dirty="0">
                <a:latin typeface="Times New Roman"/>
                <a:cs typeface="Times New Roman"/>
              </a:rPr>
              <a:t>first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entity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mapped </a:t>
            </a:r>
            <a:r>
              <a:rPr sz="1069" spc="10" dirty="0">
                <a:latin typeface="Times New Roman"/>
                <a:cs typeface="Times New Roman"/>
              </a:rPr>
              <a:t>with one instance of second entity type and also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19" dirty="0">
                <a:latin typeface="Times New Roman"/>
                <a:cs typeface="Times New Roman"/>
              </a:rPr>
              <a:t>way </a:t>
            </a:r>
            <a:r>
              <a:rPr sz="1069" spc="15" dirty="0">
                <a:latin typeface="Times New Roman"/>
                <a:cs typeface="Times New Roman"/>
              </a:rPr>
              <a:t>round. 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relationship </a:t>
            </a:r>
            <a:r>
              <a:rPr sz="1069" spc="15" dirty="0">
                <a:latin typeface="Times New Roman"/>
                <a:cs typeface="Times New Roman"/>
              </a:rPr>
              <a:t>primary </a:t>
            </a:r>
            <a:r>
              <a:rPr sz="1069" spc="19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entity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19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other as </a:t>
            </a:r>
            <a:r>
              <a:rPr sz="1069" spc="2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5" dirty="0">
                <a:latin typeface="Times New Roman"/>
                <a:cs typeface="Times New Roman"/>
              </a:rPr>
              <a:t>key. Normally </a:t>
            </a:r>
            <a:r>
              <a:rPr sz="1069" spc="10" dirty="0">
                <a:latin typeface="Times New Roman"/>
                <a:cs typeface="Times New Roman"/>
              </a:rPr>
              <a:t>primary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compulsory </a:t>
            </a:r>
            <a:r>
              <a:rPr sz="1069" spc="10" dirty="0">
                <a:latin typeface="Times New Roman"/>
                <a:cs typeface="Times New Roman"/>
              </a:rPr>
              <a:t>side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optional </a:t>
            </a:r>
            <a:r>
              <a:rPr sz="1069" spc="5" dirty="0">
                <a:latin typeface="Times New Roman"/>
                <a:cs typeface="Times New Roman"/>
              </a:rPr>
              <a:t>side.  </a:t>
            </a:r>
            <a:r>
              <a:rPr sz="1069" spc="10" dirty="0">
                <a:latin typeface="Times New Roman"/>
                <a:cs typeface="Times New Roman"/>
              </a:rPr>
              <a:t>For example, there are two </a:t>
            </a:r>
            <a:r>
              <a:rPr sz="1069" spc="5" dirty="0">
                <a:latin typeface="Times New Roman"/>
                <a:cs typeface="Times New Roman"/>
              </a:rPr>
              <a:t>entities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and STAPPLE (student application for  scholarship).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 relationship from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 whereas  </a:t>
            </a: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compulsory. That means </a:t>
            </a:r>
            <a:r>
              <a:rPr sz="1069" spc="15" dirty="0">
                <a:latin typeface="Times New Roman"/>
                <a:cs typeface="Times New Roman"/>
              </a:rPr>
              <a:t>every </a:t>
            </a:r>
            <a:r>
              <a:rPr sz="1069" spc="10" dirty="0">
                <a:latin typeface="Times New Roman"/>
                <a:cs typeface="Times New Roman"/>
              </a:rPr>
              <a:t>instance of </a:t>
            </a:r>
            <a:r>
              <a:rPr sz="1069" spc="15" dirty="0">
                <a:latin typeface="Times New Roman"/>
                <a:cs typeface="Times New Roman"/>
              </a:rPr>
              <a:t>STAPPLE must </a:t>
            </a:r>
            <a:r>
              <a:rPr sz="1069" spc="10" dirty="0">
                <a:latin typeface="Times New Roman"/>
                <a:cs typeface="Times New Roman"/>
              </a:rPr>
              <a:t>be 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instance of STD, whereas it </a:t>
            </a:r>
            <a:r>
              <a:rPr sz="1069" spc="5" dirty="0">
                <a:latin typeface="Times New Roman"/>
                <a:cs typeface="Times New Roman"/>
              </a:rPr>
              <a:t>is not </a:t>
            </a:r>
            <a:r>
              <a:rPr sz="1069" spc="10" dirty="0">
                <a:latin typeface="Times New Roman"/>
                <a:cs typeface="Times New Roman"/>
              </a:rPr>
              <a:t>a must for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instance of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dirty="0">
                <a:latin typeface="Times New Roman"/>
                <a:cs typeface="Times New Roman"/>
              </a:rPr>
              <a:t>to 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5" dirty="0">
                <a:latin typeface="Times New Roman"/>
                <a:cs typeface="Times New Roman"/>
              </a:rPr>
              <a:t>an </a:t>
            </a:r>
            <a:r>
              <a:rPr sz="1069" spc="10" dirty="0">
                <a:latin typeface="Times New Roman"/>
                <a:cs typeface="Times New Roman"/>
              </a:rPr>
              <a:t>instance of </a:t>
            </a:r>
            <a:r>
              <a:rPr sz="1069" spc="15" dirty="0">
                <a:latin typeface="Times New Roman"/>
                <a:cs typeface="Times New Roman"/>
              </a:rPr>
              <a:t>STAPPLE, </a:t>
            </a:r>
            <a:r>
              <a:rPr sz="1069" spc="10" dirty="0">
                <a:latin typeface="Times New Roman"/>
                <a:cs typeface="Times New Roman"/>
              </a:rPr>
              <a:t>however, if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related </a:t>
            </a:r>
            <a:r>
              <a:rPr sz="1069" spc="10" dirty="0">
                <a:latin typeface="Times New Roman"/>
                <a:cs typeface="Times New Roman"/>
              </a:rPr>
              <a:t>then it will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related 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 instance </a:t>
            </a:r>
            <a:r>
              <a:rPr sz="1069" spc="15" dirty="0">
                <a:latin typeface="Times New Roman"/>
                <a:cs typeface="Times New Roman"/>
              </a:rPr>
              <a:t>of STAPPLE,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5" dirty="0">
                <a:latin typeface="Times New Roman"/>
                <a:cs typeface="Times New Roman"/>
              </a:rPr>
              <a:t>is, </a:t>
            </a:r>
            <a:r>
              <a:rPr sz="1069" spc="10" dirty="0">
                <a:latin typeface="Times New Roman"/>
                <a:cs typeface="Times New Roman"/>
              </a:rPr>
              <a:t>one student </a:t>
            </a:r>
            <a:r>
              <a:rPr sz="1069" spc="5" dirty="0">
                <a:latin typeface="Times New Roman"/>
                <a:cs typeface="Times New Roman"/>
              </a:rPr>
              <a:t>can give </a:t>
            </a:r>
            <a:r>
              <a:rPr sz="1069" spc="10" dirty="0">
                <a:latin typeface="Times New Roman"/>
                <a:cs typeface="Times New Roman"/>
              </a:rPr>
              <a:t>just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scholarship  application. This relationship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figure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4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171098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3" y="3003980"/>
            <a:ext cx="4867275" cy="51111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069" spc="5" dirty="0">
                <a:latin typeface="Times New Roman"/>
                <a:cs typeface="Times New Roman"/>
              </a:rPr>
              <a:t>Fig. </a:t>
            </a:r>
            <a:r>
              <a:rPr sz="1069" spc="10" dirty="0">
                <a:latin typeface="Times New Roman"/>
                <a:cs typeface="Times New Roman"/>
              </a:rPr>
              <a:t>2: </a:t>
            </a:r>
            <a:r>
              <a:rPr sz="1069" spc="19" dirty="0">
                <a:latin typeface="Times New Roman"/>
                <a:cs typeface="Times New Roman"/>
              </a:rPr>
              <a:t>A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relationship</a:t>
            </a:r>
            <a:endParaRPr sz="1069">
              <a:latin typeface="Times New Roman"/>
              <a:cs typeface="Times New Roman"/>
            </a:endParaRPr>
          </a:p>
          <a:p>
            <a:pPr marL="12347" marR="6791" algn="just">
              <a:lnSpc>
                <a:spcPct val="147900"/>
              </a:lnSpc>
              <a:spcBef>
                <a:spcPts val="632"/>
              </a:spcBef>
            </a:pPr>
            <a:r>
              <a:rPr sz="1069" spc="15" dirty="0">
                <a:latin typeface="Times New Roman"/>
                <a:cs typeface="Times New Roman"/>
              </a:rPr>
              <a:t>While </a:t>
            </a:r>
            <a:r>
              <a:rPr sz="1069" spc="5" dirty="0">
                <a:latin typeface="Times New Roman"/>
                <a:cs typeface="Times New Roman"/>
              </a:rPr>
              <a:t>transforming, </a:t>
            </a:r>
            <a:r>
              <a:rPr sz="1069" spc="10" dirty="0">
                <a:latin typeface="Times New Roman"/>
                <a:cs typeface="Times New Roman"/>
              </a:rPr>
              <a:t>two relations </a:t>
            </a:r>
            <a:r>
              <a:rPr sz="1069" spc="5" dirty="0">
                <a:latin typeface="Times New Roman"/>
                <a:cs typeface="Times New Roman"/>
              </a:rPr>
              <a:t>will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5" dirty="0">
                <a:latin typeface="Times New Roman"/>
                <a:cs typeface="Times New Roman"/>
              </a:rPr>
              <a:t>created,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9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19" dirty="0">
                <a:latin typeface="Times New Roman"/>
                <a:cs typeface="Times New Roman"/>
              </a:rPr>
              <a:t>HOBBY </a:t>
            </a:r>
            <a:r>
              <a:rPr sz="1069" spc="10" dirty="0">
                <a:latin typeface="Times New Roman"/>
                <a:cs typeface="Times New Roman"/>
              </a:rPr>
              <a:t>each. </a:t>
            </a:r>
            <a:r>
              <a:rPr sz="1069" spc="15" dirty="0">
                <a:latin typeface="Times New Roman"/>
                <a:cs typeface="Times New Roman"/>
              </a:rPr>
              <a:t>For 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of either one 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included </a:t>
            </a:r>
            <a:r>
              <a:rPr sz="1069" spc="15" dirty="0">
                <a:latin typeface="Times New Roman"/>
                <a:cs typeface="Times New Roman"/>
              </a:rPr>
              <a:t>in the </a:t>
            </a:r>
            <a:r>
              <a:rPr sz="1069" spc="5" dirty="0">
                <a:latin typeface="Times New Roman"/>
                <a:cs typeface="Times New Roman"/>
              </a:rPr>
              <a:t>other, it </a:t>
            </a:r>
            <a:r>
              <a:rPr sz="1069" spc="10" dirty="0">
                <a:latin typeface="Times New Roman"/>
                <a:cs typeface="Times New Roman"/>
              </a:rPr>
              <a:t>will work. But preferably, 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should include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HOBBY </a:t>
            </a:r>
            <a:r>
              <a:rPr sz="1069" spc="5" dirty="0">
                <a:latin typeface="Times New Roman"/>
                <a:cs typeface="Times New Roman"/>
              </a:rPr>
              <a:t>as FK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Not Null </a:t>
            </a:r>
            <a:r>
              <a:rPr sz="1069" spc="5" dirty="0">
                <a:latin typeface="Times New Roman"/>
                <a:cs typeface="Times New Roman"/>
              </a:rPr>
              <a:t>constraint </a:t>
            </a:r>
            <a:r>
              <a:rPr sz="1069" spc="10" dirty="0">
                <a:latin typeface="Times New Roman"/>
                <a:cs typeface="Times New Roman"/>
              </a:rPr>
              <a:t>imposed  </a:t>
            </a:r>
            <a:r>
              <a:rPr sz="1069" spc="15" dirty="0">
                <a:latin typeface="Times New Roman"/>
                <a:cs typeface="Times New Roman"/>
              </a:rPr>
              <a:t>on</a:t>
            </a:r>
            <a:r>
              <a:rPr sz="1069" spc="-7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it.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08"/>
              </a:spcBef>
            </a:pP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(</a:t>
            </a:r>
            <a:r>
              <a:rPr sz="1069" u="sng" spc="5" dirty="0">
                <a:latin typeface="Times New Roman"/>
                <a:cs typeface="Times New Roman"/>
              </a:rPr>
              <a:t>stId</a:t>
            </a:r>
            <a:r>
              <a:rPr sz="1069" spc="5" dirty="0">
                <a:latin typeface="Times New Roman"/>
                <a:cs typeface="Times New Roman"/>
              </a:rPr>
              <a:t>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stName)</a:t>
            </a:r>
            <a:endParaRPr sz="1069">
              <a:latin typeface="Times New Roman"/>
              <a:cs typeface="Times New Roman"/>
            </a:endParaRPr>
          </a:p>
          <a:p>
            <a:pPr marL="432143">
              <a:spcBef>
                <a:spcPts val="617"/>
              </a:spcBef>
            </a:pP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dirty="0">
                <a:latin typeface="Times New Roman"/>
                <a:cs typeface="Times New Roman"/>
              </a:rPr>
              <a:t>(</a:t>
            </a:r>
            <a:r>
              <a:rPr sz="1069" u="sng" dirty="0">
                <a:latin typeface="Times New Roman"/>
                <a:cs typeface="Times New Roman"/>
              </a:rPr>
              <a:t>scId</a:t>
            </a:r>
            <a:r>
              <a:rPr sz="1069" dirty="0">
                <a:latin typeface="Times New Roman"/>
                <a:cs typeface="Times New Roman"/>
              </a:rPr>
              <a:t>, </a:t>
            </a:r>
            <a:r>
              <a:rPr sz="1069" spc="15" dirty="0">
                <a:latin typeface="Times New Roman"/>
                <a:cs typeface="Times New Roman"/>
              </a:rPr>
              <a:t>scAmount,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u="heavy" spc="5" dirty="0">
                <a:latin typeface="Times New Roman"/>
                <a:cs typeface="Times New Roman"/>
              </a:rPr>
              <a:t>stId</a:t>
            </a:r>
            <a:r>
              <a:rPr sz="1069" spc="5" dirty="0">
                <a:latin typeface="Times New Roman"/>
                <a:cs typeface="Times New Roman"/>
              </a:rPr>
              <a:t>)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3"/>
              </a:spcBef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advantage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including </a:t>
            </a:r>
            <a:r>
              <a:rPr sz="1069" spc="15" dirty="0">
                <a:latin typeface="Times New Roman"/>
                <a:cs typeface="Times New Roman"/>
              </a:rPr>
              <a:t>the PK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FK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instance </a:t>
            </a:r>
            <a:r>
              <a:rPr sz="1069" spc="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  <a:spcBef>
                <a:spcPts val="5"/>
              </a:spcBef>
            </a:pP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spc="10" dirty="0">
                <a:latin typeface="Times New Roman"/>
                <a:cs typeface="Times New Roman"/>
              </a:rPr>
              <a:t>will definitely have a value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FK </a:t>
            </a:r>
            <a:r>
              <a:rPr sz="1069" spc="10" dirty="0">
                <a:latin typeface="Times New Roman"/>
                <a:cs typeface="Times New Roman"/>
              </a:rPr>
              <a:t>attribute, </a:t>
            </a:r>
            <a:r>
              <a:rPr sz="1069" spc="5" dirty="0">
                <a:latin typeface="Times New Roman"/>
                <a:cs typeface="Times New Roman"/>
              </a:rPr>
              <a:t>that is, stId.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15" dirty="0">
                <a:latin typeface="Times New Roman"/>
                <a:cs typeface="Times New Roman"/>
              </a:rPr>
              <a:t>if we  do </a:t>
            </a:r>
            <a:r>
              <a:rPr sz="1069" spc="10" dirty="0">
                <a:latin typeface="Times New Roman"/>
                <a:cs typeface="Times New Roman"/>
              </a:rPr>
              <a:t>other </a:t>
            </a:r>
            <a:r>
              <a:rPr sz="1069" spc="24" dirty="0">
                <a:latin typeface="Times New Roman"/>
                <a:cs typeface="Times New Roman"/>
              </a:rPr>
              <a:t>way </a:t>
            </a:r>
            <a:r>
              <a:rPr sz="1069" spc="10" dirty="0">
                <a:latin typeface="Times New Roman"/>
                <a:cs typeface="Times New Roman"/>
              </a:rPr>
              <a:t>round;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include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9" dirty="0">
                <a:latin typeface="Times New Roman"/>
                <a:cs typeface="Times New Roman"/>
              </a:rPr>
              <a:t>PK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STAPPLE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as FK, then since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10" dirty="0">
                <a:latin typeface="Times New Roman"/>
                <a:cs typeface="Times New Roman"/>
              </a:rPr>
              <a:t>relationship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optional from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10" dirty="0">
                <a:latin typeface="Times New Roman"/>
                <a:cs typeface="Times New Roman"/>
              </a:rPr>
              <a:t>side, the </a:t>
            </a:r>
            <a:r>
              <a:rPr sz="1069" spc="5" dirty="0">
                <a:latin typeface="Times New Roman"/>
                <a:cs typeface="Times New Roman"/>
              </a:rPr>
              <a:t>instances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15" dirty="0">
                <a:latin typeface="Times New Roman"/>
                <a:cs typeface="Times New Roman"/>
              </a:rPr>
              <a:t>STD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FK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5" dirty="0">
                <a:latin typeface="Times New Roman"/>
                <a:cs typeface="Times New Roman"/>
              </a:rPr>
              <a:t>(scId), </a:t>
            </a:r>
            <a:r>
              <a:rPr sz="1069" spc="10" dirty="0">
                <a:latin typeface="Times New Roman"/>
                <a:cs typeface="Times New Roman"/>
              </a:rPr>
              <a:t>causing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wastage </a:t>
            </a:r>
            <a:r>
              <a:rPr sz="1069" spc="10" dirty="0">
                <a:latin typeface="Times New Roman"/>
                <a:cs typeface="Times New Roman"/>
              </a:rPr>
              <a:t>of storage. </a:t>
            </a:r>
            <a:r>
              <a:rPr sz="1069" spc="15" dirty="0">
                <a:latin typeface="Times New Roman"/>
                <a:cs typeface="Times New Roman"/>
              </a:rPr>
              <a:t>More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records with  </a:t>
            </a:r>
            <a:r>
              <a:rPr sz="1069" spc="15" dirty="0">
                <a:latin typeface="Times New Roman"/>
                <a:cs typeface="Times New Roman"/>
              </a:rPr>
              <a:t>Null </a:t>
            </a:r>
            <a:r>
              <a:rPr sz="1069" spc="10" dirty="0">
                <a:latin typeface="Times New Roman"/>
                <a:cs typeface="Times New Roman"/>
              </a:rPr>
              <a:t>value </a:t>
            </a:r>
            <a:r>
              <a:rPr sz="1069" spc="15" dirty="0">
                <a:latin typeface="Times New Roman"/>
                <a:cs typeface="Times New Roman"/>
              </a:rPr>
              <a:t>more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wastage.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68" dirty="0">
                <a:latin typeface="Times New Roman"/>
                <a:cs typeface="Times New Roman"/>
              </a:rPr>
              <a:t>Unary</a:t>
            </a:r>
            <a:r>
              <a:rPr sz="1264" spc="-44" dirty="0">
                <a:latin typeface="Times New Roman"/>
                <a:cs typeface="Times New Roman"/>
              </a:rPr>
              <a:t> </a:t>
            </a:r>
            <a:r>
              <a:rPr sz="1264" spc="39" dirty="0">
                <a:latin typeface="Times New Roman"/>
                <a:cs typeface="Times New Roman"/>
              </a:rPr>
              <a:t>Relationship</a:t>
            </a:r>
            <a:endParaRPr sz="1264">
              <a:latin typeface="Times New Roman"/>
              <a:cs typeface="Times New Roman"/>
            </a:endParaRPr>
          </a:p>
          <a:p>
            <a:pPr marL="12347" algn="just">
              <a:spcBef>
                <a:spcPts val="238"/>
              </a:spcBef>
            </a:pPr>
            <a:r>
              <a:rPr sz="1069" spc="10" dirty="0">
                <a:latin typeface="Times New Roman"/>
                <a:cs typeface="Times New Roman"/>
              </a:rPr>
              <a:t>These  </a:t>
            </a:r>
            <a:r>
              <a:rPr sz="1069" spc="15" dirty="0">
                <a:latin typeface="Times New Roman"/>
                <a:cs typeface="Times New Roman"/>
              </a:rPr>
              <a:t>are  the  </a:t>
            </a:r>
            <a:r>
              <a:rPr sz="1069" spc="10" dirty="0">
                <a:latin typeface="Times New Roman"/>
                <a:cs typeface="Times New Roman"/>
              </a:rPr>
              <a:t>relationships,  which  involve  a  single  </a:t>
            </a:r>
            <a:r>
              <a:rPr sz="1069" spc="5" dirty="0">
                <a:latin typeface="Times New Roman"/>
                <a:cs typeface="Times New Roman"/>
              </a:rPr>
              <a:t>entity.  </a:t>
            </a:r>
            <a:r>
              <a:rPr sz="1069" spc="10" dirty="0">
                <a:latin typeface="Times New Roman"/>
                <a:cs typeface="Times New Roman"/>
              </a:rPr>
              <a:t>These  are 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29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475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recursive relationships. </a:t>
            </a:r>
            <a:r>
              <a:rPr sz="1069" spc="15" dirty="0">
                <a:latin typeface="Times New Roman"/>
                <a:cs typeface="Times New Roman"/>
              </a:rPr>
              <a:t>Unary </a:t>
            </a:r>
            <a:r>
              <a:rPr sz="1069" spc="10" dirty="0">
                <a:latin typeface="Times New Roman"/>
                <a:cs typeface="Times New Roman"/>
              </a:rPr>
              <a:t>relationships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one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one,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and 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cardinalities.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unary 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 and </a:t>
            </a:r>
            <a:r>
              <a:rPr sz="1069" spc="15" dirty="0">
                <a:latin typeface="Times New Roman"/>
                <a:cs typeface="Times New Roman"/>
              </a:rPr>
              <a:t>one to </a:t>
            </a:r>
            <a:r>
              <a:rPr sz="1069" spc="24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relationships, the </a:t>
            </a:r>
            <a:r>
              <a:rPr sz="1069" spc="19" dirty="0">
                <a:latin typeface="Times New Roman"/>
                <a:cs typeface="Times New Roman"/>
              </a:rPr>
              <a:t>PK  </a:t>
            </a:r>
            <a:r>
              <a:rPr sz="1069" spc="10" dirty="0">
                <a:latin typeface="Times New Roman"/>
                <a:cs typeface="Times New Roman"/>
              </a:rPr>
              <a:t>of same entity type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foreign </a:t>
            </a:r>
            <a:r>
              <a:rPr sz="1069" spc="15" dirty="0">
                <a:latin typeface="Times New Roman"/>
                <a:cs typeface="Times New Roman"/>
              </a:rPr>
              <a:t>key in the same </a:t>
            </a:r>
            <a:r>
              <a:rPr sz="1069" spc="10" dirty="0">
                <a:latin typeface="Times New Roman"/>
                <a:cs typeface="Times New Roman"/>
              </a:rPr>
              <a:t>relation and </a:t>
            </a:r>
            <a:r>
              <a:rPr sz="1069" spc="15" dirty="0">
                <a:latin typeface="Times New Roman"/>
                <a:cs typeface="Times New Roman"/>
              </a:rPr>
              <a:t>obviously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the 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since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10" dirty="0">
                <a:latin typeface="Times New Roman"/>
                <a:cs typeface="Times New Roman"/>
              </a:rPr>
              <a:t>attribute </a:t>
            </a:r>
            <a:r>
              <a:rPr sz="1069" spc="15" dirty="0">
                <a:latin typeface="Times New Roman"/>
                <a:cs typeface="Times New Roman"/>
              </a:rPr>
              <a:t>name </a:t>
            </a:r>
            <a:r>
              <a:rPr sz="1069" spc="10" dirty="0">
                <a:latin typeface="Times New Roman"/>
                <a:cs typeface="Times New Roman"/>
              </a:rPr>
              <a:t>cannot be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15" dirty="0">
                <a:latin typeface="Times New Roman"/>
                <a:cs typeface="Times New Roman"/>
              </a:rPr>
              <a:t>same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9" dirty="0">
                <a:latin typeface="Times New Roman"/>
                <a:cs typeface="Times New Roman"/>
              </a:rPr>
              <a:t>The  </a:t>
            </a:r>
            <a:r>
              <a:rPr sz="1069" spc="15" dirty="0">
                <a:latin typeface="Times New Roman"/>
                <a:cs typeface="Times New Roman"/>
              </a:rPr>
              <a:t>example </a:t>
            </a:r>
            <a:r>
              <a:rPr sz="1069" spc="10" dirty="0">
                <a:latin typeface="Times New Roman"/>
                <a:cs typeface="Times New Roman"/>
              </a:rPr>
              <a:t>of one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one relationship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figure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4644" y="2604877"/>
            <a:ext cx="121620" cy="123472"/>
          </a:xfrm>
          <a:custGeom>
            <a:avLst/>
            <a:gdLst/>
            <a:ahLst/>
            <a:cxnLst/>
            <a:rect l="l" t="t" r="r" b="b"/>
            <a:pathLst>
              <a:path w="125095" h="127000">
                <a:moveTo>
                  <a:pt x="62503" y="0"/>
                </a:moveTo>
                <a:lnTo>
                  <a:pt x="37945" y="5073"/>
                </a:lnTo>
                <a:lnTo>
                  <a:pt x="18103" y="18865"/>
                </a:lnTo>
                <a:lnTo>
                  <a:pt x="4835" y="39231"/>
                </a:lnTo>
                <a:lnTo>
                  <a:pt x="0" y="64028"/>
                </a:lnTo>
                <a:lnTo>
                  <a:pt x="4835" y="88586"/>
                </a:lnTo>
                <a:lnTo>
                  <a:pt x="18103" y="108429"/>
                </a:lnTo>
                <a:lnTo>
                  <a:pt x="37945" y="121696"/>
                </a:lnTo>
                <a:lnTo>
                  <a:pt x="62503" y="126532"/>
                </a:lnTo>
                <a:lnTo>
                  <a:pt x="86419" y="121696"/>
                </a:lnTo>
                <a:lnTo>
                  <a:pt x="106332" y="108429"/>
                </a:lnTo>
                <a:lnTo>
                  <a:pt x="119957" y="88586"/>
                </a:lnTo>
                <a:lnTo>
                  <a:pt x="125007" y="64028"/>
                </a:lnTo>
                <a:lnTo>
                  <a:pt x="119957" y="39231"/>
                </a:lnTo>
                <a:lnTo>
                  <a:pt x="106332" y="18865"/>
                </a:lnTo>
                <a:lnTo>
                  <a:pt x="86419" y="5073"/>
                </a:lnTo>
                <a:lnTo>
                  <a:pt x="62503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2377158" y="2489315"/>
            <a:ext cx="871713" cy="372269"/>
          </a:xfrm>
          <a:custGeom>
            <a:avLst/>
            <a:gdLst/>
            <a:ahLst/>
            <a:cxnLst/>
            <a:rect l="l" t="t" r="r" b="b"/>
            <a:pathLst>
              <a:path w="896620" h="382905">
                <a:moveTo>
                  <a:pt x="0" y="382645"/>
                </a:moveTo>
                <a:lnTo>
                  <a:pt x="896397" y="382645"/>
                </a:lnTo>
                <a:lnTo>
                  <a:pt x="896397" y="0"/>
                </a:lnTo>
                <a:lnTo>
                  <a:pt x="0" y="0"/>
                </a:lnTo>
                <a:lnTo>
                  <a:pt x="0" y="382645"/>
                </a:lnTo>
                <a:close/>
              </a:path>
            </a:pathLst>
          </a:custGeom>
          <a:ln w="11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453745" y="2668670"/>
            <a:ext cx="327201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10" dirty="0">
                <a:latin typeface="Arial"/>
                <a:cs typeface="Arial"/>
              </a:rPr>
              <a:t>STD</a:t>
            </a:r>
            <a:endParaRPr sz="1167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3851" y="1651862"/>
            <a:ext cx="916164" cy="314237"/>
          </a:xfrm>
          <a:custGeom>
            <a:avLst/>
            <a:gdLst/>
            <a:ahLst/>
            <a:cxnLst/>
            <a:rect l="l" t="t" r="r" b="b"/>
            <a:pathLst>
              <a:path w="942339" h="323215">
                <a:moveTo>
                  <a:pt x="471065" y="0"/>
                </a:moveTo>
                <a:lnTo>
                  <a:pt x="401337" y="1770"/>
                </a:lnTo>
                <a:lnTo>
                  <a:pt x="334824" y="6908"/>
                </a:lnTo>
                <a:lnTo>
                  <a:pt x="272249" y="15153"/>
                </a:lnTo>
                <a:lnTo>
                  <a:pt x="214333" y="26242"/>
                </a:lnTo>
                <a:lnTo>
                  <a:pt x="161799" y="39916"/>
                </a:lnTo>
                <a:lnTo>
                  <a:pt x="115367" y="55912"/>
                </a:lnTo>
                <a:lnTo>
                  <a:pt x="75759" y="73970"/>
                </a:lnTo>
                <a:lnTo>
                  <a:pt x="19901" y="115226"/>
                </a:lnTo>
                <a:lnTo>
                  <a:pt x="0" y="161595"/>
                </a:lnTo>
                <a:lnTo>
                  <a:pt x="5095" y="185632"/>
                </a:lnTo>
                <a:lnTo>
                  <a:pt x="43696" y="230022"/>
                </a:lnTo>
                <a:lnTo>
                  <a:pt x="115367" y="267897"/>
                </a:lnTo>
                <a:lnTo>
                  <a:pt x="161799" y="283790"/>
                </a:lnTo>
                <a:lnTo>
                  <a:pt x="214333" y="297333"/>
                </a:lnTo>
                <a:lnTo>
                  <a:pt x="272249" y="308285"/>
                </a:lnTo>
                <a:lnTo>
                  <a:pt x="334824" y="316405"/>
                </a:lnTo>
                <a:lnTo>
                  <a:pt x="401337" y="321454"/>
                </a:lnTo>
                <a:lnTo>
                  <a:pt x="471065" y="323190"/>
                </a:lnTo>
                <a:lnTo>
                  <a:pt x="540451" y="321454"/>
                </a:lnTo>
                <a:lnTo>
                  <a:pt x="606750" y="316405"/>
                </a:lnTo>
                <a:lnTo>
                  <a:pt x="669222" y="308285"/>
                </a:lnTo>
                <a:lnTo>
                  <a:pt x="727124" y="297333"/>
                </a:lnTo>
                <a:lnTo>
                  <a:pt x="779714" y="283790"/>
                </a:lnTo>
                <a:lnTo>
                  <a:pt x="826249" y="267897"/>
                </a:lnTo>
                <a:lnTo>
                  <a:pt x="865987" y="249894"/>
                </a:lnTo>
                <a:lnTo>
                  <a:pt x="922106" y="208521"/>
                </a:lnTo>
                <a:lnTo>
                  <a:pt x="942131" y="161595"/>
                </a:lnTo>
                <a:lnTo>
                  <a:pt x="937001" y="137902"/>
                </a:lnTo>
                <a:lnTo>
                  <a:pt x="898187" y="93828"/>
                </a:lnTo>
                <a:lnTo>
                  <a:pt x="826249" y="55912"/>
                </a:lnTo>
                <a:lnTo>
                  <a:pt x="779714" y="39916"/>
                </a:lnTo>
                <a:lnTo>
                  <a:pt x="727124" y="26242"/>
                </a:lnTo>
                <a:lnTo>
                  <a:pt x="669222" y="15153"/>
                </a:lnTo>
                <a:lnTo>
                  <a:pt x="606750" y="6908"/>
                </a:lnTo>
                <a:lnTo>
                  <a:pt x="540451" y="1770"/>
                </a:lnTo>
                <a:lnTo>
                  <a:pt x="471065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 txBox="1"/>
          <p:nvPr/>
        </p:nvSpPr>
        <p:spPr>
          <a:xfrm>
            <a:off x="2671622" y="1727502"/>
            <a:ext cx="37906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latin typeface="Times New Roman"/>
                <a:cs typeface="Times New Roman"/>
              </a:rPr>
              <a:t>s</a:t>
            </a:r>
            <a:r>
              <a:rPr sz="875" spc="10" dirty="0">
                <a:latin typeface="Times New Roman"/>
                <a:cs typeface="Times New Roman"/>
              </a:rPr>
              <a:t>t</a:t>
            </a:r>
            <a:r>
              <a:rPr sz="875" spc="19" dirty="0">
                <a:latin typeface="Times New Roman"/>
                <a:cs typeface="Times New Roman"/>
              </a:rPr>
              <a:t>N</a:t>
            </a:r>
            <a:r>
              <a:rPr sz="875" spc="24" dirty="0">
                <a:latin typeface="Times New Roman"/>
                <a:cs typeface="Times New Roman"/>
              </a:rPr>
              <a:t>a</a:t>
            </a:r>
            <a:r>
              <a:rPr sz="875" spc="15" dirty="0">
                <a:latin typeface="Times New Roman"/>
                <a:cs typeface="Times New Roman"/>
              </a:rPr>
              <a:t>me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0719" y="1966033"/>
            <a:ext cx="0" cy="523522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538163"/>
                </a:moveTo>
                <a:lnTo>
                  <a:pt x="0" y="0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30828" y="1651801"/>
            <a:ext cx="837758" cy="314237"/>
          </a:xfrm>
          <a:custGeom>
            <a:avLst/>
            <a:gdLst/>
            <a:ahLst/>
            <a:cxnLst/>
            <a:rect l="l" t="t" r="r" b="b"/>
            <a:pathLst>
              <a:path w="861694" h="323215">
                <a:moveTo>
                  <a:pt x="431445" y="0"/>
                </a:moveTo>
                <a:lnTo>
                  <a:pt x="361572" y="2137"/>
                </a:lnTo>
                <a:lnTo>
                  <a:pt x="295248" y="8317"/>
                </a:lnTo>
                <a:lnTo>
                  <a:pt x="233370" y="18193"/>
                </a:lnTo>
                <a:lnTo>
                  <a:pt x="176834" y="31417"/>
                </a:lnTo>
                <a:lnTo>
                  <a:pt x="126536" y="47641"/>
                </a:lnTo>
                <a:lnTo>
                  <a:pt x="83374" y="66518"/>
                </a:lnTo>
                <a:lnTo>
                  <a:pt x="48242" y="87700"/>
                </a:lnTo>
                <a:lnTo>
                  <a:pt x="5659" y="135589"/>
                </a:lnTo>
                <a:lnTo>
                  <a:pt x="0" y="161601"/>
                </a:lnTo>
                <a:lnTo>
                  <a:pt x="4688" y="185639"/>
                </a:lnTo>
                <a:lnTo>
                  <a:pt x="40172" y="230030"/>
                </a:lnTo>
                <a:lnTo>
                  <a:pt x="105979" y="267907"/>
                </a:lnTo>
                <a:lnTo>
                  <a:pt x="148568" y="283800"/>
                </a:lnTo>
                <a:lnTo>
                  <a:pt x="196718" y="297344"/>
                </a:lnTo>
                <a:lnTo>
                  <a:pt x="249754" y="308296"/>
                </a:lnTo>
                <a:lnTo>
                  <a:pt x="307003" y="316417"/>
                </a:lnTo>
                <a:lnTo>
                  <a:pt x="367791" y="321466"/>
                </a:lnTo>
                <a:lnTo>
                  <a:pt x="431445" y="323202"/>
                </a:lnTo>
                <a:lnTo>
                  <a:pt x="501275" y="321106"/>
                </a:lnTo>
                <a:lnTo>
                  <a:pt x="567483" y="315031"/>
                </a:lnTo>
                <a:lnTo>
                  <a:pt x="629190" y="305297"/>
                </a:lnTo>
                <a:lnTo>
                  <a:pt x="685519" y="292224"/>
                </a:lnTo>
                <a:lnTo>
                  <a:pt x="735591" y="276132"/>
                </a:lnTo>
                <a:lnTo>
                  <a:pt x="778528" y="257342"/>
                </a:lnTo>
                <a:lnTo>
                  <a:pt x="813452" y="236174"/>
                </a:lnTo>
                <a:lnTo>
                  <a:pt x="855749" y="187983"/>
                </a:lnTo>
                <a:lnTo>
                  <a:pt x="861366" y="161601"/>
                </a:lnTo>
                <a:lnTo>
                  <a:pt x="855749" y="135589"/>
                </a:lnTo>
                <a:lnTo>
                  <a:pt x="813452" y="87700"/>
                </a:lnTo>
                <a:lnTo>
                  <a:pt x="778528" y="66518"/>
                </a:lnTo>
                <a:lnTo>
                  <a:pt x="735591" y="47641"/>
                </a:lnTo>
                <a:lnTo>
                  <a:pt x="685519" y="31417"/>
                </a:lnTo>
                <a:lnTo>
                  <a:pt x="629190" y="18193"/>
                </a:lnTo>
                <a:lnTo>
                  <a:pt x="567483" y="8317"/>
                </a:lnTo>
                <a:lnTo>
                  <a:pt x="501275" y="2137"/>
                </a:lnTo>
                <a:lnTo>
                  <a:pt x="431445" y="0"/>
                </a:lnTo>
                <a:close/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822407" y="1723141"/>
            <a:ext cx="25682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u="sng" dirty="0">
                <a:latin typeface="Times New Roman"/>
                <a:cs typeface="Times New Roman"/>
              </a:rPr>
              <a:t>s</a:t>
            </a:r>
            <a:r>
              <a:rPr sz="1069" u="sng" spc="63" dirty="0">
                <a:latin typeface="Times New Roman"/>
                <a:cs typeface="Times New Roman"/>
              </a:rPr>
              <a:t>t</a:t>
            </a:r>
            <a:r>
              <a:rPr sz="1069" u="sng" spc="73" dirty="0">
                <a:latin typeface="Times New Roman"/>
                <a:cs typeface="Times New Roman"/>
              </a:rPr>
              <a:t>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93288" y="1966026"/>
            <a:ext cx="523522" cy="523522"/>
          </a:xfrm>
          <a:custGeom>
            <a:avLst/>
            <a:gdLst/>
            <a:ahLst/>
            <a:cxnLst/>
            <a:rect l="l" t="t" r="r" b="b"/>
            <a:pathLst>
              <a:path w="538480" h="538480">
                <a:moveTo>
                  <a:pt x="538163" y="538163"/>
                </a:moveTo>
                <a:lnTo>
                  <a:pt x="0" y="0"/>
                </a:lnTo>
              </a:path>
            </a:pathLst>
          </a:custGeom>
          <a:ln w="8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203689" y="2489313"/>
            <a:ext cx="871713" cy="477838"/>
          </a:xfrm>
          <a:custGeom>
            <a:avLst/>
            <a:gdLst/>
            <a:ahLst/>
            <a:cxnLst/>
            <a:rect l="l" t="t" r="r" b="b"/>
            <a:pathLst>
              <a:path w="896620" h="491489">
                <a:moveTo>
                  <a:pt x="0" y="490902"/>
                </a:moveTo>
                <a:lnTo>
                  <a:pt x="896430" y="490902"/>
                </a:lnTo>
                <a:lnTo>
                  <a:pt x="896430" y="0"/>
                </a:lnTo>
                <a:lnTo>
                  <a:pt x="0" y="0"/>
                </a:lnTo>
                <a:lnTo>
                  <a:pt x="0" y="490902"/>
                </a:lnTo>
                <a:close/>
              </a:path>
            </a:pathLst>
          </a:custGeom>
          <a:ln w="119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5280543" y="2672793"/>
            <a:ext cx="636499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spc="29" dirty="0">
                <a:latin typeface="Arial"/>
                <a:cs typeface="Arial"/>
              </a:rPr>
              <a:t>SCAPPL</a:t>
            </a:r>
            <a:endParaRPr sz="1167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00979" y="2022763"/>
            <a:ext cx="1091494" cy="465490"/>
          </a:xfrm>
          <a:custGeom>
            <a:avLst/>
            <a:gdLst/>
            <a:ahLst/>
            <a:cxnLst/>
            <a:rect l="l" t="t" r="r" b="b"/>
            <a:pathLst>
              <a:path w="1122679" h="478789">
                <a:moveTo>
                  <a:pt x="1122197" y="478763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5761800" y="2022761"/>
            <a:ext cx="0" cy="419806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431497"/>
                </a:moveTo>
                <a:lnTo>
                  <a:pt x="0" y="0"/>
                </a:lnTo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249151" y="2658703"/>
            <a:ext cx="1989755" cy="0"/>
          </a:xfrm>
          <a:custGeom>
            <a:avLst/>
            <a:gdLst/>
            <a:ahLst/>
            <a:cxnLst/>
            <a:rect l="l" t="t" r="r" b="b"/>
            <a:pathLst>
              <a:path w="2046604">
                <a:moveTo>
                  <a:pt x="0" y="0"/>
                </a:moveTo>
                <a:lnTo>
                  <a:pt x="2046181" y="0"/>
                </a:lnTo>
              </a:path>
            </a:pathLst>
          </a:custGeom>
          <a:ln w="17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3877691" y="1604723"/>
            <a:ext cx="898878" cy="379677"/>
          </a:xfrm>
          <a:custGeom>
            <a:avLst/>
            <a:gdLst/>
            <a:ahLst/>
            <a:cxnLst/>
            <a:rect l="l" t="t" r="r" b="b"/>
            <a:pathLst>
              <a:path w="924560" h="390525">
                <a:moveTo>
                  <a:pt x="461991" y="0"/>
                </a:moveTo>
                <a:lnTo>
                  <a:pt x="399411" y="1772"/>
                </a:lnTo>
                <a:lnTo>
                  <a:pt x="339357" y="6938"/>
                </a:lnTo>
                <a:lnTo>
                  <a:pt x="282383" y="15271"/>
                </a:lnTo>
                <a:lnTo>
                  <a:pt x="229047" y="26541"/>
                </a:lnTo>
                <a:lnTo>
                  <a:pt x="179904" y="40522"/>
                </a:lnTo>
                <a:lnTo>
                  <a:pt x="135509" y="56986"/>
                </a:lnTo>
                <a:lnTo>
                  <a:pt x="96420" y="75705"/>
                </a:lnTo>
                <a:lnTo>
                  <a:pt x="63191" y="96453"/>
                </a:lnTo>
                <a:lnTo>
                  <a:pt x="16539" y="143119"/>
                </a:lnTo>
                <a:lnTo>
                  <a:pt x="0" y="195164"/>
                </a:lnTo>
                <a:lnTo>
                  <a:pt x="4227" y="221425"/>
                </a:lnTo>
                <a:lnTo>
                  <a:pt x="36378" y="270686"/>
                </a:lnTo>
                <a:lnTo>
                  <a:pt x="96420" y="313975"/>
                </a:lnTo>
                <a:lnTo>
                  <a:pt x="135509" y="332771"/>
                </a:lnTo>
                <a:lnTo>
                  <a:pt x="179904" y="349343"/>
                </a:lnTo>
                <a:lnTo>
                  <a:pt x="229047" y="363449"/>
                </a:lnTo>
                <a:lnTo>
                  <a:pt x="282383" y="374844"/>
                </a:lnTo>
                <a:lnTo>
                  <a:pt x="339357" y="383284"/>
                </a:lnTo>
                <a:lnTo>
                  <a:pt x="399411" y="388527"/>
                </a:lnTo>
                <a:lnTo>
                  <a:pt x="461991" y="390329"/>
                </a:lnTo>
                <a:lnTo>
                  <a:pt x="524892" y="388527"/>
                </a:lnTo>
                <a:lnTo>
                  <a:pt x="585155" y="383284"/>
                </a:lnTo>
                <a:lnTo>
                  <a:pt x="642242" y="374844"/>
                </a:lnTo>
                <a:lnTo>
                  <a:pt x="695613" y="363449"/>
                </a:lnTo>
                <a:lnTo>
                  <a:pt x="744727" y="349343"/>
                </a:lnTo>
                <a:lnTo>
                  <a:pt x="789045" y="332771"/>
                </a:lnTo>
                <a:lnTo>
                  <a:pt x="828026" y="313975"/>
                </a:lnTo>
                <a:lnTo>
                  <a:pt x="861131" y="293199"/>
                </a:lnTo>
                <a:lnTo>
                  <a:pt x="907550" y="246680"/>
                </a:lnTo>
                <a:lnTo>
                  <a:pt x="923983" y="195164"/>
                </a:lnTo>
                <a:lnTo>
                  <a:pt x="919785" y="168583"/>
                </a:lnTo>
                <a:lnTo>
                  <a:pt x="887819" y="119000"/>
                </a:lnTo>
                <a:lnTo>
                  <a:pt x="828026" y="75705"/>
                </a:lnTo>
                <a:lnTo>
                  <a:pt x="789045" y="56986"/>
                </a:lnTo>
                <a:lnTo>
                  <a:pt x="744727" y="40522"/>
                </a:lnTo>
                <a:lnTo>
                  <a:pt x="695613" y="26541"/>
                </a:lnTo>
                <a:lnTo>
                  <a:pt x="642242" y="15271"/>
                </a:lnTo>
                <a:lnTo>
                  <a:pt x="585155" y="6938"/>
                </a:lnTo>
                <a:lnTo>
                  <a:pt x="524892" y="1772"/>
                </a:lnTo>
                <a:lnTo>
                  <a:pt x="461991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4059308" y="1690231"/>
            <a:ext cx="27349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u="heavy" spc="15" dirty="0">
                <a:latin typeface="Times New Roman"/>
                <a:cs typeface="Times New Roman"/>
              </a:rPr>
              <a:t>s</a:t>
            </a:r>
            <a:r>
              <a:rPr sz="1069" u="heavy" dirty="0">
                <a:latin typeface="Times New Roman"/>
                <a:cs typeface="Times New Roman"/>
              </a:rPr>
              <a:t>c</a:t>
            </a:r>
            <a:r>
              <a:rPr sz="1069" u="heavy" spc="73" dirty="0">
                <a:latin typeface="Times New Roman"/>
                <a:cs typeface="Times New Roman"/>
              </a:rPr>
              <a:t>Id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9430" y="1604865"/>
            <a:ext cx="1125449" cy="379677"/>
          </a:xfrm>
          <a:custGeom>
            <a:avLst/>
            <a:gdLst/>
            <a:ahLst/>
            <a:cxnLst/>
            <a:rect l="l" t="t" r="r" b="b"/>
            <a:pathLst>
              <a:path w="1157604" h="390525">
                <a:moveTo>
                  <a:pt x="579386" y="0"/>
                </a:moveTo>
                <a:lnTo>
                  <a:pt x="511780" y="1306"/>
                </a:lnTo>
                <a:lnTo>
                  <a:pt x="446475" y="5129"/>
                </a:lnTo>
                <a:lnTo>
                  <a:pt x="383903" y="11326"/>
                </a:lnTo>
                <a:lnTo>
                  <a:pt x="324499" y="19754"/>
                </a:lnTo>
                <a:lnTo>
                  <a:pt x="268695" y="30268"/>
                </a:lnTo>
                <a:lnTo>
                  <a:pt x="216925" y="42727"/>
                </a:lnTo>
                <a:lnTo>
                  <a:pt x="169622" y="56985"/>
                </a:lnTo>
                <a:lnTo>
                  <a:pt x="127221" y="72901"/>
                </a:lnTo>
                <a:lnTo>
                  <a:pt x="90154" y="90330"/>
                </a:lnTo>
                <a:lnTo>
                  <a:pt x="33755" y="129155"/>
                </a:lnTo>
                <a:lnTo>
                  <a:pt x="3895" y="172315"/>
                </a:lnTo>
                <a:lnTo>
                  <a:pt x="0" y="195161"/>
                </a:lnTo>
                <a:lnTo>
                  <a:pt x="3895" y="217726"/>
                </a:lnTo>
                <a:lnTo>
                  <a:pt x="33755" y="260562"/>
                </a:lnTo>
                <a:lnTo>
                  <a:pt x="90154" y="299318"/>
                </a:lnTo>
                <a:lnTo>
                  <a:pt x="127221" y="316782"/>
                </a:lnTo>
                <a:lnTo>
                  <a:pt x="169622" y="332766"/>
                </a:lnTo>
                <a:lnTo>
                  <a:pt x="216925" y="347116"/>
                </a:lnTo>
                <a:lnTo>
                  <a:pt x="268695" y="359679"/>
                </a:lnTo>
                <a:lnTo>
                  <a:pt x="324499" y="370302"/>
                </a:lnTo>
                <a:lnTo>
                  <a:pt x="383903" y="378831"/>
                </a:lnTo>
                <a:lnTo>
                  <a:pt x="446475" y="385113"/>
                </a:lnTo>
                <a:lnTo>
                  <a:pt x="511780" y="388995"/>
                </a:lnTo>
                <a:lnTo>
                  <a:pt x="579386" y="390323"/>
                </a:lnTo>
                <a:lnTo>
                  <a:pt x="646688" y="388995"/>
                </a:lnTo>
                <a:lnTo>
                  <a:pt x="711733" y="385113"/>
                </a:lnTo>
                <a:lnTo>
                  <a:pt x="774084" y="378831"/>
                </a:lnTo>
                <a:lnTo>
                  <a:pt x="833304" y="370302"/>
                </a:lnTo>
                <a:lnTo>
                  <a:pt x="888957" y="359679"/>
                </a:lnTo>
                <a:lnTo>
                  <a:pt x="940607" y="347116"/>
                </a:lnTo>
                <a:lnTo>
                  <a:pt x="987815" y="332766"/>
                </a:lnTo>
                <a:lnTo>
                  <a:pt x="1030146" y="316782"/>
                </a:lnTo>
                <a:lnTo>
                  <a:pt x="1067163" y="299318"/>
                </a:lnTo>
                <a:lnTo>
                  <a:pt x="1123507" y="260562"/>
                </a:lnTo>
                <a:lnTo>
                  <a:pt x="1153353" y="217726"/>
                </a:lnTo>
                <a:lnTo>
                  <a:pt x="1157248" y="195161"/>
                </a:lnTo>
                <a:lnTo>
                  <a:pt x="1153353" y="172315"/>
                </a:lnTo>
                <a:lnTo>
                  <a:pt x="1123507" y="129155"/>
                </a:lnTo>
                <a:lnTo>
                  <a:pt x="1067163" y="90330"/>
                </a:lnTo>
                <a:lnTo>
                  <a:pt x="1030146" y="72901"/>
                </a:lnTo>
                <a:lnTo>
                  <a:pt x="987815" y="56985"/>
                </a:lnTo>
                <a:lnTo>
                  <a:pt x="940607" y="42727"/>
                </a:lnTo>
                <a:lnTo>
                  <a:pt x="888957" y="30268"/>
                </a:lnTo>
                <a:lnTo>
                  <a:pt x="833304" y="19754"/>
                </a:lnTo>
                <a:lnTo>
                  <a:pt x="774084" y="11326"/>
                </a:lnTo>
                <a:lnTo>
                  <a:pt x="711733" y="5129"/>
                </a:lnTo>
                <a:lnTo>
                  <a:pt x="646688" y="1306"/>
                </a:lnTo>
                <a:lnTo>
                  <a:pt x="579386" y="0"/>
                </a:lnTo>
                <a:close/>
              </a:path>
            </a:pathLst>
          </a:custGeom>
          <a:ln w="8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5341873" y="1689171"/>
            <a:ext cx="502532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scAmount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311784" y="2534845"/>
            <a:ext cx="0" cy="252501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3381466" y="2543741"/>
            <a:ext cx="0" cy="252501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5160565" y="2534845"/>
            <a:ext cx="0" cy="252501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240"/>
                </a:lnTo>
              </a:path>
            </a:pathLst>
          </a:custGeom>
          <a:ln w="179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5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7142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3193415" y="1856255"/>
            <a:ext cx="0" cy="167922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33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/>
          <p:nvPr/>
        </p:nvSpPr>
        <p:spPr>
          <a:xfrm>
            <a:off x="1468525" y="1848891"/>
            <a:ext cx="1113102" cy="416719"/>
          </a:xfrm>
          <a:custGeom>
            <a:avLst/>
            <a:gdLst/>
            <a:ahLst/>
            <a:cxnLst/>
            <a:rect l="l" t="t" r="r" b="b"/>
            <a:pathLst>
              <a:path w="1144905" h="428625">
                <a:moveTo>
                  <a:pt x="0" y="428297"/>
                </a:moveTo>
                <a:lnTo>
                  <a:pt x="1144667" y="428297"/>
                </a:lnTo>
                <a:lnTo>
                  <a:pt x="1144667" y="0"/>
                </a:lnTo>
                <a:lnTo>
                  <a:pt x="0" y="0"/>
                </a:lnTo>
                <a:lnTo>
                  <a:pt x="0" y="42829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" name="object 7"/>
          <p:cNvSpPr/>
          <p:nvPr/>
        </p:nvSpPr>
        <p:spPr>
          <a:xfrm>
            <a:off x="1468525" y="1848891"/>
            <a:ext cx="1113102" cy="416719"/>
          </a:xfrm>
          <a:custGeom>
            <a:avLst/>
            <a:gdLst/>
            <a:ahLst/>
            <a:cxnLst/>
            <a:rect l="l" t="t" r="r" b="b"/>
            <a:pathLst>
              <a:path w="1144905" h="428625">
                <a:moveTo>
                  <a:pt x="0" y="428297"/>
                </a:moveTo>
                <a:lnTo>
                  <a:pt x="1144667" y="428297"/>
                </a:lnTo>
                <a:lnTo>
                  <a:pt x="1144667" y="0"/>
                </a:lnTo>
                <a:lnTo>
                  <a:pt x="0" y="0"/>
                </a:lnTo>
                <a:lnTo>
                  <a:pt x="0" y="428297"/>
                </a:lnTo>
                <a:close/>
              </a:path>
            </a:pathLst>
          </a:custGeom>
          <a:ln w="1341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1502058" y="1944084"/>
            <a:ext cx="1050131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dirty="0">
                <a:solidFill>
                  <a:srgbClr val="FFFF00"/>
                </a:solidFill>
                <a:latin typeface="Arial"/>
                <a:cs typeface="Arial"/>
              </a:rPr>
              <a:t>EMPLOYEE</a:t>
            </a:r>
            <a:endParaRPr sz="145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8814" y="2168940"/>
            <a:ext cx="348809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183" y="0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2582886" y="2099293"/>
            <a:ext cx="139524" cy="64206"/>
          </a:xfrm>
          <a:custGeom>
            <a:avLst/>
            <a:gdLst/>
            <a:ahLst/>
            <a:cxnLst/>
            <a:rect l="l" t="t" r="r" b="b"/>
            <a:pathLst>
              <a:path w="143510" h="66039">
                <a:moveTo>
                  <a:pt x="0" y="0"/>
                </a:moveTo>
                <a:lnTo>
                  <a:pt x="143273" y="65539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2588814" y="2168942"/>
            <a:ext cx="127794" cy="75935"/>
          </a:xfrm>
          <a:custGeom>
            <a:avLst/>
            <a:gdLst/>
            <a:ahLst/>
            <a:cxnLst/>
            <a:rect l="l" t="t" r="r" b="b"/>
            <a:pathLst>
              <a:path w="131444" h="78105">
                <a:moveTo>
                  <a:pt x="0" y="77733"/>
                </a:moveTo>
                <a:lnTo>
                  <a:pt x="131079" y="0"/>
                </a:lnTo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2762191" y="2133377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80" y="0"/>
                </a:moveTo>
                <a:lnTo>
                  <a:pt x="22505" y="2929"/>
                </a:lnTo>
                <a:lnTo>
                  <a:pt x="10859" y="10859"/>
                </a:lnTo>
                <a:lnTo>
                  <a:pt x="2929" y="22505"/>
                </a:lnTo>
                <a:lnTo>
                  <a:pt x="0" y="36580"/>
                </a:lnTo>
                <a:lnTo>
                  <a:pt x="2929" y="50417"/>
                </a:lnTo>
                <a:lnTo>
                  <a:pt x="10859" y="61538"/>
                </a:lnTo>
                <a:lnTo>
                  <a:pt x="22505" y="68945"/>
                </a:lnTo>
                <a:lnTo>
                  <a:pt x="36580" y="71636"/>
                </a:lnTo>
                <a:lnTo>
                  <a:pt x="50417" y="68945"/>
                </a:lnTo>
                <a:lnTo>
                  <a:pt x="61538" y="61538"/>
                </a:lnTo>
                <a:lnTo>
                  <a:pt x="68945" y="50417"/>
                </a:lnTo>
                <a:lnTo>
                  <a:pt x="71636" y="36580"/>
                </a:lnTo>
                <a:lnTo>
                  <a:pt x="68945" y="22505"/>
                </a:lnTo>
                <a:lnTo>
                  <a:pt x="61538" y="10859"/>
                </a:lnTo>
                <a:lnTo>
                  <a:pt x="50417" y="2929"/>
                </a:lnTo>
                <a:lnTo>
                  <a:pt x="36580" y="0"/>
                </a:lnTo>
                <a:close/>
              </a:path>
            </a:pathLst>
          </a:custGeom>
          <a:ln w="1788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2880740" y="1967410"/>
            <a:ext cx="640203" cy="403137"/>
          </a:xfrm>
          <a:custGeom>
            <a:avLst/>
            <a:gdLst/>
            <a:ahLst/>
            <a:cxnLst/>
            <a:rect l="l" t="t" r="r" b="b"/>
            <a:pathLst>
              <a:path w="658495" h="414655">
                <a:moveTo>
                  <a:pt x="329223" y="0"/>
                </a:moveTo>
                <a:lnTo>
                  <a:pt x="0" y="207289"/>
                </a:lnTo>
                <a:lnTo>
                  <a:pt x="329223" y="414578"/>
                </a:lnTo>
                <a:lnTo>
                  <a:pt x="658447" y="207289"/>
                </a:lnTo>
                <a:lnTo>
                  <a:pt x="32922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2880740" y="1967410"/>
            <a:ext cx="640203" cy="403137"/>
          </a:xfrm>
          <a:custGeom>
            <a:avLst/>
            <a:gdLst/>
            <a:ahLst/>
            <a:cxnLst/>
            <a:rect l="l" t="t" r="r" b="b"/>
            <a:pathLst>
              <a:path w="658495" h="414655">
                <a:moveTo>
                  <a:pt x="329223" y="0"/>
                </a:moveTo>
                <a:lnTo>
                  <a:pt x="0" y="207289"/>
                </a:lnTo>
                <a:lnTo>
                  <a:pt x="329223" y="414578"/>
                </a:lnTo>
                <a:lnTo>
                  <a:pt x="658447" y="207289"/>
                </a:lnTo>
                <a:lnTo>
                  <a:pt x="329223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2960254" y="2110454"/>
            <a:ext cx="485245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10" dirty="0">
                <a:solidFill>
                  <a:srgbClr val="FFFF00"/>
                </a:solidFill>
                <a:latin typeface="Arial"/>
                <a:cs typeface="Arial"/>
              </a:rPr>
              <a:t>MANAGES</a:t>
            </a:r>
            <a:endParaRPr sz="72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4999" y="1327285"/>
            <a:ext cx="659959" cy="313002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39892" y="0"/>
                </a:moveTo>
                <a:lnTo>
                  <a:pt x="278458" y="2580"/>
                </a:lnTo>
                <a:lnTo>
                  <a:pt x="220776" y="10027"/>
                </a:lnTo>
                <a:lnTo>
                  <a:pt x="167772" y="21903"/>
                </a:lnTo>
                <a:lnTo>
                  <a:pt x="120376" y="37767"/>
                </a:lnTo>
                <a:lnTo>
                  <a:pt x="79516" y="57182"/>
                </a:lnTo>
                <a:lnTo>
                  <a:pt x="46120" y="79708"/>
                </a:lnTo>
                <a:lnTo>
                  <a:pt x="5433" y="132338"/>
                </a:lnTo>
                <a:lnTo>
                  <a:pt x="0" y="161563"/>
                </a:lnTo>
                <a:lnTo>
                  <a:pt x="5433" y="190334"/>
                </a:lnTo>
                <a:lnTo>
                  <a:pt x="46120" y="242344"/>
                </a:lnTo>
                <a:lnTo>
                  <a:pt x="79516" y="264680"/>
                </a:lnTo>
                <a:lnTo>
                  <a:pt x="120376" y="283967"/>
                </a:lnTo>
                <a:lnTo>
                  <a:pt x="167772" y="299755"/>
                </a:lnTo>
                <a:lnTo>
                  <a:pt x="220776" y="311591"/>
                </a:lnTo>
                <a:lnTo>
                  <a:pt x="278458" y="319024"/>
                </a:lnTo>
                <a:lnTo>
                  <a:pt x="339892" y="321601"/>
                </a:lnTo>
                <a:lnTo>
                  <a:pt x="400871" y="319024"/>
                </a:lnTo>
                <a:lnTo>
                  <a:pt x="458201" y="311591"/>
                </a:lnTo>
                <a:lnTo>
                  <a:pt x="510938" y="299755"/>
                </a:lnTo>
                <a:lnTo>
                  <a:pt x="558144" y="283967"/>
                </a:lnTo>
                <a:lnTo>
                  <a:pt x="598877" y="264680"/>
                </a:lnTo>
                <a:lnTo>
                  <a:pt x="632195" y="242344"/>
                </a:lnTo>
                <a:lnTo>
                  <a:pt x="672828" y="190334"/>
                </a:lnTo>
                <a:lnTo>
                  <a:pt x="678260" y="161563"/>
                </a:lnTo>
                <a:lnTo>
                  <a:pt x="672828" y="132338"/>
                </a:lnTo>
                <a:lnTo>
                  <a:pt x="632195" y="79708"/>
                </a:lnTo>
                <a:lnTo>
                  <a:pt x="598877" y="57182"/>
                </a:lnTo>
                <a:lnTo>
                  <a:pt x="558144" y="37767"/>
                </a:lnTo>
                <a:lnTo>
                  <a:pt x="510938" y="21903"/>
                </a:lnTo>
                <a:lnTo>
                  <a:pt x="458201" y="10027"/>
                </a:lnTo>
                <a:lnTo>
                  <a:pt x="400871" y="2580"/>
                </a:lnTo>
                <a:lnTo>
                  <a:pt x="339892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2164999" y="1327285"/>
            <a:ext cx="659959" cy="313002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39892" y="0"/>
                </a:moveTo>
                <a:lnTo>
                  <a:pt x="278458" y="2580"/>
                </a:lnTo>
                <a:lnTo>
                  <a:pt x="220776" y="10027"/>
                </a:lnTo>
                <a:lnTo>
                  <a:pt x="167772" y="21903"/>
                </a:lnTo>
                <a:lnTo>
                  <a:pt x="120376" y="37767"/>
                </a:lnTo>
                <a:lnTo>
                  <a:pt x="79516" y="57182"/>
                </a:lnTo>
                <a:lnTo>
                  <a:pt x="46120" y="79708"/>
                </a:lnTo>
                <a:lnTo>
                  <a:pt x="5433" y="132338"/>
                </a:lnTo>
                <a:lnTo>
                  <a:pt x="0" y="161563"/>
                </a:lnTo>
                <a:lnTo>
                  <a:pt x="5433" y="190334"/>
                </a:lnTo>
                <a:lnTo>
                  <a:pt x="46120" y="242344"/>
                </a:lnTo>
                <a:lnTo>
                  <a:pt x="79516" y="264680"/>
                </a:lnTo>
                <a:lnTo>
                  <a:pt x="120376" y="283967"/>
                </a:lnTo>
                <a:lnTo>
                  <a:pt x="167772" y="299755"/>
                </a:lnTo>
                <a:lnTo>
                  <a:pt x="220776" y="311591"/>
                </a:lnTo>
                <a:lnTo>
                  <a:pt x="278458" y="319024"/>
                </a:lnTo>
                <a:lnTo>
                  <a:pt x="339892" y="321601"/>
                </a:lnTo>
                <a:lnTo>
                  <a:pt x="400871" y="319024"/>
                </a:lnTo>
                <a:lnTo>
                  <a:pt x="458201" y="311591"/>
                </a:lnTo>
                <a:lnTo>
                  <a:pt x="510938" y="299755"/>
                </a:lnTo>
                <a:lnTo>
                  <a:pt x="558144" y="283967"/>
                </a:lnTo>
                <a:lnTo>
                  <a:pt x="598877" y="264680"/>
                </a:lnTo>
                <a:lnTo>
                  <a:pt x="632195" y="242344"/>
                </a:lnTo>
                <a:lnTo>
                  <a:pt x="672828" y="190334"/>
                </a:lnTo>
                <a:lnTo>
                  <a:pt x="678260" y="161563"/>
                </a:lnTo>
                <a:lnTo>
                  <a:pt x="672828" y="132338"/>
                </a:lnTo>
                <a:lnTo>
                  <a:pt x="632195" y="79708"/>
                </a:lnTo>
                <a:lnTo>
                  <a:pt x="598877" y="57182"/>
                </a:lnTo>
                <a:lnTo>
                  <a:pt x="558144" y="37767"/>
                </a:lnTo>
                <a:lnTo>
                  <a:pt x="510938" y="21903"/>
                </a:lnTo>
                <a:lnTo>
                  <a:pt x="458201" y="10027"/>
                </a:lnTo>
                <a:lnTo>
                  <a:pt x="400871" y="2580"/>
                </a:lnTo>
                <a:lnTo>
                  <a:pt x="339892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2163015" y="1401897"/>
            <a:ext cx="66613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solidFill>
                  <a:srgbClr val="FFFF00"/>
                </a:solidFill>
                <a:latin typeface="Arial"/>
                <a:cs typeface="Arial"/>
              </a:rPr>
              <a:t>empName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68518" y="1327285"/>
            <a:ext cx="591432" cy="313002"/>
          </a:xfrm>
          <a:custGeom>
            <a:avLst/>
            <a:gdLst/>
            <a:ahLst/>
            <a:cxnLst/>
            <a:rect l="l" t="t" r="r" b="b"/>
            <a:pathLst>
              <a:path w="608330" h="321944">
                <a:moveTo>
                  <a:pt x="304835" y="0"/>
                </a:moveTo>
                <a:lnTo>
                  <a:pt x="243163" y="3253"/>
                </a:lnTo>
                <a:lnTo>
                  <a:pt x="185830" y="12598"/>
                </a:lnTo>
                <a:lnTo>
                  <a:pt x="134035" y="27408"/>
                </a:lnTo>
                <a:lnTo>
                  <a:pt x="88973" y="47059"/>
                </a:lnTo>
                <a:lnTo>
                  <a:pt x="51842" y="70924"/>
                </a:lnTo>
                <a:lnTo>
                  <a:pt x="23839" y="98381"/>
                </a:lnTo>
                <a:lnTo>
                  <a:pt x="0" y="161563"/>
                </a:lnTo>
                <a:lnTo>
                  <a:pt x="6159" y="193820"/>
                </a:lnTo>
                <a:lnTo>
                  <a:pt x="51842" y="251049"/>
                </a:lnTo>
                <a:lnTo>
                  <a:pt x="88973" y="274733"/>
                </a:lnTo>
                <a:lnTo>
                  <a:pt x="134035" y="294273"/>
                </a:lnTo>
                <a:lnTo>
                  <a:pt x="185830" y="309027"/>
                </a:lnTo>
                <a:lnTo>
                  <a:pt x="243163" y="318351"/>
                </a:lnTo>
                <a:lnTo>
                  <a:pt x="304835" y="321601"/>
                </a:lnTo>
                <a:lnTo>
                  <a:pt x="366005" y="318351"/>
                </a:lnTo>
                <a:lnTo>
                  <a:pt x="422959" y="309027"/>
                </a:lnTo>
                <a:lnTo>
                  <a:pt x="474484" y="294273"/>
                </a:lnTo>
                <a:lnTo>
                  <a:pt x="519364" y="274733"/>
                </a:lnTo>
                <a:lnTo>
                  <a:pt x="556385" y="251049"/>
                </a:lnTo>
                <a:lnTo>
                  <a:pt x="584332" y="223863"/>
                </a:lnTo>
                <a:lnTo>
                  <a:pt x="608147" y="161563"/>
                </a:lnTo>
                <a:lnTo>
                  <a:pt x="601991" y="128802"/>
                </a:lnTo>
                <a:lnTo>
                  <a:pt x="556385" y="70924"/>
                </a:lnTo>
                <a:lnTo>
                  <a:pt x="519364" y="47059"/>
                </a:lnTo>
                <a:lnTo>
                  <a:pt x="474484" y="27408"/>
                </a:lnTo>
                <a:lnTo>
                  <a:pt x="422959" y="12598"/>
                </a:lnTo>
                <a:lnTo>
                  <a:pt x="366005" y="3253"/>
                </a:lnTo>
                <a:lnTo>
                  <a:pt x="30483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468518" y="1327285"/>
            <a:ext cx="591432" cy="313002"/>
          </a:xfrm>
          <a:custGeom>
            <a:avLst/>
            <a:gdLst/>
            <a:ahLst/>
            <a:cxnLst/>
            <a:rect l="l" t="t" r="r" b="b"/>
            <a:pathLst>
              <a:path w="608330" h="321944">
                <a:moveTo>
                  <a:pt x="304835" y="0"/>
                </a:moveTo>
                <a:lnTo>
                  <a:pt x="243163" y="3253"/>
                </a:lnTo>
                <a:lnTo>
                  <a:pt x="185830" y="12598"/>
                </a:lnTo>
                <a:lnTo>
                  <a:pt x="134035" y="27408"/>
                </a:lnTo>
                <a:lnTo>
                  <a:pt x="88973" y="47059"/>
                </a:lnTo>
                <a:lnTo>
                  <a:pt x="51842" y="70924"/>
                </a:lnTo>
                <a:lnTo>
                  <a:pt x="23839" y="98381"/>
                </a:lnTo>
                <a:lnTo>
                  <a:pt x="0" y="161563"/>
                </a:lnTo>
                <a:lnTo>
                  <a:pt x="6159" y="193820"/>
                </a:lnTo>
                <a:lnTo>
                  <a:pt x="51842" y="251049"/>
                </a:lnTo>
                <a:lnTo>
                  <a:pt x="88973" y="274733"/>
                </a:lnTo>
                <a:lnTo>
                  <a:pt x="134035" y="294273"/>
                </a:lnTo>
                <a:lnTo>
                  <a:pt x="185830" y="309027"/>
                </a:lnTo>
                <a:lnTo>
                  <a:pt x="243163" y="318351"/>
                </a:lnTo>
                <a:lnTo>
                  <a:pt x="304835" y="321601"/>
                </a:lnTo>
                <a:lnTo>
                  <a:pt x="366005" y="318351"/>
                </a:lnTo>
                <a:lnTo>
                  <a:pt x="422959" y="309027"/>
                </a:lnTo>
                <a:lnTo>
                  <a:pt x="474484" y="294273"/>
                </a:lnTo>
                <a:lnTo>
                  <a:pt x="519364" y="274733"/>
                </a:lnTo>
                <a:lnTo>
                  <a:pt x="556385" y="251049"/>
                </a:lnTo>
                <a:lnTo>
                  <a:pt x="584332" y="223863"/>
                </a:lnTo>
                <a:lnTo>
                  <a:pt x="608147" y="161563"/>
                </a:lnTo>
                <a:lnTo>
                  <a:pt x="601991" y="128802"/>
                </a:lnTo>
                <a:lnTo>
                  <a:pt x="556385" y="70924"/>
                </a:lnTo>
                <a:lnTo>
                  <a:pt x="519364" y="47059"/>
                </a:lnTo>
                <a:lnTo>
                  <a:pt x="474484" y="27408"/>
                </a:lnTo>
                <a:lnTo>
                  <a:pt x="422959" y="12598"/>
                </a:lnTo>
                <a:lnTo>
                  <a:pt x="366005" y="3253"/>
                </a:lnTo>
                <a:lnTo>
                  <a:pt x="304835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1527309" y="1386093"/>
            <a:ext cx="47351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264" spc="19" dirty="0">
                <a:solidFill>
                  <a:srgbClr val="FFFF00"/>
                </a:solidFill>
                <a:latin typeface="Arial"/>
                <a:cs typeface="Arial"/>
              </a:rPr>
              <a:t>mp</a:t>
            </a:r>
            <a:r>
              <a:rPr sz="1264" spc="-29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1264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04095" y="2404572"/>
            <a:ext cx="591432" cy="348809"/>
          </a:xfrm>
          <a:custGeom>
            <a:avLst/>
            <a:gdLst/>
            <a:ahLst/>
            <a:cxnLst/>
            <a:rect l="l" t="t" r="r" b="b"/>
            <a:pathLst>
              <a:path w="608330" h="358775">
                <a:moveTo>
                  <a:pt x="303311" y="0"/>
                </a:moveTo>
                <a:lnTo>
                  <a:pt x="242142" y="3664"/>
                </a:lnTo>
                <a:lnTo>
                  <a:pt x="185187" y="14170"/>
                </a:lnTo>
                <a:lnTo>
                  <a:pt x="133663" y="30784"/>
                </a:lnTo>
                <a:lnTo>
                  <a:pt x="88783" y="52774"/>
                </a:lnTo>
                <a:lnTo>
                  <a:pt x="51762" y="79409"/>
                </a:lnTo>
                <a:lnTo>
                  <a:pt x="23815" y="109955"/>
                </a:lnTo>
                <a:lnTo>
                  <a:pt x="0" y="179853"/>
                </a:lnTo>
                <a:lnTo>
                  <a:pt x="6156" y="215522"/>
                </a:lnTo>
                <a:lnTo>
                  <a:pt x="51762" y="279145"/>
                </a:lnTo>
                <a:lnTo>
                  <a:pt x="88783" y="305598"/>
                </a:lnTo>
                <a:lnTo>
                  <a:pt x="133663" y="327478"/>
                </a:lnTo>
                <a:lnTo>
                  <a:pt x="185187" y="344035"/>
                </a:lnTo>
                <a:lnTo>
                  <a:pt x="242142" y="354520"/>
                </a:lnTo>
                <a:lnTo>
                  <a:pt x="303311" y="358182"/>
                </a:lnTo>
                <a:lnTo>
                  <a:pt x="364546" y="354520"/>
                </a:lnTo>
                <a:lnTo>
                  <a:pt x="421673" y="344035"/>
                </a:lnTo>
                <a:lnTo>
                  <a:pt x="473442" y="327478"/>
                </a:lnTo>
                <a:lnTo>
                  <a:pt x="518602" y="305598"/>
                </a:lnTo>
                <a:lnTo>
                  <a:pt x="555902" y="279145"/>
                </a:lnTo>
                <a:lnTo>
                  <a:pt x="584094" y="248869"/>
                </a:lnTo>
                <a:lnTo>
                  <a:pt x="608147" y="179853"/>
                </a:lnTo>
                <a:lnTo>
                  <a:pt x="601926" y="143680"/>
                </a:lnTo>
                <a:lnTo>
                  <a:pt x="584094" y="109955"/>
                </a:lnTo>
                <a:lnTo>
                  <a:pt x="555902" y="79409"/>
                </a:lnTo>
                <a:lnTo>
                  <a:pt x="518602" y="52774"/>
                </a:lnTo>
                <a:lnTo>
                  <a:pt x="473442" y="30784"/>
                </a:lnTo>
                <a:lnTo>
                  <a:pt x="421673" y="14170"/>
                </a:lnTo>
                <a:lnTo>
                  <a:pt x="364546" y="3664"/>
                </a:lnTo>
                <a:lnTo>
                  <a:pt x="30331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504095" y="2404572"/>
            <a:ext cx="591432" cy="348809"/>
          </a:xfrm>
          <a:custGeom>
            <a:avLst/>
            <a:gdLst/>
            <a:ahLst/>
            <a:cxnLst/>
            <a:rect l="l" t="t" r="r" b="b"/>
            <a:pathLst>
              <a:path w="608330" h="358775">
                <a:moveTo>
                  <a:pt x="303311" y="0"/>
                </a:moveTo>
                <a:lnTo>
                  <a:pt x="242142" y="3664"/>
                </a:lnTo>
                <a:lnTo>
                  <a:pt x="185187" y="14170"/>
                </a:lnTo>
                <a:lnTo>
                  <a:pt x="133663" y="30784"/>
                </a:lnTo>
                <a:lnTo>
                  <a:pt x="88783" y="52774"/>
                </a:lnTo>
                <a:lnTo>
                  <a:pt x="51762" y="79409"/>
                </a:lnTo>
                <a:lnTo>
                  <a:pt x="23815" y="109955"/>
                </a:lnTo>
                <a:lnTo>
                  <a:pt x="0" y="179853"/>
                </a:lnTo>
                <a:lnTo>
                  <a:pt x="6156" y="215522"/>
                </a:lnTo>
                <a:lnTo>
                  <a:pt x="51762" y="279145"/>
                </a:lnTo>
                <a:lnTo>
                  <a:pt x="88783" y="305598"/>
                </a:lnTo>
                <a:lnTo>
                  <a:pt x="133663" y="327478"/>
                </a:lnTo>
                <a:lnTo>
                  <a:pt x="185187" y="344035"/>
                </a:lnTo>
                <a:lnTo>
                  <a:pt x="242142" y="354520"/>
                </a:lnTo>
                <a:lnTo>
                  <a:pt x="303311" y="358182"/>
                </a:lnTo>
                <a:lnTo>
                  <a:pt x="364546" y="354520"/>
                </a:lnTo>
                <a:lnTo>
                  <a:pt x="421673" y="344035"/>
                </a:lnTo>
                <a:lnTo>
                  <a:pt x="473442" y="327478"/>
                </a:lnTo>
                <a:lnTo>
                  <a:pt x="518602" y="305598"/>
                </a:lnTo>
                <a:lnTo>
                  <a:pt x="555902" y="279145"/>
                </a:lnTo>
                <a:lnTo>
                  <a:pt x="584094" y="248869"/>
                </a:lnTo>
                <a:lnTo>
                  <a:pt x="608147" y="179853"/>
                </a:lnTo>
                <a:lnTo>
                  <a:pt x="601926" y="143680"/>
                </a:lnTo>
                <a:lnTo>
                  <a:pt x="584094" y="109955"/>
                </a:lnTo>
                <a:lnTo>
                  <a:pt x="555902" y="79409"/>
                </a:lnTo>
                <a:lnTo>
                  <a:pt x="518602" y="52774"/>
                </a:lnTo>
                <a:lnTo>
                  <a:pt x="473442" y="30784"/>
                </a:lnTo>
                <a:lnTo>
                  <a:pt x="421673" y="14170"/>
                </a:lnTo>
                <a:lnTo>
                  <a:pt x="364546" y="3664"/>
                </a:lnTo>
                <a:lnTo>
                  <a:pt x="303311" y="0"/>
                </a:lnTo>
                <a:close/>
              </a:path>
            </a:pathLst>
          </a:custGeom>
          <a:ln w="447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 txBox="1"/>
          <p:nvPr/>
        </p:nvSpPr>
        <p:spPr>
          <a:xfrm>
            <a:off x="1546638" y="2496667"/>
            <a:ext cx="511792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9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069" spc="-1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069" spc="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069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069" spc="19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069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endParaRPr sz="106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68358" y="1855241"/>
            <a:ext cx="618596" cy="6174"/>
          </a:xfrm>
          <a:custGeom>
            <a:avLst/>
            <a:gdLst/>
            <a:ahLst/>
            <a:cxnLst/>
            <a:rect l="l" t="t" r="r" b="b"/>
            <a:pathLst>
              <a:path w="636270" h="6350">
                <a:moveTo>
                  <a:pt x="635686" y="6097"/>
                </a:moveTo>
                <a:lnTo>
                  <a:pt x="0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1711713" y="2264296"/>
            <a:ext cx="49389" cy="126559"/>
          </a:xfrm>
          <a:custGeom>
            <a:avLst/>
            <a:gdLst/>
            <a:ahLst/>
            <a:cxnLst/>
            <a:rect l="l" t="t" r="r" b="b"/>
            <a:pathLst>
              <a:path w="50800" h="130175">
                <a:moveTo>
                  <a:pt x="0" y="0"/>
                </a:moveTo>
                <a:lnTo>
                  <a:pt x="50306" y="129576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677625" y="1638857"/>
            <a:ext cx="34572" cy="209285"/>
          </a:xfrm>
          <a:custGeom>
            <a:avLst/>
            <a:gdLst/>
            <a:ahLst/>
            <a:cxnLst/>
            <a:rect l="l" t="t" r="r" b="b"/>
            <a:pathLst>
              <a:path w="35560" h="215265">
                <a:moveTo>
                  <a:pt x="0" y="214944"/>
                </a:moveTo>
                <a:lnTo>
                  <a:pt x="35061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2372723" y="1604768"/>
            <a:ext cx="0" cy="24324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250006"/>
                </a:moveTo>
                <a:lnTo>
                  <a:pt x="0" y="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2624677" y="1770762"/>
            <a:ext cx="0" cy="167922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60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1468652" y="2821559"/>
            <a:ext cx="3966545" cy="34572"/>
          </a:xfrm>
          <a:custGeom>
            <a:avLst/>
            <a:gdLst/>
            <a:ahLst/>
            <a:cxnLst/>
            <a:rect l="l" t="t" r="r" b="b"/>
            <a:pathLst>
              <a:path w="4079875" h="35560">
                <a:moveTo>
                  <a:pt x="0" y="0"/>
                </a:moveTo>
                <a:lnTo>
                  <a:pt x="4079370" y="35061"/>
                </a:lnTo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2651355" y="1827082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86" y="0"/>
                </a:moveTo>
                <a:lnTo>
                  <a:pt x="22509" y="2691"/>
                </a:lnTo>
                <a:lnTo>
                  <a:pt x="10861" y="10099"/>
                </a:lnTo>
                <a:lnTo>
                  <a:pt x="2929" y="21222"/>
                </a:lnTo>
                <a:lnTo>
                  <a:pt x="0" y="35061"/>
                </a:lnTo>
                <a:lnTo>
                  <a:pt x="2929" y="49139"/>
                </a:lnTo>
                <a:lnTo>
                  <a:pt x="10861" y="60786"/>
                </a:lnTo>
                <a:lnTo>
                  <a:pt x="22509" y="68718"/>
                </a:lnTo>
                <a:lnTo>
                  <a:pt x="36586" y="71648"/>
                </a:lnTo>
                <a:lnTo>
                  <a:pt x="50425" y="68718"/>
                </a:lnTo>
                <a:lnTo>
                  <a:pt x="61548" y="60786"/>
                </a:lnTo>
                <a:lnTo>
                  <a:pt x="68956" y="49139"/>
                </a:lnTo>
                <a:lnTo>
                  <a:pt x="71648" y="35061"/>
                </a:lnTo>
                <a:lnTo>
                  <a:pt x="68956" y="21222"/>
                </a:lnTo>
                <a:lnTo>
                  <a:pt x="61548" y="10099"/>
                </a:lnTo>
                <a:lnTo>
                  <a:pt x="50425" y="2691"/>
                </a:lnTo>
                <a:lnTo>
                  <a:pt x="36586" y="0"/>
                </a:lnTo>
                <a:close/>
              </a:path>
            </a:pathLst>
          </a:custGeom>
          <a:ln w="1789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2" name="object 32"/>
          <p:cNvSpPr txBox="1"/>
          <p:nvPr/>
        </p:nvSpPr>
        <p:spPr>
          <a:xfrm>
            <a:off x="3150197" y="1488565"/>
            <a:ext cx="2190397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4" dirty="0">
                <a:latin typeface="Arial"/>
                <a:cs typeface="Arial"/>
              </a:rPr>
              <a:t>EMPLOYEE </a:t>
            </a:r>
            <a:r>
              <a:rPr sz="778" spc="19" dirty="0">
                <a:latin typeface="Arial"/>
                <a:cs typeface="Arial"/>
              </a:rPr>
              <a:t>(</a:t>
            </a:r>
            <a:r>
              <a:rPr sz="778" u="sng" spc="19" dirty="0">
                <a:latin typeface="Arial"/>
                <a:cs typeface="Arial"/>
              </a:rPr>
              <a:t>empId</a:t>
            </a:r>
            <a:r>
              <a:rPr sz="778" spc="19" dirty="0">
                <a:latin typeface="Arial"/>
                <a:cs typeface="Arial"/>
              </a:rPr>
              <a:t>, empName, empAdr,</a:t>
            </a:r>
            <a:r>
              <a:rPr sz="778" spc="-24" dirty="0">
                <a:latin typeface="Arial"/>
                <a:cs typeface="Arial"/>
              </a:rPr>
              <a:t> </a:t>
            </a:r>
            <a:r>
              <a:rPr sz="778" spc="24" dirty="0">
                <a:latin typeface="Arial"/>
                <a:cs typeface="Arial"/>
              </a:rPr>
              <a:t>mgr)</a:t>
            </a:r>
            <a:endParaRPr sz="778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20605" y="1604682"/>
            <a:ext cx="161749" cy="7408"/>
          </a:xfrm>
          <a:custGeom>
            <a:avLst/>
            <a:gdLst/>
            <a:ahLst/>
            <a:cxnLst/>
            <a:rect l="l" t="t" r="r" b="b"/>
            <a:pathLst>
              <a:path w="166370" h="7619">
                <a:moveTo>
                  <a:pt x="0" y="0"/>
                </a:moveTo>
                <a:lnTo>
                  <a:pt x="166175" y="7622"/>
                </a:lnTo>
              </a:path>
            </a:pathLst>
          </a:custGeom>
          <a:ln w="447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4" name="object 34"/>
          <p:cNvSpPr txBox="1"/>
          <p:nvPr/>
        </p:nvSpPr>
        <p:spPr>
          <a:xfrm>
            <a:off x="4831285" y="2583165"/>
            <a:ext cx="151253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-5" dirty="0">
                <a:latin typeface="Arial"/>
                <a:cs typeface="Arial"/>
              </a:rPr>
              <a:t>(</a:t>
            </a:r>
            <a:r>
              <a:rPr sz="778" spc="24" dirty="0">
                <a:latin typeface="Arial"/>
                <a:cs typeface="Arial"/>
              </a:rPr>
              <a:t>a</a:t>
            </a:r>
            <a:r>
              <a:rPr sz="778" spc="10" dirty="0">
                <a:latin typeface="Arial"/>
                <a:cs typeface="Arial"/>
              </a:rPr>
              <a:t>)</a:t>
            </a:r>
            <a:endParaRPr sz="77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94153" y="3425413"/>
            <a:ext cx="0" cy="167922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293"/>
                </a:lnTo>
              </a:path>
            </a:pathLst>
          </a:custGeom>
          <a:ln w="1789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6" name="object 36"/>
          <p:cNvSpPr/>
          <p:nvPr/>
        </p:nvSpPr>
        <p:spPr>
          <a:xfrm>
            <a:off x="1468627" y="3418091"/>
            <a:ext cx="1113719" cy="416719"/>
          </a:xfrm>
          <a:custGeom>
            <a:avLst/>
            <a:gdLst/>
            <a:ahLst/>
            <a:cxnLst/>
            <a:rect l="l" t="t" r="r" b="b"/>
            <a:pathLst>
              <a:path w="1145539" h="428625">
                <a:moveTo>
                  <a:pt x="0" y="428447"/>
                </a:moveTo>
                <a:lnTo>
                  <a:pt x="1145068" y="428447"/>
                </a:lnTo>
                <a:lnTo>
                  <a:pt x="1145068" y="0"/>
                </a:lnTo>
                <a:lnTo>
                  <a:pt x="0" y="0"/>
                </a:lnTo>
                <a:lnTo>
                  <a:pt x="0" y="428447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7" name="object 37"/>
          <p:cNvSpPr/>
          <p:nvPr/>
        </p:nvSpPr>
        <p:spPr>
          <a:xfrm>
            <a:off x="1468627" y="3418091"/>
            <a:ext cx="1113719" cy="416719"/>
          </a:xfrm>
          <a:custGeom>
            <a:avLst/>
            <a:gdLst/>
            <a:ahLst/>
            <a:cxnLst/>
            <a:rect l="l" t="t" r="r" b="b"/>
            <a:pathLst>
              <a:path w="1145539" h="428625">
                <a:moveTo>
                  <a:pt x="0" y="428447"/>
                </a:moveTo>
                <a:lnTo>
                  <a:pt x="1145068" y="428447"/>
                </a:lnTo>
                <a:lnTo>
                  <a:pt x="1145068" y="0"/>
                </a:lnTo>
                <a:lnTo>
                  <a:pt x="0" y="0"/>
                </a:lnTo>
                <a:lnTo>
                  <a:pt x="0" y="428447"/>
                </a:lnTo>
                <a:close/>
              </a:path>
            </a:pathLst>
          </a:custGeom>
          <a:ln w="1342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8" name="object 38"/>
          <p:cNvSpPr txBox="1"/>
          <p:nvPr/>
        </p:nvSpPr>
        <p:spPr>
          <a:xfrm>
            <a:off x="1574802" y="3513311"/>
            <a:ext cx="90566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" dirty="0">
                <a:solidFill>
                  <a:srgbClr val="FFFF00"/>
                </a:solidFill>
                <a:latin typeface="Arial"/>
                <a:cs typeface="Arial"/>
              </a:rPr>
              <a:t>STU</a:t>
            </a:r>
            <a:r>
              <a:rPr sz="1458" spc="-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1458" spc="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1458" spc="-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458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endParaRPr sz="1458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589323" y="3738221"/>
            <a:ext cx="348809" cy="0"/>
          </a:xfrm>
          <a:custGeom>
            <a:avLst/>
            <a:gdLst/>
            <a:ahLst/>
            <a:cxnLst/>
            <a:rect l="l" t="t" r="r" b="b"/>
            <a:pathLst>
              <a:path w="358775">
                <a:moveTo>
                  <a:pt x="0" y="0"/>
                </a:moveTo>
                <a:lnTo>
                  <a:pt x="358307" y="0"/>
                </a:lnTo>
              </a:path>
            </a:pathLst>
          </a:custGeom>
          <a:ln w="1789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0" name="object 40"/>
          <p:cNvSpPr/>
          <p:nvPr/>
        </p:nvSpPr>
        <p:spPr>
          <a:xfrm>
            <a:off x="2881354" y="3536618"/>
            <a:ext cx="640821" cy="403754"/>
          </a:xfrm>
          <a:custGeom>
            <a:avLst/>
            <a:gdLst/>
            <a:ahLst/>
            <a:cxnLst/>
            <a:rect l="l" t="t" r="r" b="b"/>
            <a:pathLst>
              <a:path w="659129" h="415289">
                <a:moveTo>
                  <a:pt x="329338" y="0"/>
                </a:moveTo>
                <a:lnTo>
                  <a:pt x="0" y="207360"/>
                </a:lnTo>
                <a:lnTo>
                  <a:pt x="329338" y="414721"/>
                </a:lnTo>
                <a:lnTo>
                  <a:pt x="658676" y="207360"/>
                </a:lnTo>
                <a:lnTo>
                  <a:pt x="32933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1" name="object 41"/>
          <p:cNvSpPr/>
          <p:nvPr/>
        </p:nvSpPr>
        <p:spPr>
          <a:xfrm>
            <a:off x="2881354" y="3536618"/>
            <a:ext cx="640821" cy="403754"/>
          </a:xfrm>
          <a:custGeom>
            <a:avLst/>
            <a:gdLst/>
            <a:ahLst/>
            <a:cxnLst/>
            <a:rect l="l" t="t" r="r" b="b"/>
            <a:pathLst>
              <a:path w="659129" h="415289">
                <a:moveTo>
                  <a:pt x="329338" y="0"/>
                </a:moveTo>
                <a:lnTo>
                  <a:pt x="0" y="207360"/>
                </a:lnTo>
                <a:lnTo>
                  <a:pt x="329338" y="414721"/>
                </a:lnTo>
                <a:lnTo>
                  <a:pt x="658676" y="207360"/>
                </a:lnTo>
                <a:lnTo>
                  <a:pt x="329338" y="0"/>
                </a:lnTo>
                <a:close/>
              </a:path>
            </a:pathLst>
          </a:custGeom>
          <a:ln w="44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2" name="object 42"/>
          <p:cNvSpPr txBox="1"/>
          <p:nvPr/>
        </p:nvSpPr>
        <p:spPr>
          <a:xfrm>
            <a:off x="2917882" y="3681282"/>
            <a:ext cx="572911" cy="11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29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729" dirty="0">
                <a:solidFill>
                  <a:srgbClr val="FFFF00"/>
                </a:solidFill>
                <a:latin typeface="Arial"/>
                <a:cs typeface="Arial"/>
              </a:rPr>
              <a:t>OO</a:t>
            </a:r>
            <a:r>
              <a:rPr sz="729" spc="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729" spc="-15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729" spc="-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729" spc="19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729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72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65360" y="2896271"/>
            <a:ext cx="659959" cy="313002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40008" y="0"/>
                </a:moveTo>
                <a:lnTo>
                  <a:pt x="278553" y="2580"/>
                </a:lnTo>
                <a:lnTo>
                  <a:pt x="220851" y="10030"/>
                </a:lnTo>
                <a:lnTo>
                  <a:pt x="167830" y="21910"/>
                </a:lnTo>
                <a:lnTo>
                  <a:pt x="120417" y="37780"/>
                </a:lnTo>
                <a:lnTo>
                  <a:pt x="79543" y="57202"/>
                </a:lnTo>
                <a:lnTo>
                  <a:pt x="46136" y="79736"/>
                </a:lnTo>
                <a:lnTo>
                  <a:pt x="5435" y="132383"/>
                </a:lnTo>
                <a:lnTo>
                  <a:pt x="0" y="161618"/>
                </a:lnTo>
                <a:lnTo>
                  <a:pt x="5435" y="190399"/>
                </a:lnTo>
                <a:lnTo>
                  <a:pt x="46136" y="242427"/>
                </a:lnTo>
                <a:lnTo>
                  <a:pt x="79543" y="264770"/>
                </a:lnTo>
                <a:lnTo>
                  <a:pt x="120417" y="284064"/>
                </a:lnTo>
                <a:lnTo>
                  <a:pt x="167830" y="299857"/>
                </a:lnTo>
                <a:lnTo>
                  <a:pt x="220851" y="311697"/>
                </a:lnTo>
                <a:lnTo>
                  <a:pt x="278553" y="319133"/>
                </a:lnTo>
                <a:lnTo>
                  <a:pt x="340008" y="321711"/>
                </a:lnTo>
                <a:lnTo>
                  <a:pt x="401008" y="319133"/>
                </a:lnTo>
                <a:lnTo>
                  <a:pt x="458357" y="311697"/>
                </a:lnTo>
                <a:lnTo>
                  <a:pt x="511113" y="299857"/>
                </a:lnTo>
                <a:lnTo>
                  <a:pt x="558335" y="284064"/>
                </a:lnTo>
                <a:lnTo>
                  <a:pt x="599082" y="264770"/>
                </a:lnTo>
                <a:lnTo>
                  <a:pt x="632412" y="242427"/>
                </a:lnTo>
                <a:lnTo>
                  <a:pt x="673058" y="190399"/>
                </a:lnTo>
                <a:lnTo>
                  <a:pt x="678491" y="161618"/>
                </a:lnTo>
                <a:lnTo>
                  <a:pt x="673058" y="132383"/>
                </a:lnTo>
                <a:lnTo>
                  <a:pt x="632412" y="79736"/>
                </a:lnTo>
                <a:lnTo>
                  <a:pt x="599082" y="57202"/>
                </a:lnTo>
                <a:lnTo>
                  <a:pt x="558335" y="37780"/>
                </a:lnTo>
                <a:lnTo>
                  <a:pt x="511113" y="21910"/>
                </a:lnTo>
                <a:lnTo>
                  <a:pt x="458357" y="10030"/>
                </a:lnTo>
                <a:lnTo>
                  <a:pt x="401008" y="2580"/>
                </a:lnTo>
                <a:lnTo>
                  <a:pt x="34000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4" name="object 44"/>
          <p:cNvSpPr/>
          <p:nvPr/>
        </p:nvSpPr>
        <p:spPr>
          <a:xfrm>
            <a:off x="2165360" y="2896271"/>
            <a:ext cx="659959" cy="313002"/>
          </a:xfrm>
          <a:custGeom>
            <a:avLst/>
            <a:gdLst/>
            <a:ahLst/>
            <a:cxnLst/>
            <a:rect l="l" t="t" r="r" b="b"/>
            <a:pathLst>
              <a:path w="678814" h="321944">
                <a:moveTo>
                  <a:pt x="340008" y="0"/>
                </a:moveTo>
                <a:lnTo>
                  <a:pt x="278553" y="2580"/>
                </a:lnTo>
                <a:lnTo>
                  <a:pt x="220851" y="10030"/>
                </a:lnTo>
                <a:lnTo>
                  <a:pt x="167830" y="21910"/>
                </a:lnTo>
                <a:lnTo>
                  <a:pt x="120417" y="37780"/>
                </a:lnTo>
                <a:lnTo>
                  <a:pt x="79543" y="57202"/>
                </a:lnTo>
                <a:lnTo>
                  <a:pt x="46136" y="79736"/>
                </a:lnTo>
                <a:lnTo>
                  <a:pt x="5435" y="132383"/>
                </a:lnTo>
                <a:lnTo>
                  <a:pt x="0" y="161618"/>
                </a:lnTo>
                <a:lnTo>
                  <a:pt x="5435" y="190399"/>
                </a:lnTo>
                <a:lnTo>
                  <a:pt x="46136" y="242427"/>
                </a:lnTo>
                <a:lnTo>
                  <a:pt x="79543" y="264770"/>
                </a:lnTo>
                <a:lnTo>
                  <a:pt x="120417" y="284064"/>
                </a:lnTo>
                <a:lnTo>
                  <a:pt x="167830" y="299857"/>
                </a:lnTo>
                <a:lnTo>
                  <a:pt x="220851" y="311697"/>
                </a:lnTo>
                <a:lnTo>
                  <a:pt x="278553" y="319133"/>
                </a:lnTo>
                <a:lnTo>
                  <a:pt x="340008" y="321711"/>
                </a:lnTo>
                <a:lnTo>
                  <a:pt x="401008" y="319133"/>
                </a:lnTo>
                <a:lnTo>
                  <a:pt x="458357" y="311697"/>
                </a:lnTo>
                <a:lnTo>
                  <a:pt x="511113" y="299857"/>
                </a:lnTo>
                <a:lnTo>
                  <a:pt x="558335" y="284064"/>
                </a:lnTo>
                <a:lnTo>
                  <a:pt x="599082" y="264770"/>
                </a:lnTo>
                <a:lnTo>
                  <a:pt x="632412" y="242427"/>
                </a:lnTo>
                <a:lnTo>
                  <a:pt x="673058" y="190399"/>
                </a:lnTo>
                <a:lnTo>
                  <a:pt x="678491" y="161618"/>
                </a:lnTo>
                <a:lnTo>
                  <a:pt x="673058" y="132383"/>
                </a:lnTo>
                <a:lnTo>
                  <a:pt x="632412" y="79736"/>
                </a:lnTo>
                <a:lnTo>
                  <a:pt x="599082" y="57202"/>
                </a:lnTo>
                <a:lnTo>
                  <a:pt x="558335" y="37780"/>
                </a:lnTo>
                <a:lnTo>
                  <a:pt x="511113" y="21910"/>
                </a:lnTo>
                <a:lnTo>
                  <a:pt x="458357" y="10030"/>
                </a:lnTo>
                <a:lnTo>
                  <a:pt x="401008" y="2580"/>
                </a:lnTo>
                <a:lnTo>
                  <a:pt x="340008" y="0"/>
                </a:lnTo>
                <a:close/>
              </a:path>
            </a:pathLst>
          </a:custGeom>
          <a:ln w="44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5" name="object 45"/>
          <p:cNvSpPr txBox="1"/>
          <p:nvPr/>
        </p:nvSpPr>
        <p:spPr>
          <a:xfrm>
            <a:off x="2246467" y="2970727"/>
            <a:ext cx="50438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069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069" spc="19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069" spc="44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1069" spc="-19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1069" spc="1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1069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68819" y="2895360"/>
            <a:ext cx="592049" cy="313002"/>
          </a:xfrm>
          <a:custGeom>
            <a:avLst/>
            <a:gdLst/>
            <a:ahLst/>
            <a:cxnLst/>
            <a:rect l="l" t="t" r="r" b="b"/>
            <a:pathLst>
              <a:path w="608964" h="321944">
                <a:moveTo>
                  <a:pt x="304988" y="0"/>
                </a:moveTo>
                <a:lnTo>
                  <a:pt x="243284" y="3255"/>
                </a:lnTo>
                <a:lnTo>
                  <a:pt x="185923" y="12604"/>
                </a:lnTo>
                <a:lnTo>
                  <a:pt x="134102" y="27422"/>
                </a:lnTo>
                <a:lnTo>
                  <a:pt x="89018" y="47082"/>
                </a:lnTo>
                <a:lnTo>
                  <a:pt x="51868" y="70960"/>
                </a:lnTo>
                <a:lnTo>
                  <a:pt x="23851" y="98430"/>
                </a:lnTo>
                <a:lnTo>
                  <a:pt x="0" y="161643"/>
                </a:lnTo>
                <a:lnTo>
                  <a:pt x="6162" y="193917"/>
                </a:lnTo>
                <a:lnTo>
                  <a:pt x="51868" y="251174"/>
                </a:lnTo>
                <a:lnTo>
                  <a:pt x="89018" y="274870"/>
                </a:lnTo>
                <a:lnTo>
                  <a:pt x="134102" y="294421"/>
                </a:lnTo>
                <a:lnTo>
                  <a:pt x="185923" y="309182"/>
                </a:lnTo>
                <a:lnTo>
                  <a:pt x="243284" y="318510"/>
                </a:lnTo>
                <a:lnTo>
                  <a:pt x="304988" y="321762"/>
                </a:lnTo>
                <a:lnTo>
                  <a:pt x="366188" y="318510"/>
                </a:lnTo>
                <a:lnTo>
                  <a:pt x="423171" y="309182"/>
                </a:lnTo>
                <a:lnTo>
                  <a:pt x="474721" y="294421"/>
                </a:lnTo>
                <a:lnTo>
                  <a:pt x="519624" y="274870"/>
                </a:lnTo>
                <a:lnTo>
                  <a:pt x="556663" y="251174"/>
                </a:lnTo>
                <a:lnTo>
                  <a:pt x="584625" y="223975"/>
                </a:lnTo>
                <a:lnTo>
                  <a:pt x="608452" y="161643"/>
                </a:lnTo>
                <a:lnTo>
                  <a:pt x="602292" y="128866"/>
                </a:lnTo>
                <a:lnTo>
                  <a:pt x="556663" y="70960"/>
                </a:lnTo>
                <a:lnTo>
                  <a:pt x="519624" y="47082"/>
                </a:lnTo>
                <a:lnTo>
                  <a:pt x="474721" y="27422"/>
                </a:lnTo>
                <a:lnTo>
                  <a:pt x="423171" y="12604"/>
                </a:lnTo>
                <a:lnTo>
                  <a:pt x="366188" y="3255"/>
                </a:lnTo>
                <a:lnTo>
                  <a:pt x="30498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7" name="object 47"/>
          <p:cNvSpPr/>
          <p:nvPr/>
        </p:nvSpPr>
        <p:spPr>
          <a:xfrm>
            <a:off x="1468819" y="2895360"/>
            <a:ext cx="592049" cy="313002"/>
          </a:xfrm>
          <a:custGeom>
            <a:avLst/>
            <a:gdLst/>
            <a:ahLst/>
            <a:cxnLst/>
            <a:rect l="l" t="t" r="r" b="b"/>
            <a:pathLst>
              <a:path w="608964" h="321944">
                <a:moveTo>
                  <a:pt x="304988" y="0"/>
                </a:moveTo>
                <a:lnTo>
                  <a:pt x="243284" y="3255"/>
                </a:lnTo>
                <a:lnTo>
                  <a:pt x="185923" y="12604"/>
                </a:lnTo>
                <a:lnTo>
                  <a:pt x="134102" y="27422"/>
                </a:lnTo>
                <a:lnTo>
                  <a:pt x="89018" y="47082"/>
                </a:lnTo>
                <a:lnTo>
                  <a:pt x="51868" y="70960"/>
                </a:lnTo>
                <a:lnTo>
                  <a:pt x="23851" y="98430"/>
                </a:lnTo>
                <a:lnTo>
                  <a:pt x="0" y="161643"/>
                </a:lnTo>
                <a:lnTo>
                  <a:pt x="6162" y="193917"/>
                </a:lnTo>
                <a:lnTo>
                  <a:pt x="51868" y="251174"/>
                </a:lnTo>
                <a:lnTo>
                  <a:pt x="89018" y="274870"/>
                </a:lnTo>
                <a:lnTo>
                  <a:pt x="134102" y="294421"/>
                </a:lnTo>
                <a:lnTo>
                  <a:pt x="185923" y="309182"/>
                </a:lnTo>
                <a:lnTo>
                  <a:pt x="243284" y="318510"/>
                </a:lnTo>
                <a:lnTo>
                  <a:pt x="304988" y="321762"/>
                </a:lnTo>
                <a:lnTo>
                  <a:pt x="366188" y="318510"/>
                </a:lnTo>
                <a:lnTo>
                  <a:pt x="423171" y="309182"/>
                </a:lnTo>
                <a:lnTo>
                  <a:pt x="474721" y="294421"/>
                </a:lnTo>
                <a:lnTo>
                  <a:pt x="519624" y="274870"/>
                </a:lnTo>
                <a:lnTo>
                  <a:pt x="556663" y="251174"/>
                </a:lnTo>
                <a:lnTo>
                  <a:pt x="584625" y="223975"/>
                </a:lnTo>
                <a:lnTo>
                  <a:pt x="608452" y="161643"/>
                </a:lnTo>
                <a:lnTo>
                  <a:pt x="602292" y="128866"/>
                </a:lnTo>
                <a:lnTo>
                  <a:pt x="556663" y="70960"/>
                </a:lnTo>
                <a:lnTo>
                  <a:pt x="519624" y="47082"/>
                </a:lnTo>
                <a:lnTo>
                  <a:pt x="474721" y="27422"/>
                </a:lnTo>
                <a:lnTo>
                  <a:pt x="423171" y="12604"/>
                </a:lnTo>
                <a:lnTo>
                  <a:pt x="366188" y="3255"/>
                </a:lnTo>
                <a:lnTo>
                  <a:pt x="304988" y="0"/>
                </a:lnTo>
                <a:close/>
              </a:path>
            </a:pathLst>
          </a:custGeom>
          <a:ln w="44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48" name="object 48"/>
          <p:cNvSpPr txBox="1"/>
          <p:nvPr/>
        </p:nvSpPr>
        <p:spPr>
          <a:xfrm>
            <a:off x="1625400" y="2954634"/>
            <a:ext cx="283986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264" spc="-5" dirty="0">
                <a:solidFill>
                  <a:srgbClr val="FFFF00"/>
                </a:solidFill>
                <a:latin typeface="Arial"/>
                <a:cs typeface="Arial"/>
              </a:rPr>
              <a:t>tI</a:t>
            </a:r>
            <a:r>
              <a:rPr sz="1264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endParaRPr sz="1264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68880" y="3424638"/>
            <a:ext cx="618596" cy="6174"/>
          </a:xfrm>
          <a:custGeom>
            <a:avLst/>
            <a:gdLst/>
            <a:ahLst/>
            <a:cxnLst/>
            <a:rect l="l" t="t" r="r" b="b"/>
            <a:pathLst>
              <a:path w="636270" h="6350">
                <a:moveTo>
                  <a:pt x="635921" y="6099"/>
                </a:moveTo>
                <a:lnTo>
                  <a:pt x="0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0" name="object 50"/>
          <p:cNvSpPr/>
          <p:nvPr/>
        </p:nvSpPr>
        <p:spPr>
          <a:xfrm>
            <a:off x="1677818" y="3208174"/>
            <a:ext cx="34572" cy="209285"/>
          </a:xfrm>
          <a:custGeom>
            <a:avLst/>
            <a:gdLst/>
            <a:ahLst/>
            <a:cxnLst/>
            <a:rect l="l" t="t" r="r" b="b"/>
            <a:pathLst>
              <a:path w="35560" h="215264">
                <a:moveTo>
                  <a:pt x="0" y="215023"/>
                </a:moveTo>
                <a:lnTo>
                  <a:pt x="35074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1" name="object 51"/>
          <p:cNvSpPr/>
          <p:nvPr/>
        </p:nvSpPr>
        <p:spPr>
          <a:xfrm>
            <a:off x="2373176" y="3174073"/>
            <a:ext cx="0" cy="24324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250098"/>
                </a:moveTo>
                <a:lnTo>
                  <a:pt x="0" y="0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2" name="object 52"/>
          <p:cNvSpPr/>
          <p:nvPr/>
        </p:nvSpPr>
        <p:spPr>
          <a:xfrm>
            <a:off x="2625224" y="3340127"/>
            <a:ext cx="0" cy="167922"/>
          </a:xfrm>
          <a:custGeom>
            <a:avLst/>
            <a:gdLst/>
            <a:ahLst/>
            <a:cxnLst/>
            <a:rect l="l" t="t" r="r" b="b"/>
            <a:pathLst>
              <a:path h="172719">
                <a:moveTo>
                  <a:pt x="0" y="0"/>
                </a:moveTo>
                <a:lnTo>
                  <a:pt x="0" y="172324"/>
                </a:lnTo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3" name="object 53"/>
          <p:cNvSpPr/>
          <p:nvPr/>
        </p:nvSpPr>
        <p:spPr>
          <a:xfrm>
            <a:off x="2651912" y="3396468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36599" y="0"/>
                </a:moveTo>
                <a:lnTo>
                  <a:pt x="22517" y="2692"/>
                </a:lnTo>
                <a:lnTo>
                  <a:pt x="10865" y="10103"/>
                </a:lnTo>
                <a:lnTo>
                  <a:pt x="2930" y="21230"/>
                </a:lnTo>
                <a:lnTo>
                  <a:pt x="0" y="35074"/>
                </a:lnTo>
                <a:lnTo>
                  <a:pt x="2930" y="49157"/>
                </a:lnTo>
                <a:lnTo>
                  <a:pt x="10865" y="60809"/>
                </a:lnTo>
                <a:lnTo>
                  <a:pt x="22517" y="68743"/>
                </a:lnTo>
                <a:lnTo>
                  <a:pt x="36599" y="71674"/>
                </a:lnTo>
                <a:lnTo>
                  <a:pt x="50443" y="68743"/>
                </a:lnTo>
                <a:lnTo>
                  <a:pt x="61571" y="60809"/>
                </a:lnTo>
                <a:lnTo>
                  <a:pt x="68982" y="49157"/>
                </a:lnTo>
                <a:lnTo>
                  <a:pt x="71674" y="35074"/>
                </a:lnTo>
                <a:lnTo>
                  <a:pt x="68982" y="21230"/>
                </a:lnTo>
                <a:lnTo>
                  <a:pt x="61571" y="10103"/>
                </a:lnTo>
                <a:lnTo>
                  <a:pt x="50443" y="2692"/>
                </a:lnTo>
                <a:lnTo>
                  <a:pt x="36599" y="0"/>
                </a:lnTo>
                <a:close/>
              </a:path>
            </a:pathLst>
          </a:custGeom>
          <a:ln w="1789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4" name="object 54"/>
          <p:cNvSpPr txBox="1"/>
          <p:nvPr/>
        </p:nvSpPr>
        <p:spPr>
          <a:xfrm>
            <a:off x="3151051" y="3057567"/>
            <a:ext cx="1729846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24" dirty="0">
                <a:latin typeface="Arial"/>
                <a:cs typeface="Arial"/>
              </a:rPr>
              <a:t>STUDENT </a:t>
            </a:r>
            <a:r>
              <a:rPr sz="778" spc="15" dirty="0">
                <a:latin typeface="Arial"/>
                <a:cs typeface="Arial"/>
              </a:rPr>
              <a:t>(</a:t>
            </a:r>
            <a:r>
              <a:rPr sz="778" u="sng" spc="15" dirty="0">
                <a:latin typeface="Arial"/>
                <a:cs typeface="Arial"/>
              </a:rPr>
              <a:t>stId</a:t>
            </a:r>
            <a:r>
              <a:rPr sz="778" spc="15" dirty="0">
                <a:latin typeface="Arial"/>
                <a:cs typeface="Arial"/>
              </a:rPr>
              <a:t>, </a:t>
            </a:r>
            <a:r>
              <a:rPr sz="778" spc="19" dirty="0">
                <a:latin typeface="Arial"/>
                <a:cs typeface="Arial"/>
              </a:rPr>
              <a:t>stName,</a:t>
            </a:r>
            <a:r>
              <a:rPr sz="778" spc="-53" dirty="0">
                <a:latin typeface="Arial"/>
                <a:cs typeface="Arial"/>
              </a:rPr>
              <a:t> </a:t>
            </a:r>
            <a:r>
              <a:rPr sz="778" spc="19" dirty="0">
                <a:latin typeface="Arial"/>
                <a:cs typeface="Arial"/>
              </a:rPr>
              <a:t>roommate)</a:t>
            </a:r>
            <a:endParaRPr sz="778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351601" y="3173150"/>
            <a:ext cx="445116" cy="7408"/>
          </a:xfrm>
          <a:custGeom>
            <a:avLst/>
            <a:gdLst/>
            <a:ahLst/>
            <a:cxnLst/>
            <a:rect l="l" t="t" r="r" b="b"/>
            <a:pathLst>
              <a:path w="457835" h="7619">
                <a:moveTo>
                  <a:pt x="0" y="0"/>
                </a:moveTo>
                <a:lnTo>
                  <a:pt x="457565" y="7626"/>
                </a:lnTo>
              </a:path>
            </a:pathLst>
          </a:custGeom>
          <a:ln w="44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6" name="object 56"/>
          <p:cNvSpPr txBox="1"/>
          <p:nvPr/>
        </p:nvSpPr>
        <p:spPr>
          <a:xfrm>
            <a:off x="4840237" y="3712303"/>
            <a:ext cx="153106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spc="5" dirty="0">
                <a:latin typeface="Arial"/>
                <a:cs typeface="Arial"/>
              </a:rPr>
              <a:t>(</a:t>
            </a:r>
            <a:r>
              <a:rPr sz="778" spc="24" dirty="0">
                <a:latin typeface="Arial"/>
                <a:cs typeface="Arial"/>
              </a:rPr>
              <a:t>b</a:t>
            </a:r>
            <a:r>
              <a:rPr sz="778" spc="10" dirty="0">
                <a:latin typeface="Arial"/>
                <a:cs typeface="Arial"/>
              </a:rPr>
              <a:t>)</a:t>
            </a:r>
            <a:endParaRPr sz="778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38916" y="3653560"/>
            <a:ext cx="0" cy="167922"/>
          </a:xfrm>
          <a:custGeom>
            <a:avLst/>
            <a:gdLst/>
            <a:ahLst/>
            <a:cxnLst/>
            <a:rect l="l" t="t" r="r" b="b"/>
            <a:pathLst>
              <a:path h="172720">
                <a:moveTo>
                  <a:pt x="0" y="0"/>
                </a:moveTo>
                <a:lnTo>
                  <a:pt x="0" y="172347"/>
                </a:lnTo>
              </a:path>
            </a:pathLst>
          </a:custGeom>
          <a:ln w="178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8" name="object 58"/>
          <p:cNvSpPr/>
          <p:nvPr/>
        </p:nvSpPr>
        <p:spPr>
          <a:xfrm>
            <a:off x="2665609" y="3708426"/>
            <a:ext cx="69762" cy="69762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36604" y="0"/>
                </a:moveTo>
                <a:lnTo>
                  <a:pt x="22520" y="2931"/>
                </a:lnTo>
                <a:lnTo>
                  <a:pt x="10867" y="10867"/>
                </a:lnTo>
                <a:lnTo>
                  <a:pt x="2931" y="22520"/>
                </a:lnTo>
                <a:lnTo>
                  <a:pt x="0" y="36604"/>
                </a:lnTo>
                <a:lnTo>
                  <a:pt x="2931" y="50450"/>
                </a:lnTo>
                <a:lnTo>
                  <a:pt x="10867" y="61580"/>
                </a:lnTo>
                <a:lnTo>
                  <a:pt x="22520" y="68991"/>
                </a:lnTo>
                <a:lnTo>
                  <a:pt x="36604" y="71684"/>
                </a:lnTo>
                <a:lnTo>
                  <a:pt x="50450" y="68991"/>
                </a:lnTo>
                <a:lnTo>
                  <a:pt x="61580" y="61580"/>
                </a:lnTo>
                <a:lnTo>
                  <a:pt x="68991" y="50450"/>
                </a:lnTo>
                <a:lnTo>
                  <a:pt x="71684" y="36604"/>
                </a:lnTo>
                <a:lnTo>
                  <a:pt x="68991" y="22520"/>
                </a:lnTo>
                <a:lnTo>
                  <a:pt x="61580" y="10867"/>
                </a:lnTo>
                <a:lnTo>
                  <a:pt x="50450" y="2931"/>
                </a:lnTo>
                <a:lnTo>
                  <a:pt x="36604" y="0"/>
                </a:lnTo>
                <a:close/>
              </a:path>
            </a:pathLst>
          </a:custGeom>
          <a:ln w="17899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9" name="object 59"/>
          <p:cNvSpPr txBox="1"/>
          <p:nvPr/>
        </p:nvSpPr>
        <p:spPr>
          <a:xfrm>
            <a:off x="1352918" y="4054426"/>
            <a:ext cx="4900613" cy="1531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50776" marR="1352607" indent="-907500">
              <a:lnSpc>
                <a:spcPct val="105100"/>
              </a:lnSpc>
            </a:pPr>
            <a:r>
              <a:rPr sz="778" spc="10" dirty="0">
                <a:latin typeface="Arial"/>
                <a:cs typeface="Arial"/>
              </a:rPr>
              <a:t>Fig. 3: </a:t>
            </a:r>
            <a:r>
              <a:rPr sz="778" spc="24" dirty="0">
                <a:latin typeface="Arial"/>
                <a:cs typeface="Arial"/>
              </a:rPr>
              <a:t>One </a:t>
            </a:r>
            <a:r>
              <a:rPr sz="778" spc="10" dirty="0">
                <a:latin typeface="Arial"/>
                <a:cs typeface="Arial"/>
              </a:rPr>
              <a:t>to </a:t>
            </a:r>
            <a:r>
              <a:rPr sz="778" spc="29" dirty="0">
                <a:latin typeface="Arial"/>
                <a:cs typeface="Arial"/>
              </a:rPr>
              <a:t>one </a:t>
            </a:r>
            <a:r>
              <a:rPr sz="778" spc="15" dirty="0">
                <a:latin typeface="Arial"/>
                <a:cs typeface="Arial"/>
              </a:rPr>
              <a:t>relationships </a:t>
            </a:r>
            <a:r>
              <a:rPr sz="778" spc="10" dirty="0">
                <a:latin typeface="Arial"/>
                <a:cs typeface="Arial"/>
              </a:rPr>
              <a:t>(a) </a:t>
            </a:r>
            <a:r>
              <a:rPr sz="778" spc="24" dirty="0">
                <a:latin typeface="Arial"/>
                <a:cs typeface="Arial"/>
              </a:rPr>
              <a:t>one </a:t>
            </a:r>
            <a:r>
              <a:rPr sz="778" spc="10" dirty="0">
                <a:latin typeface="Arial"/>
                <a:cs typeface="Arial"/>
              </a:rPr>
              <a:t>to </a:t>
            </a:r>
            <a:r>
              <a:rPr sz="778" spc="29" dirty="0">
                <a:latin typeface="Arial"/>
                <a:cs typeface="Arial"/>
              </a:rPr>
              <a:t>many </a:t>
            </a:r>
            <a:r>
              <a:rPr sz="778" spc="10" dirty="0">
                <a:latin typeface="Arial"/>
                <a:cs typeface="Arial"/>
              </a:rPr>
              <a:t>(b) </a:t>
            </a:r>
            <a:r>
              <a:rPr sz="778" spc="29" dirty="0">
                <a:latin typeface="Arial"/>
                <a:cs typeface="Arial"/>
              </a:rPr>
              <a:t>one </a:t>
            </a:r>
            <a:r>
              <a:rPr sz="778" spc="10" dirty="0">
                <a:latin typeface="Arial"/>
                <a:cs typeface="Arial"/>
              </a:rPr>
              <a:t>to </a:t>
            </a:r>
            <a:r>
              <a:rPr sz="778" spc="29" dirty="0">
                <a:latin typeface="Arial"/>
                <a:cs typeface="Arial"/>
              </a:rPr>
              <a:t>one  </a:t>
            </a:r>
            <a:r>
              <a:rPr sz="778" spc="15" dirty="0">
                <a:latin typeface="Arial"/>
                <a:cs typeface="Arial"/>
              </a:rPr>
              <a:t>and their</a:t>
            </a:r>
            <a:r>
              <a:rPr sz="778" spc="-34" dirty="0">
                <a:latin typeface="Arial"/>
                <a:cs typeface="Arial"/>
              </a:rPr>
              <a:t> </a:t>
            </a:r>
            <a:r>
              <a:rPr sz="778" spc="15" dirty="0">
                <a:latin typeface="Arial"/>
                <a:cs typeface="Arial"/>
              </a:rPr>
              <a:t>transformation</a:t>
            </a:r>
            <a:endParaRPr sz="778">
              <a:latin typeface="Arial"/>
              <a:cs typeface="Arial"/>
            </a:endParaRPr>
          </a:p>
          <a:p>
            <a:pPr marL="12347" marR="4939" algn="just">
              <a:lnSpc>
                <a:spcPct val="147800"/>
              </a:lnSpc>
              <a:spcBef>
                <a:spcPts val="506"/>
              </a:spcBef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relationships another relation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5" dirty="0">
                <a:latin typeface="Times New Roman"/>
                <a:cs typeface="Times New Roman"/>
              </a:rPr>
              <a:t>created </a:t>
            </a:r>
            <a:r>
              <a:rPr sz="1069" spc="10" dirty="0">
                <a:latin typeface="Times New Roman"/>
                <a:cs typeface="Times New Roman"/>
              </a:rPr>
              <a:t>with composite </a:t>
            </a:r>
            <a:r>
              <a:rPr sz="1069" spc="5" dirty="0">
                <a:latin typeface="Times New Roman"/>
                <a:cs typeface="Times New Roman"/>
              </a:rPr>
              <a:t>key. </a:t>
            </a:r>
            <a:r>
              <a:rPr sz="1069" spc="15" dirty="0">
                <a:latin typeface="Times New Roman"/>
                <a:cs typeface="Times New Roman"/>
              </a:rPr>
              <a:t>For  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</a:t>
            </a:r>
            <a:r>
              <a:rPr sz="1069" spc="5" dirty="0">
                <a:latin typeface="Times New Roman"/>
                <a:cs typeface="Times New Roman"/>
              </a:rPr>
              <a:t>entity </a:t>
            </a:r>
            <a:r>
              <a:rPr sz="1069" spc="10" dirty="0">
                <a:latin typeface="Times New Roman"/>
                <a:cs typeface="Times New Roman"/>
              </a:rPr>
              <a:t>type </a:t>
            </a:r>
            <a:r>
              <a:rPr sz="1069" spc="15" dirty="0">
                <a:latin typeface="Times New Roman"/>
                <a:cs typeface="Times New Roman"/>
              </a:rPr>
              <a:t>PART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recursive relationships,  meaning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part consists of </a:t>
            </a:r>
            <a:r>
              <a:rPr sz="1069" spc="15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parts and one </a:t>
            </a:r>
            <a:r>
              <a:rPr sz="1069" spc="5" dirty="0">
                <a:latin typeface="Times New Roman"/>
                <a:cs typeface="Times New Roman"/>
              </a:rPr>
              <a:t>part </a:t>
            </a:r>
            <a:r>
              <a:rPr sz="1069" spc="19" dirty="0">
                <a:latin typeface="Times New Roman"/>
                <a:cs typeface="Times New Roman"/>
              </a:rPr>
              <a:t>may </a:t>
            </a:r>
            <a:r>
              <a:rPr sz="1069" spc="10" dirty="0">
                <a:latin typeface="Times New Roman"/>
                <a:cs typeface="Times New Roman"/>
              </a:rPr>
              <a:t>be </a:t>
            </a:r>
            <a:r>
              <a:rPr sz="1069" spc="15" dirty="0">
                <a:latin typeface="Times New Roman"/>
                <a:cs typeface="Times New Roman"/>
              </a:rPr>
              <a:t>used in many </a:t>
            </a:r>
            <a:r>
              <a:rPr sz="1069" spc="10" dirty="0">
                <a:latin typeface="Times New Roman"/>
                <a:cs typeface="Times New Roman"/>
              </a:rPr>
              <a:t>parts. So 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case this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many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9" dirty="0">
                <a:latin typeface="Times New Roman"/>
                <a:cs typeface="Times New Roman"/>
              </a:rPr>
              <a:t>many </a:t>
            </a:r>
            <a:r>
              <a:rPr sz="1069" spc="10" dirty="0">
                <a:latin typeface="Times New Roman"/>
                <a:cs typeface="Times New Roman"/>
              </a:rPr>
              <a:t>relationship. The treatment of such a relationship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5" dirty="0">
                <a:latin typeface="Times New Roman"/>
                <a:cs typeface="Times New Roman"/>
              </a:rPr>
              <a:t>shown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figure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below: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99286" y="6307954"/>
            <a:ext cx="452526" cy="256822"/>
          </a:xfrm>
          <a:custGeom>
            <a:avLst/>
            <a:gdLst/>
            <a:ahLst/>
            <a:cxnLst/>
            <a:rect l="l" t="t" r="r" b="b"/>
            <a:pathLst>
              <a:path w="465455" h="264160">
                <a:moveTo>
                  <a:pt x="0" y="263856"/>
                </a:moveTo>
                <a:lnTo>
                  <a:pt x="465181" y="263856"/>
                </a:lnTo>
                <a:lnTo>
                  <a:pt x="465181" y="0"/>
                </a:lnTo>
                <a:lnTo>
                  <a:pt x="0" y="0"/>
                </a:lnTo>
                <a:lnTo>
                  <a:pt x="0" y="263856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1" name="object 61"/>
          <p:cNvSpPr/>
          <p:nvPr/>
        </p:nvSpPr>
        <p:spPr>
          <a:xfrm>
            <a:off x="2299286" y="6307954"/>
            <a:ext cx="452526" cy="256822"/>
          </a:xfrm>
          <a:custGeom>
            <a:avLst/>
            <a:gdLst/>
            <a:ahLst/>
            <a:cxnLst/>
            <a:rect l="l" t="t" r="r" b="b"/>
            <a:pathLst>
              <a:path w="465455" h="264160">
                <a:moveTo>
                  <a:pt x="0" y="263856"/>
                </a:moveTo>
                <a:lnTo>
                  <a:pt x="465181" y="263856"/>
                </a:lnTo>
                <a:lnTo>
                  <a:pt x="465181" y="0"/>
                </a:lnTo>
                <a:lnTo>
                  <a:pt x="0" y="0"/>
                </a:lnTo>
                <a:lnTo>
                  <a:pt x="0" y="263856"/>
                </a:lnTo>
                <a:close/>
              </a:path>
            </a:pathLst>
          </a:custGeom>
          <a:ln w="830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2" name="object 62"/>
          <p:cNvSpPr txBox="1"/>
          <p:nvPr/>
        </p:nvSpPr>
        <p:spPr>
          <a:xfrm>
            <a:off x="2362688" y="6368634"/>
            <a:ext cx="328436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875" spc="1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875" spc="15" dirty="0">
                <a:solidFill>
                  <a:srgbClr val="FFFF00"/>
                </a:solidFill>
                <a:latin typeface="Arial"/>
                <a:cs typeface="Arial"/>
              </a:rPr>
              <a:t>RT</a:t>
            </a:r>
            <a:endParaRPr sz="875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56412" y="6504606"/>
            <a:ext cx="215459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186" y="0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4" name="object 64"/>
          <p:cNvSpPr/>
          <p:nvPr/>
        </p:nvSpPr>
        <p:spPr>
          <a:xfrm>
            <a:off x="2751962" y="6461598"/>
            <a:ext cx="86431" cy="40128"/>
          </a:xfrm>
          <a:custGeom>
            <a:avLst/>
            <a:gdLst/>
            <a:ahLst/>
            <a:cxnLst/>
            <a:rect l="l" t="t" r="r" b="b"/>
            <a:pathLst>
              <a:path w="88900" h="41275">
                <a:moveTo>
                  <a:pt x="0" y="0"/>
                </a:moveTo>
                <a:lnTo>
                  <a:pt x="88474" y="41186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5" name="object 65"/>
          <p:cNvSpPr/>
          <p:nvPr/>
        </p:nvSpPr>
        <p:spPr>
          <a:xfrm>
            <a:off x="2756412" y="6504608"/>
            <a:ext cx="79022" cy="46302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0" y="47288"/>
                </a:moveTo>
                <a:lnTo>
                  <a:pt x="80847" y="0"/>
                </a:lnTo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6" name="object 66"/>
          <p:cNvSpPr/>
          <p:nvPr/>
        </p:nvSpPr>
        <p:spPr>
          <a:xfrm>
            <a:off x="2863195" y="6482361"/>
            <a:ext cx="43215" cy="43215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2881" y="0"/>
                </a:moveTo>
                <a:lnTo>
                  <a:pt x="14157" y="1859"/>
                </a:lnTo>
                <a:lnTo>
                  <a:pt x="6864" y="6864"/>
                </a:lnTo>
                <a:lnTo>
                  <a:pt x="1859" y="14157"/>
                </a:lnTo>
                <a:lnTo>
                  <a:pt x="0" y="22881"/>
                </a:lnTo>
                <a:lnTo>
                  <a:pt x="1859" y="31366"/>
                </a:lnTo>
                <a:lnTo>
                  <a:pt x="6864" y="38135"/>
                </a:lnTo>
                <a:lnTo>
                  <a:pt x="14157" y="42616"/>
                </a:lnTo>
                <a:lnTo>
                  <a:pt x="22881" y="44237"/>
                </a:lnTo>
                <a:lnTo>
                  <a:pt x="31366" y="42616"/>
                </a:lnTo>
                <a:lnTo>
                  <a:pt x="38135" y="38135"/>
                </a:lnTo>
                <a:lnTo>
                  <a:pt x="42616" y="31366"/>
                </a:lnTo>
                <a:lnTo>
                  <a:pt x="44237" y="22881"/>
                </a:lnTo>
                <a:lnTo>
                  <a:pt x="42616" y="14157"/>
                </a:lnTo>
                <a:lnTo>
                  <a:pt x="38135" y="6864"/>
                </a:lnTo>
                <a:lnTo>
                  <a:pt x="31366" y="1859"/>
                </a:lnTo>
                <a:lnTo>
                  <a:pt x="22881" y="0"/>
                </a:lnTo>
                <a:close/>
              </a:path>
            </a:pathLst>
          </a:custGeom>
          <a:ln w="11073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7" name="object 67"/>
          <p:cNvSpPr/>
          <p:nvPr/>
        </p:nvSpPr>
        <p:spPr>
          <a:xfrm>
            <a:off x="2937353" y="6375578"/>
            <a:ext cx="396346" cy="253735"/>
          </a:xfrm>
          <a:custGeom>
            <a:avLst/>
            <a:gdLst/>
            <a:ahLst/>
            <a:cxnLst/>
            <a:rect l="l" t="t" r="r" b="b"/>
            <a:pathLst>
              <a:path w="407670" h="260985">
                <a:moveTo>
                  <a:pt x="202880" y="0"/>
                </a:moveTo>
                <a:lnTo>
                  <a:pt x="0" y="131186"/>
                </a:lnTo>
                <a:lnTo>
                  <a:pt x="202880" y="260846"/>
                </a:lnTo>
                <a:lnTo>
                  <a:pt x="407287" y="131186"/>
                </a:lnTo>
                <a:lnTo>
                  <a:pt x="20288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8" name="object 68"/>
          <p:cNvSpPr/>
          <p:nvPr/>
        </p:nvSpPr>
        <p:spPr>
          <a:xfrm>
            <a:off x="2937353" y="6375578"/>
            <a:ext cx="396346" cy="253735"/>
          </a:xfrm>
          <a:custGeom>
            <a:avLst/>
            <a:gdLst/>
            <a:ahLst/>
            <a:cxnLst/>
            <a:rect l="l" t="t" r="r" b="b"/>
            <a:pathLst>
              <a:path w="407670" h="260985">
                <a:moveTo>
                  <a:pt x="202880" y="0"/>
                </a:moveTo>
                <a:lnTo>
                  <a:pt x="0" y="131186"/>
                </a:lnTo>
                <a:lnTo>
                  <a:pt x="202880" y="260846"/>
                </a:lnTo>
                <a:lnTo>
                  <a:pt x="407287" y="131186"/>
                </a:lnTo>
                <a:lnTo>
                  <a:pt x="202880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9" name="object 69"/>
          <p:cNvSpPr txBox="1"/>
          <p:nvPr/>
        </p:nvSpPr>
        <p:spPr>
          <a:xfrm>
            <a:off x="2979694" y="6470024"/>
            <a:ext cx="313002" cy="67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437" spc="5" dirty="0">
                <a:solidFill>
                  <a:srgbClr val="FFFF00"/>
                </a:solidFill>
                <a:latin typeface="Arial"/>
                <a:cs typeface="Arial"/>
              </a:rPr>
              <a:t>MANAGES</a:t>
            </a:r>
            <a:endParaRPr sz="437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415288" y="5979601"/>
            <a:ext cx="409928" cy="194469"/>
          </a:xfrm>
          <a:custGeom>
            <a:avLst/>
            <a:gdLst/>
            <a:ahLst/>
            <a:cxnLst/>
            <a:rect l="l" t="t" r="r" b="b"/>
            <a:pathLst>
              <a:path w="421639" h="200025">
                <a:moveTo>
                  <a:pt x="210513" y="0"/>
                </a:moveTo>
                <a:lnTo>
                  <a:pt x="144101" y="5040"/>
                </a:lnTo>
                <a:lnTo>
                  <a:pt x="86329" y="19086"/>
                </a:lnTo>
                <a:lnTo>
                  <a:pt x="40711" y="40528"/>
                </a:lnTo>
                <a:lnTo>
                  <a:pt x="10763" y="67754"/>
                </a:lnTo>
                <a:lnTo>
                  <a:pt x="0" y="99155"/>
                </a:lnTo>
                <a:lnTo>
                  <a:pt x="10763" y="130713"/>
                </a:lnTo>
                <a:lnTo>
                  <a:pt x="40711" y="158318"/>
                </a:lnTo>
                <a:lnTo>
                  <a:pt x="86329" y="180212"/>
                </a:lnTo>
                <a:lnTo>
                  <a:pt x="144101" y="194636"/>
                </a:lnTo>
                <a:lnTo>
                  <a:pt x="210513" y="199835"/>
                </a:lnTo>
                <a:lnTo>
                  <a:pt x="276926" y="194636"/>
                </a:lnTo>
                <a:lnTo>
                  <a:pt x="334698" y="180212"/>
                </a:lnTo>
                <a:lnTo>
                  <a:pt x="380316" y="158318"/>
                </a:lnTo>
                <a:lnTo>
                  <a:pt x="410264" y="130713"/>
                </a:lnTo>
                <a:lnTo>
                  <a:pt x="421027" y="99155"/>
                </a:lnTo>
                <a:lnTo>
                  <a:pt x="410264" y="67754"/>
                </a:lnTo>
                <a:lnTo>
                  <a:pt x="380316" y="40528"/>
                </a:lnTo>
                <a:lnTo>
                  <a:pt x="334698" y="19086"/>
                </a:lnTo>
                <a:lnTo>
                  <a:pt x="276926" y="5040"/>
                </a:lnTo>
                <a:lnTo>
                  <a:pt x="21051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1" name="object 71"/>
          <p:cNvSpPr/>
          <p:nvPr/>
        </p:nvSpPr>
        <p:spPr>
          <a:xfrm>
            <a:off x="2415288" y="5979601"/>
            <a:ext cx="409928" cy="194469"/>
          </a:xfrm>
          <a:custGeom>
            <a:avLst/>
            <a:gdLst/>
            <a:ahLst/>
            <a:cxnLst/>
            <a:rect l="l" t="t" r="r" b="b"/>
            <a:pathLst>
              <a:path w="421639" h="200025">
                <a:moveTo>
                  <a:pt x="210513" y="0"/>
                </a:moveTo>
                <a:lnTo>
                  <a:pt x="144101" y="5040"/>
                </a:lnTo>
                <a:lnTo>
                  <a:pt x="86329" y="19086"/>
                </a:lnTo>
                <a:lnTo>
                  <a:pt x="40711" y="40528"/>
                </a:lnTo>
                <a:lnTo>
                  <a:pt x="10763" y="67754"/>
                </a:lnTo>
                <a:lnTo>
                  <a:pt x="0" y="99155"/>
                </a:lnTo>
                <a:lnTo>
                  <a:pt x="10763" y="130713"/>
                </a:lnTo>
                <a:lnTo>
                  <a:pt x="40711" y="158318"/>
                </a:lnTo>
                <a:lnTo>
                  <a:pt x="86329" y="180212"/>
                </a:lnTo>
                <a:lnTo>
                  <a:pt x="144101" y="194636"/>
                </a:lnTo>
                <a:lnTo>
                  <a:pt x="210513" y="199835"/>
                </a:lnTo>
                <a:lnTo>
                  <a:pt x="276926" y="194636"/>
                </a:lnTo>
                <a:lnTo>
                  <a:pt x="334698" y="180212"/>
                </a:lnTo>
                <a:lnTo>
                  <a:pt x="380316" y="158318"/>
                </a:lnTo>
                <a:lnTo>
                  <a:pt x="410264" y="130713"/>
                </a:lnTo>
                <a:lnTo>
                  <a:pt x="421027" y="99155"/>
                </a:lnTo>
                <a:lnTo>
                  <a:pt x="410264" y="67754"/>
                </a:lnTo>
                <a:lnTo>
                  <a:pt x="380316" y="40528"/>
                </a:lnTo>
                <a:lnTo>
                  <a:pt x="334698" y="19086"/>
                </a:lnTo>
                <a:lnTo>
                  <a:pt x="276926" y="5040"/>
                </a:lnTo>
                <a:lnTo>
                  <a:pt x="210513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2" name="object 72"/>
          <p:cNvSpPr txBox="1"/>
          <p:nvPr/>
        </p:nvSpPr>
        <p:spPr>
          <a:xfrm>
            <a:off x="2420703" y="6023746"/>
            <a:ext cx="406224" cy="104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681" spc="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681" spc="-19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681" spc="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681" spc="19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681" spc="-29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681" spc="24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681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endParaRPr sz="681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85182" y="5979611"/>
            <a:ext cx="366713" cy="194469"/>
          </a:xfrm>
          <a:custGeom>
            <a:avLst/>
            <a:gdLst/>
            <a:ahLst/>
            <a:cxnLst/>
            <a:rect l="l" t="t" r="r" b="b"/>
            <a:pathLst>
              <a:path w="377189" h="200025">
                <a:moveTo>
                  <a:pt x="187637" y="0"/>
                </a:moveTo>
                <a:lnTo>
                  <a:pt x="128288" y="5040"/>
                </a:lnTo>
                <a:lnTo>
                  <a:pt x="76775" y="19087"/>
                </a:lnTo>
                <a:lnTo>
                  <a:pt x="36172" y="40529"/>
                </a:lnTo>
                <a:lnTo>
                  <a:pt x="0" y="99157"/>
                </a:lnTo>
                <a:lnTo>
                  <a:pt x="9555" y="130717"/>
                </a:lnTo>
                <a:lnTo>
                  <a:pt x="36172" y="158323"/>
                </a:lnTo>
                <a:lnTo>
                  <a:pt x="76775" y="180217"/>
                </a:lnTo>
                <a:lnTo>
                  <a:pt x="128288" y="194642"/>
                </a:lnTo>
                <a:lnTo>
                  <a:pt x="187637" y="199841"/>
                </a:lnTo>
                <a:lnTo>
                  <a:pt x="247144" y="194642"/>
                </a:lnTo>
                <a:lnTo>
                  <a:pt x="299035" y="180217"/>
                </a:lnTo>
                <a:lnTo>
                  <a:pt x="340090" y="158323"/>
                </a:lnTo>
                <a:lnTo>
                  <a:pt x="367085" y="130717"/>
                </a:lnTo>
                <a:lnTo>
                  <a:pt x="376799" y="99157"/>
                </a:lnTo>
                <a:lnTo>
                  <a:pt x="367085" y="67756"/>
                </a:lnTo>
                <a:lnTo>
                  <a:pt x="340090" y="40529"/>
                </a:lnTo>
                <a:lnTo>
                  <a:pt x="299035" y="19087"/>
                </a:lnTo>
                <a:lnTo>
                  <a:pt x="247144" y="5040"/>
                </a:lnTo>
                <a:lnTo>
                  <a:pt x="18763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4" name="object 74"/>
          <p:cNvSpPr/>
          <p:nvPr/>
        </p:nvSpPr>
        <p:spPr>
          <a:xfrm>
            <a:off x="1985182" y="5979611"/>
            <a:ext cx="366713" cy="194469"/>
          </a:xfrm>
          <a:custGeom>
            <a:avLst/>
            <a:gdLst/>
            <a:ahLst/>
            <a:cxnLst/>
            <a:rect l="l" t="t" r="r" b="b"/>
            <a:pathLst>
              <a:path w="377189" h="200025">
                <a:moveTo>
                  <a:pt x="187637" y="0"/>
                </a:moveTo>
                <a:lnTo>
                  <a:pt x="128288" y="5040"/>
                </a:lnTo>
                <a:lnTo>
                  <a:pt x="76775" y="19087"/>
                </a:lnTo>
                <a:lnTo>
                  <a:pt x="36172" y="40529"/>
                </a:lnTo>
                <a:lnTo>
                  <a:pt x="0" y="99157"/>
                </a:lnTo>
                <a:lnTo>
                  <a:pt x="9555" y="130717"/>
                </a:lnTo>
                <a:lnTo>
                  <a:pt x="36172" y="158323"/>
                </a:lnTo>
                <a:lnTo>
                  <a:pt x="76775" y="180217"/>
                </a:lnTo>
                <a:lnTo>
                  <a:pt x="128288" y="194642"/>
                </a:lnTo>
                <a:lnTo>
                  <a:pt x="187637" y="199841"/>
                </a:lnTo>
                <a:lnTo>
                  <a:pt x="247144" y="194642"/>
                </a:lnTo>
                <a:lnTo>
                  <a:pt x="299035" y="180217"/>
                </a:lnTo>
                <a:lnTo>
                  <a:pt x="340090" y="158323"/>
                </a:lnTo>
                <a:lnTo>
                  <a:pt x="367085" y="130717"/>
                </a:lnTo>
                <a:lnTo>
                  <a:pt x="376799" y="99157"/>
                </a:lnTo>
                <a:lnTo>
                  <a:pt x="367085" y="67756"/>
                </a:lnTo>
                <a:lnTo>
                  <a:pt x="340090" y="40529"/>
                </a:lnTo>
                <a:lnTo>
                  <a:pt x="299035" y="19087"/>
                </a:lnTo>
                <a:lnTo>
                  <a:pt x="247144" y="5040"/>
                </a:lnTo>
                <a:lnTo>
                  <a:pt x="187637" y="0"/>
                </a:lnTo>
                <a:close/>
              </a:path>
            </a:pathLst>
          </a:custGeom>
          <a:ln w="31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5" name="object 75"/>
          <p:cNvSpPr txBox="1"/>
          <p:nvPr/>
        </p:nvSpPr>
        <p:spPr>
          <a:xfrm>
            <a:off x="2027765" y="6018675"/>
            <a:ext cx="282134" cy="119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778" dirty="0">
                <a:solidFill>
                  <a:srgbClr val="FFFF00"/>
                </a:solidFill>
                <a:latin typeface="Arial"/>
                <a:cs typeface="Arial"/>
              </a:rPr>
              <a:t>partId</a:t>
            </a:r>
            <a:endParaRPr sz="778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747885" y="6361791"/>
            <a:ext cx="382764" cy="4939"/>
          </a:xfrm>
          <a:custGeom>
            <a:avLst/>
            <a:gdLst/>
            <a:ahLst/>
            <a:cxnLst/>
            <a:rect l="l" t="t" r="r" b="b"/>
            <a:pathLst>
              <a:path w="393700" h="5079">
                <a:moveTo>
                  <a:pt x="393624" y="4577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7" name="object 77"/>
          <p:cNvSpPr/>
          <p:nvPr/>
        </p:nvSpPr>
        <p:spPr>
          <a:xfrm>
            <a:off x="2225753" y="6168962"/>
            <a:ext cx="190147" cy="133967"/>
          </a:xfrm>
          <a:custGeom>
            <a:avLst/>
            <a:gdLst/>
            <a:ahLst/>
            <a:cxnLst/>
            <a:rect l="l" t="t" r="r" b="b"/>
            <a:pathLst>
              <a:path w="195580" h="137795">
                <a:moveTo>
                  <a:pt x="195286" y="137310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8" name="object 78"/>
          <p:cNvSpPr/>
          <p:nvPr/>
        </p:nvSpPr>
        <p:spPr>
          <a:xfrm>
            <a:off x="2583230" y="6173411"/>
            <a:ext cx="4939" cy="129646"/>
          </a:xfrm>
          <a:custGeom>
            <a:avLst/>
            <a:gdLst/>
            <a:ahLst/>
            <a:cxnLst/>
            <a:rect l="l" t="t" r="r" b="b"/>
            <a:pathLst>
              <a:path w="5080" h="133350">
                <a:moveTo>
                  <a:pt x="4577" y="132733"/>
                </a:moveTo>
                <a:lnTo>
                  <a:pt x="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79" name="object 79"/>
          <p:cNvSpPr/>
          <p:nvPr/>
        </p:nvSpPr>
        <p:spPr>
          <a:xfrm>
            <a:off x="2749363" y="6320258"/>
            <a:ext cx="86431" cy="38894"/>
          </a:xfrm>
          <a:custGeom>
            <a:avLst/>
            <a:gdLst/>
            <a:ahLst/>
            <a:cxnLst/>
            <a:rect l="l" t="t" r="r" b="b"/>
            <a:pathLst>
              <a:path w="88900" h="40004">
                <a:moveTo>
                  <a:pt x="0" y="0"/>
                </a:moveTo>
                <a:lnTo>
                  <a:pt x="88489" y="39667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0" name="object 80"/>
          <p:cNvSpPr/>
          <p:nvPr/>
        </p:nvSpPr>
        <p:spPr>
          <a:xfrm>
            <a:off x="2752329" y="6363276"/>
            <a:ext cx="79022" cy="46302"/>
          </a:xfrm>
          <a:custGeom>
            <a:avLst/>
            <a:gdLst/>
            <a:ahLst/>
            <a:cxnLst/>
            <a:rect l="l" t="t" r="r" b="b"/>
            <a:pathLst>
              <a:path w="81280" h="47625">
                <a:moveTo>
                  <a:pt x="0" y="47295"/>
                </a:moveTo>
                <a:lnTo>
                  <a:pt x="80860" y="0"/>
                </a:lnTo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1" name="object 81"/>
          <p:cNvSpPr/>
          <p:nvPr/>
        </p:nvSpPr>
        <p:spPr>
          <a:xfrm>
            <a:off x="2860612" y="6341025"/>
            <a:ext cx="43215" cy="43215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21359" y="0"/>
                </a:moveTo>
                <a:lnTo>
                  <a:pt x="12872" y="1859"/>
                </a:lnTo>
                <a:lnTo>
                  <a:pt x="6102" y="6865"/>
                </a:lnTo>
                <a:lnTo>
                  <a:pt x="1621" y="14160"/>
                </a:lnTo>
                <a:lnTo>
                  <a:pt x="0" y="22885"/>
                </a:lnTo>
                <a:lnTo>
                  <a:pt x="1621" y="31371"/>
                </a:lnTo>
                <a:lnTo>
                  <a:pt x="6102" y="38141"/>
                </a:lnTo>
                <a:lnTo>
                  <a:pt x="12872" y="42623"/>
                </a:lnTo>
                <a:lnTo>
                  <a:pt x="21359" y="44244"/>
                </a:lnTo>
                <a:lnTo>
                  <a:pt x="30084" y="42623"/>
                </a:lnTo>
                <a:lnTo>
                  <a:pt x="37379" y="38141"/>
                </a:lnTo>
                <a:lnTo>
                  <a:pt x="42385" y="31371"/>
                </a:lnTo>
                <a:lnTo>
                  <a:pt x="44244" y="22885"/>
                </a:lnTo>
                <a:lnTo>
                  <a:pt x="42385" y="14160"/>
                </a:lnTo>
                <a:lnTo>
                  <a:pt x="37379" y="6865"/>
                </a:lnTo>
                <a:lnTo>
                  <a:pt x="30084" y="1859"/>
                </a:lnTo>
                <a:lnTo>
                  <a:pt x="21359" y="0"/>
                </a:lnTo>
                <a:close/>
              </a:path>
            </a:pathLst>
          </a:custGeom>
          <a:ln w="1107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2" name="object 82"/>
          <p:cNvSpPr txBox="1"/>
          <p:nvPr/>
        </p:nvSpPr>
        <p:spPr>
          <a:xfrm>
            <a:off x="1483659" y="6689392"/>
            <a:ext cx="2262011" cy="663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1857" algn="ctr">
              <a:lnSpc>
                <a:spcPts val="812"/>
              </a:lnSpc>
            </a:pPr>
            <a:r>
              <a:rPr sz="681" dirty="0">
                <a:latin typeface="Arial"/>
                <a:cs typeface="Arial"/>
              </a:rPr>
              <a:t>PART </a:t>
            </a:r>
            <a:r>
              <a:rPr sz="681" spc="-5" dirty="0">
                <a:latin typeface="Arial"/>
                <a:cs typeface="Arial"/>
              </a:rPr>
              <a:t>(</a:t>
            </a:r>
            <a:r>
              <a:rPr sz="681" u="sng" spc="-5" dirty="0">
                <a:latin typeface="Arial"/>
                <a:cs typeface="Arial"/>
              </a:rPr>
              <a:t>partId</a:t>
            </a:r>
            <a:r>
              <a:rPr sz="681" spc="-5" dirty="0">
                <a:latin typeface="Arial"/>
                <a:cs typeface="Arial"/>
              </a:rPr>
              <a:t>,</a:t>
            </a:r>
            <a:r>
              <a:rPr sz="681" spc="-39" dirty="0">
                <a:latin typeface="Arial"/>
                <a:cs typeface="Arial"/>
              </a:rPr>
              <a:t> </a:t>
            </a:r>
            <a:r>
              <a:rPr sz="681" spc="-5" dirty="0">
                <a:latin typeface="Arial"/>
                <a:cs typeface="Arial"/>
              </a:rPr>
              <a:t>partName)</a:t>
            </a:r>
            <a:endParaRPr sz="681">
              <a:latin typeface="Arial"/>
              <a:cs typeface="Arial"/>
            </a:endParaRPr>
          </a:p>
          <a:p>
            <a:pPr marL="619816">
              <a:lnSpc>
                <a:spcPts val="812"/>
              </a:lnSpc>
            </a:pPr>
            <a:r>
              <a:rPr sz="681" spc="-5" dirty="0">
                <a:latin typeface="Arial"/>
                <a:cs typeface="Arial"/>
              </a:rPr>
              <a:t>SUB-PART (</a:t>
            </a:r>
            <a:r>
              <a:rPr sz="681" u="sng" spc="-5" dirty="0">
                <a:latin typeface="Arial"/>
                <a:cs typeface="Arial"/>
              </a:rPr>
              <a:t>partId,</a:t>
            </a:r>
            <a:r>
              <a:rPr sz="681" u="sng" spc="10" dirty="0">
                <a:latin typeface="Arial"/>
                <a:cs typeface="Arial"/>
              </a:rPr>
              <a:t> </a:t>
            </a:r>
            <a:r>
              <a:rPr sz="681" u="sng" spc="-5" dirty="0">
                <a:latin typeface="Arial"/>
                <a:cs typeface="Arial"/>
              </a:rPr>
              <a:t>component</a:t>
            </a:r>
            <a:r>
              <a:rPr sz="681" spc="-5" dirty="0">
                <a:latin typeface="Arial"/>
                <a:cs typeface="Arial"/>
              </a:rPr>
              <a:t>)</a:t>
            </a:r>
            <a:endParaRPr sz="681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81">
              <a:latin typeface="Times New Roman"/>
              <a:cs typeface="Times New Roman"/>
            </a:endParaRPr>
          </a:p>
          <a:p>
            <a:pPr marL="12347" marR="4939" algn="ctr">
              <a:lnSpc>
                <a:spcPct val="102299"/>
              </a:lnSpc>
              <a:spcBef>
                <a:spcPts val="574"/>
              </a:spcBef>
            </a:pPr>
            <a:r>
              <a:rPr sz="875" spc="5" dirty="0">
                <a:latin typeface="Arial"/>
                <a:cs typeface="Arial"/>
              </a:rPr>
              <a:t>Fig. </a:t>
            </a:r>
            <a:r>
              <a:rPr sz="875" spc="24" dirty="0">
                <a:latin typeface="Arial"/>
                <a:cs typeface="Arial"/>
              </a:rPr>
              <a:t>4: </a:t>
            </a:r>
            <a:r>
              <a:rPr sz="875" spc="10" dirty="0">
                <a:latin typeface="Arial"/>
                <a:cs typeface="Arial"/>
              </a:rPr>
              <a:t>Recursive </a:t>
            </a:r>
            <a:r>
              <a:rPr sz="875" spc="24" dirty="0">
                <a:latin typeface="Arial"/>
                <a:cs typeface="Arial"/>
              </a:rPr>
              <a:t>many </a:t>
            </a:r>
            <a:r>
              <a:rPr sz="875" spc="5" dirty="0">
                <a:latin typeface="Arial"/>
                <a:cs typeface="Arial"/>
              </a:rPr>
              <a:t>to </a:t>
            </a:r>
            <a:r>
              <a:rPr sz="875" spc="24" dirty="0">
                <a:latin typeface="Arial"/>
                <a:cs typeface="Arial"/>
              </a:rPr>
              <a:t>many</a:t>
            </a:r>
            <a:r>
              <a:rPr sz="875" spc="-136" dirty="0">
                <a:latin typeface="Arial"/>
                <a:cs typeface="Arial"/>
              </a:rPr>
              <a:t> </a:t>
            </a:r>
            <a:r>
              <a:rPr sz="875" spc="10" dirty="0">
                <a:latin typeface="Arial"/>
                <a:cs typeface="Arial"/>
              </a:rPr>
              <a:t>relationship  </a:t>
            </a:r>
            <a:r>
              <a:rPr sz="875" spc="15" dirty="0">
                <a:latin typeface="Arial"/>
                <a:cs typeface="Arial"/>
              </a:rPr>
              <a:t>and</a:t>
            </a:r>
            <a:r>
              <a:rPr sz="875" spc="-83" dirty="0">
                <a:latin typeface="Arial"/>
                <a:cs typeface="Arial"/>
              </a:rPr>
              <a:t> </a:t>
            </a:r>
            <a:r>
              <a:rPr sz="875" spc="10" dirty="0">
                <a:latin typeface="Arial"/>
                <a:cs typeface="Arial"/>
              </a:rPr>
              <a:t>transformation</a:t>
            </a:r>
            <a:endParaRPr sz="875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6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83" name="object 83"/>
          <p:cNvSpPr txBox="1"/>
          <p:nvPr/>
        </p:nvSpPr>
        <p:spPr>
          <a:xfrm>
            <a:off x="1353141" y="7909690"/>
            <a:ext cx="4866658" cy="1296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63" dirty="0">
                <a:latin typeface="Times New Roman"/>
                <a:cs typeface="Times New Roman"/>
              </a:rPr>
              <a:t>Super </a:t>
            </a:r>
            <a:r>
              <a:rPr sz="1069" spc="5" dirty="0">
                <a:latin typeface="Times New Roman"/>
                <a:cs typeface="Times New Roman"/>
              </a:rPr>
              <a:t>/ </a:t>
            </a:r>
            <a:r>
              <a:rPr sz="1069" spc="44" dirty="0">
                <a:latin typeface="Times New Roman"/>
                <a:cs typeface="Times New Roman"/>
              </a:rPr>
              <a:t>Subtype</a:t>
            </a:r>
            <a:r>
              <a:rPr sz="1069" spc="-111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Relationship: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Separate relations are </a:t>
            </a:r>
            <a:r>
              <a:rPr sz="1069" spc="5" dirty="0">
                <a:latin typeface="Times New Roman"/>
                <a:cs typeface="Times New Roman"/>
              </a:rPr>
              <a:t>created  </a:t>
            </a:r>
            <a:r>
              <a:rPr sz="1069" spc="10" dirty="0">
                <a:latin typeface="Times New Roman"/>
                <a:cs typeface="Times New Roman"/>
              </a:rPr>
              <a:t>for each super </a:t>
            </a:r>
            <a:r>
              <a:rPr sz="1069" spc="1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and subtypes.  </a:t>
            </a:r>
            <a:r>
              <a:rPr sz="1069" spc="-5" dirty="0">
                <a:latin typeface="Times New Roman"/>
                <a:cs typeface="Times New Roman"/>
              </a:rPr>
              <a:t>It  </a:t>
            </a:r>
            <a:r>
              <a:rPr sz="1069" spc="10" dirty="0">
                <a:latin typeface="Times New Roman"/>
                <a:cs typeface="Times New Roman"/>
              </a:rPr>
              <a:t>means </a:t>
            </a:r>
            <a:r>
              <a:rPr sz="1069" spc="5" dirty="0">
                <a:latin typeface="Times New Roman"/>
                <a:cs typeface="Times New Roman"/>
              </a:rPr>
              <a:t>if </a:t>
            </a:r>
            <a:r>
              <a:rPr sz="1069" spc="10" dirty="0">
                <a:latin typeface="Times New Roman"/>
                <a:cs typeface="Times New Roman"/>
              </a:rPr>
              <a:t>there   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one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super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type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three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subtypes,</a:t>
            </a:r>
            <a:r>
              <a:rPr sz="1069" spc="11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so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then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four</a:t>
            </a:r>
            <a:r>
              <a:rPr sz="1069" spc="10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relations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2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be</a:t>
            </a:r>
            <a:r>
              <a:rPr sz="1069" spc="111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created.</a:t>
            </a: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4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After creating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relations then attributes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assigned. </a:t>
            </a:r>
            <a:r>
              <a:rPr sz="1069" spc="19" dirty="0">
                <a:latin typeface="Times New Roman"/>
                <a:cs typeface="Times New Roman"/>
              </a:rPr>
              <a:t>Common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are  assigned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super </a:t>
            </a:r>
            <a:r>
              <a:rPr sz="1069" spc="15" dirty="0">
                <a:latin typeface="Times New Roman"/>
                <a:cs typeface="Times New Roman"/>
              </a:rPr>
              <a:t>type and </a:t>
            </a:r>
            <a:r>
              <a:rPr sz="1069" spc="10" dirty="0">
                <a:latin typeface="Times New Roman"/>
                <a:cs typeface="Times New Roman"/>
              </a:rPr>
              <a:t>specialized attributes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assigned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concerned subtypes.  Primary </a:t>
            </a:r>
            <a:r>
              <a:rPr sz="1069" spc="15" dirty="0">
                <a:latin typeface="Times New Roman"/>
                <a:cs typeface="Times New Roman"/>
              </a:rPr>
              <a:t>key </a:t>
            </a:r>
            <a:r>
              <a:rPr sz="1069" spc="10" dirty="0">
                <a:latin typeface="Times New Roman"/>
                <a:cs typeface="Times New Roman"/>
              </a:rPr>
              <a:t>of  super  type 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included  </a:t>
            </a:r>
            <a:r>
              <a:rPr sz="1069" spc="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all  </a:t>
            </a:r>
            <a:r>
              <a:rPr sz="1069" spc="5" dirty="0">
                <a:latin typeface="Times New Roman"/>
                <a:cs typeface="Times New Roman"/>
              </a:rPr>
              <a:t>relations  </a:t>
            </a:r>
            <a:r>
              <a:rPr sz="1069" spc="10" dirty="0">
                <a:latin typeface="Times New Roman"/>
                <a:cs typeface="Times New Roman"/>
              </a:rPr>
              <a:t>that  work  for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link</a:t>
            </a:r>
            <a:r>
              <a:rPr sz="1069" spc="21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875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194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2" y="1242990"/>
            <a:ext cx="5280907" cy="6524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387077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identity. </a:t>
            </a:r>
            <a:r>
              <a:rPr sz="1069" spc="15" dirty="0">
                <a:latin typeface="Times New Roman"/>
                <a:cs typeface="Times New Roman"/>
              </a:rPr>
              <a:t>Now to </a:t>
            </a:r>
            <a:r>
              <a:rPr sz="1069" spc="10" dirty="0">
                <a:latin typeface="Times New Roman"/>
                <a:cs typeface="Times New Roman"/>
              </a:rPr>
              <a:t>link the super </a:t>
            </a:r>
            <a:r>
              <a:rPr sz="1069" spc="5" dirty="0">
                <a:latin typeface="Times New Roman"/>
                <a:cs typeface="Times New Roman"/>
              </a:rPr>
              <a:t>type </a:t>
            </a:r>
            <a:r>
              <a:rPr sz="1069" spc="10" dirty="0">
                <a:latin typeface="Times New Roman"/>
                <a:cs typeface="Times New Roman"/>
              </a:rPr>
              <a:t>with concerned subtype 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requirement of  descriptive </a:t>
            </a:r>
            <a:r>
              <a:rPr sz="1069" spc="5" dirty="0">
                <a:latin typeface="Times New Roman"/>
                <a:cs typeface="Times New Roman"/>
              </a:rPr>
              <a:t>attribute,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called as </a:t>
            </a:r>
            <a:r>
              <a:rPr sz="1069" spc="10" dirty="0">
                <a:latin typeface="Times New Roman"/>
                <a:cs typeface="Times New Roman"/>
              </a:rPr>
              <a:t>discriminator.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identify which  subtype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linked. </a:t>
            </a:r>
            <a:r>
              <a:rPr sz="1069" spc="15" dirty="0">
                <a:latin typeface="Times New Roman"/>
                <a:cs typeface="Times New Roman"/>
              </a:rPr>
              <a:t>For Example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an entity type </a:t>
            </a:r>
            <a:r>
              <a:rPr sz="1069" spc="15" dirty="0">
                <a:latin typeface="Times New Roman"/>
                <a:cs typeface="Times New Roman"/>
              </a:rPr>
              <a:t>EMP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super type,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three subtypes, which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salaried, </a:t>
            </a:r>
            <a:r>
              <a:rPr sz="1069" spc="15" dirty="0">
                <a:latin typeface="Times New Roman"/>
                <a:cs typeface="Times New Roman"/>
              </a:rPr>
              <a:t>hourly </a:t>
            </a:r>
            <a:r>
              <a:rPr sz="1069" spc="10" dirty="0">
                <a:latin typeface="Times New Roman"/>
                <a:cs typeface="Times New Roman"/>
              </a:rPr>
              <a:t>and consultants.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9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there 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requirement of a determinant, which can identify that which subtypes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be  consulted,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with </a:t>
            </a:r>
            <a:r>
              <a:rPr sz="1069" spc="15" dirty="0">
                <a:latin typeface="Times New Roman"/>
                <a:cs typeface="Times New Roman"/>
              </a:rPr>
              <a:t>empId </a:t>
            </a:r>
            <a:r>
              <a:rPr sz="1069" spc="10" dirty="0">
                <a:latin typeface="Times New Roman"/>
                <a:cs typeface="Times New Roman"/>
              </a:rPr>
              <a:t>a special character can be added which can be used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identify the concerned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subtype.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  <a:spcBef>
                <a:spcPts val="5"/>
              </a:spcBef>
            </a:pPr>
            <a:r>
              <a:rPr sz="1069" spc="63" dirty="0">
                <a:latin typeface="Times New Roman"/>
                <a:cs typeface="Times New Roman"/>
              </a:rPr>
              <a:t>Summary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8" dirty="0">
                <a:latin typeface="Times New Roman"/>
                <a:cs typeface="Times New Roman"/>
              </a:rPr>
              <a:t>Mapping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E-R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Diagram</a:t>
            </a:r>
            <a:r>
              <a:rPr sz="1069" spc="-15" dirty="0">
                <a:latin typeface="Times New Roman"/>
                <a:cs typeface="Times New Roman"/>
              </a:rPr>
              <a:t> </a:t>
            </a:r>
            <a:r>
              <a:rPr sz="1069" spc="39" dirty="0">
                <a:latin typeface="Times New Roman"/>
                <a:cs typeface="Times New Roman"/>
              </a:rPr>
              <a:t>to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44" dirty="0">
                <a:latin typeface="Times New Roman"/>
                <a:cs typeface="Times New Roman"/>
              </a:rPr>
              <a:t>Relational</a:t>
            </a:r>
            <a:r>
              <a:rPr sz="1069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DM: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</a:t>
            </a:r>
            <a:r>
              <a:rPr sz="1069" spc="15" dirty="0">
                <a:latin typeface="Times New Roman"/>
                <a:cs typeface="Times New Roman"/>
              </a:rPr>
              <a:t>up  </a:t>
            </a:r>
            <a:r>
              <a:rPr sz="1069" spc="5" dirty="0">
                <a:latin typeface="Times New Roman"/>
                <a:cs typeface="Times New Roman"/>
              </a:rPr>
              <a:t>till  </a:t>
            </a:r>
            <a:r>
              <a:rPr sz="1069" spc="15" dirty="0">
                <a:latin typeface="Times New Roman"/>
                <a:cs typeface="Times New Roman"/>
              </a:rPr>
              <a:t>now </a:t>
            </a:r>
            <a:r>
              <a:rPr sz="1069" spc="10" dirty="0">
                <a:latin typeface="Times New Roman"/>
                <a:cs typeface="Times New Roman"/>
              </a:rPr>
              <a:t>studied that </a:t>
            </a:r>
            <a:r>
              <a:rPr sz="1069" spc="15" dirty="0">
                <a:latin typeface="Times New Roman"/>
                <a:cs typeface="Times New Roman"/>
              </a:rPr>
              <a:t>how  </a:t>
            </a:r>
            <a:r>
              <a:rPr sz="1069" spc="10" dirty="0">
                <a:latin typeface="Times New Roman"/>
                <a:cs typeface="Times New Roman"/>
              </a:rPr>
              <a:t>conceptual database design </a:t>
            </a:r>
            <a:r>
              <a:rPr sz="1069" spc="5" dirty="0">
                <a:latin typeface="Times New Roman"/>
                <a:cs typeface="Times New Roman"/>
              </a:rPr>
              <a:t>is  </a:t>
            </a:r>
            <a:r>
              <a:rPr sz="1069" spc="10" dirty="0">
                <a:latin typeface="Times New Roman"/>
                <a:cs typeface="Times New Roman"/>
              </a:rPr>
              <a:t>converted  </a:t>
            </a:r>
            <a:r>
              <a:rPr sz="1069" spc="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database. </a:t>
            </a:r>
            <a:r>
              <a:rPr sz="1069" spc="15" dirty="0">
                <a:latin typeface="Times New Roman"/>
                <a:cs typeface="Times New Roman"/>
              </a:rPr>
              <a:t>E-R </a:t>
            </a:r>
            <a:r>
              <a:rPr sz="1069" spc="10" dirty="0">
                <a:latin typeface="Times New Roman"/>
                <a:cs typeface="Times New Roman"/>
              </a:rPr>
              <a:t>data model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semantically </a:t>
            </a:r>
            <a:r>
              <a:rPr sz="1069" spc="5" dirty="0">
                <a:latin typeface="Times New Roman"/>
                <a:cs typeface="Times New Roman"/>
              </a:rPr>
              <a:t>rich </a:t>
            </a:r>
            <a:r>
              <a:rPr sz="1069" spc="10" dirty="0">
                <a:latin typeface="Times New Roman"/>
                <a:cs typeface="Times New Roman"/>
              </a:rPr>
              <a:t>and </a:t>
            </a:r>
            <a:r>
              <a:rPr sz="1069" spc="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has </a:t>
            </a:r>
            <a:r>
              <a:rPr sz="1069" spc="15" dirty="0">
                <a:latin typeface="Times New Roman"/>
                <a:cs typeface="Times New Roman"/>
              </a:rPr>
              <a:t>number </a:t>
            </a:r>
            <a:r>
              <a:rPr sz="1069" spc="10" dirty="0">
                <a:latin typeface="Times New Roman"/>
                <a:cs typeface="Times New Roman"/>
              </a:rPr>
              <a:t>of  </a:t>
            </a:r>
            <a:r>
              <a:rPr sz="1069" spc="17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constructs</a:t>
            </a:r>
            <a:endParaRPr sz="1069">
              <a:latin typeface="Times New Roman"/>
              <a:cs typeface="Times New Roman"/>
            </a:endParaRPr>
          </a:p>
          <a:p>
            <a:pPr marL="12347" marR="418561" algn="just">
              <a:lnSpc>
                <a:spcPct val="147600"/>
              </a:lnSpc>
              <a:spcBef>
                <a:spcPts val="5"/>
              </a:spcBef>
            </a:pPr>
            <a:r>
              <a:rPr sz="1069" spc="10" dirty="0">
                <a:latin typeface="Times New Roman"/>
                <a:cs typeface="Times New Roman"/>
              </a:rPr>
              <a:t>for representing the </a:t>
            </a:r>
            <a:r>
              <a:rPr sz="1069" spc="15" dirty="0">
                <a:latin typeface="Times New Roman"/>
                <a:cs typeface="Times New Roman"/>
              </a:rPr>
              <a:t>whole </a:t>
            </a:r>
            <a:r>
              <a:rPr sz="1069" spc="10" dirty="0">
                <a:latin typeface="Times New Roman"/>
                <a:cs typeface="Times New Roman"/>
              </a:rPr>
              <a:t>system. Conceptual </a:t>
            </a:r>
            <a:r>
              <a:rPr sz="1069" spc="5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free of </a:t>
            </a:r>
            <a:r>
              <a:rPr sz="1069" spc="19" dirty="0">
                <a:latin typeface="Times New Roman"/>
                <a:cs typeface="Times New Roman"/>
              </a:rPr>
              <a:t>any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model,  </a:t>
            </a:r>
            <a:r>
              <a:rPr sz="1069" spc="10" dirty="0">
                <a:latin typeface="Times New Roman"/>
                <a:cs typeface="Times New Roman"/>
              </a:rPr>
              <a:t>whereas </a:t>
            </a:r>
            <a:r>
              <a:rPr sz="1069" spc="5" dirty="0">
                <a:latin typeface="Times New Roman"/>
                <a:cs typeface="Times New Roman"/>
              </a:rPr>
              <a:t>logical </a:t>
            </a:r>
            <a:r>
              <a:rPr sz="1069" spc="10" dirty="0">
                <a:latin typeface="Times New Roman"/>
                <a:cs typeface="Times New Roman"/>
              </a:rPr>
              <a:t>database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required data </a:t>
            </a:r>
            <a:r>
              <a:rPr sz="1069" spc="15" dirty="0">
                <a:latin typeface="Times New Roman"/>
                <a:cs typeface="Times New Roman"/>
              </a:rPr>
              <a:t>model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chosen;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our case </a:t>
            </a:r>
            <a:r>
              <a:rPr sz="1069" spc="5" dirty="0">
                <a:latin typeface="Times New Roman"/>
                <a:cs typeface="Times New Roman"/>
              </a:rPr>
              <a:t>it is relational  </a:t>
            </a:r>
            <a:r>
              <a:rPr sz="1069" spc="10" dirty="0">
                <a:latin typeface="Times New Roman"/>
                <a:cs typeface="Times New Roman"/>
              </a:rPr>
              <a:t>data model. </a:t>
            </a:r>
            <a:r>
              <a:rPr sz="1069" spc="5" dirty="0">
                <a:latin typeface="Times New Roman"/>
                <a:cs typeface="Times New Roman"/>
              </a:rPr>
              <a:t>First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identified the entity </a:t>
            </a:r>
            <a:r>
              <a:rPr sz="1069" spc="5" dirty="0">
                <a:latin typeface="Times New Roman"/>
                <a:cs typeface="Times New Roman"/>
              </a:rPr>
              <a:t>types, </a:t>
            </a:r>
            <a:r>
              <a:rPr sz="1069" spc="15" dirty="0">
                <a:latin typeface="Times New Roman"/>
                <a:cs typeface="Times New Roman"/>
              </a:rPr>
              <a:t>weak </a:t>
            </a:r>
            <a:r>
              <a:rPr sz="1069" spc="10" dirty="0">
                <a:latin typeface="Times New Roman"/>
                <a:cs typeface="Times New Roman"/>
              </a:rPr>
              <a:t>and strong entity types. Then </a:t>
            </a:r>
            <a:r>
              <a:rPr sz="1069" spc="15" dirty="0">
                <a:latin typeface="Times New Roman"/>
                <a:cs typeface="Times New Roman"/>
              </a:rPr>
              <a:t>we  </a:t>
            </a:r>
            <a:r>
              <a:rPr sz="1069" spc="10" dirty="0">
                <a:latin typeface="Times New Roman"/>
                <a:cs typeface="Times New Roman"/>
              </a:rPr>
              <a:t>converted those </a:t>
            </a:r>
            <a:r>
              <a:rPr sz="1069" spc="5" dirty="0">
                <a:latin typeface="Times New Roman"/>
                <a:cs typeface="Times New Roman"/>
              </a:rPr>
              <a:t>entities </a:t>
            </a:r>
            <a:r>
              <a:rPr sz="1069" spc="10" dirty="0">
                <a:latin typeface="Times New Roman"/>
                <a:cs typeface="Times New Roman"/>
              </a:rPr>
              <a:t>into relations. After converting entities into relations then  </a:t>
            </a:r>
            <a:r>
              <a:rPr sz="1069" spc="5" dirty="0">
                <a:latin typeface="Times New Roman"/>
                <a:cs typeface="Times New Roman"/>
              </a:rPr>
              <a:t>attributes are </a:t>
            </a:r>
            <a:r>
              <a:rPr sz="1069" spc="10" dirty="0">
                <a:latin typeface="Times New Roman"/>
                <a:cs typeface="Times New Roman"/>
              </a:rPr>
              <a:t>identified,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types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attributes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5" dirty="0">
                <a:latin typeface="Times New Roman"/>
                <a:cs typeface="Times New Roman"/>
              </a:rPr>
              <a:t>identified. </a:t>
            </a:r>
            <a:r>
              <a:rPr sz="1069" spc="15" dirty="0">
                <a:latin typeface="Times New Roman"/>
                <a:cs typeface="Times New Roman"/>
              </a:rPr>
              <a:t>Then </a:t>
            </a:r>
            <a:r>
              <a:rPr sz="1069" spc="10" dirty="0">
                <a:latin typeface="Times New Roman"/>
                <a:cs typeface="Times New Roman"/>
              </a:rPr>
              <a:t>relationships  were made, </a:t>
            </a:r>
            <a:r>
              <a:rPr sz="1069" spc="1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cardinality and degree </a:t>
            </a:r>
            <a:r>
              <a:rPr sz="1069" spc="15" dirty="0">
                <a:latin typeface="Times New Roman"/>
                <a:cs typeface="Times New Roman"/>
              </a:rPr>
              <a:t>was </a:t>
            </a:r>
            <a:r>
              <a:rPr sz="1069" spc="10" dirty="0">
                <a:latin typeface="Times New Roman"/>
                <a:cs typeface="Times New Roman"/>
              </a:rPr>
              <a:t>identified. </a:t>
            </a:r>
            <a:r>
              <a:rPr sz="1069" spc="-5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ternary </a:t>
            </a:r>
            <a:r>
              <a:rPr sz="1069" spc="10" dirty="0">
                <a:latin typeface="Times New Roman"/>
                <a:cs typeface="Times New Roman"/>
              </a:rPr>
              <a:t>relationship,  where three entities are involved,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5" dirty="0">
                <a:latin typeface="Times New Roman"/>
                <a:cs typeface="Times New Roman"/>
              </a:rPr>
              <a:t>as well </a:t>
            </a:r>
            <a:r>
              <a:rPr sz="1069" spc="10" dirty="0">
                <a:latin typeface="Times New Roman"/>
                <a:cs typeface="Times New Roman"/>
              </a:rPr>
              <a:t>another relation </a:t>
            </a:r>
            <a:r>
              <a:rPr sz="1069" spc="5" dirty="0">
                <a:latin typeface="Times New Roman"/>
                <a:cs typeface="Times New Roman"/>
              </a:rPr>
              <a:t>is created to </a:t>
            </a:r>
            <a:r>
              <a:rPr sz="1069" spc="10" dirty="0">
                <a:latin typeface="Times New Roman"/>
                <a:cs typeface="Times New Roman"/>
              </a:rPr>
              <a:t>establish  relationship </a:t>
            </a:r>
            <a:r>
              <a:rPr sz="1069" spc="15" dirty="0">
                <a:latin typeface="Times New Roman"/>
                <a:cs typeface="Times New Roman"/>
              </a:rPr>
              <a:t>among </a:t>
            </a:r>
            <a:r>
              <a:rPr sz="1069" spc="10" dirty="0">
                <a:latin typeface="Times New Roman"/>
                <a:cs typeface="Times New Roman"/>
              </a:rPr>
              <a:t>them. Then finally </a:t>
            </a:r>
            <a:r>
              <a:rPr sz="1069" spc="15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had studied the super and </a:t>
            </a:r>
            <a:r>
              <a:rPr sz="1069" spc="15" dirty="0">
                <a:latin typeface="Times New Roman"/>
                <a:cs typeface="Times New Roman"/>
              </a:rPr>
              <a:t>sub </a:t>
            </a:r>
            <a:r>
              <a:rPr sz="1069" spc="5" dirty="0">
                <a:latin typeface="Times New Roman"/>
                <a:cs typeface="Times New Roman"/>
              </a:rPr>
              <a:t>types in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primary key of super </a:t>
            </a:r>
            <a:r>
              <a:rPr sz="1069" spc="10" dirty="0">
                <a:latin typeface="Times New Roman"/>
                <a:cs typeface="Times New Roman"/>
              </a:rPr>
              <a:t>type was </a:t>
            </a:r>
            <a:r>
              <a:rPr sz="1069" spc="15" dirty="0">
                <a:latin typeface="Times New Roman"/>
                <a:cs typeface="Times New Roman"/>
              </a:rPr>
              <a:t>used </a:t>
            </a:r>
            <a:r>
              <a:rPr sz="1069" spc="10" dirty="0">
                <a:latin typeface="Times New Roman"/>
                <a:cs typeface="Times New Roman"/>
              </a:rPr>
              <a:t>for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identity and</a:t>
            </a:r>
            <a:r>
              <a:rPr sz="1069" spc="-136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link.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507">
              <a:latin typeface="Times New Roman"/>
              <a:cs typeface="Times New Roman"/>
            </a:endParaRPr>
          </a:p>
          <a:p>
            <a:pPr marL="12347" algn="just"/>
            <a:r>
              <a:rPr sz="1264" spc="63" dirty="0">
                <a:latin typeface="Times New Roman"/>
                <a:cs typeface="Times New Roman"/>
              </a:rPr>
              <a:t>Data </a:t>
            </a:r>
            <a:r>
              <a:rPr sz="1264" spc="53" dirty="0">
                <a:latin typeface="Times New Roman"/>
                <a:cs typeface="Times New Roman"/>
              </a:rPr>
              <a:t>Manipulation</a:t>
            </a:r>
            <a:r>
              <a:rPr sz="1264" spc="-141" dirty="0">
                <a:latin typeface="Times New Roman"/>
                <a:cs typeface="Times New Roman"/>
              </a:rPr>
              <a:t> </a:t>
            </a:r>
            <a:r>
              <a:rPr sz="1264" spc="49" dirty="0">
                <a:latin typeface="Times New Roman"/>
                <a:cs typeface="Times New Roman"/>
              </a:rPr>
              <a:t>Languages</a:t>
            </a:r>
            <a:endParaRPr sz="1264">
              <a:latin typeface="Times New Roman"/>
              <a:cs typeface="Times New Roman"/>
            </a:endParaRPr>
          </a:p>
          <a:p>
            <a:pPr marL="12347" marR="417944" algn="just">
              <a:lnSpc>
                <a:spcPct val="147700"/>
              </a:lnSpc>
              <a:spcBef>
                <a:spcPts val="890"/>
              </a:spcBef>
            </a:pPr>
            <a:r>
              <a:rPr sz="1069" spc="10" dirty="0">
                <a:latin typeface="Times New Roman"/>
                <a:cs typeface="Times New Roman"/>
              </a:rPr>
              <a:t>This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third </a:t>
            </a:r>
            <a:r>
              <a:rPr sz="1069" spc="15" dirty="0">
                <a:latin typeface="Times New Roman"/>
                <a:cs typeface="Times New Roman"/>
              </a:rPr>
              <a:t>component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5" dirty="0">
                <a:latin typeface="Times New Roman"/>
                <a:cs typeface="Times New Roman"/>
              </a:rPr>
              <a:t>data model.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have studied </a:t>
            </a:r>
            <a:r>
              <a:rPr sz="1069" spc="5" dirty="0">
                <a:latin typeface="Times New Roman"/>
                <a:cs typeface="Times New Roman"/>
              </a:rPr>
              <a:t>structure, 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relation, </a:t>
            </a:r>
            <a:r>
              <a:rPr sz="1069" spc="10" dirty="0">
                <a:latin typeface="Times New Roman"/>
                <a:cs typeface="Times New Roman"/>
              </a:rPr>
              <a:t>integrity constraints both </a:t>
            </a:r>
            <a:r>
              <a:rPr sz="1069" spc="5" dirty="0">
                <a:latin typeface="Times New Roman"/>
                <a:cs typeface="Times New Roman"/>
              </a:rPr>
              <a:t>referential</a:t>
            </a:r>
            <a:r>
              <a:rPr sz="1069" spc="27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 entity integrity  constraint. Data manipulation languages are used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carry out </a:t>
            </a:r>
            <a:r>
              <a:rPr sz="1069" spc="5" dirty="0">
                <a:latin typeface="Times New Roman"/>
                <a:cs typeface="Times New Roman"/>
              </a:rPr>
              <a:t>different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like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933"/>
              </a:spcBef>
            </a:pPr>
            <a:r>
              <a:rPr sz="1069" spc="10" dirty="0">
                <a:latin typeface="Times New Roman"/>
                <a:cs typeface="Times New Roman"/>
              </a:rPr>
              <a:t>insertion, deletion and updation of data in database. Following </a:t>
            </a:r>
            <a:r>
              <a:rPr sz="1069" spc="1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the two types </a:t>
            </a:r>
            <a:r>
              <a:rPr sz="1069" spc="15" dirty="0">
                <a:latin typeface="Times New Roman"/>
                <a:cs typeface="Times New Roman"/>
              </a:rPr>
              <a:t>of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languages: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7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</p:spTree>
    <p:extLst>
      <p:ext uri="{BB962C8B-B14F-4D97-AF65-F5344CB8AC3E}">
        <p14:creationId xmlns:p14="http://schemas.microsoft.com/office/powerpoint/2010/main" val="293203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22" y="1322213"/>
            <a:ext cx="4898143" cy="7364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>
              <a:lnSpc>
                <a:spcPts val="1264"/>
              </a:lnSpc>
            </a:pPr>
            <a:r>
              <a:rPr sz="1069" spc="58" dirty="0">
                <a:latin typeface="Times New Roman"/>
                <a:cs typeface="Times New Roman"/>
              </a:rPr>
              <a:t>Procedural</a:t>
            </a:r>
            <a:r>
              <a:rPr sz="1069" spc="-49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Languages: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those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languages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in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what</a:t>
            </a:r>
            <a:r>
              <a:rPr sz="1069" spc="194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to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how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198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do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9" dirty="0">
                <a:latin typeface="Times New Roman"/>
                <a:cs typeface="Times New Roman"/>
              </a:rPr>
              <a:t>on</a:t>
            </a:r>
            <a:r>
              <a:rPr sz="1069" spc="185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the</a:t>
            </a:r>
            <a:r>
              <a:rPr sz="1069" spc="18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database</a:t>
            </a:r>
            <a:r>
              <a:rPr sz="1069" spc="190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is</a:t>
            </a:r>
            <a:endParaRPr sz="1069">
              <a:latin typeface="Times New Roman"/>
              <a:cs typeface="Times New Roman"/>
            </a:endParaRPr>
          </a:p>
          <a:p>
            <a:pPr marL="12347" marR="37658">
              <a:lnSpc>
                <a:spcPts val="1906"/>
              </a:lnSpc>
              <a:spcBef>
                <a:spcPts val="151"/>
              </a:spcBef>
            </a:pPr>
            <a:r>
              <a:rPr sz="1069" spc="10" dirty="0">
                <a:latin typeface="Times New Roman"/>
                <a:cs typeface="Times New Roman"/>
              </a:rPr>
              <a:t>required.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whatever </a:t>
            </a:r>
            <a:r>
              <a:rPr sz="1069" spc="10" dirty="0">
                <a:latin typeface="Times New Roman"/>
                <a:cs typeface="Times New Roman"/>
              </a:rPr>
              <a:t>operation </a:t>
            </a:r>
            <a:r>
              <a:rPr sz="1069" spc="5" dirty="0">
                <a:latin typeface="Times New Roman"/>
                <a:cs typeface="Times New Roman"/>
              </a:rPr>
              <a:t>is to </a:t>
            </a:r>
            <a:r>
              <a:rPr sz="1069" spc="10" dirty="0">
                <a:latin typeface="Times New Roman"/>
                <a:cs typeface="Times New Roman"/>
              </a:rPr>
              <a:t>be done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the database that has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told  that </a:t>
            </a:r>
            <a:r>
              <a:rPr sz="1069" spc="15" dirty="0">
                <a:latin typeface="Times New Roman"/>
                <a:cs typeface="Times New Roman"/>
              </a:rPr>
              <a:t>how </a:t>
            </a:r>
            <a:r>
              <a:rPr sz="1069" spc="5" dirty="0">
                <a:latin typeface="Times New Roman"/>
                <a:cs typeface="Times New Roman"/>
              </a:rPr>
              <a:t>to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perform.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972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34" dirty="0">
                <a:latin typeface="Times New Roman"/>
                <a:cs typeface="Times New Roman"/>
              </a:rPr>
              <a:t>Non </a:t>
            </a:r>
            <a:r>
              <a:rPr sz="1069" spc="53" dirty="0">
                <a:latin typeface="Times New Roman"/>
                <a:cs typeface="Times New Roman"/>
              </a:rPr>
              <a:t>-Procedural</a:t>
            </a:r>
            <a:r>
              <a:rPr sz="1069" spc="-68" dirty="0">
                <a:latin typeface="Times New Roman"/>
                <a:cs typeface="Times New Roman"/>
              </a:rPr>
              <a:t> </a:t>
            </a:r>
            <a:r>
              <a:rPr sz="1069" spc="49" dirty="0">
                <a:latin typeface="Times New Roman"/>
                <a:cs typeface="Times New Roman"/>
              </a:rPr>
              <a:t>Languages: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These are </a:t>
            </a:r>
            <a:r>
              <a:rPr sz="1069" spc="15" dirty="0">
                <a:latin typeface="Times New Roman"/>
                <a:cs typeface="Times New Roman"/>
              </a:rPr>
              <a:t>those </a:t>
            </a:r>
            <a:r>
              <a:rPr sz="1069" spc="10" dirty="0">
                <a:latin typeface="Times New Roman"/>
                <a:cs typeface="Times New Roman"/>
              </a:rPr>
              <a:t>languages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which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what </a:t>
            </a:r>
            <a:r>
              <a:rPr sz="1069" spc="5" dirty="0">
                <a:latin typeface="Times New Roman"/>
                <a:cs typeface="Times New Roman"/>
              </a:rPr>
              <a:t>to </a:t>
            </a:r>
            <a:r>
              <a:rPr sz="1069" spc="15" dirty="0">
                <a:latin typeface="Times New Roman"/>
                <a:cs typeface="Times New Roman"/>
              </a:rPr>
              <a:t>do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required, </a:t>
            </a:r>
            <a:r>
              <a:rPr sz="1069" spc="5" dirty="0">
                <a:latin typeface="Times New Roman"/>
                <a:cs typeface="Times New Roman"/>
              </a:rPr>
              <a:t>rest </a:t>
            </a:r>
            <a:r>
              <a:rPr sz="1069" spc="15" dirty="0">
                <a:latin typeface="Times New Roman"/>
                <a:cs typeface="Times New Roman"/>
              </a:rPr>
              <a:t>how to do </a:t>
            </a:r>
            <a:r>
              <a:rPr sz="1069" spc="5" dirty="0">
                <a:latin typeface="Times New Roman"/>
                <a:cs typeface="Times New Roman"/>
              </a:rPr>
              <a:t>is</a:t>
            </a:r>
            <a:r>
              <a:rPr sz="1069" spc="17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done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the manipulation language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itself.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423" algn="just">
              <a:lnSpc>
                <a:spcPct val="147700"/>
              </a:lnSpc>
            </a:pPr>
            <a:r>
              <a:rPr sz="1069" spc="10" dirty="0">
                <a:latin typeface="Times New Roman"/>
                <a:cs typeface="Times New Roman"/>
              </a:rPr>
              <a:t>Structured </a:t>
            </a:r>
            <a:r>
              <a:rPr sz="1069" spc="19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language (SQL) </a:t>
            </a:r>
            <a:r>
              <a:rPr sz="1069" spc="15" dirty="0">
                <a:latin typeface="Times New Roman"/>
                <a:cs typeface="Times New Roman"/>
              </a:rPr>
              <a:t>is the most widely language used </a:t>
            </a:r>
            <a:r>
              <a:rPr sz="1069" spc="10" dirty="0">
                <a:latin typeface="Times New Roman"/>
                <a:cs typeface="Times New Roman"/>
              </a:rPr>
              <a:t>for manipulation  of </a:t>
            </a:r>
            <a:r>
              <a:rPr sz="1069" spc="5" dirty="0">
                <a:latin typeface="Times New Roman"/>
                <a:cs typeface="Times New Roman"/>
              </a:rPr>
              <a:t>data. </a:t>
            </a:r>
            <a:r>
              <a:rPr sz="1069" spc="10" dirty="0">
                <a:latin typeface="Times New Roman"/>
                <a:cs typeface="Times New Roman"/>
              </a:rPr>
              <a:t>But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will first </a:t>
            </a:r>
            <a:r>
              <a:rPr sz="1069" spc="15" dirty="0">
                <a:latin typeface="Times New Roman"/>
                <a:cs typeface="Times New Roman"/>
              </a:rPr>
              <a:t>study </a:t>
            </a:r>
            <a:r>
              <a:rPr sz="1069" spc="10" dirty="0">
                <a:latin typeface="Times New Roman"/>
                <a:cs typeface="Times New Roman"/>
              </a:rPr>
              <a:t>Relational Algebra and Relational Calculus, which are  procedural and </a:t>
            </a:r>
            <a:r>
              <a:rPr sz="1069" spc="15" dirty="0">
                <a:latin typeface="Times New Roman"/>
                <a:cs typeface="Times New Roman"/>
              </a:rPr>
              <a:t>non – </a:t>
            </a:r>
            <a:r>
              <a:rPr sz="1069" spc="10" dirty="0">
                <a:latin typeface="Times New Roman"/>
                <a:cs typeface="Times New Roman"/>
              </a:rPr>
              <a:t>procedural</a:t>
            </a:r>
            <a:r>
              <a:rPr sz="1069" spc="-58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respectively.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458">
              <a:latin typeface="Times New Roman"/>
              <a:cs typeface="Times New Roman"/>
            </a:endParaRPr>
          </a:p>
          <a:p>
            <a:pPr marL="12347" algn="just"/>
            <a:r>
              <a:rPr sz="1264" spc="39" dirty="0">
                <a:latin typeface="Times New Roman"/>
                <a:cs typeface="Times New Roman"/>
              </a:rPr>
              <a:t>Relational</a:t>
            </a:r>
            <a:r>
              <a:rPr sz="1264" spc="-15" dirty="0">
                <a:latin typeface="Times New Roman"/>
                <a:cs typeface="Times New Roman"/>
              </a:rPr>
              <a:t> </a:t>
            </a:r>
            <a:r>
              <a:rPr sz="1264" spc="44" dirty="0">
                <a:latin typeface="Times New Roman"/>
                <a:cs typeface="Times New Roman"/>
              </a:rPr>
              <a:t>Algebra</a:t>
            </a:r>
            <a:endParaRPr sz="1264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Times New Roman"/>
                <a:cs typeface="Times New Roman"/>
              </a:rPr>
              <a:t>Following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few major properties of relational</a:t>
            </a:r>
            <a:r>
              <a:rPr sz="1069" spc="-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algebra:</a:t>
            </a:r>
            <a:endParaRPr sz="1069">
              <a:latin typeface="Times New Roman"/>
              <a:cs typeface="Times New Roman"/>
            </a:endParaRPr>
          </a:p>
          <a:p>
            <a:pPr marL="431526" marR="4939" indent="-209281" algn="just">
              <a:lnSpc>
                <a:spcPct val="147900"/>
              </a:lnSpc>
              <a:spcBef>
                <a:spcPts val="656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spc="39" dirty="0">
                <a:latin typeface="Times New Roman"/>
                <a:cs typeface="Times New Roman"/>
              </a:rPr>
              <a:t>Relational </a:t>
            </a:r>
            <a:r>
              <a:rPr sz="1069" spc="53" dirty="0">
                <a:latin typeface="Times New Roman"/>
                <a:cs typeface="Times New Roman"/>
              </a:rPr>
              <a:t>algebra </a:t>
            </a:r>
            <a:r>
              <a:rPr sz="1069" spc="44" dirty="0">
                <a:latin typeface="Times New Roman"/>
                <a:cs typeface="Times New Roman"/>
              </a:rPr>
              <a:t>operations </a:t>
            </a:r>
            <a:r>
              <a:rPr sz="1069" spc="63" dirty="0">
                <a:latin typeface="Times New Roman"/>
                <a:cs typeface="Times New Roman"/>
              </a:rPr>
              <a:t>work </a:t>
            </a:r>
            <a:r>
              <a:rPr sz="1069" spc="44" dirty="0">
                <a:latin typeface="Times New Roman"/>
                <a:cs typeface="Times New Roman"/>
              </a:rPr>
              <a:t>on </a:t>
            </a:r>
            <a:r>
              <a:rPr sz="1069" spc="34" dirty="0">
                <a:latin typeface="Times New Roman"/>
                <a:cs typeface="Times New Roman"/>
              </a:rPr>
              <a:t>one </a:t>
            </a:r>
            <a:r>
              <a:rPr sz="1069" spc="63" dirty="0">
                <a:latin typeface="Times New Roman"/>
                <a:cs typeface="Times New Roman"/>
              </a:rPr>
              <a:t>or </a:t>
            </a:r>
            <a:r>
              <a:rPr sz="1069" spc="49" dirty="0">
                <a:latin typeface="Times New Roman"/>
                <a:cs typeface="Times New Roman"/>
              </a:rPr>
              <a:t>more </a:t>
            </a:r>
            <a:r>
              <a:rPr sz="1069" spc="44" dirty="0">
                <a:latin typeface="Times New Roman"/>
                <a:cs typeface="Times New Roman"/>
              </a:rPr>
              <a:t>relations </a:t>
            </a:r>
            <a:r>
              <a:rPr sz="1069" spc="39" dirty="0">
                <a:latin typeface="Times New Roman"/>
                <a:cs typeface="Times New Roman"/>
              </a:rPr>
              <a:t>to </a:t>
            </a:r>
            <a:r>
              <a:rPr sz="1069" spc="34" dirty="0">
                <a:latin typeface="Times New Roman"/>
                <a:cs typeface="Times New Roman"/>
              </a:rPr>
              <a:t>define  </a:t>
            </a:r>
            <a:r>
              <a:rPr sz="1069" spc="63" dirty="0">
                <a:latin typeface="Times New Roman"/>
                <a:cs typeface="Times New Roman"/>
              </a:rPr>
              <a:t>another </a:t>
            </a:r>
            <a:r>
              <a:rPr sz="1069" spc="44" dirty="0">
                <a:latin typeface="Times New Roman"/>
                <a:cs typeface="Times New Roman"/>
              </a:rPr>
              <a:t>relation </a:t>
            </a:r>
            <a:r>
              <a:rPr sz="1069" spc="29" dirty="0">
                <a:latin typeface="Times New Roman"/>
                <a:cs typeface="Times New Roman"/>
              </a:rPr>
              <a:t>leaving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39" dirty="0">
                <a:latin typeface="Times New Roman"/>
                <a:cs typeface="Times New Roman"/>
              </a:rPr>
              <a:t>original intact. </a:t>
            </a:r>
            <a:r>
              <a:rPr sz="1069" spc="68" dirty="0">
                <a:latin typeface="Times New Roman"/>
                <a:cs typeface="Times New Roman"/>
              </a:rPr>
              <a:t>It </a:t>
            </a:r>
            <a:r>
              <a:rPr sz="1069" spc="49" dirty="0">
                <a:latin typeface="Times New Roman"/>
                <a:cs typeface="Times New Roman"/>
              </a:rPr>
              <a:t>means </a:t>
            </a:r>
            <a:r>
              <a:rPr sz="1069" spc="68" dirty="0">
                <a:latin typeface="Times New Roman"/>
                <a:cs typeface="Times New Roman"/>
              </a:rPr>
              <a:t>that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63" dirty="0">
                <a:latin typeface="Times New Roman"/>
                <a:cs typeface="Times New Roman"/>
              </a:rPr>
              <a:t>input </a:t>
            </a:r>
            <a:r>
              <a:rPr sz="1069" spc="53" dirty="0">
                <a:latin typeface="Times New Roman"/>
                <a:cs typeface="Times New Roman"/>
              </a:rPr>
              <a:t>for  </a:t>
            </a:r>
            <a:r>
              <a:rPr sz="1069" spc="44" dirty="0">
                <a:latin typeface="Times New Roman"/>
                <a:cs typeface="Times New Roman"/>
              </a:rPr>
              <a:t>relational </a:t>
            </a:r>
            <a:r>
              <a:rPr sz="1069" spc="53" dirty="0">
                <a:latin typeface="Times New Roman"/>
                <a:cs typeface="Times New Roman"/>
              </a:rPr>
              <a:t>algebra can </a:t>
            </a:r>
            <a:r>
              <a:rPr sz="1069" spc="44" dirty="0">
                <a:latin typeface="Times New Roman"/>
                <a:cs typeface="Times New Roman"/>
              </a:rPr>
              <a:t>be </a:t>
            </a:r>
            <a:r>
              <a:rPr sz="1069" spc="29" dirty="0">
                <a:latin typeface="Times New Roman"/>
                <a:cs typeface="Times New Roman"/>
              </a:rPr>
              <a:t>one </a:t>
            </a:r>
            <a:r>
              <a:rPr sz="1069" spc="73" dirty="0">
                <a:latin typeface="Times New Roman"/>
                <a:cs typeface="Times New Roman"/>
              </a:rPr>
              <a:t>or </a:t>
            </a:r>
            <a:r>
              <a:rPr sz="1069" spc="58" dirty="0">
                <a:latin typeface="Times New Roman"/>
                <a:cs typeface="Times New Roman"/>
              </a:rPr>
              <a:t>more </a:t>
            </a:r>
            <a:r>
              <a:rPr sz="1069" spc="44" dirty="0">
                <a:latin typeface="Times New Roman"/>
                <a:cs typeface="Times New Roman"/>
              </a:rPr>
              <a:t>relations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49" dirty="0">
                <a:latin typeface="Times New Roman"/>
                <a:cs typeface="Times New Roman"/>
              </a:rPr>
              <a:t>the </a:t>
            </a:r>
            <a:r>
              <a:rPr sz="1069" spc="63" dirty="0">
                <a:latin typeface="Times New Roman"/>
                <a:cs typeface="Times New Roman"/>
              </a:rPr>
              <a:t>output </a:t>
            </a:r>
            <a:r>
              <a:rPr sz="1069" spc="39" dirty="0">
                <a:latin typeface="Times New Roman"/>
                <a:cs typeface="Times New Roman"/>
              </a:rPr>
              <a:t>would </a:t>
            </a:r>
            <a:r>
              <a:rPr sz="1069" spc="44" dirty="0">
                <a:latin typeface="Times New Roman"/>
                <a:cs typeface="Times New Roman"/>
              </a:rPr>
              <a:t>be  </a:t>
            </a:r>
            <a:r>
              <a:rPr sz="1069" spc="63" dirty="0">
                <a:latin typeface="Times New Roman"/>
                <a:cs typeface="Times New Roman"/>
              </a:rPr>
              <a:t>another  </a:t>
            </a:r>
            <a:r>
              <a:rPr sz="1069" spc="39" dirty="0">
                <a:latin typeface="Times New Roman"/>
                <a:cs typeface="Times New Roman"/>
              </a:rPr>
              <a:t>relation,  </a:t>
            </a:r>
            <a:r>
              <a:rPr sz="1069" spc="73" dirty="0">
                <a:latin typeface="Times New Roman"/>
                <a:cs typeface="Times New Roman"/>
              </a:rPr>
              <a:t>but  </a:t>
            </a:r>
            <a:r>
              <a:rPr sz="1069" spc="49" dirty="0">
                <a:latin typeface="Times New Roman"/>
                <a:cs typeface="Times New Roman"/>
              </a:rPr>
              <a:t>the  </a:t>
            </a:r>
            <a:r>
              <a:rPr sz="1069" spc="39" dirty="0">
                <a:latin typeface="Times New Roman"/>
                <a:cs typeface="Times New Roman"/>
              </a:rPr>
              <a:t>original  </a:t>
            </a:r>
            <a:r>
              <a:rPr sz="1069" spc="49" dirty="0">
                <a:latin typeface="Times New Roman"/>
                <a:cs typeface="Times New Roman"/>
              </a:rPr>
              <a:t>participating  </a:t>
            </a:r>
            <a:r>
              <a:rPr sz="1069" spc="39" dirty="0">
                <a:latin typeface="Times New Roman"/>
                <a:cs typeface="Times New Roman"/>
              </a:rPr>
              <a:t>relations  </a:t>
            </a:r>
            <a:r>
              <a:rPr sz="1069" spc="10" dirty="0">
                <a:latin typeface="Times New Roman"/>
                <a:cs typeface="Times New Roman"/>
              </a:rPr>
              <a:t>will  </a:t>
            </a:r>
            <a:r>
              <a:rPr sz="1069" spc="24" dirty="0">
                <a:latin typeface="Times New Roman"/>
                <a:cs typeface="Times New Roman"/>
              </a:rPr>
              <a:t> </a:t>
            </a:r>
            <a:r>
              <a:rPr sz="1069" spc="58" dirty="0">
                <a:latin typeface="Times New Roman"/>
                <a:cs typeface="Times New Roman"/>
              </a:rPr>
              <a:t>remain</a:t>
            </a:r>
            <a:endParaRPr sz="1069">
              <a:latin typeface="Times New Roman"/>
              <a:cs typeface="Times New Roman"/>
            </a:endParaRPr>
          </a:p>
          <a:p>
            <a:pPr marL="431526" marR="4939" algn="just">
              <a:lnSpc>
                <a:spcPct val="150500"/>
              </a:lnSpc>
              <a:spcBef>
                <a:spcPts val="253"/>
              </a:spcBef>
            </a:pPr>
            <a:r>
              <a:rPr sz="1069" spc="53" dirty="0">
                <a:latin typeface="Times New Roman"/>
                <a:cs typeface="Times New Roman"/>
              </a:rPr>
              <a:t>unchanged </a:t>
            </a:r>
            <a:r>
              <a:rPr sz="1069" spc="73" dirty="0">
                <a:latin typeface="Times New Roman"/>
                <a:cs typeface="Times New Roman"/>
              </a:rPr>
              <a:t>and </a:t>
            </a:r>
            <a:r>
              <a:rPr sz="1069" spc="39" dirty="0">
                <a:latin typeface="Times New Roman"/>
                <a:cs typeface="Times New Roman"/>
              </a:rPr>
              <a:t>intact. </a:t>
            </a:r>
            <a:r>
              <a:rPr sz="1069" spc="15" dirty="0">
                <a:latin typeface="Times New Roman"/>
                <a:cs typeface="Times New Roman"/>
              </a:rPr>
              <a:t>Both </a:t>
            </a:r>
            <a:r>
              <a:rPr sz="1069" spc="10" dirty="0">
                <a:latin typeface="Times New Roman"/>
                <a:cs typeface="Times New Roman"/>
              </a:rPr>
              <a:t>operands and results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relations, </a:t>
            </a:r>
            <a:r>
              <a:rPr sz="1069" spc="15" dirty="0">
                <a:latin typeface="Times New Roman"/>
                <a:cs typeface="Times New Roman"/>
              </a:rPr>
              <a:t>so </a:t>
            </a:r>
            <a:r>
              <a:rPr sz="1069" spc="10" dirty="0">
                <a:latin typeface="Times New Roman"/>
                <a:cs typeface="Times New Roman"/>
              </a:rPr>
              <a:t>output from  one operation can </a:t>
            </a:r>
            <a:r>
              <a:rPr sz="1069" spc="15" dirty="0">
                <a:latin typeface="Times New Roman"/>
                <a:cs typeface="Times New Roman"/>
              </a:rPr>
              <a:t>become </a:t>
            </a:r>
            <a:r>
              <a:rPr sz="1069" spc="10" dirty="0">
                <a:latin typeface="Times New Roman"/>
                <a:cs typeface="Times New Roman"/>
              </a:rPr>
              <a:t>input </a:t>
            </a:r>
            <a:r>
              <a:rPr sz="1069" spc="15" dirty="0">
                <a:latin typeface="Times New Roman"/>
                <a:cs typeface="Times New Roman"/>
              </a:rPr>
              <a:t>to </a:t>
            </a:r>
            <a:r>
              <a:rPr sz="1069" spc="10" dirty="0">
                <a:latin typeface="Times New Roman"/>
                <a:cs typeface="Times New Roman"/>
              </a:rPr>
              <a:t>another operation. </a:t>
            </a:r>
            <a:r>
              <a:rPr sz="1069" spc="-10" dirty="0">
                <a:latin typeface="Times New Roman"/>
                <a:cs typeface="Times New Roman"/>
              </a:rPr>
              <a:t>It </a:t>
            </a:r>
            <a:r>
              <a:rPr sz="1069" spc="15" dirty="0">
                <a:latin typeface="Times New Roman"/>
                <a:cs typeface="Times New Roman"/>
              </a:rPr>
              <a:t>means </a:t>
            </a:r>
            <a:r>
              <a:rPr sz="1069" spc="10" dirty="0">
                <a:latin typeface="Times New Roman"/>
                <a:cs typeface="Times New Roman"/>
              </a:rPr>
              <a:t>that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input  and output both are relations </a:t>
            </a:r>
            <a:r>
              <a:rPr sz="1069" spc="15" dirty="0">
                <a:latin typeface="Times New Roman"/>
                <a:cs typeface="Times New Roman"/>
              </a:rPr>
              <a:t>so they </a:t>
            </a:r>
            <a:r>
              <a:rPr sz="1069" spc="10" dirty="0">
                <a:latin typeface="Times New Roman"/>
                <a:cs typeface="Times New Roman"/>
              </a:rPr>
              <a:t>can </a:t>
            </a:r>
            <a:r>
              <a:rPr sz="1069" spc="15" dirty="0">
                <a:latin typeface="Times New Roman"/>
                <a:cs typeface="Times New Roman"/>
              </a:rPr>
              <a:t>be </a:t>
            </a:r>
            <a:r>
              <a:rPr sz="1069" spc="10" dirty="0">
                <a:latin typeface="Times New Roman"/>
                <a:cs typeface="Times New Roman"/>
              </a:rPr>
              <a:t>used iteratively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different  requirements.</a:t>
            </a:r>
            <a:endParaRPr sz="1069">
              <a:latin typeface="Times New Roman"/>
              <a:cs typeface="Times New Roman"/>
            </a:endParaRPr>
          </a:p>
          <a:p>
            <a:pPr marL="431526" marR="38276" indent="-209281" algn="just">
              <a:lnSpc>
                <a:spcPts val="1906"/>
              </a:lnSpc>
              <a:spcBef>
                <a:spcPts val="151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Allows expressions </a:t>
            </a:r>
            <a:r>
              <a:rPr sz="1069" spc="5" dirty="0">
                <a:latin typeface="Times New Roman"/>
                <a:cs typeface="Times New Roman"/>
              </a:rPr>
              <a:t>to be </a:t>
            </a:r>
            <a:r>
              <a:rPr sz="1069" spc="10" dirty="0">
                <a:latin typeface="Times New Roman"/>
                <a:cs typeface="Times New Roman"/>
              </a:rPr>
              <a:t>nested, just as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arithmetic. This property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called  closure.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spcBef>
                <a:spcPts val="437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There  are  </a:t>
            </a:r>
            <a:r>
              <a:rPr sz="1069" spc="5" dirty="0">
                <a:latin typeface="Times New Roman"/>
                <a:cs typeface="Times New Roman"/>
              </a:rPr>
              <a:t>five  </a:t>
            </a:r>
            <a:r>
              <a:rPr sz="1069" spc="10" dirty="0">
                <a:latin typeface="Times New Roman"/>
                <a:cs typeface="Times New Roman"/>
              </a:rPr>
              <a:t>basic  operations  </a:t>
            </a:r>
            <a:r>
              <a:rPr sz="1069" spc="15" dirty="0">
                <a:latin typeface="Times New Roman"/>
                <a:cs typeface="Times New Roman"/>
              </a:rPr>
              <a:t>in  </a:t>
            </a:r>
            <a:r>
              <a:rPr sz="1069" spc="10" dirty="0">
                <a:latin typeface="Times New Roman"/>
                <a:cs typeface="Times New Roman"/>
              </a:rPr>
              <a:t>relational  </a:t>
            </a:r>
            <a:r>
              <a:rPr sz="1069" spc="5" dirty="0">
                <a:latin typeface="Times New Roman"/>
                <a:cs typeface="Times New Roman"/>
              </a:rPr>
              <a:t>algebra:  </a:t>
            </a:r>
            <a:r>
              <a:rPr sz="1069" spc="10" dirty="0">
                <a:latin typeface="Times New Roman"/>
                <a:cs typeface="Times New Roman"/>
              </a:rPr>
              <a:t>Selection,</a:t>
            </a:r>
            <a:r>
              <a:rPr sz="1069" spc="-6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Projection,</a:t>
            </a:r>
            <a:endParaRPr sz="1069">
              <a:latin typeface="Times New Roman"/>
              <a:cs typeface="Times New Roman"/>
            </a:endParaRPr>
          </a:p>
          <a:p>
            <a:pPr marL="431526" algn="just">
              <a:spcBef>
                <a:spcPts val="617"/>
              </a:spcBef>
            </a:pPr>
            <a:r>
              <a:rPr sz="1069" spc="10" dirty="0">
                <a:latin typeface="Times New Roman"/>
                <a:cs typeface="Times New Roman"/>
              </a:rPr>
              <a:t>Cartesian product, Union, and Set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Difference.</a:t>
            </a:r>
            <a:endParaRPr sz="1069">
              <a:latin typeface="Times New Roman"/>
              <a:cs typeface="Times New Roman"/>
            </a:endParaRPr>
          </a:p>
          <a:p>
            <a:pPr marL="431526" indent="-208662">
              <a:spcBef>
                <a:spcPts val="608"/>
              </a:spcBef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These perform most of the </a:t>
            </a:r>
            <a:r>
              <a:rPr sz="1069" spc="5" dirty="0">
                <a:latin typeface="Times New Roman"/>
                <a:cs typeface="Times New Roman"/>
              </a:rPr>
              <a:t>data </a:t>
            </a:r>
            <a:r>
              <a:rPr sz="1069" spc="10" dirty="0">
                <a:latin typeface="Times New Roman"/>
                <a:cs typeface="Times New Roman"/>
              </a:rPr>
              <a:t>retrieval operations</a:t>
            </a:r>
            <a:r>
              <a:rPr sz="1069" spc="-1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needed.</a:t>
            </a:r>
            <a:endParaRPr sz="1069">
              <a:latin typeface="Times New Roman"/>
              <a:cs typeface="Times New Roman"/>
            </a:endParaRPr>
          </a:p>
          <a:p>
            <a:pPr marL="431526" marR="40128" indent="-209281" algn="just">
              <a:lnSpc>
                <a:spcPct val="147300"/>
              </a:lnSpc>
              <a:spcBef>
                <a:spcPts val="10"/>
              </a:spcBef>
              <a:buFont typeface="Courier New"/>
              <a:buChar char="o"/>
              <a:tabLst>
                <a:tab pos="432143" algn="l"/>
              </a:tabLst>
            </a:pP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5" dirty="0">
                <a:latin typeface="Times New Roman"/>
                <a:cs typeface="Times New Roman"/>
              </a:rPr>
              <a:t>also </a:t>
            </a:r>
            <a:r>
              <a:rPr sz="1069" spc="10" dirty="0">
                <a:latin typeface="Times New Roman"/>
                <a:cs typeface="Times New Roman"/>
              </a:rPr>
              <a:t>has Join, Intersection, and Division </a:t>
            </a:r>
            <a:r>
              <a:rPr sz="1069" spc="5" dirty="0">
                <a:latin typeface="Times New Roman"/>
                <a:cs typeface="Times New Roman"/>
              </a:rPr>
              <a:t>operations, </a:t>
            </a:r>
            <a:r>
              <a:rPr sz="1069" spc="10" dirty="0">
                <a:latin typeface="Times New Roman"/>
                <a:cs typeface="Times New Roman"/>
              </a:rPr>
              <a:t>which can be expressed 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terms of </a:t>
            </a:r>
            <a:r>
              <a:rPr sz="1069" spc="15" dirty="0">
                <a:latin typeface="Times New Roman"/>
                <a:cs typeface="Times New Roman"/>
              </a:rPr>
              <a:t>5 </a:t>
            </a:r>
            <a:r>
              <a:rPr sz="1069" spc="10" dirty="0">
                <a:latin typeface="Times New Roman"/>
                <a:cs typeface="Times New Roman"/>
              </a:rPr>
              <a:t>basic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8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6" name="object 6"/>
          <p:cNvSpPr txBox="1"/>
          <p:nvPr/>
        </p:nvSpPr>
        <p:spPr>
          <a:xfrm>
            <a:off x="1352384" y="8774582"/>
            <a:ext cx="670454" cy="19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264" spc="87" dirty="0">
                <a:latin typeface="Times New Roman"/>
                <a:cs typeface="Times New Roman"/>
              </a:rPr>
              <a:t>E</a:t>
            </a:r>
            <a:r>
              <a:rPr sz="1264" spc="10" dirty="0">
                <a:latin typeface="Times New Roman"/>
                <a:cs typeface="Times New Roman"/>
              </a:rPr>
              <a:t>xe</a:t>
            </a:r>
            <a:r>
              <a:rPr sz="1264" spc="146" dirty="0">
                <a:latin typeface="Times New Roman"/>
                <a:cs typeface="Times New Roman"/>
              </a:rPr>
              <a:t>r</a:t>
            </a:r>
            <a:r>
              <a:rPr sz="1264" spc="-5" dirty="0">
                <a:latin typeface="Times New Roman"/>
                <a:cs typeface="Times New Roman"/>
              </a:rPr>
              <a:t>ci</a:t>
            </a:r>
            <a:r>
              <a:rPr sz="1264" spc="15" dirty="0">
                <a:latin typeface="Times New Roman"/>
                <a:cs typeface="Times New Roman"/>
              </a:rPr>
              <a:t>s</a:t>
            </a:r>
            <a:r>
              <a:rPr sz="1264" spc="5" dirty="0">
                <a:latin typeface="Times New Roman"/>
                <a:cs typeface="Times New Roman"/>
              </a:rPr>
              <a:t>e</a:t>
            </a:r>
            <a:r>
              <a:rPr sz="1264" spc="73" dirty="0">
                <a:latin typeface="Times New Roman"/>
                <a:cs typeface="Times New Roman"/>
              </a:rPr>
              <a:t>:</a:t>
            </a:r>
            <a:endParaRPr sz="12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2792" y="8922215"/>
            <a:ext cx="4654903" cy="480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009" marR="4939" indent="-209281">
              <a:lnSpc>
                <a:spcPct val="146400"/>
              </a:lnSpc>
              <a:tabLst>
                <a:tab pos="221009" algn="l"/>
              </a:tabLst>
            </a:pPr>
            <a:r>
              <a:rPr sz="1069" spc="10" dirty="0">
                <a:latin typeface="Times New Roman"/>
                <a:cs typeface="Times New Roman"/>
              </a:rPr>
              <a:t>-	Consider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example given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Ricardo </a:t>
            </a:r>
            <a:r>
              <a:rPr sz="1069" spc="15" dirty="0">
                <a:latin typeface="Times New Roman"/>
                <a:cs typeface="Times New Roman"/>
              </a:rPr>
              <a:t>book on page 216 </a:t>
            </a:r>
            <a:r>
              <a:rPr sz="1069" spc="10" dirty="0">
                <a:latin typeface="Times New Roman"/>
                <a:cs typeface="Times New Roman"/>
              </a:rPr>
              <a:t>and transform</a:t>
            </a:r>
            <a:r>
              <a:rPr sz="1069" spc="131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it</a:t>
            </a:r>
            <a:r>
              <a:rPr sz="1069" spc="1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into </a:t>
            </a:r>
            <a:r>
              <a:rPr sz="1069" spc="5" dirty="0">
                <a:latin typeface="Times New Roman"/>
                <a:cs typeface="Times New Roman"/>
              </a:rPr>
              <a:t> relational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model. Make any necessary </a:t>
            </a:r>
            <a:r>
              <a:rPr sz="1069" spc="10" dirty="0">
                <a:latin typeface="Times New Roman"/>
                <a:cs typeface="Times New Roman"/>
              </a:rPr>
              <a:t>assumptions </a:t>
            </a:r>
            <a:r>
              <a:rPr sz="1069" spc="5" dirty="0">
                <a:latin typeface="Times New Roman"/>
                <a:cs typeface="Times New Roman"/>
              </a:rPr>
              <a:t>if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required.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716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2206" y="869485"/>
            <a:ext cx="1885420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5" dirty="0">
                <a:latin typeface="Times New Roman"/>
                <a:cs typeface="Times New Roman"/>
              </a:rPr>
              <a:t>Database Management </a:t>
            </a:r>
            <a:r>
              <a:rPr sz="875" spc="19" dirty="0">
                <a:latin typeface="Times New Roman"/>
                <a:cs typeface="Times New Roman"/>
              </a:rPr>
              <a:t>System</a:t>
            </a:r>
            <a:r>
              <a:rPr sz="875" dirty="0">
                <a:latin typeface="Times New Roman"/>
                <a:cs typeface="Times New Roman"/>
              </a:rPr>
              <a:t> </a:t>
            </a:r>
            <a:r>
              <a:rPr sz="875" spc="15" dirty="0">
                <a:latin typeface="Times New Roman"/>
                <a:cs typeface="Times New Roman"/>
              </a:rPr>
              <a:t>(CS403)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0215" y="869485"/>
            <a:ext cx="191999" cy="134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spc="19" dirty="0">
                <a:latin typeface="Times New Roman"/>
                <a:cs typeface="Times New Roman"/>
              </a:rPr>
              <a:t>V</a:t>
            </a:r>
            <a:r>
              <a:rPr sz="875" spc="24" dirty="0">
                <a:latin typeface="Times New Roman"/>
                <a:cs typeface="Times New Roman"/>
              </a:rPr>
              <a:t>U</a:t>
            </a:r>
            <a:endParaRPr sz="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95" y="1084206"/>
            <a:ext cx="5232753" cy="0"/>
          </a:xfrm>
          <a:custGeom>
            <a:avLst/>
            <a:gdLst/>
            <a:ahLst/>
            <a:cxnLst/>
            <a:rect l="l" t="t" r="r" b="b"/>
            <a:pathLst>
              <a:path w="5382259">
                <a:moveTo>
                  <a:pt x="0" y="0"/>
                </a:moveTo>
                <a:lnTo>
                  <a:pt x="5381916" y="0"/>
                </a:lnTo>
              </a:path>
            </a:pathLst>
          </a:custGeom>
          <a:ln w="11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 txBox="1"/>
          <p:nvPr/>
        </p:nvSpPr>
        <p:spPr>
          <a:xfrm>
            <a:off x="1352384" y="1315806"/>
            <a:ext cx="1308188" cy="224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458" spc="58" dirty="0">
                <a:latin typeface="Arial"/>
                <a:cs typeface="Arial"/>
              </a:rPr>
              <a:t>Lecture </a:t>
            </a:r>
            <a:r>
              <a:rPr sz="1458" spc="29" dirty="0">
                <a:latin typeface="Arial"/>
                <a:cs typeface="Arial"/>
              </a:rPr>
              <a:t>No.</a:t>
            </a:r>
            <a:r>
              <a:rPr sz="1458" spc="-141" dirty="0">
                <a:latin typeface="Arial"/>
                <a:cs typeface="Arial"/>
              </a:rPr>
              <a:t> </a:t>
            </a:r>
            <a:r>
              <a:rPr sz="1458" dirty="0">
                <a:latin typeface="Arial"/>
                <a:cs typeface="Arial"/>
              </a:rPr>
              <a:t>17</a:t>
            </a:r>
            <a:endParaRPr sz="14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384" y="2030027"/>
            <a:ext cx="1236574" cy="17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167" u="heavy" spc="44" dirty="0">
                <a:latin typeface="Arial"/>
                <a:cs typeface="Arial"/>
              </a:rPr>
              <a:t>Reading</a:t>
            </a:r>
            <a:r>
              <a:rPr sz="1167" u="heavy" spc="-58" dirty="0">
                <a:latin typeface="Arial"/>
                <a:cs typeface="Arial"/>
              </a:rPr>
              <a:t> </a:t>
            </a:r>
            <a:r>
              <a:rPr sz="1167" u="heavy" spc="44" dirty="0">
                <a:latin typeface="Arial"/>
                <a:cs typeface="Arial"/>
              </a:rPr>
              <a:t>Material</a:t>
            </a:r>
            <a:endParaRPr sz="116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2436" y="2570080"/>
            <a:ext cx="3736886" cy="330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“Database </a:t>
            </a:r>
            <a:r>
              <a:rPr sz="1069" spc="15" dirty="0">
                <a:latin typeface="Times New Roman"/>
                <a:cs typeface="Times New Roman"/>
              </a:rPr>
              <a:t>Systems </a:t>
            </a:r>
            <a:r>
              <a:rPr sz="1069" spc="10" dirty="0">
                <a:latin typeface="Times New Roman"/>
                <a:cs typeface="Times New Roman"/>
              </a:rPr>
              <a:t>Principles, Design and Implementation”  written </a:t>
            </a:r>
            <a:r>
              <a:rPr sz="1069" spc="19" dirty="0">
                <a:latin typeface="Times New Roman"/>
                <a:cs typeface="Times New Roman"/>
              </a:rPr>
              <a:t>by </a:t>
            </a:r>
            <a:r>
              <a:rPr sz="1069" spc="10" dirty="0">
                <a:latin typeface="Times New Roman"/>
                <a:cs typeface="Times New Roman"/>
              </a:rPr>
              <a:t>Catherine Ricardo, Maxwell</a:t>
            </a:r>
            <a:r>
              <a:rPr sz="1069" spc="-39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Macmillan.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2949" y="2640694"/>
            <a:ext cx="571676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Times New Roman"/>
                <a:cs typeface="Times New Roman"/>
              </a:rPr>
              <a:t>Chapter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6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5504" y="2410565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5136064" y="2410565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30254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305504" y="3058129"/>
            <a:ext cx="3825169" cy="0"/>
          </a:xfrm>
          <a:custGeom>
            <a:avLst/>
            <a:gdLst/>
            <a:ahLst/>
            <a:cxnLst/>
            <a:rect l="l" t="t" r="r" b="b"/>
            <a:pathLst>
              <a:path w="3934460">
                <a:moveTo>
                  <a:pt x="0" y="0"/>
                </a:moveTo>
                <a:lnTo>
                  <a:pt x="39339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513310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5136064" y="3058129"/>
            <a:ext cx="13544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0" y="0"/>
                </a:moveTo>
                <a:lnTo>
                  <a:pt x="13931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6493431" y="2407601"/>
            <a:ext cx="0" cy="65378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16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1352485" y="3512792"/>
            <a:ext cx="4866040" cy="42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1167" spc="49" dirty="0">
                <a:latin typeface="Arial"/>
                <a:cs typeface="Arial"/>
              </a:rPr>
              <a:t>Overview </a:t>
            </a:r>
            <a:r>
              <a:rPr sz="1167" spc="78" dirty="0">
                <a:latin typeface="Arial"/>
                <a:cs typeface="Arial"/>
              </a:rPr>
              <a:t>of</a:t>
            </a:r>
            <a:r>
              <a:rPr sz="1167" spc="-63" dirty="0">
                <a:latin typeface="Arial"/>
                <a:cs typeface="Arial"/>
              </a:rPr>
              <a:t> </a:t>
            </a:r>
            <a:r>
              <a:rPr sz="1167" spc="44" dirty="0">
                <a:latin typeface="Arial"/>
                <a:cs typeface="Arial"/>
              </a:rPr>
              <a:t>Lecture:</a:t>
            </a:r>
            <a:endParaRPr sz="1167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0" dirty="0">
                <a:latin typeface="Times New Roman"/>
                <a:cs typeface="Times New Roman"/>
              </a:rPr>
              <a:t>Five Basic Operators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Relational</a:t>
            </a:r>
            <a:r>
              <a:rPr sz="1069" spc="-44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Algebra</a:t>
            </a:r>
            <a:endParaRPr sz="1069">
              <a:latin typeface="Times New Roman"/>
              <a:cs typeface="Times New Roman"/>
            </a:endParaRPr>
          </a:p>
          <a:p>
            <a:pPr marL="431526" indent="-209281">
              <a:lnSpc>
                <a:spcPts val="1274"/>
              </a:lnSpc>
              <a:buFont typeface="Courier New"/>
              <a:buChar char="o"/>
              <a:tabLst>
                <a:tab pos="431526" algn="l"/>
                <a:tab pos="432143" algn="l"/>
              </a:tabLst>
            </a:pPr>
            <a:r>
              <a:rPr sz="1069" spc="15" dirty="0">
                <a:latin typeface="Times New Roman"/>
                <a:cs typeface="Times New Roman"/>
              </a:rPr>
              <a:t>Join</a:t>
            </a:r>
            <a:r>
              <a:rPr sz="1069" spc="-8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604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700"/>
              </a:lnSpc>
            </a:pP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the previous </a:t>
            </a:r>
            <a:r>
              <a:rPr sz="1069" spc="5" dirty="0">
                <a:latin typeface="Times New Roman"/>
                <a:cs typeface="Times New Roman"/>
              </a:rPr>
              <a:t>lecture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discussed about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transformation of conceptual database  design </a:t>
            </a:r>
            <a:r>
              <a:rPr sz="1069" spc="5" dirty="0">
                <a:latin typeface="Times New Roman"/>
                <a:cs typeface="Times New Roman"/>
              </a:rPr>
              <a:t>into </a:t>
            </a:r>
            <a:r>
              <a:rPr sz="1069" spc="10" dirty="0">
                <a:latin typeface="Times New Roman"/>
                <a:cs typeface="Times New Roman"/>
              </a:rPr>
              <a:t>relational database. </a:t>
            </a:r>
            <a:r>
              <a:rPr sz="1069" dirty="0">
                <a:latin typeface="Times New Roman"/>
                <a:cs typeface="Times New Roman"/>
              </a:rPr>
              <a:t>In </a:t>
            </a:r>
            <a:r>
              <a:rPr sz="1069" spc="15" dirty="0">
                <a:latin typeface="Times New Roman"/>
                <a:cs typeface="Times New Roman"/>
              </a:rPr>
              <a:t>E-R </a:t>
            </a:r>
            <a:r>
              <a:rPr sz="1069" spc="10" dirty="0">
                <a:latin typeface="Times New Roman"/>
                <a:cs typeface="Times New Roman"/>
              </a:rPr>
              <a:t>data </a:t>
            </a:r>
            <a:r>
              <a:rPr sz="1069" spc="15" dirty="0">
                <a:latin typeface="Times New Roman"/>
                <a:cs typeface="Times New Roman"/>
              </a:rPr>
              <a:t>model we </a:t>
            </a:r>
            <a:r>
              <a:rPr sz="1069" spc="10" dirty="0">
                <a:latin typeface="Times New Roman"/>
                <a:cs typeface="Times New Roman"/>
              </a:rPr>
              <a:t>had </a:t>
            </a:r>
            <a:r>
              <a:rPr sz="1069" spc="15" dirty="0">
                <a:latin typeface="Times New Roman"/>
                <a:cs typeface="Times New Roman"/>
              </a:rPr>
              <a:t>number of </a:t>
            </a:r>
            <a:r>
              <a:rPr sz="1069" spc="10" dirty="0">
                <a:latin typeface="Times New Roman"/>
                <a:cs typeface="Times New Roman"/>
              </a:rPr>
              <a:t>constructs but </a:t>
            </a:r>
            <a:r>
              <a:rPr sz="1069" spc="5" dirty="0">
                <a:latin typeface="Times New Roman"/>
                <a:cs typeface="Times New Roman"/>
              </a:rPr>
              <a:t>in  relational </a:t>
            </a:r>
            <a:r>
              <a:rPr sz="1069" spc="10" dirty="0">
                <a:latin typeface="Times New Roman"/>
                <a:cs typeface="Times New Roman"/>
              </a:rPr>
              <a:t>data model it was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relation </a:t>
            </a:r>
            <a:r>
              <a:rPr sz="1069" spc="10" dirty="0">
                <a:latin typeface="Times New Roman"/>
                <a:cs typeface="Times New Roman"/>
              </a:rPr>
              <a:t>or a </a:t>
            </a:r>
            <a:r>
              <a:rPr sz="1069" spc="5" dirty="0">
                <a:latin typeface="Times New Roman"/>
                <a:cs typeface="Times New Roman"/>
              </a:rPr>
              <a:t>table. </a:t>
            </a:r>
            <a:r>
              <a:rPr sz="1069" spc="19" dirty="0">
                <a:latin typeface="Times New Roman"/>
                <a:cs typeface="Times New Roman"/>
              </a:rPr>
              <a:t>We </a:t>
            </a:r>
            <a:r>
              <a:rPr sz="1069" spc="5" dirty="0">
                <a:latin typeface="Times New Roman"/>
                <a:cs typeface="Times New Roman"/>
              </a:rPr>
              <a:t>started </a:t>
            </a:r>
            <a:r>
              <a:rPr sz="1069" spc="10" dirty="0">
                <a:latin typeface="Times New Roman"/>
                <a:cs typeface="Times New Roman"/>
              </a:rPr>
              <a:t>discussion </a:t>
            </a:r>
            <a:r>
              <a:rPr sz="1069" spc="15" dirty="0">
                <a:latin typeface="Times New Roman"/>
                <a:cs typeface="Times New Roman"/>
              </a:rPr>
              <a:t>on </a:t>
            </a:r>
            <a:r>
              <a:rPr sz="1069" spc="10" dirty="0">
                <a:latin typeface="Times New Roman"/>
                <a:cs typeface="Times New Roman"/>
              </a:rPr>
              <a:t>data  manipulation languages </a:t>
            </a:r>
            <a:r>
              <a:rPr sz="1069" spc="15" dirty="0">
                <a:latin typeface="Times New Roman"/>
                <a:cs typeface="Times New Roman"/>
              </a:rPr>
              <a:t>(DML) </a:t>
            </a:r>
            <a:r>
              <a:rPr sz="1069" spc="10" dirty="0">
                <a:latin typeface="Times New Roman"/>
                <a:cs typeface="Times New Roman"/>
              </a:rPr>
              <a:t>of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data model </a:t>
            </a:r>
            <a:r>
              <a:rPr sz="1069" spc="15" dirty="0">
                <a:latin typeface="Times New Roman"/>
                <a:cs typeface="Times New Roman"/>
              </a:rPr>
              <a:t>(SDM). </a:t>
            </a:r>
            <a:r>
              <a:rPr sz="1069" spc="24" dirty="0">
                <a:latin typeface="Times New Roman"/>
                <a:cs typeface="Times New Roman"/>
              </a:rPr>
              <a:t>We </a:t>
            </a:r>
            <a:r>
              <a:rPr sz="1069" spc="10" dirty="0">
                <a:latin typeface="Times New Roman"/>
                <a:cs typeface="Times New Roman"/>
              </a:rPr>
              <a:t>will </a:t>
            </a:r>
            <a:r>
              <a:rPr sz="1069" spc="15" dirty="0">
                <a:latin typeface="Times New Roman"/>
                <a:cs typeface="Times New Roman"/>
              </a:rPr>
              <a:t>now study  in </a:t>
            </a:r>
            <a:r>
              <a:rPr sz="1069" spc="5" dirty="0">
                <a:latin typeface="Times New Roman"/>
                <a:cs typeface="Times New Roman"/>
              </a:rPr>
              <a:t>detail </a:t>
            </a:r>
            <a:r>
              <a:rPr sz="1069" spc="10" dirty="0">
                <a:latin typeface="Times New Roman"/>
                <a:cs typeface="Times New Roman"/>
              </a:rPr>
              <a:t>the different operators being used </a:t>
            </a:r>
            <a:r>
              <a:rPr sz="1069" spc="5" dirty="0">
                <a:latin typeface="Times New Roman"/>
                <a:cs typeface="Times New Roman"/>
              </a:rPr>
              <a:t>in </a:t>
            </a:r>
            <a:r>
              <a:rPr sz="1069" spc="10" dirty="0">
                <a:latin typeface="Times New Roman"/>
                <a:cs typeface="Times New Roman"/>
              </a:rPr>
              <a:t>relational</a:t>
            </a:r>
            <a:r>
              <a:rPr sz="1069" spc="-5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algebra.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 algn="just">
              <a:lnSpc>
                <a:spcPct val="147300"/>
              </a:lnSpc>
            </a:pP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5" dirty="0">
                <a:latin typeface="Times New Roman"/>
                <a:cs typeface="Times New Roman"/>
              </a:rPr>
              <a:t>relational </a:t>
            </a:r>
            <a:r>
              <a:rPr sz="1069" spc="10" dirty="0">
                <a:latin typeface="Times New Roman"/>
                <a:cs typeface="Times New Roman"/>
              </a:rPr>
              <a:t>algebra </a:t>
            </a:r>
            <a:r>
              <a:rPr sz="1069" spc="1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a procedural </a:t>
            </a:r>
            <a:r>
              <a:rPr sz="1069" spc="15" dirty="0">
                <a:latin typeface="Times New Roman"/>
                <a:cs typeface="Times New Roman"/>
              </a:rPr>
              <a:t>query </a:t>
            </a:r>
            <a:r>
              <a:rPr sz="1069" spc="10" dirty="0">
                <a:latin typeface="Times New Roman"/>
                <a:cs typeface="Times New Roman"/>
              </a:rPr>
              <a:t>language. </a:t>
            </a:r>
            <a:r>
              <a:rPr sz="1069" spc="-5" dirty="0">
                <a:latin typeface="Times New Roman"/>
                <a:cs typeface="Times New Roman"/>
              </a:rPr>
              <a:t>It </a:t>
            </a:r>
            <a:r>
              <a:rPr sz="1069" spc="10" dirty="0">
                <a:latin typeface="Times New Roman"/>
                <a:cs typeface="Times New Roman"/>
              </a:rPr>
              <a:t>consists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a </a:t>
            </a:r>
            <a:r>
              <a:rPr sz="1069" spc="5" dirty="0">
                <a:latin typeface="Times New Roman"/>
                <a:cs typeface="Times New Roman"/>
              </a:rPr>
              <a:t>set </a:t>
            </a:r>
            <a:r>
              <a:rPr sz="1069" spc="15" dirty="0">
                <a:latin typeface="Times New Roman"/>
                <a:cs typeface="Times New Roman"/>
              </a:rPr>
              <a:t>of </a:t>
            </a:r>
            <a:r>
              <a:rPr sz="1069" spc="10" dirty="0">
                <a:latin typeface="Times New Roman"/>
                <a:cs typeface="Times New Roman"/>
              </a:rPr>
              <a:t>operations  that take </a:t>
            </a:r>
            <a:r>
              <a:rPr sz="1069" spc="15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or two relations </a:t>
            </a:r>
            <a:r>
              <a:rPr sz="1069" spc="5" dirty="0">
                <a:latin typeface="Times New Roman"/>
                <a:cs typeface="Times New Roman"/>
              </a:rPr>
              <a:t>as </a:t>
            </a:r>
            <a:r>
              <a:rPr sz="1069" spc="10" dirty="0">
                <a:latin typeface="Times New Roman"/>
                <a:cs typeface="Times New Roman"/>
              </a:rPr>
              <a:t>input and produce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relation as their result. There  are </a:t>
            </a:r>
            <a:r>
              <a:rPr sz="1069" spc="5" dirty="0">
                <a:latin typeface="Times New Roman"/>
                <a:cs typeface="Times New Roman"/>
              </a:rPr>
              <a:t>five </a:t>
            </a:r>
            <a:r>
              <a:rPr sz="1069" spc="10" dirty="0">
                <a:latin typeface="Times New Roman"/>
                <a:cs typeface="Times New Roman"/>
              </a:rPr>
              <a:t>basic operations of relational algebra. </a:t>
            </a:r>
            <a:r>
              <a:rPr sz="1069" spc="15" dirty="0">
                <a:latin typeface="Times New Roman"/>
                <a:cs typeface="Times New Roman"/>
              </a:rPr>
              <a:t>They are broadly </a:t>
            </a:r>
            <a:r>
              <a:rPr sz="1069" spc="10" dirty="0">
                <a:latin typeface="Times New Roman"/>
                <a:cs typeface="Times New Roman"/>
              </a:rPr>
              <a:t>divided into two  categories:</a:t>
            </a:r>
            <a:endParaRPr sz="106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21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  <a:spcBef>
                <a:spcPts val="5"/>
              </a:spcBef>
            </a:pPr>
            <a:r>
              <a:rPr sz="1069" spc="58" dirty="0">
                <a:latin typeface="Times New Roman"/>
                <a:cs typeface="Times New Roman"/>
              </a:rPr>
              <a:t>Unary</a:t>
            </a:r>
            <a:r>
              <a:rPr sz="1069" spc="-34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Operations: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lnSpc>
                <a:spcPts val="1274"/>
              </a:lnSpc>
            </a:pPr>
            <a:r>
              <a:rPr sz="1069" spc="10" dirty="0">
                <a:latin typeface="Times New Roman"/>
                <a:cs typeface="Times New Roman"/>
              </a:rPr>
              <a:t>These </a:t>
            </a:r>
            <a:r>
              <a:rPr sz="1069" spc="5" dirty="0">
                <a:latin typeface="Times New Roman"/>
                <a:cs typeface="Times New Roman"/>
              </a:rPr>
              <a:t>are </a:t>
            </a:r>
            <a:r>
              <a:rPr sz="1069" spc="10" dirty="0">
                <a:latin typeface="Times New Roman"/>
                <a:cs typeface="Times New Roman"/>
              </a:rPr>
              <a:t>those operations, which involve </a:t>
            </a:r>
            <a:r>
              <a:rPr sz="1069" spc="15" dirty="0">
                <a:latin typeface="Times New Roman"/>
                <a:cs typeface="Times New Roman"/>
              </a:rPr>
              <a:t>only </a:t>
            </a:r>
            <a:r>
              <a:rPr sz="1069" spc="19" dirty="0">
                <a:latin typeface="Times New Roman"/>
                <a:cs typeface="Times New Roman"/>
              </a:rPr>
              <a:t>one </a:t>
            </a:r>
            <a:r>
              <a:rPr sz="1069" spc="10" dirty="0">
                <a:latin typeface="Times New Roman"/>
                <a:cs typeface="Times New Roman"/>
              </a:rPr>
              <a:t>relation or table. </a:t>
            </a:r>
            <a:r>
              <a:rPr sz="1069" spc="1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are </a:t>
            </a:r>
            <a:r>
              <a:rPr sz="1069" spc="160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Select</a:t>
            </a: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608"/>
              </a:spcBef>
            </a:pP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-73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Project</a:t>
            </a:r>
            <a:endParaRPr sz="106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6216086" y="10069713"/>
            <a:ext cx="271639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56" algn="ctr">
              <a:lnSpc>
                <a:spcPts val="1172"/>
              </a:lnSpc>
              <a:tabLst>
                <a:tab pos="4637511" algn="l"/>
              </a:tabLst>
            </a:pPr>
            <a:r>
              <a:rPr u="sng" spc="5" dirty="0"/>
              <a:t> 	</a:t>
            </a:r>
            <a:fld id="{81D60167-4931-47E6-BA6A-407CBD079E47}" type="slidenum">
              <a:rPr spc="15" dirty="0"/>
              <a:pPr marR="5556" algn="ctr">
                <a:lnSpc>
                  <a:spcPts val="1172"/>
                </a:lnSpc>
                <a:tabLst>
                  <a:tab pos="4637511" algn="l"/>
                </a:tabLst>
              </a:pPr>
              <a:t>9</a:t>
            </a:fld>
            <a:endParaRPr spc="15" dirty="0"/>
          </a:p>
          <a:p>
            <a:pPr marL="8643" algn="ctr">
              <a:lnSpc>
                <a:spcPts val="1026"/>
              </a:lnSpc>
            </a:pPr>
            <a:r>
              <a:rPr sz="875" spc="24" dirty="0"/>
              <a:t>© </a:t>
            </a:r>
            <a:r>
              <a:rPr sz="875" spc="15" dirty="0"/>
              <a:t>Copyright </a:t>
            </a:r>
            <a:r>
              <a:rPr sz="875" spc="10" dirty="0"/>
              <a:t>Virtual </a:t>
            </a:r>
            <a:r>
              <a:rPr sz="875" spc="15" dirty="0"/>
              <a:t>University of</a:t>
            </a:r>
            <a:r>
              <a:rPr sz="875" spc="-29" dirty="0"/>
              <a:t> </a:t>
            </a:r>
            <a:r>
              <a:rPr sz="875" spc="15" dirty="0"/>
              <a:t>Pakistan</a:t>
            </a:r>
            <a:endParaRPr sz="875"/>
          </a:p>
        </p:txBody>
      </p:sp>
      <p:sp>
        <p:nvSpPr>
          <p:cNvPr id="17" name="object 17"/>
          <p:cNvSpPr txBox="1"/>
          <p:nvPr/>
        </p:nvSpPr>
        <p:spPr>
          <a:xfrm>
            <a:off x="1352485" y="8103770"/>
            <a:ext cx="4864188" cy="1136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>
              <a:lnSpc>
                <a:spcPts val="1264"/>
              </a:lnSpc>
            </a:pPr>
            <a:r>
              <a:rPr sz="1069" spc="53" dirty="0">
                <a:latin typeface="Times New Roman"/>
                <a:cs typeface="Times New Roman"/>
              </a:rPr>
              <a:t>Binary</a:t>
            </a:r>
            <a:r>
              <a:rPr sz="1069" spc="-53" dirty="0">
                <a:latin typeface="Times New Roman"/>
                <a:cs typeface="Times New Roman"/>
              </a:rPr>
              <a:t> </a:t>
            </a:r>
            <a:r>
              <a:rPr sz="1069" spc="53" dirty="0">
                <a:latin typeface="Times New Roman"/>
                <a:cs typeface="Times New Roman"/>
              </a:rPr>
              <a:t>Operations:</a:t>
            </a:r>
            <a:endParaRPr sz="1069">
              <a:latin typeface="Times New Roman"/>
              <a:cs typeface="Times New Roman"/>
            </a:endParaRPr>
          </a:p>
          <a:p>
            <a:pPr marL="12347">
              <a:lnSpc>
                <a:spcPts val="1264"/>
              </a:lnSpc>
            </a:pPr>
            <a:r>
              <a:rPr sz="1069" spc="10" dirty="0">
                <a:latin typeface="Times New Roman"/>
                <a:cs typeface="Times New Roman"/>
              </a:rPr>
              <a:t>These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5" dirty="0">
                <a:latin typeface="Times New Roman"/>
                <a:cs typeface="Times New Roman"/>
              </a:rPr>
              <a:t>those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operations,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which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involve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pairs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of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relations</a:t>
            </a:r>
            <a:r>
              <a:rPr sz="1069" spc="10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and</a:t>
            </a:r>
            <a:r>
              <a:rPr sz="1069" spc="97" dirty="0">
                <a:latin typeface="Times New Roman"/>
                <a:cs typeface="Times New Roman"/>
              </a:rPr>
              <a:t> </a:t>
            </a:r>
            <a:r>
              <a:rPr sz="1069" spc="5" dirty="0">
                <a:latin typeface="Times New Roman"/>
                <a:cs typeface="Times New Roman"/>
              </a:rPr>
              <a:t>are,</a:t>
            </a:r>
            <a:r>
              <a:rPr sz="1069" spc="92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therefore</a:t>
            </a:r>
            <a:r>
              <a:rPr sz="1069" spc="87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called</a:t>
            </a: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47300"/>
              </a:lnSpc>
              <a:spcBef>
                <a:spcPts val="10"/>
              </a:spcBef>
            </a:pPr>
            <a:r>
              <a:rPr sz="1069" spc="10" dirty="0">
                <a:latin typeface="Times New Roman"/>
                <a:cs typeface="Times New Roman"/>
              </a:rPr>
              <a:t>as </a:t>
            </a:r>
            <a:r>
              <a:rPr sz="1069" spc="15" dirty="0">
                <a:latin typeface="Times New Roman"/>
                <a:cs typeface="Times New Roman"/>
              </a:rPr>
              <a:t>binary </a:t>
            </a:r>
            <a:r>
              <a:rPr sz="1069" spc="10" dirty="0">
                <a:latin typeface="Times New Roman"/>
                <a:cs typeface="Times New Roman"/>
              </a:rPr>
              <a:t>operations. </a:t>
            </a:r>
            <a:r>
              <a:rPr sz="1069" spc="15" dirty="0">
                <a:latin typeface="Times New Roman"/>
                <a:cs typeface="Times New Roman"/>
              </a:rPr>
              <a:t>The </a:t>
            </a:r>
            <a:r>
              <a:rPr sz="1069" spc="10" dirty="0">
                <a:latin typeface="Times New Roman"/>
                <a:cs typeface="Times New Roman"/>
              </a:rPr>
              <a:t>input for </a:t>
            </a:r>
            <a:r>
              <a:rPr sz="1069" spc="5" dirty="0">
                <a:latin typeface="Times New Roman"/>
                <a:cs typeface="Times New Roman"/>
              </a:rPr>
              <a:t>these </a:t>
            </a:r>
            <a:r>
              <a:rPr sz="1069" spc="10" dirty="0">
                <a:latin typeface="Times New Roman"/>
                <a:cs typeface="Times New Roman"/>
              </a:rPr>
              <a:t>operations </a:t>
            </a:r>
            <a:r>
              <a:rPr sz="1069" spc="5" dirty="0">
                <a:latin typeface="Times New Roman"/>
                <a:cs typeface="Times New Roman"/>
              </a:rPr>
              <a:t>is </a:t>
            </a:r>
            <a:r>
              <a:rPr sz="1069" spc="10" dirty="0">
                <a:latin typeface="Times New Roman"/>
                <a:cs typeface="Times New Roman"/>
              </a:rPr>
              <a:t>two relations and </a:t>
            </a:r>
            <a:r>
              <a:rPr sz="1069" spc="15" dirty="0">
                <a:latin typeface="Times New Roman"/>
                <a:cs typeface="Times New Roman"/>
              </a:rPr>
              <a:t>they </a:t>
            </a:r>
            <a:r>
              <a:rPr sz="1069" spc="10" dirty="0">
                <a:latin typeface="Times New Roman"/>
                <a:cs typeface="Times New Roman"/>
              </a:rPr>
              <a:t>produce  a </a:t>
            </a:r>
            <a:r>
              <a:rPr sz="1069" spc="15" dirty="0">
                <a:latin typeface="Times New Roman"/>
                <a:cs typeface="Times New Roman"/>
              </a:rPr>
              <a:t>new </a:t>
            </a:r>
            <a:r>
              <a:rPr sz="1069" spc="10" dirty="0">
                <a:latin typeface="Times New Roman"/>
                <a:cs typeface="Times New Roman"/>
              </a:rPr>
              <a:t>relation without changing the original </a:t>
            </a:r>
            <a:r>
              <a:rPr sz="1069" spc="5" dirty="0">
                <a:latin typeface="Times New Roman"/>
                <a:cs typeface="Times New Roman"/>
              </a:rPr>
              <a:t>relations. </a:t>
            </a:r>
            <a:r>
              <a:rPr sz="1069" spc="10" dirty="0">
                <a:latin typeface="Times New Roman"/>
                <a:cs typeface="Times New Roman"/>
              </a:rPr>
              <a:t>These operations</a:t>
            </a:r>
            <a:r>
              <a:rPr sz="1069" spc="15" dirty="0">
                <a:latin typeface="Times New Roman"/>
                <a:cs typeface="Times New Roman"/>
              </a:rPr>
              <a:t> </a:t>
            </a:r>
            <a:r>
              <a:rPr sz="1069" spc="10" dirty="0">
                <a:latin typeface="Times New Roman"/>
                <a:cs typeface="Times New Roman"/>
              </a:rPr>
              <a:t>are:</a:t>
            </a:r>
            <a:endParaRPr sz="1069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972">
              <a:latin typeface="Times New Roman"/>
              <a:cs typeface="Times New Roman"/>
            </a:endParaRPr>
          </a:p>
          <a:p>
            <a:pPr marL="222245">
              <a:tabLst>
                <a:tab pos="431526" algn="l"/>
              </a:tabLst>
            </a:pPr>
            <a:r>
              <a:rPr sz="1069" spc="15" dirty="0">
                <a:latin typeface="Courier New"/>
                <a:cs typeface="Courier New"/>
              </a:rPr>
              <a:t>o	</a:t>
            </a:r>
            <a:r>
              <a:rPr sz="1069" spc="10" dirty="0">
                <a:latin typeface="Times New Roman"/>
                <a:cs typeface="Times New Roman"/>
              </a:rPr>
              <a:t>Union</a:t>
            </a:r>
            <a:endParaRPr sz="106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924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10115</Words>
  <Application>Microsoft Office PowerPoint</Application>
  <PresentationFormat>Custom</PresentationFormat>
  <Paragraphs>1442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11</cp:revision>
  <dcterms:created xsi:type="dcterms:W3CDTF">2016-11-20T12:48:04Z</dcterms:created>
  <dcterms:modified xsi:type="dcterms:W3CDTF">2016-11-22T14:52:00Z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