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70" r:id="rId9"/>
    <p:sldId id="271" r:id="rId10"/>
    <p:sldId id="272" r:id="rId11"/>
    <p:sldId id="273" r:id="rId12"/>
    <p:sldId id="266" r:id="rId13"/>
    <p:sldId id="267" r:id="rId14"/>
    <p:sldId id="268" r:id="rId15"/>
    <p:sldId id="269" r:id="rId16"/>
    <p:sldId id="261" r:id="rId17"/>
    <p:sldId id="262" r:id="rId18"/>
    <p:sldId id="263" r:id="rId19"/>
    <p:sldId id="264" r:id="rId20"/>
    <p:sldId id="265" r:id="rId21"/>
    <p:sldId id="256" r:id="rId22"/>
    <p:sldId id="257" r:id="rId23"/>
    <p:sldId id="258" r:id="rId24"/>
    <p:sldId id="259" r:id="rId25"/>
    <p:sldId id="260" r:id="rId2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" id="{94B0F8AE-95A4-4774-9117-4A544FC5179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22" id="{FB4E06B6-9BDA-4AD5-A311-0FDC7B142EBD}">
          <p14:sldIdLst>
            <p14:sldId id="270"/>
            <p14:sldId id="271"/>
            <p14:sldId id="272"/>
            <p14:sldId id="273"/>
          </p14:sldIdLst>
        </p14:section>
        <p14:section name="23" id="{3B461C72-21D2-4F5A-BB90-65C739AED093}">
          <p14:sldIdLst>
            <p14:sldId id="266"/>
            <p14:sldId id="267"/>
            <p14:sldId id="268"/>
            <p14:sldId id="269"/>
          </p14:sldIdLst>
        </p14:section>
        <p14:section name="24" id="{BAE8EAE4-8C95-4882-8978-A4E58837701C}">
          <p14:sldIdLst>
            <p14:sldId id="261"/>
            <p14:sldId id="262"/>
            <p14:sldId id="263"/>
            <p14:sldId id="264"/>
            <p14:sldId id="265"/>
          </p14:sldIdLst>
        </p14:section>
        <p14:section name="25" id="{7A24020A-FBEE-4582-A529-23D5A5167F70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616596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21</a:t>
            </a:r>
            <a:endParaRPr sz="1458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330833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577" y="2708415"/>
          <a:ext cx="5201885" cy="1029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44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7625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48">
                <a:tc>
                  <a:txBody>
                    <a:bodyPr/>
                    <a:lstStyle/>
                    <a:p>
                      <a:pPr marL="60325" marR="53340">
                        <a:lnSpc>
                          <a:spcPts val="1310"/>
                        </a:lnSpc>
                        <a:spcBef>
                          <a:spcPts val="1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“Modern Database Management”,  Hoffer,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Benjamin/Cummings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Fred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McFadden,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Jeffrey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520" y="4189528"/>
            <a:ext cx="4899995" cy="4813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63" dirty="0">
                <a:latin typeface="Arial"/>
                <a:cs typeface="Arial"/>
              </a:rPr>
              <a:t> </a:t>
            </a:r>
            <a:r>
              <a:rPr sz="1167" spc="44" dirty="0">
                <a:latin typeface="Arial"/>
                <a:cs typeface="Arial"/>
              </a:rPr>
              <a:t>Lecture:</a:t>
            </a:r>
            <a:endParaRPr sz="1167">
              <a:latin typeface="Arial"/>
              <a:cs typeface="Arial"/>
            </a:endParaRPr>
          </a:p>
          <a:p>
            <a:pPr marL="431526" indent="-208662">
              <a:lnSpc>
                <a:spcPts val="1264"/>
              </a:lnSpc>
              <a:spcBef>
                <a:spcPts val="23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Summary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normalization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normalization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Introduction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physical DB design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phase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1006"/>
              </a:spcBef>
            </a:pPr>
            <a:r>
              <a:rPr sz="1264" spc="44" dirty="0">
                <a:latin typeface="Times New Roman"/>
                <a:cs typeface="Times New Roman"/>
              </a:rPr>
              <a:t>Normalization</a:t>
            </a:r>
            <a:r>
              <a:rPr sz="1264" spc="-39" dirty="0">
                <a:latin typeface="Times New Roman"/>
                <a:cs typeface="Times New Roman"/>
              </a:rPr>
              <a:t> </a:t>
            </a:r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indent="-617" algn="just">
              <a:spcBef>
                <a:spcPts val="253"/>
              </a:spcBef>
            </a:pPr>
            <a:r>
              <a:rPr sz="1069" spc="10" dirty="0">
                <a:latin typeface="Times New Roman"/>
                <a:cs typeface="Times New Roman"/>
              </a:rPr>
              <a:t>Normalization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step  </a:t>
            </a:r>
            <a:r>
              <a:rPr sz="1069" spc="19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step  </a:t>
            </a:r>
            <a:r>
              <a:rPr sz="1069" spc="10" dirty="0">
                <a:latin typeface="Times New Roman"/>
                <a:cs typeface="Times New Roman"/>
              </a:rPr>
              <a:t>process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make  </a:t>
            </a:r>
            <a:r>
              <a:rPr sz="1069" spc="10" dirty="0">
                <a:latin typeface="Times New Roman"/>
                <a:cs typeface="Times New Roman"/>
              </a:rPr>
              <a:t>DB  design  </a:t>
            </a:r>
            <a:r>
              <a:rPr sz="1069" spc="15" dirty="0">
                <a:latin typeface="Times New Roman"/>
                <a:cs typeface="Times New Roman"/>
              </a:rPr>
              <a:t>more  </a:t>
            </a:r>
            <a:r>
              <a:rPr sz="1069" spc="5" dirty="0">
                <a:latin typeface="Times New Roman"/>
                <a:cs typeface="Times New Roman"/>
              </a:rPr>
              <a:t>efficient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</a:pPr>
            <a:r>
              <a:rPr sz="1069" spc="5" dirty="0">
                <a:latin typeface="Times New Roman"/>
                <a:cs typeface="Times New Roman"/>
              </a:rPr>
              <a:t>accurate.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normalized database helps the </a:t>
            </a:r>
            <a:r>
              <a:rPr sz="1069" spc="19" dirty="0">
                <a:latin typeface="Times New Roman"/>
                <a:cs typeface="Times New Roman"/>
              </a:rPr>
              <a:t>DBA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the </a:t>
            </a:r>
            <a:r>
              <a:rPr sz="1069" spc="15" dirty="0">
                <a:latin typeface="Times New Roman"/>
                <a:cs typeface="Times New Roman"/>
              </a:rPr>
              <a:t>consistency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database. However, the normalization process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 must, rather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strongly  recommended activity performed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logical </a:t>
            </a:r>
            <a:r>
              <a:rPr sz="1069" spc="19" dirty="0">
                <a:latin typeface="Times New Roman"/>
                <a:cs typeface="Times New Roman"/>
              </a:rPr>
              <a:t>DB </a:t>
            </a:r>
            <a:r>
              <a:rPr sz="1069" spc="10" dirty="0">
                <a:latin typeface="Times New Roman"/>
                <a:cs typeface="Times New Roman"/>
              </a:rPr>
              <a:t>design phase.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must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means,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consistency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can be maintained even with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un-normalized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 design, </a:t>
            </a:r>
            <a:r>
              <a:rPr sz="1069" spc="15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difficult </a:t>
            </a:r>
            <a:r>
              <a:rPr sz="1069" spc="10" dirty="0">
                <a:latin typeface="Times New Roman"/>
                <a:cs typeface="Times New Roman"/>
              </a:rPr>
              <a:t>for the designer. Un-normalized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relations are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prone </a:t>
            </a:r>
            <a:r>
              <a:rPr sz="1069" spc="5" dirty="0">
                <a:latin typeface="Times New Roman"/>
                <a:cs typeface="Times New Roman"/>
              </a:rPr>
              <a:t>to errors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inconsistencies.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normalization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based 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FDs.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FDs  are  not  </a:t>
            </a:r>
            <a:r>
              <a:rPr sz="1069" spc="5" dirty="0">
                <a:latin typeface="Times New Roman"/>
                <a:cs typeface="Times New Roman"/>
              </a:rPr>
              <a:t>created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designer,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rather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exist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 </a:t>
            </a:r>
            <a:r>
              <a:rPr sz="1069" spc="1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developed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designer identifies </a:t>
            </a:r>
            <a:r>
              <a:rPr sz="1069" spc="15" dirty="0">
                <a:latin typeface="Times New Roman"/>
                <a:cs typeface="Times New Roman"/>
              </a:rPr>
              <a:t>them.  </a:t>
            </a:r>
            <a:r>
              <a:rPr sz="1069" spc="10" dirty="0">
                <a:latin typeface="Times New Roman"/>
                <a:cs typeface="Times New Roman"/>
              </a:rPr>
              <a:t>Normalization forms exist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6NF </a:t>
            </a:r>
            <a:r>
              <a:rPr sz="1069" spc="10" dirty="0">
                <a:latin typeface="Times New Roman"/>
                <a:cs typeface="Times New Roman"/>
              </a:rPr>
              <a:t>starting from </a:t>
            </a:r>
            <a:r>
              <a:rPr sz="1069" spc="5" dirty="0">
                <a:latin typeface="Times New Roman"/>
                <a:cs typeface="Times New Roman"/>
              </a:rPr>
              <a:t>1NF, </a:t>
            </a:r>
            <a:r>
              <a:rPr sz="1069" spc="10" dirty="0">
                <a:latin typeface="Times New Roman"/>
                <a:cs typeface="Times New Roman"/>
              </a:rPr>
              <a:t>however, for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situations </a:t>
            </a:r>
            <a:r>
              <a:rPr sz="1069" spc="15" dirty="0">
                <a:latin typeface="Times New Roman"/>
                <a:cs typeface="Times New Roman"/>
              </a:rPr>
              <a:t>3NF is </a:t>
            </a:r>
            <a:r>
              <a:rPr sz="1069" spc="5" dirty="0">
                <a:latin typeface="Times New Roman"/>
                <a:cs typeface="Times New Roman"/>
              </a:rPr>
              <a:t>sufficient. </a:t>
            </a:r>
            <a:r>
              <a:rPr sz="1069" spc="10" dirty="0">
                <a:latin typeface="Times New Roman"/>
                <a:cs typeface="Times New Roman"/>
              </a:rPr>
              <a:t>Normalization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 through Analysis or  Synthesis process. The </a:t>
            </a:r>
            <a:r>
              <a:rPr sz="1069" spc="15" dirty="0">
                <a:latin typeface="Times New Roman"/>
                <a:cs typeface="Times New Roman"/>
              </a:rPr>
              <a:t>input to </a:t>
            </a:r>
            <a:r>
              <a:rPr sz="1069" spc="10" dirty="0">
                <a:latin typeface="Times New Roman"/>
                <a:cs typeface="Times New Roman"/>
              </a:rPr>
              <a:t>the process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design and the </a:t>
            </a:r>
            <a:r>
              <a:rPr sz="1069" spc="15" dirty="0">
                <a:latin typeface="Times New Roman"/>
                <a:cs typeface="Times New Roman"/>
              </a:rPr>
              <a:t>FDs  </a:t>
            </a:r>
            <a:r>
              <a:rPr sz="1069" spc="10" dirty="0">
                <a:latin typeface="Times New Roman"/>
                <a:cs typeface="Times New Roman"/>
              </a:rPr>
              <a:t>that exist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system. Each individual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checked for the normalization  considering the relevant FDs;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normalization requirement for a particular normal  form 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being  violated,  then  </a:t>
            </a:r>
            <a:r>
              <a:rPr sz="1069" spc="5" dirty="0">
                <a:latin typeface="Times New Roman"/>
                <a:cs typeface="Times New Roman"/>
              </a:rPr>
              <a:t>it  is  </a:t>
            </a:r>
            <a:r>
              <a:rPr sz="1069" spc="10" dirty="0">
                <a:latin typeface="Times New Roman"/>
                <a:cs typeface="Times New Roman"/>
              </a:rPr>
              <a:t>sorted  out  generally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splitting  the 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036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607714"/>
            <a:ext cx="34634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Times New Roman"/>
                <a:cs typeface="Times New Roman"/>
              </a:rPr>
              <a:t>L</a:t>
            </a:r>
            <a:r>
              <a:rPr sz="875" spc="29" dirty="0">
                <a:latin typeface="Times New Roman"/>
                <a:cs typeface="Times New Roman"/>
              </a:rPr>
              <a:t>O</a:t>
            </a:r>
            <a:r>
              <a:rPr sz="875" spc="19" dirty="0">
                <a:latin typeface="Times New Roman"/>
                <a:cs typeface="Times New Roman"/>
              </a:rPr>
              <a:t>N</a:t>
            </a:r>
            <a:r>
              <a:rPr sz="875" spc="24" dirty="0">
                <a:latin typeface="Times New Roman"/>
                <a:cs typeface="Times New Roman"/>
              </a:rPr>
              <a:t>G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2622282" y="1674392"/>
            <a:ext cx="168601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version the </a:t>
            </a:r>
            <a:r>
              <a:rPr sz="875" spc="24" dirty="0">
                <a:latin typeface="Times New Roman"/>
                <a:cs typeface="Times New Roman"/>
              </a:rPr>
              <a:t>VARCHAR2 </a:t>
            </a:r>
            <a:r>
              <a:rPr sz="875" spc="15" dirty="0">
                <a:latin typeface="Times New Roman"/>
                <a:cs typeface="Times New Roman"/>
              </a:rPr>
              <a:t>data</a:t>
            </a:r>
            <a:r>
              <a:rPr sz="875" spc="-58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type)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2995" y="1341005"/>
            <a:ext cx="5124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32760</a:t>
            </a:r>
            <a:endParaRPr sz="875">
              <a:latin typeface="Times New Roman"/>
              <a:cs typeface="Times New Roman"/>
            </a:endParaRPr>
          </a:p>
          <a:p>
            <a:pPr marL="12347">
              <a:spcBef>
                <a:spcPts val="10"/>
              </a:spcBef>
            </a:pPr>
            <a:r>
              <a:rPr sz="875" spc="15" dirty="0">
                <a:latin typeface="Times New Roman"/>
                <a:cs typeface="Times New Roman"/>
              </a:rPr>
              <a:t>Note </a:t>
            </a:r>
            <a:r>
              <a:rPr sz="875" spc="209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this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5085" y="1341005"/>
            <a:ext cx="5420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71015"/>
            <a:r>
              <a:rPr sz="875" spc="24" dirty="0">
                <a:latin typeface="Times New Roman"/>
                <a:cs typeface="Times New Roman"/>
              </a:rPr>
              <a:t>b</a:t>
            </a:r>
            <a:r>
              <a:rPr sz="875" spc="-10" dirty="0">
                <a:latin typeface="Times New Roman"/>
                <a:cs typeface="Times New Roman"/>
              </a:rPr>
              <a:t>y</a:t>
            </a:r>
            <a:r>
              <a:rPr sz="875" spc="10" dirty="0">
                <a:latin typeface="Times New Roman"/>
                <a:cs typeface="Times New Roman"/>
              </a:rPr>
              <a:t>t</a:t>
            </a:r>
            <a:r>
              <a:rPr sz="875" spc="24" dirty="0">
                <a:latin typeface="Times New Roman"/>
                <a:cs typeface="Times New Roman"/>
              </a:rPr>
              <a:t>e</a:t>
            </a:r>
            <a:r>
              <a:rPr sz="875" spc="10" dirty="0">
                <a:latin typeface="Times New Roman"/>
                <a:cs typeface="Times New Roman"/>
              </a:rPr>
              <a:t>s  </a:t>
            </a:r>
            <a:r>
              <a:rPr sz="875" spc="19" dirty="0">
                <a:latin typeface="Times New Roman"/>
                <a:cs typeface="Times New Roman"/>
              </a:rPr>
              <a:t>is </a:t>
            </a:r>
            <a:r>
              <a:rPr sz="875" spc="18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smaller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2195" y="1541037"/>
            <a:ext cx="255525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Character   data   of   variable  </a:t>
            </a:r>
            <a:r>
              <a:rPr sz="875" spc="10" dirty="0">
                <a:latin typeface="Times New Roman"/>
                <a:cs typeface="Times New Roman"/>
              </a:rPr>
              <a:t>length   </a:t>
            </a:r>
            <a:r>
              <a:rPr sz="875" spc="24" dirty="0">
                <a:latin typeface="Times New Roman"/>
                <a:cs typeface="Times New Roman"/>
              </a:rPr>
              <a:t>(A  </a:t>
            </a:r>
            <a:r>
              <a:rPr sz="875" spc="15" dirty="0">
                <a:latin typeface="Times New Roman"/>
                <a:cs typeface="Times New Roman"/>
              </a:rPr>
              <a:t>bigger</a:t>
            </a:r>
            <a:r>
              <a:rPr sz="875" spc="-49" dirty="0">
                <a:latin typeface="Times New Roman"/>
                <a:cs typeface="Times New Roman"/>
              </a:rPr>
              <a:t> </a:t>
            </a:r>
            <a:r>
              <a:rPr sz="1312" spc="15" baseline="-33950" dirty="0">
                <a:latin typeface="Times New Roman"/>
                <a:cs typeface="Times New Roman"/>
              </a:rPr>
              <a:t>than</a:t>
            </a:r>
            <a:endParaRPr sz="1312" baseline="-33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4728" y="1607398"/>
            <a:ext cx="7834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8796" algn="l"/>
              </a:tabLst>
            </a:pPr>
            <a:r>
              <a:rPr sz="875" spc="15" dirty="0">
                <a:latin typeface="Times New Roman"/>
                <a:cs typeface="Times New Roman"/>
              </a:rPr>
              <a:t>the	ma</a:t>
            </a:r>
            <a:r>
              <a:rPr sz="875" dirty="0">
                <a:latin typeface="Times New Roman"/>
                <a:cs typeface="Times New Roman"/>
              </a:rPr>
              <a:t>x</a:t>
            </a:r>
            <a:r>
              <a:rPr sz="875" spc="24" dirty="0">
                <a:latin typeface="Times New Roman"/>
                <a:cs typeface="Times New Roman"/>
              </a:rPr>
              <a:t>i</a:t>
            </a:r>
            <a:r>
              <a:rPr sz="875" spc="15" dirty="0">
                <a:latin typeface="Times New Roman"/>
                <a:cs typeface="Times New Roman"/>
              </a:rPr>
              <a:t>m</a:t>
            </a:r>
            <a:r>
              <a:rPr sz="875" spc="29" dirty="0">
                <a:latin typeface="Times New Roman"/>
                <a:cs typeface="Times New Roman"/>
              </a:rPr>
              <a:t>u</a:t>
            </a:r>
            <a:r>
              <a:rPr sz="875" spc="24" dirty="0">
                <a:latin typeface="Times New Roman"/>
                <a:cs typeface="Times New Roman"/>
              </a:rPr>
              <a:t>m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618" y="2311533"/>
            <a:ext cx="33461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9" dirty="0">
                <a:latin typeface="Times New Roman"/>
                <a:cs typeface="Times New Roman"/>
              </a:rPr>
              <a:t>D</a:t>
            </a:r>
            <a:r>
              <a:rPr sz="875" spc="5" dirty="0">
                <a:latin typeface="Times New Roman"/>
                <a:cs typeface="Times New Roman"/>
              </a:rPr>
              <a:t>A</a:t>
            </a:r>
            <a:r>
              <a:rPr sz="875" spc="29" dirty="0">
                <a:latin typeface="Times New Roman"/>
                <a:cs typeface="Times New Roman"/>
              </a:rPr>
              <a:t>T</a:t>
            </a:r>
            <a:r>
              <a:rPr sz="875" spc="19" dirty="0">
                <a:latin typeface="Times New Roman"/>
                <a:cs typeface="Times New Roman"/>
              </a:rPr>
              <a:t>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4896" y="2311533"/>
            <a:ext cx="79330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Valid date</a:t>
            </a:r>
            <a:r>
              <a:rPr sz="875" spc="-53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range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3144" y="1742248"/>
            <a:ext cx="1125449" cy="582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/>
            <a:r>
              <a:rPr sz="875" spc="15" dirty="0">
                <a:latin typeface="Times New Roman"/>
                <a:cs typeface="Times New Roman"/>
              </a:rPr>
              <a:t>width of a </a:t>
            </a:r>
            <a:r>
              <a:rPr sz="875" spc="19" dirty="0">
                <a:latin typeface="Times New Roman"/>
                <a:cs typeface="Times New Roman"/>
              </a:rPr>
              <a:t>LONG  </a:t>
            </a:r>
            <a:r>
              <a:rPr sz="875" spc="15" dirty="0">
                <a:latin typeface="Times New Roman"/>
                <a:cs typeface="Times New Roman"/>
              </a:rPr>
              <a:t>column</a:t>
            </a:r>
            <a:endParaRPr sz="875">
              <a:latin typeface="Times New Roman"/>
              <a:cs typeface="Times New Roman"/>
            </a:endParaRPr>
          </a:p>
          <a:p>
            <a:pPr marL="12347" marR="4939">
              <a:spcBef>
                <a:spcPts val="277"/>
              </a:spcBef>
            </a:pPr>
            <a:r>
              <a:rPr sz="875" spc="15" dirty="0">
                <a:latin typeface="Times New Roman"/>
                <a:cs typeface="Times New Roman"/>
              </a:rPr>
              <a:t>from January 1, </a:t>
            </a:r>
            <a:r>
              <a:rPr sz="875" spc="19" dirty="0">
                <a:latin typeface="Times New Roman"/>
                <a:cs typeface="Times New Roman"/>
              </a:rPr>
              <a:t>4712  </a:t>
            </a:r>
            <a:r>
              <a:rPr sz="875" spc="29" dirty="0">
                <a:latin typeface="Times New Roman"/>
                <a:cs typeface="Times New Roman"/>
              </a:rPr>
              <a:t>BC  </a:t>
            </a:r>
            <a:r>
              <a:rPr sz="875" spc="10" dirty="0">
                <a:latin typeface="Times New Roman"/>
                <a:cs typeface="Times New Roman"/>
              </a:rPr>
              <a:t>to   </a:t>
            </a:r>
            <a:r>
              <a:rPr sz="875" spc="15" dirty="0">
                <a:latin typeface="Times New Roman"/>
                <a:cs typeface="Times New Roman"/>
              </a:rPr>
              <a:t>December </a:t>
            </a:r>
            <a:r>
              <a:rPr sz="875" spc="111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31,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2693" y="2312758"/>
            <a:ext cx="42412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02">
              <a:lnSpc>
                <a:spcPts val="1045"/>
              </a:lnSpc>
            </a:pPr>
            <a:r>
              <a:rPr sz="875" spc="19" dirty="0">
                <a:latin typeface="Times New Roman"/>
                <a:cs typeface="Times New Roman"/>
              </a:rPr>
              <a:t>AD</a:t>
            </a:r>
            <a:r>
              <a:rPr sz="875" spc="5" dirty="0">
                <a:latin typeface="Times New Roman"/>
                <a:cs typeface="Times New Roman"/>
              </a:rPr>
              <a:t>.</a:t>
            </a:r>
            <a:endParaRPr sz="875">
              <a:latin typeface="Times New Roman"/>
              <a:cs typeface="Times New Roman"/>
            </a:endParaRPr>
          </a:p>
          <a:p>
            <a:pPr marL="12347">
              <a:lnSpc>
                <a:spcPts val="1045"/>
              </a:lnSpc>
            </a:pPr>
            <a:r>
              <a:rPr sz="875" spc="19" dirty="0">
                <a:latin typeface="Times New Roman"/>
                <a:cs typeface="Times New Roman"/>
              </a:rPr>
              <a:t>= </a:t>
            </a:r>
            <a:r>
              <a:rPr sz="875" spc="243" dirty="0">
                <a:latin typeface="Times New Roman"/>
                <a:cs typeface="Times New Roman"/>
              </a:rPr>
              <a:t> </a:t>
            </a:r>
            <a:r>
              <a:rPr sz="875" spc="19" dirty="0">
                <a:latin typeface="Times New Roman"/>
                <a:cs typeface="Times New Roman"/>
              </a:rPr>
              <a:t>4712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618" y="2815356"/>
            <a:ext cx="55500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RAW(size)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2282" y="2748678"/>
            <a:ext cx="23243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tabLst>
                <a:tab pos="1093322" algn="l"/>
                <a:tab pos="1315566" algn="l"/>
                <a:tab pos="1731658" algn="l"/>
                <a:tab pos="2037245" algn="l"/>
              </a:tabLst>
            </a:pPr>
            <a:r>
              <a:rPr sz="875" spc="24" dirty="0">
                <a:latin typeface="Times New Roman"/>
                <a:cs typeface="Times New Roman"/>
              </a:rPr>
              <a:t>Raw</a:t>
            </a:r>
            <a:r>
              <a:rPr sz="875" dirty="0">
                <a:latin typeface="Times New Roman"/>
                <a:cs typeface="Times New Roman"/>
              </a:rPr>
              <a:t>   </a:t>
            </a:r>
            <a:r>
              <a:rPr sz="875" spc="87" dirty="0">
                <a:latin typeface="Times New Roman"/>
                <a:cs typeface="Times New Roman"/>
              </a:rPr>
              <a:t> </a:t>
            </a:r>
            <a:r>
              <a:rPr sz="875" spc="24" dirty="0">
                <a:latin typeface="Times New Roman"/>
                <a:cs typeface="Times New Roman"/>
              </a:rPr>
              <a:t>b</a:t>
            </a:r>
            <a:r>
              <a:rPr sz="875" spc="15" dirty="0">
                <a:latin typeface="Times New Roman"/>
                <a:cs typeface="Times New Roman"/>
              </a:rPr>
              <a:t>ina</a:t>
            </a:r>
            <a:r>
              <a:rPr sz="875" spc="19" dirty="0">
                <a:latin typeface="Times New Roman"/>
                <a:cs typeface="Times New Roman"/>
              </a:rPr>
              <a:t>r</a:t>
            </a:r>
            <a:r>
              <a:rPr sz="875" spc="15" dirty="0">
                <a:latin typeface="Times New Roman"/>
                <a:cs typeface="Times New Roman"/>
              </a:rPr>
              <a:t>y</a:t>
            </a:r>
            <a:r>
              <a:rPr sz="875" dirty="0">
                <a:latin typeface="Times New Roman"/>
                <a:cs typeface="Times New Roman"/>
              </a:rPr>
              <a:t>   </a:t>
            </a:r>
            <a:r>
              <a:rPr sz="875" spc="92" dirty="0">
                <a:latin typeface="Times New Roman"/>
                <a:cs typeface="Times New Roman"/>
              </a:rPr>
              <a:t> </a:t>
            </a:r>
            <a:r>
              <a:rPr sz="875" spc="24" dirty="0">
                <a:latin typeface="Times New Roman"/>
                <a:cs typeface="Times New Roman"/>
              </a:rPr>
              <a:t>d</a:t>
            </a:r>
            <a:r>
              <a:rPr sz="875" spc="10" dirty="0">
                <a:latin typeface="Times New Roman"/>
                <a:cs typeface="Times New Roman"/>
              </a:rPr>
              <a:t>ata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24" dirty="0">
                <a:latin typeface="Times New Roman"/>
                <a:cs typeface="Times New Roman"/>
              </a:rPr>
              <a:t>o</a:t>
            </a:r>
            <a:r>
              <a:rPr sz="875" spc="10" dirty="0">
                <a:latin typeface="Times New Roman"/>
                <a:cs typeface="Times New Roman"/>
              </a:rPr>
              <a:t>f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10" dirty="0">
                <a:latin typeface="Times New Roman"/>
                <a:cs typeface="Times New Roman"/>
              </a:rPr>
              <a:t>l</a:t>
            </a:r>
            <a:r>
              <a:rPr sz="875" spc="5" dirty="0">
                <a:latin typeface="Times New Roman"/>
                <a:cs typeface="Times New Roman"/>
              </a:rPr>
              <a:t>e</a:t>
            </a:r>
            <a:r>
              <a:rPr sz="875" spc="15" dirty="0">
                <a:latin typeface="Times New Roman"/>
                <a:cs typeface="Times New Roman"/>
              </a:rPr>
              <a:t>ngth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5" dirty="0">
                <a:latin typeface="Times New Roman"/>
                <a:cs typeface="Times New Roman"/>
              </a:rPr>
              <a:t>s</a:t>
            </a:r>
            <a:r>
              <a:rPr sz="875" dirty="0">
                <a:latin typeface="Times New Roman"/>
                <a:cs typeface="Times New Roman"/>
              </a:rPr>
              <a:t>i</a:t>
            </a:r>
            <a:r>
              <a:rPr sz="875" spc="15" dirty="0">
                <a:latin typeface="Times New Roman"/>
                <a:cs typeface="Times New Roman"/>
              </a:rPr>
              <a:t>ze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24" dirty="0">
                <a:latin typeface="Times New Roman"/>
                <a:cs typeface="Times New Roman"/>
              </a:rPr>
              <a:t>b</a:t>
            </a:r>
            <a:r>
              <a:rPr sz="875" dirty="0">
                <a:latin typeface="Times New Roman"/>
                <a:cs typeface="Times New Roman"/>
              </a:rPr>
              <a:t>y</a:t>
            </a:r>
            <a:r>
              <a:rPr sz="875" spc="10" dirty="0">
                <a:latin typeface="Times New Roman"/>
                <a:cs typeface="Times New Roman"/>
              </a:rPr>
              <a:t>te</a:t>
            </a:r>
            <a:r>
              <a:rPr sz="875" spc="5" dirty="0">
                <a:latin typeface="Times New Roman"/>
                <a:cs typeface="Times New Roman"/>
              </a:rPr>
              <a:t>s.  </a:t>
            </a:r>
            <a:r>
              <a:rPr sz="875" spc="19" dirty="0">
                <a:latin typeface="Times New Roman"/>
                <a:cs typeface="Times New Roman"/>
              </a:rPr>
              <a:t>You </a:t>
            </a:r>
            <a:r>
              <a:rPr sz="875" spc="10" dirty="0">
                <a:latin typeface="Times New Roman"/>
                <a:cs typeface="Times New Roman"/>
              </a:rPr>
              <a:t>must </a:t>
            </a:r>
            <a:r>
              <a:rPr sz="875" spc="15" dirty="0">
                <a:latin typeface="Times New Roman"/>
                <a:cs typeface="Times New Roman"/>
              </a:rPr>
              <a:t>specify </a:t>
            </a:r>
            <a:r>
              <a:rPr sz="875" spc="10" dirty="0">
                <a:latin typeface="Times New Roman"/>
                <a:cs typeface="Times New Roman"/>
              </a:rPr>
              <a:t>size for </a:t>
            </a:r>
            <a:r>
              <a:rPr sz="875" spc="15" dirty="0">
                <a:latin typeface="Times New Roman"/>
                <a:cs typeface="Times New Roman"/>
              </a:rPr>
              <a:t>a </a:t>
            </a:r>
            <a:r>
              <a:rPr sz="875" spc="24" dirty="0">
                <a:latin typeface="Times New Roman"/>
                <a:cs typeface="Times New Roman"/>
              </a:rPr>
              <a:t>RAW</a:t>
            </a:r>
            <a:r>
              <a:rPr sz="875" spc="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value.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2995" y="2313040"/>
            <a:ext cx="622300" cy="648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45"/>
              </a:lnSpc>
            </a:pPr>
            <a:r>
              <a:rPr sz="875" spc="15" dirty="0">
                <a:latin typeface="Times New Roman"/>
                <a:cs typeface="Times New Roman"/>
              </a:rPr>
              <a:t>9999</a:t>
            </a:r>
            <a:endParaRPr sz="875">
              <a:latin typeface="Times New Roman"/>
              <a:cs typeface="Times New Roman"/>
            </a:endParaRPr>
          </a:p>
          <a:p>
            <a:pPr marL="12347" marR="4939">
              <a:lnSpc>
                <a:spcPts val="1060"/>
              </a:lnSpc>
              <a:spcBef>
                <a:spcPts val="19"/>
              </a:spcBef>
            </a:pPr>
            <a:r>
              <a:rPr sz="875" spc="10" dirty="0">
                <a:latin typeface="Times New Roman"/>
                <a:cs typeface="Times New Roman"/>
              </a:rPr>
              <a:t>(in </a:t>
            </a:r>
            <a:r>
              <a:rPr sz="875" spc="15" dirty="0">
                <a:latin typeface="Times New Roman"/>
                <a:cs typeface="Times New Roman"/>
              </a:rPr>
              <a:t>Oracle7  AD)</a:t>
            </a:r>
            <a:endParaRPr sz="875">
              <a:latin typeface="Times New Roman"/>
              <a:cs typeface="Times New Roman"/>
            </a:endParaRPr>
          </a:p>
          <a:p>
            <a:pPr marL="12347">
              <a:spcBef>
                <a:spcPts val="768"/>
              </a:spcBef>
            </a:pPr>
            <a:r>
              <a:rPr sz="875" spc="19" dirty="0">
                <a:latin typeface="Times New Roman"/>
                <a:cs typeface="Times New Roman"/>
              </a:rPr>
              <a:t>32767</a:t>
            </a:r>
            <a:r>
              <a:rPr sz="875" spc="-68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bytes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470" y="3320635"/>
            <a:ext cx="64822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LONG</a:t>
            </a:r>
            <a:r>
              <a:rPr sz="875" spc="-44" dirty="0">
                <a:latin typeface="Times New Roman"/>
                <a:cs typeface="Times New Roman"/>
              </a:rPr>
              <a:t> </a:t>
            </a:r>
            <a:r>
              <a:rPr sz="875" spc="24" dirty="0">
                <a:latin typeface="Times New Roman"/>
                <a:cs typeface="Times New Roman"/>
              </a:rPr>
              <a:t>RAW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67" y="3252241"/>
            <a:ext cx="39819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Times New Roman"/>
                <a:cs typeface="Times New Roman"/>
              </a:rPr>
              <a:t>variable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2019" y="3252241"/>
            <a:ext cx="34325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Times New Roman"/>
                <a:cs typeface="Times New Roman"/>
              </a:rPr>
              <a:t>l</a:t>
            </a:r>
            <a:r>
              <a:rPr sz="875" spc="15" dirty="0">
                <a:latin typeface="Times New Roman"/>
                <a:cs typeface="Times New Roman"/>
              </a:rPr>
              <a:t>e</a:t>
            </a:r>
            <a:r>
              <a:rPr sz="875" spc="24" dirty="0">
                <a:latin typeface="Times New Roman"/>
                <a:cs typeface="Times New Roman"/>
              </a:rPr>
              <a:t>n</a:t>
            </a:r>
            <a:r>
              <a:rPr sz="875" dirty="0">
                <a:latin typeface="Times New Roman"/>
                <a:cs typeface="Times New Roman"/>
              </a:rPr>
              <a:t>g</a:t>
            </a:r>
            <a:r>
              <a:rPr sz="875" spc="10" dirty="0">
                <a:latin typeface="Times New Roman"/>
                <a:cs typeface="Times New Roman"/>
              </a:rPr>
              <a:t>th.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2282" y="3250507"/>
            <a:ext cx="1135944" cy="271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1299"/>
              </a:lnSpc>
            </a:pPr>
            <a:r>
              <a:rPr sz="875" spc="24" dirty="0">
                <a:latin typeface="Times New Roman"/>
                <a:cs typeface="Times New Roman"/>
              </a:rPr>
              <a:t>Raw </a:t>
            </a:r>
            <a:r>
              <a:rPr sz="875" spc="15" dirty="0">
                <a:latin typeface="Times New Roman"/>
                <a:cs typeface="Times New Roman"/>
              </a:rPr>
              <a:t>binary data </a:t>
            </a:r>
            <a:r>
              <a:rPr sz="875" spc="24" dirty="0">
                <a:latin typeface="Times New Roman"/>
                <a:cs typeface="Times New Roman"/>
              </a:rPr>
              <a:t>of  </a:t>
            </a:r>
            <a:r>
              <a:rPr sz="875" spc="10" dirty="0">
                <a:latin typeface="Times New Roman"/>
                <a:cs typeface="Times New Roman"/>
              </a:rPr>
              <a:t>interpreted </a:t>
            </a:r>
            <a:r>
              <a:rPr sz="875" spc="15" dirty="0">
                <a:latin typeface="Times New Roman"/>
                <a:cs typeface="Times New Roman"/>
              </a:rPr>
              <a:t>by</a:t>
            </a:r>
            <a:r>
              <a:rPr sz="875" spc="-29" dirty="0">
                <a:latin typeface="Times New Roman"/>
                <a:cs typeface="Times New Roman"/>
              </a:rPr>
              <a:t> </a:t>
            </a:r>
            <a:r>
              <a:rPr sz="875" spc="19" dirty="0">
                <a:latin typeface="Times New Roman"/>
                <a:cs typeface="Times New Roman"/>
              </a:rPr>
              <a:t>PL/SQL)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2995" y="3053950"/>
            <a:ext cx="512410" cy="27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50"/>
              </a:lnSpc>
            </a:pPr>
            <a:r>
              <a:rPr sz="875" spc="19" dirty="0">
                <a:latin typeface="Times New Roman"/>
                <a:cs typeface="Times New Roman"/>
              </a:rPr>
              <a:t>32760</a:t>
            </a:r>
            <a:endParaRPr sz="875">
              <a:latin typeface="Times New Roman"/>
              <a:cs typeface="Times New Roman"/>
            </a:endParaRPr>
          </a:p>
          <a:p>
            <a:pPr marL="12347">
              <a:lnSpc>
                <a:spcPts val="1050"/>
              </a:lnSpc>
            </a:pPr>
            <a:r>
              <a:rPr sz="875" spc="15" dirty="0">
                <a:latin typeface="Times New Roman"/>
                <a:cs typeface="Times New Roman"/>
              </a:rPr>
              <a:t>Note </a:t>
            </a:r>
            <a:r>
              <a:rPr sz="875" spc="209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this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2289" y="3252241"/>
            <a:ext cx="445116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(not</a:t>
            </a:r>
            <a:r>
              <a:rPr sz="875" spc="-39" dirty="0">
                <a:latin typeface="Times New Roman"/>
                <a:cs typeface="Times New Roman"/>
              </a:rPr>
              <a:t> </a:t>
            </a:r>
            <a:r>
              <a:rPr sz="1312" spc="15" baseline="-33950" dirty="0">
                <a:latin typeface="Times New Roman"/>
                <a:cs typeface="Times New Roman"/>
              </a:rPr>
              <a:t>than</a:t>
            </a:r>
            <a:endParaRPr sz="1312" baseline="-33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3323" y="3453779"/>
            <a:ext cx="50747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width  </a:t>
            </a:r>
            <a:r>
              <a:rPr sz="875" spc="1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of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4728" y="3053950"/>
            <a:ext cx="783431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495" marR="5556" indent="271015"/>
            <a:r>
              <a:rPr sz="875" spc="24" dirty="0">
                <a:latin typeface="Times New Roman"/>
                <a:cs typeface="Times New Roman"/>
              </a:rPr>
              <a:t>b</a:t>
            </a:r>
            <a:r>
              <a:rPr sz="875" spc="-10" dirty="0">
                <a:latin typeface="Times New Roman"/>
                <a:cs typeface="Times New Roman"/>
              </a:rPr>
              <a:t>y</a:t>
            </a:r>
            <a:r>
              <a:rPr sz="875" spc="10" dirty="0">
                <a:latin typeface="Times New Roman"/>
                <a:cs typeface="Times New Roman"/>
              </a:rPr>
              <a:t>t</a:t>
            </a:r>
            <a:r>
              <a:rPr sz="875" spc="24" dirty="0">
                <a:latin typeface="Times New Roman"/>
                <a:cs typeface="Times New Roman"/>
              </a:rPr>
              <a:t>e</a:t>
            </a:r>
            <a:r>
              <a:rPr sz="875" spc="10" dirty="0">
                <a:latin typeface="Times New Roman"/>
                <a:cs typeface="Times New Roman"/>
              </a:rPr>
              <a:t>s  </a:t>
            </a:r>
            <a:r>
              <a:rPr sz="875" spc="19" dirty="0">
                <a:latin typeface="Times New Roman"/>
                <a:cs typeface="Times New Roman"/>
              </a:rPr>
              <a:t>is </a:t>
            </a:r>
            <a:r>
              <a:rPr sz="875" spc="18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smaller</a:t>
            </a:r>
            <a:endParaRPr sz="875">
              <a:latin typeface="Times New Roman"/>
              <a:cs typeface="Times New Roman"/>
            </a:endParaRPr>
          </a:p>
          <a:p>
            <a:pPr marL="12347">
              <a:tabLst>
                <a:tab pos="298796" algn="l"/>
              </a:tabLst>
            </a:pPr>
            <a:r>
              <a:rPr sz="875" spc="15" dirty="0">
                <a:latin typeface="Times New Roman"/>
                <a:cs typeface="Times New Roman"/>
              </a:rPr>
              <a:t>the	ma</a:t>
            </a:r>
            <a:r>
              <a:rPr sz="875" dirty="0">
                <a:latin typeface="Times New Roman"/>
                <a:cs typeface="Times New Roman"/>
              </a:rPr>
              <a:t>x</a:t>
            </a:r>
            <a:r>
              <a:rPr sz="875" spc="24" dirty="0">
                <a:latin typeface="Times New Roman"/>
                <a:cs typeface="Times New Roman"/>
              </a:rPr>
              <a:t>i</a:t>
            </a:r>
            <a:r>
              <a:rPr sz="875" spc="15" dirty="0">
                <a:latin typeface="Times New Roman"/>
                <a:cs typeface="Times New Roman"/>
              </a:rPr>
              <a:t>m</a:t>
            </a:r>
            <a:r>
              <a:rPr sz="875" spc="29" dirty="0">
                <a:latin typeface="Times New Roman"/>
                <a:cs typeface="Times New Roman"/>
              </a:rPr>
              <a:t>u</a:t>
            </a:r>
            <a:r>
              <a:rPr sz="875" spc="24" dirty="0">
                <a:latin typeface="Times New Roman"/>
                <a:cs typeface="Times New Roman"/>
              </a:rPr>
              <a:t>m</a:t>
            </a:r>
            <a:endParaRPr sz="875">
              <a:latin typeface="Times New Roman"/>
              <a:cs typeface="Times New Roman"/>
            </a:endParaRPr>
          </a:p>
          <a:p>
            <a:pPr marL="274719"/>
            <a:r>
              <a:rPr sz="875" spc="15" dirty="0">
                <a:latin typeface="Times New Roman"/>
                <a:cs typeface="Times New Roman"/>
              </a:rPr>
              <a:t>a  </a:t>
            </a:r>
            <a:r>
              <a:rPr sz="875" spc="180" dirty="0">
                <a:latin typeface="Times New Roman"/>
                <a:cs typeface="Times New Roman"/>
              </a:rPr>
              <a:t> </a:t>
            </a:r>
            <a:r>
              <a:rPr sz="875" spc="19" dirty="0">
                <a:latin typeface="Times New Roman"/>
                <a:cs typeface="Times New Roman"/>
              </a:rPr>
              <a:t>LONG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2618" y="3756300"/>
            <a:ext cx="33522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34" dirty="0">
                <a:latin typeface="Times New Roman"/>
                <a:cs typeface="Times New Roman"/>
              </a:rPr>
              <a:t>B</a:t>
            </a:r>
            <a:r>
              <a:rPr sz="875" spc="10" dirty="0">
                <a:latin typeface="Times New Roman"/>
                <a:cs typeface="Times New Roman"/>
              </a:rPr>
              <a:t>L</a:t>
            </a:r>
            <a:r>
              <a:rPr sz="875" spc="29" dirty="0">
                <a:latin typeface="Times New Roman"/>
                <a:cs typeface="Times New Roman"/>
              </a:rPr>
              <a:t>O</a:t>
            </a:r>
            <a:r>
              <a:rPr sz="875" spc="24" dirty="0">
                <a:latin typeface="Times New Roman"/>
                <a:cs typeface="Times New Roman"/>
              </a:rPr>
              <a:t>B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2446" y="3756300"/>
            <a:ext cx="983456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Binary Large</a:t>
            </a:r>
            <a:r>
              <a:rPr sz="875" spc="-73" dirty="0">
                <a:latin typeface="Times New Roman"/>
                <a:cs typeface="Times New Roman"/>
              </a:rPr>
              <a:t> </a:t>
            </a:r>
            <a:r>
              <a:rPr sz="875" spc="19" dirty="0">
                <a:latin typeface="Times New Roman"/>
                <a:cs typeface="Times New Roman"/>
              </a:rPr>
              <a:t>Object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53097" y="3551779"/>
            <a:ext cx="673541" cy="342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26699"/>
              </a:lnSpc>
            </a:pPr>
            <a:r>
              <a:rPr sz="875" spc="24" dirty="0">
                <a:latin typeface="Times New Roman"/>
                <a:cs typeface="Times New Roman"/>
              </a:rPr>
              <a:t>RAW</a:t>
            </a:r>
            <a:r>
              <a:rPr sz="875" spc="-49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column  4Gigabytes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2399" y="4212206"/>
            <a:ext cx="4865423" cy="12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CODING </a:t>
            </a:r>
            <a:r>
              <a:rPr sz="1264" spc="5" dirty="0">
                <a:latin typeface="Times New Roman"/>
                <a:cs typeface="Times New Roman"/>
              </a:rPr>
              <a:t>AND </a:t>
            </a:r>
            <a:r>
              <a:rPr sz="1264" spc="63" dirty="0">
                <a:latin typeface="Times New Roman"/>
                <a:cs typeface="Times New Roman"/>
              </a:rPr>
              <a:t>COMPRESSION</a:t>
            </a:r>
            <a:r>
              <a:rPr sz="1264" spc="-92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TECHNIQUES: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There a </a:t>
            </a:r>
            <a:r>
              <a:rPr sz="1069" spc="5" dirty="0">
                <a:latin typeface="Times New Roman"/>
                <a:cs typeface="Times New Roman"/>
              </a:rPr>
              <a:t>re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attributes which </a:t>
            </a:r>
            <a:r>
              <a:rPr sz="1069" spc="15" dirty="0">
                <a:latin typeface="Times New Roman"/>
                <a:cs typeface="Times New Roman"/>
              </a:rPr>
              <a:t>have some </a:t>
            </a:r>
            <a:r>
              <a:rPr sz="1069" spc="10" dirty="0">
                <a:latin typeface="Times New Roman"/>
                <a:cs typeface="Times New Roman"/>
              </a:rPr>
              <a:t>sparse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values,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values when 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represented </a:t>
            </a:r>
            <a:r>
              <a:rPr sz="1069" spc="15" dirty="0">
                <a:latin typeface="Times New Roman"/>
                <a:cs typeface="Times New Roman"/>
              </a:rPr>
              <a:t>in any </a:t>
            </a:r>
            <a:r>
              <a:rPr sz="1069" spc="10" dirty="0">
                <a:latin typeface="Times New Roman"/>
                <a:cs typeface="Times New Roman"/>
              </a:rPr>
              <a:t>data type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hard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express, for this purpose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codes  are used. </a:t>
            </a:r>
            <a:r>
              <a:rPr sz="1069" spc="15" dirty="0">
                <a:latin typeface="Times New Roman"/>
                <a:cs typeface="Times New Roman"/>
              </a:rPr>
              <a:t>As the </a:t>
            </a:r>
            <a:r>
              <a:rPr sz="1069" spc="10" dirty="0">
                <a:latin typeface="Times New Roman"/>
                <a:cs typeface="Times New Roman"/>
              </a:rPr>
              <a:t>codes defined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administrator or the programmer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consume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space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they are better for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situations 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large 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records and wastage of small </a:t>
            </a:r>
            <a:r>
              <a:rPr sz="1069" spc="15" dirty="0">
                <a:latin typeface="Times New Roman"/>
                <a:cs typeface="Times New Roman"/>
              </a:rPr>
              <a:t>amount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space in </a:t>
            </a:r>
            <a:r>
              <a:rPr sz="1069" spc="10" dirty="0">
                <a:latin typeface="Times New Roman"/>
                <a:cs typeface="Times New Roman"/>
              </a:rPr>
              <a:t>each record </a:t>
            </a:r>
            <a:r>
              <a:rPr sz="1069" spc="5" dirty="0">
                <a:latin typeface="Times New Roman"/>
                <a:cs typeface="Times New Roman"/>
              </a:rPr>
              <a:t>can lead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loss of huge </a:t>
            </a:r>
            <a:r>
              <a:rPr sz="1069" spc="15" dirty="0">
                <a:latin typeface="Times New Roman"/>
                <a:cs typeface="Times New Roman"/>
              </a:rPr>
              <a:t>amount </a:t>
            </a:r>
            <a:r>
              <a:rPr sz="1069" spc="10" dirty="0">
                <a:latin typeface="Times New Roman"/>
                <a:cs typeface="Times New Roman"/>
              </a:rPr>
              <a:t>of data storage space.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10" dirty="0">
                <a:latin typeface="Times New Roman"/>
                <a:cs typeface="Times New Roman"/>
              </a:rPr>
              <a:t>causing lowered database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efficiency.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732275" y="5408313"/>
          <a:ext cx="4108538" cy="108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29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i="1" spc="60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6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i="1" spc="8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i="1" spc="65" dirty="0">
                          <a:latin typeface="Times New Roman"/>
                          <a:cs typeface="Times New Roman"/>
                        </a:rPr>
                        <a:t>HOBBY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678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983"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5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16782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16782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16782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87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8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Gardening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959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9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914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91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9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Movie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7">
                      <a:solidFill>
                        <a:srgbClr val="000000"/>
                      </a:solidFill>
                      <a:prstDash val="solid"/>
                    </a:lnT>
                    <a:lnB w="91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06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1">
                      <a:solidFill>
                        <a:srgbClr val="000000"/>
                      </a:solidFill>
                      <a:prstDash val="solid"/>
                    </a:lnL>
                    <a:lnR w="18701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182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701">
                      <a:solidFill>
                        <a:srgbClr val="000000"/>
                      </a:solidFill>
                      <a:prstDash val="solid"/>
                    </a:lnL>
                    <a:lnR w="18892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182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892">
                      <a:solidFill>
                        <a:srgbClr val="000000"/>
                      </a:solidFill>
                      <a:prstDash val="solid"/>
                    </a:lnL>
                    <a:lnR w="18296">
                      <a:solidFill>
                        <a:srgbClr val="000000"/>
                      </a:solidFill>
                      <a:prstDash val="solid"/>
                    </a:lnR>
                    <a:lnT w="9148">
                      <a:solidFill>
                        <a:srgbClr val="000000"/>
                      </a:solidFill>
                      <a:prstDash val="solid"/>
                    </a:lnT>
                    <a:lnB w="182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352787" y="6649476"/>
            <a:ext cx="4866040" cy="1481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Coding </a:t>
            </a:r>
            <a:r>
              <a:rPr sz="1069" spc="10" dirty="0">
                <a:latin typeface="Times New Roman"/>
                <a:cs typeface="Times New Roman"/>
              </a:rPr>
              <a:t>techniques are also useful for compression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 values appearing the data,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replacing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10" dirty="0">
                <a:latin typeface="Times New Roman"/>
                <a:cs typeface="Times New Roman"/>
              </a:rPr>
              <a:t>data values with the smaller sized codes we can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reduce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space needed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data for </a:t>
            </a:r>
            <a:r>
              <a:rPr sz="1069" spc="5" dirty="0">
                <a:latin typeface="Times New Roman"/>
                <a:cs typeface="Times New Roman"/>
              </a:rPr>
              <a:t>storage </a:t>
            </a:r>
            <a:r>
              <a:rPr sz="1069" spc="15" dirty="0">
                <a:latin typeface="Times New Roman"/>
                <a:cs typeface="Times New Roman"/>
              </a:rPr>
              <a:t>in 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Following tables </a:t>
            </a:r>
            <a:r>
              <a:rPr sz="1069" spc="5" dirty="0">
                <a:latin typeface="Times New Roman"/>
                <a:cs typeface="Times New Roman"/>
              </a:rPr>
              <a:t>give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codes and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utilization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database  environment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15" dirty="0">
                <a:latin typeface="Times New Roman"/>
                <a:cs typeface="Times New Roman"/>
              </a:rPr>
              <a:t>Coding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3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732872" y="8097124"/>
          <a:ext cx="4109773" cy="108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408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sz="1100" i="1" spc="60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1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71">
                      <a:solidFill>
                        <a:srgbClr val="000000"/>
                      </a:solidFill>
                      <a:prstDash val="solid"/>
                    </a:lnT>
                    <a:lnB w="167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sz="1100" i="1" spc="8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71">
                      <a:solidFill>
                        <a:srgbClr val="000000"/>
                      </a:solidFill>
                      <a:prstDash val="solid"/>
                    </a:lnT>
                    <a:lnB w="1678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sz="1100" i="1" spc="65" dirty="0">
                          <a:latin typeface="Times New Roman"/>
                          <a:cs typeface="Times New Roman"/>
                        </a:rPr>
                        <a:t>HOBBY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71">
                      <a:solidFill>
                        <a:srgbClr val="000000"/>
                      </a:solidFill>
                      <a:prstDash val="solid"/>
                    </a:lnT>
                    <a:lnB w="1678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31"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1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87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87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16787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01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4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8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4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49">
                      <a:solidFill>
                        <a:srgbClr val="000000"/>
                      </a:solidFill>
                      <a:prstDash val="solid"/>
                    </a:lnT>
                    <a:lnB w="9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8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5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0">
                      <a:solidFill>
                        <a:srgbClr val="000000"/>
                      </a:solidFill>
                      <a:prstDash val="solid"/>
                    </a:lnT>
                    <a:lnB w="91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0">
                      <a:solidFill>
                        <a:srgbClr val="000000"/>
                      </a:solidFill>
                      <a:prstDash val="solid"/>
                    </a:lnT>
                    <a:lnB w="91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0">
                      <a:solidFill>
                        <a:srgbClr val="000000"/>
                      </a:solidFill>
                      <a:prstDash val="solid"/>
                    </a:lnT>
                    <a:lnB w="915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28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77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1">
                      <a:solidFill>
                        <a:srgbClr val="000000"/>
                      </a:solidFill>
                      <a:prstDash val="solid"/>
                    </a:lnT>
                    <a:lnB w="16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1">
                      <a:solidFill>
                        <a:srgbClr val="000000"/>
                      </a:solidFill>
                      <a:prstDash val="solid"/>
                    </a:lnT>
                    <a:lnB w="16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302">
                      <a:solidFill>
                        <a:srgbClr val="000000"/>
                      </a:solidFill>
                      <a:prstDash val="solid"/>
                    </a:lnL>
                    <a:lnR w="18302">
                      <a:solidFill>
                        <a:srgbClr val="000000"/>
                      </a:solidFill>
                      <a:prstDash val="solid"/>
                    </a:lnR>
                    <a:lnT w="9151">
                      <a:solidFill>
                        <a:srgbClr val="000000"/>
                      </a:solidFill>
                      <a:prstDash val="solid"/>
                    </a:lnT>
                    <a:lnB w="1677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8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322212"/>
            <a:ext cx="806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3" dirty="0">
                <a:latin typeface="Times New Roman"/>
                <a:cs typeface="Times New Roman"/>
              </a:rPr>
              <a:t>Hobby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2276" y="1491792"/>
          <a:ext cx="4107921" cy="723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095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6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832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280"/>
                        </a:lnSpc>
                      </a:pPr>
                      <a:r>
                        <a:rPr sz="1100" i="1" spc="70" dirty="0">
                          <a:latin typeface="Times New Roman"/>
                          <a:cs typeface="Times New Roman"/>
                        </a:rPr>
                        <a:t>HOBBY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16766">
                      <a:solidFill>
                        <a:srgbClr val="000000"/>
                      </a:solidFill>
                      <a:prstDash val="solid"/>
                    </a:lnT>
                    <a:lnB w="1832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12">
                <a:tc>
                  <a:txBody>
                    <a:bodyPr/>
                    <a:lstStyle/>
                    <a:p>
                      <a:pPr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5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1832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18320">
                      <a:solidFill>
                        <a:srgbClr val="000000"/>
                      </a:solidFill>
                      <a:prstDash val="solid"/>
                    </a:lnT>
                    <a:lnB w="91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753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8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27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Gardening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9145">
                      <a:solidFill>
                        <a:srgbClr val="000000"/>
                      </a:solidFill>
                      <a:prstDash val="solid"/>
                    </a:lnT>
                    <a:lnB w="9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480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69">
                      <a:solidFill>
                        <a:srgbClr val="000000"/>
                      </a:solidFill>
                      <a:prstDash val="solid"/>
                    </a:lnL>
                    <a:lnR w="9285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167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28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Movies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285">
                      <a:solidFill>
                        <a:srgbClr val="000000"/>
                      </a:solidFill>
                      <a:prstDash val="solid"/>
                    </a:lnL>
                    <a:lnR w="18293">
                      <a:solidFill>
                        <a:srgbClr val="000000"/>
                      </a:solidFill>
                      <a:prstDash val="solid"/>
                    </a:lnR>
                    <a:lnT w="9146">
                      <a:solidFill>
                        <a:srgbClr val="000000"/>
                      </a:solidFill>
                      <a:prstDash val="solid"/>
                    </a:lnT>
                    <a:lnB w="167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636" y="2368761"/>
            <a:ext cx="4866040" cy="3787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6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the implementation of the codes as replacement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actual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actually </a:t>
            </a:r>
            <a:r>
              <a:rPr sz="1069" spc="5" dirty="0">
                <a:latin typeface="Times New Roman"/>
                <a:cs typeface="Times New Roman"/>
              </a:rPr>
              <a:t>allocated </a:t>
            </a:r>
            <a:r>
              <a:rPr sz="1069" spc="10" dirty="0">
                <a:latin typeface="Times New Roman"/>
                <a:cs typeface="Times New Roman"/>
              </a:rPr>
              <a:t>codes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hobbies and  then replace the codes instead of writing the </a:t>
            </a:r>
            <a:r>
              <a:rPr sz="1069" spc="15" dirty="0">
                <a:latin typeface="Times New Roman"/>
                <a:cs typeface="Times New Roman"/>
              </a:rPr>
              <a:t>codes in 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number of </a:t>
            </a:r>
            <a:r>
              <a:rPr sz="1069" spc="10" dirty="0">
                <a:latin typeface="Times New Roman"/>
                <a:cs typeface="Times New Roman"/>
              </a:rPr>
              <a:t>benefits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benefit can 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dimensions.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i="1" spc="29" dirty="0">
                <a:latin typeface="Times New Roman"/>
                <a:cs typeface="Times New Roman"/>
              </a:rPr>
              <a:t>Default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19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431526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Default values are the values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associated with a </a:t>
            </a:r>
            <a:r>
              <a:rPr sz="1069" spc="5" dirty="0">
                <a:latin typeface="Times New Roman"/>
                <a:cs typeface="Times New Roman"/>
              </a:rPr>
              <a:t>specific </a:t>
            </a:r>
            <a:r>
              <a:rPr sz="1069" spc="10" dirty="0">
                <a:latin typeface="Times New Roman"/>
                <a:cs typeface="Times New Roman"/>
              </a:rPr>
              <a:t>attribute and  can help 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reduce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chances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inserting </a:t>
            </a:r>
            <a:r>
              <a:rPr sz="1069" spc="5" dirty="0">
                <a:latin typeface="Times New Roman"/>
                <a:cs typeface="Times New Roman"/>
              </a:rPr>
              <a:t>incorrect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attribute  </a:t>
            </a:r>
            <a:r>
              <a:rPr sz="1069" spc="5" dirty="0">
                <a:latin typeface="Times New Roman"/>
                <a:cs typeface="Times New Roman"/>
              </a:rPr>
              <a:t>space.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us preventing the attribute value be left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i="1" spc="34" dirty="0">
                <a:latin typeface="Times New Roman"/>
                <a:cs typeface="Times New Roman"/>
              </a:rPr>
              <a:t>Range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19" dirty="0">
                <a:latin typeface="Times New Roman"/>
                <a:cs typeface="Times New Roman"/>
              </a:rPr>
              <a:t>Control</a:t>
            </a:r>
            <a:endParaRPr sz="1069">
              <a:latin typeface="Times New Roman"/>
              <a:cs typeface="Times New Roman"/>
            </a:endParaRPr>
          </a:p>
          <a:p>
            <a:pPr marL="431526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Range control implemented over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can be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easily achieved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using 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type.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enforces the </a:t>
            </a:r>
            <a:r>
              <a:rPr sz="1069" spc="15" dirty="0">
                <a:latin typeface="Times New Roman"/>
                <a:cs typeface="Times New Roman"/>
              </a:rPr>
              <a:t>entry </a:t>
            </a:r>
            <a:r>
              <a:rPr sz="1069" spc="10" dirty="0">
                <a:latin typeface="Times New Roman"/>
                <a:cs typeface="Times New Roman"/>
              </a:rPr>
              <a:t>of data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according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limitations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0"/>
              </a:lnSpc>
            </a:pPr>
            <a:r>
              <a:rPr sz="1069" i="1" spc="39" dirty="0">
                <a:latin typeface="Times New Roman"/>
                <a:cs typeface="Times New Roman"/>
              </a:rPr>
              <a:t>Null </a:t>
            </a:r>
            <a:r>
              <a:rPr sz="1069" i="1" spc="34" dirty="0">
                <a:latin typeface="Times New Roman"/>
                <a:cs typeface="Times New Roman"/>
              </a:rPr>
              <a:t>Value</a:t>
            </a:r>
            <a:r>
              <a:rPr sz="1069" i="1" spc="-78" dirty="0">
                <a:latin typeface="Times New Roman"/>
                <a:cs typeface="Times New Roman"/>
              </a:rPr>
              <a:t> </a:t>
            </a:r>
            <a:r>
              <a:rPr sz="1069" i="1" spc="19" dirty="0">
                <a:latin typeface="Times New Roman"/>
                <a:cs typeface="Times New Roman"/>
              </a:rPr>
              <a:t>Control</a:t>
            </a:r>
            <a:endParaRPr sz="1069">
              <a:latin typeface="Times New Roman"/>
              <a:cs typeface="Times New Roman"/>
            </a:endParaRPr>
          </a:p>
          <a:p>
            <a:pPr marL="431526" marR="4939" algn="just">
              <a:lnSpc>
                <a:spcPts val="1264"/>
              </a:lnSpc>
              <a:spcBef>
                <a:spcPts val="29"/>
              </a:spcBef>
            </a:pPr>
            <a:r>
              <a:rPr sz="1069" spc="15" dirty="0">
                <a:latin typeface="Times New Roman"/>
                <a:cs typeface="Times New Roman"/>
              </a:rPr>
              <a:t>As we </a:t>
            </a:r>
            <a:r>
              <a:rPr sz="1069" spc="10" dirty="0">
                <a:latin typeface="Times New Roman"/>
                <a:cs typeface="Times New Roman"/>
              </a:rPr>
              <a:t>already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a null 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empty value 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distinct from  zero and spaces, Databases can implement </a:t>
            </a:r>
            <a:r>
              <a:rPr sz="1069" spc="15" dirty="0">
                <a:latin typeface="Times New Roman"/>
                <a:cs typeface="Times New Roman"/>
              </a:rPr>
              <a:t>the null </a:t>
            </a:r>
            <a:r>
              <a:rPr sz="1069" spc="10" dirty="0">
                <a:latin typeface="Times New Roman"/>
                <a:cs typeface="Times New Roman"/>
              </a:rPr>
              <a:t>value control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using  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431526" algn="just">
              <a:lnSpc>
                <a:spcPts val="1235"/>
              </a:lnSpc>
            </a:pP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data types or their build </a:t>
            </a:r>
            <a:r>
              <a:rPr sz="1069" spc="15" dirty="0">
                <a:latin typeface="Times New Roman"/>
                <a:cs typeface="Times New Roman"/>
              </a:rPr>
              <a:t>in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mechanisms.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  <a:spcBef>
                <a:spcPts val="10"/>
              </a:spcBef>
            </a:pPr>
            <a:r>
              <a:rPr sz="1069" i="1" spc="24" dirty="0">
                <a:latin typeface="Times New Roman"/>
                <a:cs typeface="Times New Roman"/>
              </a:rPr>
              <a:t>Referential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i="1" spc="19" dirty="0">
                <a:latin typeface="Times New Roman"/>
                <a:cs typeface="Times New Roman"/>
              </a:rPr>
              <a:t>Integrity</a:t>
            </a:r>
            <a:endParaRPr sz="1069">
              <a:latin typeface="Times New Roman"/>
              <a:cs typeface="Times New Roman"/>
            </a:endParaRPr>
          </a:p>
          <a:p>
            <a:pPr marL="431526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Referential </a:t>
            </a:r>
            <a:r>
              <a:rPr sz="1069" spc="10" dirty="0">
                <a:latin typeface="Times New Roman"/>
                <a:cs typeface="Times New Roman"/>
              </a:rPr>
              <a:t>Integrity </a:t>
            </a:r>
            <a:r>
              <a:rPr sz="1069" spc="15" dirty="0">
                <a:latin typeface="Times New Roman"/>
                <a:cs typeface="Times New Roman"/>
              </a:rPr>
              <a:t>means to </a:t>
            </a:r>
            <a:r>
              <a:rPr sz="1069" spc="10" dirty="0">
                <a:latin typeface="Times New Roman"/>
                <a:cs typeface="Times New Roman"/>
              </a:rPr>
              <a:t>keep the input values for a specific attribute   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431526" marR="4939" algn="just">
              <a:lnSpc>
                <a:spcPts val="1264"/>
              </a:lnSpc>
              <a:spcBef>
                <a:spcPts val="53"/>
              </a:spcBef>
            </a:pPr>
            <a:r>
              <a:rPr sz="1069" spc="5" dirty="0">
                <a:latin typeface="Times New Roman"/>
                <a:cs typeface="Times New Roman"/>
              </a:rPr>
              <a:t>specific </a:t>
            </a:r>
            <a:r>
              <a:rPr sz="1069" spc="10" dirty="0">
                <a:latin typeface="Times New Roman"/>
                <a:cs typeface="Times New Roman"/>
              </a:rPr>
              <a:t>limits </a:t>
            </a:r>
            <a:r>
              <a:rPr sz="1069" spc="15" dirty="0">
                <a:latin typeface="Times New Roman"/>
                <a:cs typeface="Times New Roman"/>
              </a:rPr>
              <a:t>in comparison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other attribute of </a:t>
            </a: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other  relation.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67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23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550599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61" y="2169309"/>
            <a:ext cx="5098168" cy="1279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 marL="12347" marR="8026">
              <a:lnSpc>
                <a:spcPts val="1264"/>
              </a:lnSpc>
              <a:spcBef>
                <a:spcPts val="433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Systems”,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40740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3036209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548376"/>
            <a:ext cx="0" cy="867392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412658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548376"/>
            <a:ext cx="0" cy="867392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97" y="3867919"/>
            <a:ext cx="4898760" cy="5550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Physical Record </a:t>
            </a:r>
            <a:r>
              <a:rPr sz="1264" spc="10" dirty="0">
                <a:latin typeface="Times New Roman"/>
                <a:cs typeface="Times New Roman"/>
              </a:rPr>
              <a:t>and</a:t>
            </a:r>
            <a:r>
              <a:rPr sz="1264" spc="-24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De-normalization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1084"/>
              </a:spcBef>
            </a:pPr>
            <a:r>
              <a:rPr sz="1264" spc="49" dirty="0">
                <a:latin typeface="Times New Roman"/>
                <a:cs typeface="Times New Roman"/>
              </a:rPr>
              <a:t>Partitioning</a:t>
            </a: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 coding </a:t>
            </a:r>
            <a:r>
              <a:rPr sz="1069" spc="10" dirty="0">
                <a:latin typeface="Times New Roman"/>
                <a:cs typeface="Times New Roman"/>
              </a:rPr>
              <a:t>techniques.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reached </a:t>
            </a:r>
            <a:r>
              <a:rPr sz="1069" spc="15" dirty="0">
                <a:latin typeface="Times New Roman"/>
                <a:cs typeface="Times New Roman"/>
              </a:rPr>
              <a:t>now on </a:t>
            </a:r>
            <a:r>
              <a:rPr sz="1069" spc="10" dirty="0">
                <a:latin typeface="Times New Roman"/>
                <a:cs typeface="Times New Roman"/>
              </a:rPr>
              <a:t>implementing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relations are </a:t>
            </a:r>
            <a:r>
              <a:rPr sz="1069" spc="19" dirty="0">
                <a:latin typeface="Times New Roman"/>
                <a:cs typeface="Times New Roman"/>
              </a:rPr>
              <a:t>now  </a:t>
            </a:r>
            <a:r>
              <a:rPr sz="1069" spc="10" dirty="0">
                <a:latin typeface="Times New Roman"/>
                <a:cs typeface="Times New Roman"/>
              </a:rPr>
              <a:t>normalized. 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this database efficient form implementation point of  view.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34" dirty="0">
                <a:latin typeface="Times New Roman"/>
                <a:cs typeface="Times New Roman"/>
              </a:rPr>
              <a:t>Physical </a:t>
            </a:r>
            <a:r>
              <a:rPr sz="1264" spc="53" dirty="0">
                <a:latin typeface="Times New Roman"/>
                <a:cs typeface="Times New Roman"/>
              </a:rPr>
              <a:t>Record </a:t>
            </a:r>
            <a:r>
              <a:rPr sz="1264" spc="78" dirty="0">
                <a:latin typeface="Times New Roman"/>
                <a:cs typeface="Times New Roman"/>
              </a:rPr>
              <a:t>and</a:t>
            </a:r>
            <a:r>
              <a:rPr sz="1264" spc="-122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Denormalization</a:t>
            </a:r>
            <a:endParaRPr sz="1264">
              <a:latin typeface="Times New Roman"/>
              <a:cs typeface="Times New Roman"/>
            </a:endParaRPr>
          </a:p>
          <a:p>
            <a:pPr marL="12347" marR="35189" algn="just">
              <a:lnSpc>
                <a:spcPct val="985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Denormalization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technique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move </a:t>
            </a:r>
            <a:r>
              <a:rPr sz="1069" spc="10" dirty="0">
                <a:latin typeface="Times New Roman"/>
                <a:cs typeface="Times New Roman"/>
              </a:rPr>
              <a:t>from higher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lower normal forms of  database </a:t>
            </a:r>
            <a:r>
              <a:rPr sz="1069" spc="15" dirty="0">
                <a:latin typeface="Times New Roman"/>
                <a:cs typeface="Times New Roman"/>
              </a:rPr>
              <a:t>modeling 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speed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access.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Denormalization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applied for deriving a physical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form.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logical data base  design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group things logically related through </a:t>
            </a:r>
            <a:r>
              <a:rPr sz="1069" spc="15" dirty="0">
                <a:latin typeface="Times New Roman"/>
                <a:cs typeface="Times New Roman"/>
              </a:rPr>
              <a:t>same primary </a:t>
            </a:r>
            <a:r>
              <a:rPr sz="1069" spc="10" dirty="0">
                <a:latin typeface="Times New Roman"/>
                <a:cs typeface="Times New Roman"/>
              </a:rPr>
              <a:t>key.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physical  database design fields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grouped, as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physically and accessed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DBMS.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general it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decompose one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relation into separate physical  records, combine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both.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valid </a:t>
            </a:r>
            <a:r>
              <a:rPr sz="1069" spc="10" dirty="0">
                <a:latin typeface="Times New Roman"/>
                <a:cs typeface="Times New Roman"/>
              </a:rPr>
              <a:t>reason for denormalization that </a:t>
            </a:r>
            <a:r>
              <a:rPr sz="1069" spc="15" dirty="0">
                <a:latin typeface="Times New Roman"/>
                <a:cs typeface="Times New Roman"/>
              </a:rPr>
              <a:t>is  to </a:t>
            </a:r>
            <a:r>
              <a:rPr sz="1069" spc="10" dirty="0">
                <a:latin typeface="Times New Roman"/>
                <a:cs typeface="Times New Roman"/>
              </a:rPr>
              <a:t>enhance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performance. </a:t>
            </a:r>
            <a:r>
              <a:rPr sz="1069" spc="15" dirty="0">
                <a:latin typeface="Times New Roman"/>
                <a:cs typeface="Times New Roman"/>
              </a:rPr>
              <a:t>However,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several indicators, which will </a:t>
            </a:r>
            <a:r>
              <a:rPr sz="1069" spc="5" dirty="0">
                <a:latin typeface="Times New Roman"/>
                <a:cs typeface="Times New Roman"/>
              </a:rPr>
              <a:t>help to  </a:t>
            </a:r>
            <a:r>
              <a:rPr sz="1069" spc="10" dirty="0">
                <a:latin typeface="Times New Roman"/>
                <a:cs typeface="Times New Roman"/>
              </a:rPr>
              <a:t>identify systems, and tables,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potential denormalization candidates. </a:t>
            </a:r>
            <a:r>
              <a:rPr sz="1069" spc="15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critical queries and </a:t>
            </a:r>
            <a:r>
              <a:rPr sz="1069" spc="5" dirty="0">
                <a:latin typeface="Times New Roman"/>
                <a:cs typeface="Times New Roman"/>
              </a:rPr>
              <a:t>reports </a:t>
            </a:r>
            <a:r>
              <a:rPr sz="1069" spc="10" dirty="0">
                <a:latin typeface="Times New Roman"/>
                <a:cs typeface="Times New Roman"/>
              </a:rPr>
              <a:t>exist which rely </a:t>
            </a:r>
            <a:r>
              <a:rPr sz="1069" spc="15" dirty="0">
                <a:latin typeface="Times New Roman"/>
                <a:cs typeface="Times New Roman"/>
              </a:rPr>
              <a:t>upon </a:t>
            </a:r>
            <a:r>
              <a:rPr sz="1069" spc="10" dirty="0">
                <a:latin typeface="Times New Roman"/>
                <a:cs typeface="Times New Roman"/>
              </a:rPr>
              <a:t>data from more than one </a:t>
            </a:r>
            <a:r>
              <a:rPr sz="1069" spc="5" dirty="0">
                <a:latin typeface="Times New Roman"/>
                <a:cs typeface="Times New Roman"/>
              </a:rPr>
              <a:t>table.  </a:t>
            </a:r>
            <a:r>
              <a:rPr sz="1069" spc="10" dirty="0">
                <a:latin typeface="Times New Roman"/>
                <a:cs typeface="Times New Roman"/>
              </a:rPr>
              <a:t>Often times these requests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processed </a:t>
            </a:r>
            <a:r>
              <a:rPr sz="1069" spc="5" dirty="0">
                <a:latin typeface="Times New Roman"/>
                <a:cs typeface="Times New Roman"/>
              </a:rPr>
              <a:t>in an </a:t>
            </a:r>
            <a:r>
              <a:rPr sz="1069" spc="10" dirty="0">
                <a:latin typeface="Times New Roman"/>
                <a:cs typeface="Times New Roman"/>
              </a:rPr>
              <a:t>on-line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environment.</a:t>
            </a:r>
            <a:endParaRPr sz="1069">
              <a:latin typeface="Times New Roman"/>
              <a:cs typeface="Times New Roman"/>
            </a:endParaRPr>
          </a:p>
          <a:p>
            <a:pPr marL="12347" marR="37658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Repeating groups exist which need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processed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group instead of individually. 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calculations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applied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or many </a:t>
            </a:r>
            <a:r>
              <a:rPr sz="1069" spc="10" dirty="0">
                <a:latin typeface="Times New Roman"/>
                <a:cs typeface="Times New Roman"/>
              </a:rPr>
              <a:t>columns before queries 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successfully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answered.</a:t>
            </a:r>
            <a:endParaRPr sz="1069">
              <a:latin typeface="Times New Roman"/>
              <a:cs typeface="Times New Roman"/>
            </a:endParaRPr>
          </a:p>
          <a:p>
            <a:pPr marL="12347" marR="37658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Tables need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accessed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users </a:t>
            </a:r>
            <a:r>
              <a:rPr sz="1069" spc="15" dirty="0">
                <a:latin typeface="Times New Roman"/>
                <a:cs typeface="Times New Roman"/>
              </a:rPr>
              <a:t>during the same  </a:t>
            </a:r>
            <a:r>
              <a:rPr sz="1069" spc="10" dirty="0">
                <a:latin typeface="Times New Roman"/>
                <a:cs typeface="Times New Roman"/>
              </a:rPr>
              <a:t>timeframe.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Certain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columns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queried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large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percentage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Consider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60%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 cautionary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flagging denormalization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8998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321706"/>
            <a:ext cx="4898143" cy="791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24" dirty="0">
                <a:latin typeface="Times New Roman"/>
                <a:cs typeface="Times New Roman"/>
              </a:rPr>
              <a:t>We  </a:t>
            </a:r>
            <a:r>
              <a:rPr sz="1069" spc="15" dirty="0">
                <a:latin typeface="Times New Roman"/>
                <a:cs typeface="Times New Roman"/>
              </a:rPr>
              <a:t>should  </a:t>
            </a:r>
            <a:r>
              <a:rPr sz="1069" spc="10" dirty="0">
                <a:latin typeface="Times New Roman"/>
                <a:cs typeface="Times New Roman"/>
              </a:rPr>
              <a:t>be  aware   that  each   new   </a:t>
            </a:r>
            <a:r>
              <a:rPr sz="1069" spc="19" dirty="0">
                <a:latin typeface="Times New Roman"/>
                <a:cs typeface="Times New Roman"/>
              </a:rPr>
              <a:t>RDBMS  </a:t>
            </a:r>
            <a:r>
              <a:rPr sz="1069" spc="10" dirty="0">
                <a:latin typeface="Times New Roman"/>
                <a:cs typeface="Times New Roman"/>
              </a:rPr>
              <a:t>release  </a:t>
            </a:r>
            <a:r>
              <a:rPr sz="1069" spc="15" dirty="0">
                <a:latin typeface="Times New Roman"/>
                <a:cs typeface="Times New Roman"/>
              </a:rPr>
              <a:t>usually  </a:t>
            </a:r>
            <a:r>
              <a:rPr sz="1069" spc="10" dirty="0">
                <a:latin typeface="Times New Roman"/>
                <a:cs typeface="Times New Roman"/>
              </a:rPr>
              <a:t>bring  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enhanced</a:t>
            </a:r>
            <a:endParaRPr sz="1069">
              <a:latin typeface="Times New Roman"/>
              <a:cs typeface="Times New Roman"/>
            </a:endParaRPr>
          </a:p>
          <a:p>
            <a:pPr marL="12347" marR="36423" indent="-617" algn="just">
              <a:lnSpc>
                <a:spcPct val="984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performance and </a:t>
            </a:r>
            <a:r>
              <a:rPr sz="1069" spc="15" dirty="0">
                <a:latin typeface="Times New Roman"/>
                <a:cs typeface="Times New Roman"/>
              </a:rPr>
              <a:t>improved </a:t>
            </a:r>
            <a:r>
              <a:rPr sz="1069" spc="5" dirty="0">
                <a:latin typeface="Times New Roman"/>
                <a:cs typeface="Times New Roman"/>
              </a:rPr>
              <a:t>access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options that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reduce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need for  denormalization. However, most of the popular </a:t>
            </a:r>
            <a:r>
              <a:rPr sz="1069" spc="19" dirty="0">
                <a:latin typeface="Times New Roman"/>
                <a:cs typeface="Times New Roman"/>
              </a:rPr>
              <a:t>RDBMS </a:t>
            </a:r>
            <a:r>
              <a:rPr sz="1069" spc="10" dirty="0">
                <a:latin typeface="Times New Roman"/>
                <a:cs typeface="Times New Roman"/>
              </a:rPr>
              <a:t>products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occasion will  require denormalized data structures. There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of denormalized  tables, which can resolve the performance </a:t>
            </a:r>
            <a:r>
              <a:rPr sz="1069" spc="15" dirty="0">
                <a:latin typeface="Times New Roman"/>
                <a:cs typeface="Times New Roman"/>
              </a:rPr>
              <a:t>problems </a:t>
            </a:r>
            <a:r>
              <a:rPr sz="1069" spc="10" dirty="0">
                <a:latin typeface="Times New Roman"/>
                <a:cs typeface="Times New Roman"/>
              </a:rPr>
              <a:t>caused when accessing </a:t>
            </a:r>
            <a:r>
              <a:rPr sz="1069" spc="15" dirty="0">
                <a:latin typeface="Times New Roman"/>
                <a:cs typeface="Times New Roman"/>
              </a:rPr>
              <a:t>fully  </a:t>
            </a:r>
            <a:r>
              <a:rPr sz="1069" spc="10" dirty="0">
                <a:latin typeface="Times New Roman"/>
                <a:cs typeface="Times New Roman"/>
              </a:rPr>
              <a:t>normalized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Denormalization must balance the need for good </a:t>
            </a:r>
            <a:r>
              <a:rPr sz="1069" spc="15" dirty="0">
                <a:latin typeface="Times New Roman"/>
                <a:cs typeface="Times New Roman"/>
              </a:rPr>
              <a:t>system </a:t>
            </a:r>
            <a:r>
              <a:rPr sz="1069" spc="10" dirty="0">
                <a:latin typeface="Times New Roman"/>
                <a:cs typeface="Times New Roman"/>
              </a:rPr>
              <a:t>response  time with the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</a:t>
            </a:r>
            <a:r>
              <a:rPr sz="1069" spc="5" dirty="0">
                <a:latin typeface="Times New Roman"/>
                <a:cs typeface="Times New Roman"/>
              </a:rPr>
              <a:t>data, </a:t>
            </a:r>
            <a:r>
              <a:rPr sz="1069" spc="10" dirty="0">
                <a:latin typeface="Times New Roman"/>
                <a:cs typeface="Times New Roman"/>
              </a:rPr>
              <a:t>while avoiding the various anomalies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problems  associated with denormalized table structures. Denormalization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hand-in-hand 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detailed analysis of </a:t>
            </a:r>
            <a:r>
              <a:rPr sz="1069" spc="5" dirty="0">
                <a:latin typeface="Times New Roman"/>
                <a:cs typeface="Times New Roman"/>
              </a:rPr>
              <a:t>critical </a:t>
            </a:r>
            <a:r>
              <a:rPr sz="1069" spc="10" dirty="0">
                <a:latin typeface="Times New Roman"/>
                <a:cs typeface="Times New Roman"/>
              </a:rPr>
              <a:t>transactions through </a:t>
            </a:r>
            <a:r>
              <a:rPr sz="1069" spc="15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analysis. </a:t>
            </a:r>
            <a:r>
              <a:rPr sz="1069" spc="15" dirty="0">
                <a:latin typeface="Times New Roman"/>
                <a:cs typeface="Times New Roman"/>
              </a:rPr>
              <a:t>View  </a:t>
            </a:r>
            <a:r>
              <a:rPr sz="1069" spc="10" dirty="0">
                <a:latin typeface="Times New Roman"/>
                <a:cs typeface="Times New Roman"/>
              </a:rPr>
              <a:t>analysis must include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specification of primary and </a:t>
            </a: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access paths for  tables that comprise end-user views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database.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fully normalized database  schema can fail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provide adequate system response time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excessive table join  operations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Denormalization Situation</a:t>
            </a:r>
            <a:r>
              <a:rPr sz="1264" spc="-24" dirty="0">
                <a:latin typeface="Times New Roman"/>
                <a:cs typeface="Times New Roman"/>
              </a:rPr>
              <a:t> </a:t>
            </a:r>
            <a:r>
              <a:rPr sz="1264" dirty="0">
                <a:latin typeface="Times New Roman"/>
                <a:cs typeface="Times New Roman"/>
              </a:rPr>
              <a:t>1:</a:t>
            </a:r>
            <a:endParaRPr sz="1264">
              <a:latin typeface="Times New Roman"/>
              <a:cs typeface="Times New Roman"/>
            </a:endParaRPr>
          </a:p>
          <a:p>
            <a:pPr marL="12347" marR="35189" algn="just">
              <a:lnSpc>
                <a:spcPct val="98500"/>
              </a:lnSpc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Merge two </a:t>
            </a:r>
            <a:r>
              <a:rPr sz="1069" spc="15" dirty="0">
                <a:latin typeface="Times New Roman"/>
                <a:cs typeface="Times New Roman"/>
              </a:rPr>
              <a:t>Entity </a:t>
            </a:r>
            <a:r>
              <a:rPr sz="1069" spc="10" dirty="0">
                <a:latin typeface="Times New Roman"/>
                <a:cs typeface="Times New Roman"/>
              </a:rPr>
              <a:t>types into one with one </a:t>
            </a:r>
            <a:r>
              <a:rPr sz="1069" spc="15" dirty="0">
                <a:latin typeface="Times New Roman"/>
                <a:cs typeface="Times New Roman"/>
              </a:rPr>
              <a:t>to one </a:t>
            </a:r>
            <a:r>
              <a:rPr sz="1069" spc="10" dirty="0">
                <a:latin typeface="Times New Roman"/>
                <a:cs typeface="Times New Roman"/>
              </a:rPr>
              <a:t>relationship. Even if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entity  type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optional,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joining can </a:t>
            </a:r>
            <a:r>
              <a:rPr sz="1069" spc="5" dirty="0">
                <a:latin typeface="Times New Roman"/>
                <a:cs typeface="Times New Roman"/>
              </a:rPr>
              <a:t>lead to </a:t>
            </a:r>
            <a:r>
              <a:rPr sz="1069" spc="10" dirty="0">
                <a:latin typeface="Times New Roman"/>
                <a:cs typeface="Times New Roman"/>
              </a:rPr>
              <a:t>wastage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storage, </a:t>
            </a:r>
            <a:r>
              <a:rPr sz="1069" spc="15" dirty="0">
                <a:latin typeface="Times New Roman"/>
                <a:cs typeface="Times New Roman"/>
              </a:rPr>
              <a:t>however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accessed  together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frequently their </a:t>
            </a:r>
            <a:r>
              <a:rPr sz="1069" spc="15" dirty="0">
                <a:latin typeface="Times New Roman"/>
                <a:cs typeface="Times New Roman"/>
              </a:rPr>
              <a:t>merging </a:t>
            </a:r>
            <a:r>
              <a:rPr sz="1069" spc="10" dirty="0">
                <a:latin typeface="Times New Roman"/>
                <a:cs typeface="Times New Roman"/>
              </a:rPr>
              <a:t>might be a wise decision.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those two 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must be merged for better performance, </a:t>
            </a:r>
            <a:r>
              <a:rPr sz="1069" spc="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Denormalization Situation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2: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relationships mapped </a:t>
            </a:r>
            <a:r>
              <a:rPr sz="1069" spc="5" dirty="0">
                <a:latin typeface="Times New Roman"/>
                <a:cs typeface="Times New Roman"/>
              </a:rPr>
              <a:t>to three </a:t>
            </a:r>
            <a:r>
              <a:rPr sz="1069" spc="10" dirty="0">
                <a:latin typeface="Times New Roman"/>
                <a:cs typeface="Times New Roman"/>
              </a:rPr>
              <a:t>relations. Queries needing </a:t>
            </a:r>
            <a:r>
              <a:rPr sz="1069" spc="15" dirty="0">
                <a:latin typeface="Times New Roman"/>
                <a:cs typeface="Times New Roman"/>
              </a:rPr>
              <a:t>data 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participating </a:t>
            </a:r>
            <a:r>
              <a:rPr sz="1069" spc="15" dirty="0">
                <a:latin typeface="Times New Roman"/>
                <a:cs typeface="Times New Roman"/>
              </a:rPr>
              <a:t>ETs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15" dirty="0">
                <a:latin typeface="Times New Roman"/>
                <a:cs typeface="Times New Roman"/>
              </a:rPr>
              <a:t>joining </a:t>
            </a:r>
            <a:r>
              <a:rPr sz="1069" spc="10" dirty="0">
                <a:latin typeface="Times New Roman"/>
                <a:cs typeface="Times New Roman"/>
              </a:rPr>
              <a:t>of three relations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expensive. </a:t>
            </a:r>
            <a:r>
              <a:rPr sz="1069" spc="15" dirty="0">
                <a:latin typeface="Times New Roman"/>
                <a:cs typeface="Times New Roman"/>
              </a:rPr>
              <a:t>Join is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expensive operation from execution point of view.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time and </a:t>
            </a:r>
            <a:r>
              <a:rPr sz="1069" spc="5" dirty="0">
                <a:latin typeface="Times New Roman"/>
                <a:cs typeface="Times New Roman"/>
              </a:rPr>
              <a:t>lot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resources.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suppose there 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and there exits a </a:t>
            </a:r>
            <a:r>
              <a:rPr sz="1069" spc="15" dirty="0">
                <a:latin typeface="Times New Roman"/>
                <a:cs typeface="Times New Roman"/>
              </a:rPr>
              <a:t>many  to many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15" dirty="0">
                <a:latin typeface="Times New Roman"/>
                <a:cs typeface="Times New Roman"/>
              </a:rPr>
              <a:t>them. So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three relations </a:t>
            </a:r>
            <a:r>
              <a:rPr sz="1069" spc="15" dirty="0">
                <a:latin typeface="Times New Roman"/>
                <a:cs typeface="Times New Roman"/>
              </a:rPr>
              <a:t>STUDENT, 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ENROLLED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them.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that a student  has enrolled </a:t>
            </a:r>
            <a:r>
              <a:rPr sz="1069" spc="19" dirty="0">
                <a:latin typeface="Times New Roman"/>
                <a:cs typeface="Times New Roman"/>
              </a:rPr>
              <a:t>how many </a:t>
            </a:r>
            <a:r>
              <a:rPr sz="1069" spc="10" dirty="0">
                <a:latin typeface="Times New Roman"/>
                <a:cs typeface="Times New Roman"/>
              </a:rPr>
              <a:t>courses. </a:t>
            </a:r>
            <a:r>
              <a:rPr sz="1069" spc="15" dirty="0">
                <a:latin typeface="Times New Roman"/>
                <a:cs typeface="Times New Roman"/>
              </a:rPr>
              <a:t>So to </a:t>
            </a:r>
            <a:r>
              <a:rPr sz="1069" spc="10" dirty="0">
                <a:latin typeface="Times New Roman"/>
                <a:cs typeface="Times New Roman"/>
              </a:rPr>
              <a:t>get this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join three relations, </a:t>
            </a:r>
            <a:r>
              <a:rPr sz="1069" spc="5" dirty="0">
                <a:latin typeface="Times New Roman"/>
                <a:cs typeface="Times New Roman"/>
              </a:rPr>
              <a:t>first  </a:t>
            </a:r>
            <a:r>
              <a:rPr sz="1069" spc="15" dirty="0">
                <a:latin typeface="Times New Roman"/>
                <a:cs typeface="Times New Roman"/>
              </a:rPr>
              <a:t>the STUDENT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ENROLLED </a:t>
            </a:r>
            <a:r>
              <a:rPr sz="1069" spc="10" dirty="0">
                <a:latin typeface="Times New Roman"/>
                <a:cs typeface="Times New Roman"/>
              </a:rPr>
              <a:t>and then joining it with </a:t>
            </a:r>
            <a:r>
              <a:rPr sz="1069" spc="15" dirty="0">
                <a:latin typeface="Times New Roman"/>
                <a:cs typeface="Times New Roman"/>
              </a:rPr>
              <a:t>COURSE,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quite  expensive. The </a:t>
            </a:r>
            <a:r>
              <a:rPr sz="1069" spc="5" dirty="0">
                <a:latin typeface="Times New Roman"/>
                <a:cs typeface="Times New Roman"/>
              </a:rPr>
              <a:t>relation created </a:t>
            </a:r>
            <a:r>
              <a:rPr sz="1069" spc="10" dirty="0">
                <a:latin typeface="Times New Roman"/>
                <a:cs typeface="Times New Roman"/>
              </a:rPr>
              <a:t>against relationship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merged with </a:t>
            </a:r>
            <a:r>
              <a:rPr sz="1069" spc="15" dirty="0">
                <a:latin typeface="Times New Roman"/>
                <a:cs typeface="Times New Roman"/>
              </a:rPr>
              <a:t>one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  </a:t>
            </a:r>
            <a:r>
              <a:rPr sz="1069" spc="10" dirty="0">
                <a:latin typeface="Times New Roman"/>
                <a:cs typeface="Times New Roman"/>
              </a:rPr>
              <a:t>created against participating </a:t>
            </a:r>
            <a:r>
              <a:rPr sz="1069" spc="15" dirty="0">
                <a:latin typeface="Times New Roman"/>
                <a:cs typeface="Times New Roman"/>
              </a:rPr>
              <a:t>ETs. Now </a:t>
            </a:r>
            <a:r>
              <a:rPr sz="1069" spc="10" dirty="0">
                <a:latin typeface="Times New Roman"/>
                <a:cs typeface="Times New Roman"/>
              </a:rPr>
              <a:t>the join operation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performed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once.  Consider the following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relationship:-</a:t>
            </a:r>
            <a:endParaRPr sz="1069">
              <a:latin typeface="Times New Roman"/>
              <a:cs typeface="Times New Roman"/>
            </a:endParaRPr>
          </a:p>
          <a:p>
            <a:pPr marL="12347" marR="3134271">
              <a:lnSpc>
                <a:spcPts val="1264"/>
              </a:lnSpc>
              <a:spcBef>
                <a:spcPts val="34"/>
              </a:spcBef>
            </a:pP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(e</a:t>
            </a:r>
            <a:r>
              <a:rPr sz="1069" u="sng" spc="10" dirty="0">
                <a:latin typeface="Times New Roman"/>
                <a:cs typeface="Times New Roman"/>
              </a:rPr>
              <a:t>mpID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eName,pjId,Sal)  </a:t>
            </a:r>
            <a:r>
              <a:rPr sz="1069" spc="15" dirty="0">
                <a:latin typeface="Times New Roman"/>
                <a:cs typeface="Times New Roman"/>
              </a:rPr>
              <a:t>PROJ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u="sng" spc="10" dirty="0">
                <a:latin typeface="Times New Roman"/>
                <a:cs typeface="Times New Roman"/>
              </a:rPr>
              <a:t>(pjId,</a:t>
            </a:r>
            <a:r>
              <a:rPr sz="1069" spc="10" dirty="0">
                <a:latin typeface="Times New Roman"/>
                <a:cs typeface="Times New Roman"/>
              </a:rPr>
              <a:t>pjName)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24" dirty="0">
                <a:latin typeface="Times New Roman"/>
                <a:cs typeface="Times New Roman"/>
              </a:rPr>
              <a:t>WORK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(empId.pjId,dtHired,Sal)</a:t>
            </a:r>
            <a:endParaRPr sz="1069">
              <a:latin typeface="Times New Roman"/>
              <a:cs typeface="Times New Roman"/>
            </a:endParaRPr>
          </a:p>
          <a:p>
            <a:pPr marL="12347" marR="37041" algn="just">
              <a:lnSpc>
                <a:spcPct val="984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many to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PROJ </a:t>
            </a:r>
            <a:r>
              <a:rPr sz="1069" spc="10" dirty="0">
                <a:latin typeface="Times New Roman"/>
                <a:cs typeface="Times New Roman"/>
              </a:rPr>
              <a:t>with a relationship of  </a:t>
            </a:r>
            <a:r>
              <a:rPr sz="1069" spc="15" dirty="0">
                <a:latin typeface="Times New Roman"/>
                <a:cs typeface="Times New Roman"/>
              </a:rPr>
              <a:t>WORK. So now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de-normalizing these relations and merge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24" dirty="0">
                <a:latin typeface="Times New Roman"/>
                <a:cs typeface="Times New Roman"/>
              </a:rPr>
              <a:t>WORK 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PROJ </a:t>
            </a:r>
            <a:r>
              <a:rPr sz="1069" spc="5" dirty="0">
                <a:latin typeface="Times New Roman"/>
                <a:cs typeface="Times New Roman"/>
              </a:rPr>
              <a:t>relation,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comparatively smaller </a:t>
            </a:r>
            <a:r>
              <a:rPr sz="1069" spc="1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violating </a:t>
            </a:r>
            <a:r>
              <a:rPr sz="1069" spc="19" dirty="0">
                <a:latin typeface="Times New Roman"/>
                <a:cs typeface="Times New Roman"/>
              </a:rPr>
              <a:t>2NF </a:t>
            </a:r>
            <a:r>
              <a:rPr sz="1069" spc="10" dirty="0">
                <a:latin typeface="Times New Roman"/>
                <a:cs typeface="Times New Roman"/>
              </a:rPr>
              <a:t>and anomalies of </a:t>
            </a:r>
            <a:r>
              <a:rPr sz="1069" spc="19" dirty="0">
                <a:latin typeface="Times New Roman"/>
                <a:cs typeface="Times New Roman"/>
              </a:rPr>
              <a:t>2NF </a:t>
            </a:r>
            <a:r>
              <a:rPr sz="1069" spc="10" dirty="0">
                <a:latin typeface="Times New Roman"/>
                <a:cs typeface="Times New Roman"/>
              </a:rPr>
              <a:t>would be there. But there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join  operation involved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joining two tables, which increases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efficiency.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9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(empID,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eName,pjId,Sal)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PROJ </a:t>
            </a:r>
            <a:r>
              <a:rPr sz="1069" spc="10" dirty="0">
                <a:latin typeface="Times New Roman"/>
                <a:cs typeface="Times New Roman"/>
              </a:rPr>
              <a:t>(pjId,pjName,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empId,dtHired,Sal)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So now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up to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weigh the drawbacks and advantages of  denormalization.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44" dirty="0">
                <a:latin typeface="Times New Roman"/>
                <a:cs typeface="Times New Roman"/>
              </a:rPr>
              <a:t>Denormalization Situation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3:</a:t>
            </a:r>
            <a:endParaRPr sz="1069">
              <a:latin typeface="Times New Roman"/>
              <a:cs typeface="Times New Roman"/>
            </a:endParaRPr>
          </a:p>
          <a:p>
            <a:pPr marL="12347" marR="37041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Reference Data: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situation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ET </a:t>
            </a:r>
            <a:r>
              <a:rPr sz="1069" spc="10" dirty="0">
                <a:latin typeface="Times New Roman"/>
                <a:cs typeface="Times New Roman"/>
              </a:rPr>
              <a:t>on side does not participate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other relationship, then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15" dirty="0">
                <a:latin typeface="Times New Roman"/>
                <a:cs typeface="Times New Roman"/>
              </a:rPr>
              <a:t>ET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appended with reference data </a:t>
            </a:r>
            <a:r>
              <a:rPr sz="1069" spc="5" dirty="0">
                <a:latin typeface="Times New Roman"/>
                <a:cs typeface="Times New Roman"/>
              </a:rPr>
              <a:t>rather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than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foreign key.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case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reference table should be merged with </a:t>
            </a:r>
            <a:r>
              <a:rPr sz="1069" spc="15" dirty="0">
                <a:latin typeface="Times New Roman"/>
                <a:cs typeface="Times New Roman"/>
              </a:rPr>
              <a:t>the main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7887" y="6999793"/>
            <a:ext cx="314237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127" y="0"/>
                </a:lnTo>
              </a:path>
            </a:pathLst>
          </a:custGeom>
          <a:ln w="8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098311" y="6999793"/>
            <a:ext cx="417953" cy="0"/>
          </a:xfrm>
          <a:custGeom>
            <a:avLst/>
            <a:gdLst/>
            <a:ahLst/>
            <a:cxnLst/>
            <a:rect l="l" t="t" r="r" b="b"/>
            <a:pathLst>
              <a:path w="429894">
                <a:moveTo>
                  <a:pt x="0" y="0"/>
                </a:moveTo>
                <a:lnTo>
                  <a:pt x="429820" y="0"/>
                </a:lnTo>
              </a:path>
            </a:pathLst>
          </a:custGeom>
          <a:ln w="8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43012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9" y="1321845"/>
            <a:ext cx="4867892" cy="819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24" dirty="0">
                <a:latin typeface="Times New Roman"/>
                <a:cs typeface="Times New Roman"/>
              </a:rPr>
              <a:t>We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STUDENT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HOBBY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relations.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can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3"/>
              </a:spcBef>
            </a:pPr>
            <a:r>
              <a:rPr sz="1069" spc="15" dirty="0">
                <a:latin typeface="Times New Roman"/>
                <a:cs typeface="Times New Roman"/>
              </a:rPr>
              <a:t>hobby </a:t>
            </a:r>
            <a:r>
              <a:rPr sz="1069" spc="10" dirty="0">
                <a:latin typeface="Times New Roman"/>
                <a:cs typeface="Times New Roman"/>
              </a:rPr>
              <a:t>and one </a:t>
            </a:r>
            <a:r>
              <a:rPr sz="1069" spc="15" dirty="0">
                <a:latin typeface="Times New Roman"/>
                <a:cs typeface="Times New Roman"/>
              </a:rPr>
              <a:t>hobby </a:t>
            </a:r>
            <a:r>
              <a:rPr sz="1069" spc="10" dirty="0">
                <a:latin typeface="Times New Roman"/>
                <a:cs typeface="Times New Roman"/>
              </a:rPr>
              <a:t>can be adopted </a:t>
            </a:r>
            <a:r>
              <a:rPr sz="1069" spc="19" dirty="0">
                <a:latin typeface="Times New Roman"/>
                <a:cs typeface="Times New Roman"/>
              </a:rPr>
              <a:t>by many </a:t>
            </a:r>
            <a:r>
              <a:rPr sz="1069" spc="10" dirty="0">
                <a:latin typeface="Times New Roman"/>
                <a:cs typeface="Times New Roman"/>
              </a:rPr>
              <a:t>students.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this case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hobby  </a:t>
            </a:r>
            <a:r>
              <a:rPr sz="1069" spc="10" dirty="0">
                <a:latin typeface="Times New Roman"/>
                <a:cs typeface="Times New Roman"/>
              </a:rPr>
              <a:t>can be merged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 relation. So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case although </a:t>
            </a:r>
            <a:r>
              <a:rPr sz="1069" spc="15" dirty="0">
                <a:latin typeface="Times New Roman"/>
                <a:cs typeface="Times New Roman"/>
              </a:rPr>
              <a:t>redundancy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data  would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there,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there would not be any joining of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relations, which will have a  better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performance.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spc="53" dirty="0">
                <a:latin typeface="Times New Roman"/>
                <a:cs typeface="Times New Roman"/>
              </a:rPr>
              <a:t>Partitioning</a:t>
            </a: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287"/>
              </a:spcBef>
            </a:pPr>
            <a:r>
              <a:rPr sz="1069" spc="10" dirty="0">
                <a:latin typeface="Times New Roman"/>
                <a:cs typeface="Times New Roman"/>
              </a:rPr>
              <a:t>De-normalization </a:t>
            </a:r>
            <a:r>
              <a:rPr sz="1069" spc="5" dirty="0">
                <a:latin typeface="Times New Roman"/>
                <a:cs typeface="Times New Roman"/>
              </a:rPr>
              <a:t>leads to </a:t>
            </a:r>
            <a:r>
              <a:rPr sz="1069" spc="10" dirty="0">
                <a:latin typeface="Times New Roman"/>
                <a:cs typeface="Times New Roman"/>
              </a:rPr>
              <a:t>merging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relations, whereas partitioning splits  same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into two. The </a:t>
            </a:r>
            <a:r>
              <a:rPr sz="1069" spc="5" dirty="0">
                <a:latin typeface="Times New Roman"/>
                <a:cs typeface="Times New Roman"/>
              </a:rPr>
              <a:t>general </a:t>
            </a:r>
            <a:r>
              <a:rPr sz="1069" spc="10" dirty="0">
                <a:latin typeface="Times New Roman"/>
                <a:cs typeface="Times New Roman"/>
              </a:rPr>
              <a:t>aims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 partitioning and placement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lnSpc>
                <a:spcPts val="1381"/>
              </a:lnSpc>
              <a:buAutoNum type="arabicPeriod"/>
              <a:tabLst>
                <a:tab pos="193847" algn="l"/>
              </a:tabLst>
            </a:pPr>
            <a:r>
              <a:rPr sz="1167" i="1" spc="29" dirty="0">
                <a:latin typeface="Times New Roman"/>
                <a:cs typeface="Times New Roman"/>
              </a:rPr>
              <a:t>Reduce </a:t>
            </a:r>
            <a:r>
              <a:rPr sz="1167" i="1" spc="15" dirty="0">
                <a:latin typeface="Times New Roman"/>
                <a:cs typeface="Times New Roman"/>
              </a:rPr>
              <a:t>workload  </a:t>
            </a:r>
            <a:r>
              <a:rPr sz="1167" i="1" dirty="0">
                <a:latin typeface="Times New Roman"/>
                <a:cs typeface="Times New Roman"/>
              </a:rPr>
              <a:t>(e.g.  </a:t>
            </a:r>
            <a:r>
              <a:rPr sz="1167" i="1" spc="5" dirty="0">
                <a:latin typeface="Times New Roman"/>
                <a:cs typeface="Times New Roman"/>
              </a:rPr>
              <a:t>data  access,  </a:t>
            </a:r>
            <a:r>
              <a:rPr sz="1167" i="1" spc="34" dirty="0">
                <a:latin typeface="Times New Roman"/>
                <a:cs typeface="Times New Roman"/>
              </a:rPr>
              <a:t>communication </a:t>
            </a:r>
            <a:r>
              <a:rPr sz="1167" i="1" dirty="0">
                <a:latin typeface="Times New Roman"/>
                <a:cs typeface="Times New Roman"/>
              </a:rPr>
              <a:t>costs,  </a:t>
            </a:r>
            <a:r>
              <a:rPr sz="1167" i="1" spc="15" dirty="0">
                <a:latin typeface="Times New Roman"/>
                <a:cs typeface="Times New Roman"/>
              </a:rPr>
              <a:t>search  </a:t>
            </a:r>
            <a:r>
              <a:rPr sz="1167" i="1" spc="5" dirty="0">
                <a:latin typeface="Times New Roman"/>
                <a:cs typeface="Times New Roman"/>
              </a:rPr>
              <a:t>space)</a:t>
            </a:r>
            <a:endParaRPr sz="1167">
              <a:latin typeface="Times New Roman"/>
              <a:cs typeface="Times New Roman"/>
            </a:endParaRPr>
          </a:p>
          <a:p>
            <a:pPr marL="1938470" indent="-1926123" algn="just">
              <a:lnSpc>
                <a:spcPts val="1366"/>
              </a:lnSpc>
              <a:buAutoNum type="arabicPeriod"/>
              <a:tabLst>
                <a:tab pos="1938470" algn="l"/>
                <a:tab pos="1939087" algn="l"/>
                <a:tab pos="4263398" algn="l"/>
              </a:tabLst>
            </a:pPr>
            <a:r>
              <a:rPr sz="1167" i="1" spc="24" dirty="0">
                <a:latin typeface="Times New Roman"/>
                <a:cs typeface="Times New Roman"/>
              </a:rPr>
              <a:t>Balance	</a:t>
            </a:r>
            <a:r>
              <a:rPr sz="1167" i="1" spc="15" dirty="0">
                <a:latin typeface="Times New Roman"/>
                <a:cs typeface="Times New Roman"/>
              </a:rPr>
              <a:t>workload</a:t>
            </a:r>
            <a:endParaRPr sz="1167">
              <a:latin typeface="Times New Roman"/>
              <a:cs typeface="Times New Roman"/>
            </a:endParaRPr>
          </a:p>
          <a:p>
            <a:pPr marL="12347" marR="7408">
              <a:lnSpc>
                <a:spcPts val="1381"/>
              </a:lnSpc>
              <a:spcBef>
                <a:spcPts val="44"/>
              </a:spcBef>
              <a:buAutoNum type="arabicPeriod"/>
              <a:tabLst>
                <a:tab pos="174709" algn="l"/>
              </a:tabLst>
            </a:pPr>
            <a:r>
              <a:rPr sz="1167" i="1" spc="19" dirty="0">
                <a:latin typeface="Times New Roman"/>
                <a:cs typeface="Times New Roman"/>
              </a:rPr>
              <a:t>Speed </a:t>
            </a:r>
            <a:r>
              <a:rPr sz="1167" i="1" spc="49" dirty="0">
                <a:latin typeface="Times New Roman"/>
                <a:cs typeface="Times New Roman"/>
              </a:rPr>
              <a:t>up </a:t>
            </a:r>
            <a:r>
              <a:rPr sz="1167" i="1" spc="29" dirty="0">
                <a:latin typeface="Times New Roman"/>
                <a:cs typeface="Times New Roman"/>
              </a:rPr>
              <a:t>the </a:t>
            </a:r>
            <a:r>
              <a:rPr sz="1167" i="1" spc="5" dirty="0">
                <a:latin typeface="Times New Roman"/>
                <a:cs typeface="Times New Roman"/>
              </a:rPr>
              <a:t>rate </a:t>
            </a:r>
            <a:r>
              <a:rPr sz="1167" i="1" spc="34" dirty="0">
                <a:latin typeface="Times New Roman"/>
                <a:cs typeface="Times New Roman"/>
              </a:rPr>
              <a:t>of </a:t>
            </a:r>
            <a:r>
              <a:rPr sz="1167" i="1" spc="44" dirty="0">
                <a:latin typeface="Times New Roman"/>
                <a:cs typeface="Times New Roman"/>
              </a:rPr>
              <a:t>useful </a:t>
            </a:r>
            <a:r>
              <a:rPr sz="1167" i="1" spc="19" dirty="0">
                <a:latin typeface="Times New Roman"/>
                <a:cs typeface="Times New Roman"/>
              </a:rPr>
              <a:t>work </a:t>
            </a:r>
            <a:r>
              <a:rPr sz="1167" i="1" dirty="0">
                <a:latin typeface="Times New Roman"/>
                <a:cs typeface="Times New Roman"/>
              </a:rPr>
              <a:t>(e.g. </a:t>
            </a:r>
            <a:r>
              <a:rPr sz="1167" i="1" spc="24" dirty="0">
                <a:latin typeface="Times New Roman"/>
                <a:cs typeface="Times New Roman"/>
              </a:rPr>
              <a:t>frequently </a:t>
            </a:r>
            <a:r>
              <a:rPr sz="1167" i="1" spc="5" dirty="0">
                <a:latin typeface="Times New Roman"/>
                <a:cs typeface="Times New Roman"/>
              </a:rPr>
              <a:t>accessed objects </a:t>
            </a:r>
            <a:r>
              <a:rPr sz="1167" i="1" spc="29" dirty="0">
                <a:latin typeface="Times New Roman"/>
                <a:cs typeface="Times New Roman"/>
              </a:rPr>
              <a:t>in </a:t>
            </a:r>
            <a:r>
              <a:rPr sz="1167" i="1" spc="44" dirty="0">
                <a:latin typeface="Times New Roman"/>
                <a:cs typeface="Times New Roman"/>
              </a:rPr>
              <a:t>main  </a:t>
            </a:r>
            <a:r>
              <a:rPr sz="1167" i="1" spc="29" dirty="0">
                <a:latin typeface="Times New Roman"/>
                <a:cs typeface="Times New Roman"/>
              </a:rPr>
              <a:t>memory)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170"/>
              </a:spcBef>
            </a:pPr>
            <a:r>
              <a:rPr sz="1069" spc="10" dirty="0">
                <a:latin typeface="Times New Roman"/>
                <a:cs typeface="Times New Roman"/>
              </a:rPr>
              <a:t>There are two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partitioning:-</a:t>
            </a:r>
            <a:endParaRPr sz="1069">
              <a:latin typeface="Times New Roman"/>
              <a:cs typeface="Times New Roman"/>
            </a:endParaRPr>
          </a:p>
          <a:p>
            <a:pPr marL="12347" marR="3380592" indent="-617">
              <a:lnSpc>
                <a:spcPct val="176700"/>
              </a:lnSpc>
              <a:spcBef>
                <a:spcPts val="29"/>
              </a:spcBef>
            </a:pPr>
            <a:r>
              <a:rPr sz="1167" i="1" spc="19" dirty="0">
                <a:latin typeface="Times New Roman"/>
                <a:cs typeface="Times New Roman"/>
              </a:rPr>
              <a:t>Horizontal </a:t>
            </a:r>
            <a:r>
              <a:rPr sz="1167" i="1" spc="15" dirty="0">
                <a:latin typeface="Times New Roman"/>
                <a:cs typeface="Times New Roman"/>
              </a:rPr>
              <a:t>Partitioning  Vertical</a:t>
            </a:r>
            <a:r>
              <a:rPr sz="1167" i="1" spc="-58" dirty="0">
                <a:latin typeface="Times New Roman"/>
                <a:cs typeface="Times New Roman"/>
              </a:rPr>
              <a:t> </a:t>
            </a:r>
            <a:r>
              <a:rPr sz="1167" i="1" spc="19" dirty="0">
                <a:latin typeface="Times New Roman"/>
                <a:cs typeface="Times New Roman"/>
              </a:rPr>
              <a:t>Partitioning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49" dirty="0">
                <a:latin typeface="Times New Roman"/>
                <a:cs typeface="Times New Roman"/>
              </a:rPr>
              <a:t>Horizontal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Partitioning: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Table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split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basis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rows,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means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larger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split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smaller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tables.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advantage of 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time </a:t>
            </a:r>
            <a:r>
              <a:rPr sz="1069" spc="5" dirty="0">
                <a:latin typeface="Times New Roman"/>
                <a:cs typeface="Times New Roman"/>
              </a:rPr>
              <a:t>in accessing </a:t>
            </a:r>
            <a:r>
              <a:rPr sz="1069" spc="10" dirty="0">
                <a:latin typeface="Times New Roman"/>
                <a:cs typeface="Times New Roman"/>
              </a:rPr>
              <a:t>the records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larger </a:t>
            </a:r>
            <a:r>
              <a:rPr sz="1069" spc="5" dirty="0">
                <a:latin typeface="Times New Roman"/>
                <a:cs typeface="Times New Roman"/>
              </a:rPr>
              <a:t>table  </a:t>
            </a:r>
            <a:r>
              <a:rPr sz="1069" spc="15" dirty="0">
                <a:latin typeface="Times New Roman"/>
                <a:cs typeface="Times New Roman"/>
              </a:rPr>
              <a:t>is much more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a smaller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also helps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maintenance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tables, </a:t>
            </a:r>
            <a:r>
              <a:rPr sz="1069" spc="5" dirty="0">
                <a:latin typeface="Times New Roman"/>
                <a:cs typeface="Times New Roman"/>
              </a:rPr>
              <a:t>security,  </a:t>
            </a:r>
            <a:r>
              <a:rPr sz="1069" spc="10" dirty="0">
                <a:latin typeface="Times New Roman"/>
                <a:cs typeface="Times New Roman"/>
              </a:rPr>
              <a:t>authorization and </a:t>
            </a:r>
            <a:r>
              <a:rPr sz="1069" spc="15" dirty="0">
                <a:latin typeface="Times New Roman"/>
                <a:cs typeface="Times New Roman"/>
              </a:rPr>
              <a:t>backup. </a:t>
            </a:r>
            <a:r>
              <a:rPr sz="1069" spc="10" dirty="0">
                <a:latin typeface="Times New Roman"/>
                <a:cs typeface="Times New Roman"/>
              </a:rPr>
              <a:t>These smaller partitions can also be placed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different  disks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reduce disk contention. </a:t>
            </a: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the types of horizontal partitioning are as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49" dirty="0">
                <a:latin typeface="Times New Roman"/>
                <a:cs typeface="Times New Roman"/>
              </a:rPr>
              <a:t>Range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Partitioning:</a:t>
            </a: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984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type of partitioning range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imposed on </a:t>
            </a:r>
            <a:r>
              <a:rPr sz="1069" spc="10" dirty="0">
                <a:latin typeface="Times New Roman"/>
                <a:cs typeface="Times New Roman"/>
              </a:rPr>
              <a:t>any particular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this 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partitions are </a:t>
            </a:r>
            <a:r>
              <a:rPr sz="1069" spc="15" dirty="0">
                <a:latin typeface="Times New Roman"/>
                <a:cs typeface="Times New Roman"/>
              </a:rPr>
              <a:t>made on the </a:t>
            </a:r>
            <a:r>
              <a:rPr sz="1069" spc="10" dirty="0">
                <a:latin typeface="Times New Roman"/>
                <a:cs typeface="Times New Roman"/>
              </a:rPr>
              <a:t>basis of those </a:t>
            </a:r>
            <a:r>
              <a:rPr sz="1069" spc="5" dirty="0">
                <a:latin typeface="Times New Roman"/>
                <a:cs typeface="Times New Roman"/>
              </a:rPr>
              <a:t>ranges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1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statement. 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for those students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ID is </a:t>
            </a:r>
            <a:r>
              <a:rPr sz="1069" spc="10" dirty="0">
                <a:latin typeface="Times New Roman"/>
                <a:cs typeface="Times New Roman"/>
              </a:rPr>
              <a:t>from 1-1000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partition </a:t>
            </a:r>
            <a:r>
              <a:rPr sz="1069" spc="15" dirty="0">
                <a:latin typeface="Times New Roman"/>
                <a:cs typeface="Times New Roman"/>
              </a:rPr>
              <a:t>1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on. This will improve the overall efficiency of the database.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range </a:t>
            </a:r>
            <a:r>
              <a:rPr sz="1069" spc="10" dirty="0">
                <a:latin typeface="Times New Roman"/>
                <a:cs typeface="Times New Roman"/>
              </a:rPr>
              <a:t>partition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partitions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10" dirty="0">
                <a:latin typeface="Times New Roman"/>
                <a:cs typeface="Times New Roman"/>
              </a:rPr>
              <a:t>unbalanced. 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 few </a:t>
            </a:r>
            <a:r>
              <a:rPr sz="1069" spc="10" dirty="0">
                <a:latin typeface="Times New Roman"/>
                <a:cs typeface="Times New Roman"/>
              </a:rPr>
              <a:t>partitions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overloaded.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63" dirty="0">
                <a:latin typeface="Times New Roman"/>
                <a:cs typeface="Times New Roman"/>
              </a:rPr>
              <a:t>Hash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Partitioning:</a:t>
            </a: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ts val="1264"/>
              </a:lnSpc>
              <a:spcBef>
                <a:spcPts val="34"/>
              </a:spcBef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type of horizontal partitioning.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type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and 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5" dirty="0">
                <a:latin typeface="Times New Roman"/>
                <a:cs typeface="Times New Roman"/>
              </a:rPr>
              <a:t>knows </a:t>
            </a:r>
            <a:r>
              <a:rPr sz="1069" spc="10" dirty="0">
                <a:latin typeface="Times New Roman"/>
                <a:cs typeface="Times New Roman"/>
              </a:rPr>
              <a:t>that algorithm.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hash partitioning </a:t>
            </a:r>
            <a:r>
              <a:rPr sz="1069" spc="5" dirty="0">
                <a:latin typeface="Times New Roman"/>
                <a:cs typeface="Times New Roman"/>
              </a:rPr>
              <a:t>reduces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chances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unbalanced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partitions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large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extent.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39" dirty="0">
                <a:latin typeface="Times New Roman"/>
                <a:cs typeface="Times New Roman"/>
              </a:rPr>
              <a:t>List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Partitioning: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type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partitioning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specified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every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partition.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  <a:spcBef>
                <a:spcPts val="53"/>
              </a:spcBef>
            </a:pPr>
            <a:r>
              <a:rPr sz="1069" spc="5" dirty="0">
                <a:latin typeface="Times New Roman"/>
                <a:cs typeface="Times New Roman"/>
              </a:rPr>
              <a:t>specified list </a:t>
            </a:r>
            <a:r>
              <a:rPr sz="1069" spc="10" dirty="0">
                <a:latin typeface="Times New Roman"/>
                <a:cs typeface="Times New Roman"/>
              </a:rPr>
              <a:t>for all the partitions.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no </a:t>
            </a:r>
            <a:r>
              <a:rPr sz="1069" spc="10" dirty="0">
                <a:latin typeface="Times New Roman"/>
                <a:cs typeface="Times New Roman"/>
              </a:rPr>
              <a:t>range involved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rather 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list of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Summary: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De-normalization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lead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improved processing efficiency.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objective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improve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response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without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incurring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prohibitive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amount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additional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30327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21543"/>
            <a:ext cx="4867892" cy="179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data maintenance requirements. This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especially important for client-server  systems. Denormalization requires thorough system testing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0" dirty="0">
                <a:latin typeface="Times New Roman"/>
                <a:cs typeface="Times New Roman"/>
              </a:rPr>
              <a:t>that  denormalized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structures </a:t>
            </a:r>
            <a:r>
              <a:rPr sz="1069" spc="15" dirty="0">
                <a:latin typeface="Times New Roman"/>
                <a:cs typeface="Times New Roman"/>
              </a:rPr>
              <a:t>have on </a:t>
            </a:r>
            <a:r>
              <a:rPr sz="1069" spc="10" dirty="0">
                <a:latin typeface="Times New Roman"/>
                <a:cs typeface="Times New Roman"/>
              </a:rPr>
              <a:t>processing </a:t>
            </a:r>
            <a:r>
              <a:rPr sz="1069" spc="5" dirty="0">
                <a:latin typeface="Times New Roman"/>
                <a:cs typeface="Times New Roman"/>
              </a:rPr>
              <a:t>efficiency. </a:t>
            </a:r>
            <a:r>
              <a:rPr sz="1069" spc="10" dirty="0">
                <a:latin typeface="Times New Roman"/>
                <a:cs typeface="Times New Roman"/>
              </a:rPr>
              <a:t>Furthermore, unseen </a:t>
            </a:r>
            <a:r>
              <a:rPr sz="1069" spc="5" dirty="0">
                <a:latin typeface="Times New Roman"/>
                <a:cs typeface="Times New Roman"/>
              </a:rPr>
              <a:t>ad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hoc data queries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adversely affected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denormalized </a:t>
            </a:r>
            <a:r>
              <a:rPr sz="1069" spc="5" dirty="0">
                <a:latin typeface="Times New Roman"/>
                <a:cs typeface="Times New Roman"/>
              </a:rPr>
              <a:t>table  </a:t>
            </a:r>
            <a:r>
              <a:rPr sz="1069" spc="10" dirty="0">
                <a:latin typeface="Times New Roman"/>
                <a:cs typeface="Times New Roman"/>
              </a:rPr>
              <a:t>structures. Denormalization must be accomplished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conjunction with a detailed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tables required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support various end-user views of the database. This  analysis must include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identification of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access paths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data.  Similarly before carrying </a:t>
            </a:r>
            <a:r>
              <a:rPr sz="1069" spc="1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partitioning of 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thorough analysis of the  </a:t>
            </a:r>
            <a:r>
              <a:rPr sz="1069" spc="5" dirty="0">
                <a:latin typeface="Times New Roman"/>
                <a:cs typeface="Times New Roman"/>
              </a:rPr>
              <a:t>relations is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must.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Exercise: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Critically examine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15" dirty="0">
                <a:latin typeface="Times New Roman"/>
                <a:cs typeface="Times New Roman"/>
              </a:rPr>
              <a:t>drawn </a:t>
            </a:r>
            <a:r>
              <a:rPr sz="1069" spc="10" dirty="0">
                <a:latin typeface="Times New Roman"/>
                <a:cs typeface="Times New Roman"/>
              </a:rPr>
              <a:t>for Examination system and see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requirement of denormalization and partitioning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carry </a:t>
            </a:r>
            <a:r>
              <a:rPr sz="1069" spc="10" dirty="0">
                <a:latin typeface="Times New Roman"/>
                <a:cs typeface="Times New Roman"/>
              </a:rPr>
              <a:t>out 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08270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24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550599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61" y="2169309"/>
            <a:ext cx="5098168" cy="1279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29" dirty="0">
                <a:latin typeface="Arial"/>
                <a:cs typeface="Arial"/>
              </a:rPr>
              <a:t> </a:t>
            </a:r>
            <a:r>
              <a:rPr sz="1167" u="heavy" spc="39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 marL="12347" marR="8026">
              <a:lnSpc>
                <a:spcPts val="1264"/>
              </a:lnSpc>
              <a:spcBef>
                <a:spcPts val="433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Systems”,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40740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3036209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548376"/>
            <a:ext cx="0" cy="867392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412658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548376"/>
            <a:ext cx="0" cy="867392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5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21" y="3867919"/>
            <a:ext cx="4867275" cy="533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431526" indent="-208662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Vertical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Partitioning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Replication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Structured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Language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(SQL)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7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discussing physical data base design,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studied denormalization and its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aspects.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studied the horizontal  </a:t>
            </a:r>
            <a:r>
              <a:rPr sz="1069" spc="5" dirty="0">
                <a:latin typeface="Times New Roman"/>
                <a:cs typeface="Times New Roman"/>
              </a:rPr>
              <a:t>partitioning.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 we 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vertical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partitioning.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algn="just"/>
            <a:r>
              <a:rPr sz="1264" spc="44" dirty="0">
                <a:latin typeface="Times New Roman"/>
                <a:cs typeface="Times New Roman"/>
              </a:rPr>
              <a:t>Vertical</a:t>
            </a:r>
            <a:r>
              <a:rPr sz="1264" spc="-49" dirty="0">
                <a:latin typeface="Times New Roman"/>
                <a:cs typeface="Times New Roman"/>
              </a:rPr>
              <a:t> </a:t>
            </a:r>
            <a:r>
              <a:rPr sz="1264" spc="49" dirty="0">
                <a:latin typeface="Times New Roman"/>
                <a:cs typeface="Times New Roman"/>
              </a:rPr>
              <a:t>Partitioning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53"/>
              </a:spcBef>
            </a:pPr>
            <a:r>
              <a:rPr sz="1069" spc="5" dirty="0">
                <a:latin typeface="Times New Roman"/>
                <a:cs typeface="Times New Roman"/>
              </a:rPr>
              <a:t>Vertical </a:t>
            </a:r>
            <a:r>
              <a:rPr sz="1069" spc="10" dirty="0">
                <a:latin typeface="Times New Roman"/>
                <a:cs typeface="Times New Roman"/>
              </a:rPr>
              <a:t>partitioning </a:t>
            </a:r>
            <a:r>
              <a:rPr sz="1069" spc="15" dirty="0">
                <a:latin typeface="Times New Roman"/>
                <a:cs typeface="Times New Roman"/>
              </a:rPr>
              <a:t>is done on </a:t>
            </a:r>
            <a:r>
              <a:rPr sz="1069" spc="10" dirty="0">
                <a:latin typeface="Times New Roman"/>
                <a:cs typeface="Times New Roman"/>
              </a:rPr>
              <a:t>the basis of attributes.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table is </a:t>
            </a:r>
            <a:r>
              <a:rPr sz="1069" spc="10" dirty="0">
                <a:latin typeface="Times New Roman"/>
                <a:cs typeface="Times New Roman"/>
              </a:rPr>
              <a:t>split into different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physical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depending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nature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accesses.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Primary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key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repeated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vertical </a:t>
            </a:r>
            <a:r>
              <a:rPr sz="1069" spc="10" dirty="0">
                <a:latin typeface="Times New Roman"/>
                <a:cs typeface="Times New Roman"/>
              </a:rPr>
              <a:t>partitions of a table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original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contrast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horizontal  </a:t>
            </a:r>
            <a:r>
              <a:rPr sz="1069" spc="5" dirty="0">
                <a:latin typeface="Times New Roman"/>
                <a:cs typeface="Times New Roman"/>
              </a:rPr>
              <a:t>partitioning, vertical </a:t>
            </a:r>
            <a:r>
              <a:rPr sz="1069" spc="10" dirty="0">
                <a:latin typeface="Times New Roman"/>
                <a:cs typeface="Times New Roman"/>
              </a:rPr>
              <a:t>partitioning </a:t>
            </a:r>
            <a:r>
              <a:rPr sz="1069" spc="5" dirty="0">
                <a:latin typeface="Times New Roman"/>
                <a:cs typeface="Times New Roman"/>
              </a:rPr>
              <a:t>lets you restrict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send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destinations,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replicate </a:t>
            </a:r>
            <a:r>
              <a:rPr sz="1069" spc="10" dirty="0">
                <a:latin typeface="Times New Roman"/>
                <a:cs typeface="Times New Roman"/>
              </a:rPr>
              <a:t>a limited subset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table's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to other  </a:t>
            </a:r>
            <a:r>
              <a:rPr sz="1069" spc="10" dirty="0">
                <a:latin typeface="Times New Roman"/>
                <a:cs typeface="Times New Roman"/>
              </a:rPr>
              <a:t>machines.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example </a:t>
            </a:r>
            <a:r>
              <a:rPr sz="1069" spc="10" dirty="0">
                <a:latin typeface="Times New Roman"/>
                <a:cs typeface="Times New Roman"/>
              </a:rPr>
              <a:t>of a student relation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12347" marR="7408" indent="-617" algn="just">
              <a:lnSpc>
                <a:spcPts val="1264"/>
              </a:lnSpc>
              <a:spcBef>
                <a:spcPts val="651"/>
              </a:spcBef>
            </a:pPr>
            <a:r>
              <a:rPr sz="1069" spc="39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(stId, </a:t>
            </a:r>
            <a:r>
              <a:rPr sz="1069" spc="10" dirty="0">
                <a:latin typeface="Times New Roman"/>
                <a:cs typeface="Times New Roman"/>
              </a:rPr>
              <a:t>sName, </a:t>
            </a:r>
            <a:r>
              <a:rPr sz="1069" spc="15" dirty="0">
                <a:latin typeface="Times New Roman"/>
                <a:cs typeface="Times New Roman"/>
              </a:rPr>
              <a:t>sAdr, </a:t>
            </a:r>
            <a:r>
              <a:rPr sz="1069" spc="10" dirty="0">
                <a:latin typeface="Times New Roman"/>
                <a:cs typeface="Times New Roman"/>
              </a:rPr>
              <a:t>sPhone, </a:t>
            </a:r>
            <a:r>
              <a:rPr sz="1069" spc="5" dirty="0">
                <a:latin typeface="Times New Roman"/>
                <a:cs typeface="Times New Roman"/>
              </a:rPr>
              <a:t>cgpa, </a:t>
            </a:r>
            <a:r>
              <a:rPr sz="1069" spc="10" dirty="0">
                <a:latin typeface="Times New Roman"/>
                <a:cs typeface="Times New Roman"/>
              </a:rPr>
              <a:t>prName, school, </a:t>
            </a:r>
            <a:r>
              <a:rPr sz="1069" spc="15" dirty="0">
                <a:latin typeface="Times New Roman"/>
                <a:cs typeface="Times New Roman"/>
              </a:rPr>
              <a:t>mtMrks, mtSubs, </a:t>
            </a:r>
            <a:r>
              <a:rPr sz="1069" spc="10" dirty="0">
                <a:latin typeface="Times New Roman"/>
                <a:cs typeface="Times New Roman"/>
              </a:rPr>
              <a:t>clgName,  intMarks, intSubs, dClg, bMarks,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bSubs)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700"/>
              </a:lnSpc>
              <a:spcBef>
                <a:spcPts val="647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attributes.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3NF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But the  nature of accesses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relation </a:t>
            </a:r>
            <a:r>
              <a:rPr sz="1069" spc="5" dirty="0">
                <a:latin typeface="Times New Roman"/>
                <a:cs typeface="Times New Roman"/>
              </a:rPr>
              <a:t>is different.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partition </a:t>
            </a:r>
            <a:r>
              <a:rPr sz="1069" spc="5" dirty="0">
                <a:latin typeface="Times New Roman"/>
                <a:cs typeface="Times New Roman"/>
              </a:rPr>
              <a:t>this relation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vertically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39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(stId, </a:t>
            </a:r>
            <a:r>
              <a:rPr sz="1069" spc="10" dirty="0">
                <a:latin typeface="Times New Roman"/>
                <a:cs typeface="Times New Roman"/>
              </a:rPr>
              <a:t>sName, sAdr, sPhone, </a:t>
            </a:r>
            <a:r>
              <a:rPr sz="1069" spc="5" dirty="0">
                <a:latin typeface="Times New Roman"/>
                <a:cs typeface="Times New Roman"/>
              </a:rPr>
              <a:t>cgpa,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prName)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10443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2" y="1325682"/>
            <a:ext cx="4867892" cy="804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ts val="1274"/>
              </a:lnSpc>
            </a:pPr>
            <a:r>
              <a:rPr sz="1069" spc="39" dirty="0">
                <a:latin typeface="Times New Roman"/>
                <a:cs typeface="Times New Roman"/>
              </a:rPr>
              <a:t>STDACD </a:t>
            </a:r>
            <a:r>
              <a:rPr sz="1069" spc="5" dirty="0">
                <a:latin typeface="Times New Roman"/>
                <a:cs typeface="Times New Roman"/>
              </a:rPr>
              <a:t>(sId, </a:t>
            </a:r>
            <a:r>
              <a:rPr sz="1069" spc="10" dirty="0">
                <a:latin typeface="Times New Roman"/>
                <a:cs typeface="Times New Roman"/>
              </a:rPr>
              <a:t>school, mtMrks, </a:t>
            </a:r>
            <a:r>
              <a:rPr sz="1069" spc="15" dirty="0">
                <a:latin typeface="Times New Roman"/>
                <a:cs typeface="Times New Roman"/>
              </a:rPr>
              <a:t>mtSubs, </a:t>
            </a:r>
            <a:r>
              <a:rPr sz="1069" spc="10" dirty="0">
                <a:latin typeface="Times New Roman"/>
                <a:cs typeface="Times New Roman"/>
              </a:rPr>
              <a:t>clgName, intMarks, intSubs, dClg, bMarks,  </a:t>
            </a:r>
            <a:r>
              <a:rPr sz="1069" spc="15" dirty="0">
                <a:latin typeface="Times New Roman"/>
                <a:cs typeface="Times New Roman"/>
              </a:rPr>
              <a:t>bSubs)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spc="39" dirty="0">
                <a:latin typeface="Times New Roman"/>
                <a:cs typeface="Times New Roman"/>
              </a:rPr>
              <a:t>Replication</a:t>
            </a:r>
            <a:endParaRPr sz="1264">
              <a:latin typeface="Times New Roman"/>
              <a:cs typeface="Times New Roman"/>
            </a:endParaRPr>
          </a:p>
          <a:p>
            <a:pPr marL="12347" marR="8643" algn="just">
              <a:lnSpc>
                <a:spcPct val="147600"/>
              </a:lnSpc>
              <a:spcBef>
                <a:spcPts val="89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of copying a portion of the database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one environment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another and  </a:t>
            </a:r>
            <a:r>
              <a:rPr sz="1069" spc="15" dirty="0">
                <a:latin typeface="Times New Roman"/>
                <a:cs typeface="Times New Roman"/>
              </a:rPr>
              <a:t>keeping </a:t>
            </a:r>
            <a:r>
              <a:rPr sz="1069" spc="10" dirty="0">
                <a:latin typeface="Times New Roman"/>
                <a:cs typeface="Times New Roman"/>
              </a:rPr>
              <a:t>subsequent copies of 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synchronization with the </a:t>
            </a:r>
            <a:r>
              <a:rPr sz="1069" spc="5" dirty="0">
                <a:latin typeface="Times New Roman"/>
                <a:cs typeface="Times New Roman"/>
              </a:rPr>
              <a:t>original </a:t>
            </a:r>
            <a:r>
              <a:rPr sz="1069" spc="10" dirty="0">
                <a:latin typeface="Times New Roman"/>
                <a:cs typeface="Times New Roman"/>
              </a:rPr>
              <a:t>source  Changes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original source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propagated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copies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other  environments.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final form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denormalization.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increases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access speed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933"/>
              </a:spcBef>
            </a:pPr>
            <a:r>
              <a:rPr sz="1069" spc="10" dirty="0">
                <a:latin typeface="Times New Roman"/>
                <a:cs typeface="Times New Roman"/>
              </a:rPr>
              <a:t>decreases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failure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damage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replication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entire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ta-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600"/>
              </a:lnSpc>
              <a:spcBef>
                <a:spcPts val="413"/>
              </a:spcBef>
            </a:pPr>
            <a:r>
              <a:rPr sz="1069" spc="15" dirty="0">
                <a:latin typeface="Times New Roman"/>
                <a:cs typeface="Times New Roman"/>
              </a:rPr>
              <a:t>ble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replicated. </a:t>
            </a:r>
            <a:r>
              <a:rPr sz="1069" spc="10" dirty="0">
                <a:latin typeface="Times New Roman"/>
                <a:cs typeface="Times New Roman"/>
              </a:rPr>
              <a:t>Replication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normally </a:t>
            </a:r>
            <a:r>
              <a:rPr sz="1069" spc="15" dirty="0">
                <a:latin typeface="Times New Roman"/>
                <a:cs typeface="Times New Roman"/>
              </a:rPr>
              <a:t>adopted in </a:t>
            </a:r>
            <a:r>
              <a:rPr sz="1069" spc="10" dirty="0">
                <a:latin typeface="Times New Roman"/>
                <a:cs typeface="Times New Roman"/>
              </a:rPr>
              <a:t>those applications, </a:t>
            </a:r>
            <a:r>
              <a:rPr sz="1069" spc="15" dirty="0">
                <a:latin typeface="Times New Roman"/>
                <a:cs typeface="Times New Roman"/>
              </a:rPr>
              <a:t>where  </a:t>
            </a:r>
            <a:r>
              <a:rPr sz="1069" spc="10" dirty="0">
                <a:latin typeface="Times New Roman"/>
                <a:cs typeface="Times New Roman"/>
              </a:rPr>
              <a:t>updation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very frequent, </a:t>
            </a:r>
            <a:r>
              <a:rPr sz="1069" spc="15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updation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frequent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have  problems of updation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all the copies of database relations. This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also slow </a:t>
            </a:r>
            <a:r>
              <a:rPr sz="1069" spc="15" dirty="0">
                <a:latin typeface="Times New Roman"/>
                <a:cs typeface="Times New Roman"/>
              </a:rPr>
              <a:t>down  </a:t>
            </a:r>
            <a:r>
              <a:rPr sz="1069" spc="10" dirty="0">
                <a:latin typeface="Times New Roman"/>
                <a:cs typeface="Times New Roman"/>
              </a:rPr>
              <a:t>the speed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5"/>
              </a:spcBef>
            </a:pPr>
            <a:r>
              <a:rPr sz="1069" spc="44" dirty="0">
                <a:latin typeface="Times New Roman"/>
                <a:cs typeface="Times New Roman"/>
              </a:rPr>
              <a:t>Clustering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Files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Clustering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process,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place records from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5" dirty="0">
                <a:latin typeface="Times New Roman"/>
                <a:cs typeface="Times New Roman"/>
              </a:rPr>
              <a:t>to place </a:t>
            </a:r>
            <a:r>
              <a:rPr sz="1069" spc="26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adjacent physical locations,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clusters.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increases the efficiency since related 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are placed close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other. Clustering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suitable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relatively </a:t>
            </a:r>
            <a:r>
              <a:rPr sz="1069" spc="5" dirty="0">
                <a:latin typeface="Times New Roman"/>
                <a:cs typeface="Times New Roman"/>
              </a:rPr>
              <a:t>static  </a:t>
            </a:r>
            <a:r>
              <a:rPr sz="1069" spc="10" dirty="0">
                <a:latin typeface="Times New Roman"/>
                <a:cs typeface="Times New Roman"/>
              </a:rPr>
              <a:t>situations. The advantage of clustering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while accessing the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easy  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access. Define </a:t>
            </a:r>
            <a:r>
              <a:rPr sz="1069" spc="5" dirty="0">
                <a:latin typeface="Times New Roman"/>
                <a:cs typeface="Times New Roman"/>
              </a:rPr>
              <a:t>cluster, </a:t>
            </a:r>
            <a:r>
              <a:rPr sz="1069" spc="10" dirty="0">
                <a:latin typeface="Times New Roman"/>
                <a:cs typeface="Times New Roman"/>
              </a:rPr>
              <a:t>define the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cluster, </a:t>
            </a:r>
            <a:r>
              <a:rPr sz="1069" spc="10" dirty="0">
                <a:latin typeface="Times New Roman"/>
                <a:cs typeface="Times New Roman"/>
              </a:rPr>
              <a:t>and include the tables into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cluster while creating associating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63" dirty="0">
                <a:latin typeface="Times New Roman"/>
                <a:cs typeface="Times New Roman"/>
              </a:rPr>
              <a:t>Summary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29" dirty="0">
                <a:latin typeface="Times New Roman"/>
                <a:cs typeface="Times New Roman"/>
              </a:rPr>
              <a:t>Physical </a:t>
            </a:r>
            <a:r>
              <a:rPr sz="1069" spc="49" dirty="0">
                <a:latin typeface="Times New Roman"/>
                <a:cs typeface="Times New Roman"/>
              </a:rPr>
              <a:t>Database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Design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Database design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process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transforming a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 model into an actual  physical database.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logical data model </a:t>
            </a:r>
            <a:r>
              <a:rPr sz="1069" spc="5" dirty="0">
                <a:latin typeface="Times New Roman"/>
                <a:cs typeface="Times New Roman"/>
              </a:rPr>
              <a:t>is required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5" dirty="0">
                <a:latin typeface="Times New Roman"/>
                <a:cs typeface="Times New Roman"/>
              </a:rPr>
              <a:t>you can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begin to  </a:t>
            </a:r>
            <a:r>
              <a:rPr sz="1069" spc="10" dirty="0">
                <a:latin typeface="Times New Roman"/>
                <a:cs typeface="Times New Roman"/>
              </a:rPr>
              <a:t>design a physical database. The first step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create </a:t>
            </a:r>
            <a:r>
              <a:rPr sz="1069" spc="5" dirty="0">
                <a:latin typeface="Times New Roman"/>
                <a:cs typeface="Times New Roman"/>
              </a:rPr>
              <a:t>an initial </a:t>
            </a:r>
            <a:r>
              <a:rPr sz="1069" spc="10" dirty="0">
                <a:latin typeface="Times New Roman"/>
                <a:cs typeface="Times New Roman"/>
              </a:rPr>
              <a:t>physical </a:t>
            </a:r>
            <a:r>
              <a:rPr sz="1069" spc="15" dirty="0">
                <a:latin typeface="Times New Roman"/>
                <a:cs typeface="Times New Roman"/>
              </a:rPr>
              <a:t>data model </a:t>
            </a:r>
            <a:r>
              <a:rPr sz="1069" spc="19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transforming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logical data model into a physical implementation 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understanding of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used for deployment. To successfully create a  physical database design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need to </a:t>
            </a:r>
            <a:r>
              <a:rPr sz="1069" spc="10" dirty="0">
                <a:latin typeface="Times New Roman"/>
                <a:cs typeface="Times New Roman"/>
              </a:rPr>
              <a:t>have a good working knowledge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features of the </a:t>
            </a:r>
            <a:r>
              <a:rPr sz="1069" spc="19" dirty="0">
                <a:latin typeface="Times New Roman"/>
                <a:cs typeface="Times New Roman"/>
              </a:rPr>
              <a:t>DBMS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including:</a:t>
            </a:r>
            <a:endParaRPr sz="1069">
              <a:latin typeface="Times New Roman"/>
              <a:cs typeface="Times New Roman"/>
            </a:endParaRPr>
          </a:p>
          <a:p>
            <a:pPr marL="431526" marR="5556" indent="-209281" algn="just">
              <a:lnSpc>
                <a:spcPct val="147300"/>
              </a:lnSpc>
              <a:spcBef>
                <a:spcPts val="666"/>
              </a:spcBef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In-depth </a:t>
            </a:r>
            <a:r>
              <a:rPr sz="1069" spc="15" dirty="0">
                <a:latin typeface="Times New Roman"/>
                <a:cs typeface="Times New Roman"/>
              </a:rPr>
              <a:t>knowledge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objects supported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physical </a:t>
            </a:r>
            <a:r>
              <a:rPr sz="1069" spc="10" dirty="0">
                <a:latin typeface="Times New Roman"/>
                <a:cs typeface="Times New Roman"/>
              </a:rPr>
              <a:t>structures and files required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support those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objects.</a:t>
            </a:r>
            <a:endParaRPr sz="1069">
              <a:latin typeface="Times New Roman"/>
              <a:cs typeface="Times New Roman"/>
            </a:endParaRPr>
          </a:p>
          <a:p>
            <a:pPr marL="431526" marR="8026" indent="-209281" algn="just">
              <a:lnSpc>
                <a:spcPct val="1477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Details regarding the manner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supports indexing,  </a:t>
            </a:r>
            <a:r>
              <a:rPr sz="1069" spc="5" dirty="0">
                <a:latin typeface="Times New Roman"/>
                <a:cs typeface="Times New Roman"/>
              </a:rPr>
              <a:t>referential </a:t>
            </a:r>
            <a:r>
              <a:rPr sz="1069" spc="10" dirty="0">
                <a:latin typeface="Times New Roman"/>
                <a:cs typeface="Times New Roman"/>
              </a:rPr>
              <a:t>integrity, constraints, data </a:t>
            </a:r>
            <a:r>
              <a:rPr sz="1069" spc="5" dirty="0">
                <a:latin typeface="Times New Roman"/>
                <a:cs typeface="Times New Roman"/>
              </a:rPr>
              <a:t>types, </a:t>
            </a:r>
            <a:r>
              <a:rPr sz="1069" spc="10" dirty="0">
                <a:latin typeface="Times New Roman"/>
                <a:cs typeface="Times New Roman"/>
              </a:rPr>
              <a:t>and other </a:t>
            </a:r>
            <a:r>
              <a:rPr sz="1069" spc="5" dirty="0">
                <a:latin typeface="Times New Roman"/>
                <a:cs typeface="Times New Roman"/>
              </a:rPr>
              <a:t>features that </a:t>
            </a:r>
            <a:r>
              <a:rPr sz="1069" spc="15" dirty="0">
                <a:latin typeface="Times New Roman"/>
                <a:cs typeface="Times New Roman"/>
              </a:rPr>
              <a:t>augment  </a:t>
            </a:r>
            <a:r>
              <a:rPr sz="1069" spc="10" dirty="0">
                <a:latin typeface="Times New Roman"/>
                <a:cs typeface="Times New Roman"/>
              </a:rPr>
              <a:t>the functionality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08676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98" y="1243652"/>
            <a:ext cx="4867892" cy="8226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8026" indent="-209281">
              <a:lnSpc>
                <a:spcPct val="147300"/>
              </a:lnSpc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Detailed </a:t>
            </a:r>
            <a:r>
              <a:rPr sz="1069" spc="15" dirty="0">
                <a:latin typeface="Times New Roman"/>
                <a:cs typeface="Times New Roman"/>
              </a:rPr>
              <a:t>knowledge of new </a:t>
            </a:r>
            <a:r>
              <a:rPr sz="1069" spc="10" dirty="0">
                <a:latin typeface="Times New Roman"/>
                <a:cs typeface="Times New Roman"/>
              </a:rPr>
              <a:t>and obsolete features for particular versions or  releases of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Knowledge </a:t>
            </a:r>
            <a:r>
              <a:rPr sz="1069" spc="15" dirty="0">
                <a:latin typeface="Times New Roman"/>
                <a:cs typeface="Times New Roman"/>
              </a:rPr>
              <a:t>of the DBMS </a:t>
            </a:r>
            <a:r>
              <a:rPr sz="1069" spc="10" dirty="0">
                <a:latin typeface="Times New Roman"/>
                <a:cs typeface="Times New Roman"/>
              </a:rPr>
              <a:t>configuration parameters that are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place.</a:t>
            </a:r>
            <a:endParaRPr sz="1069">
              <a:latin typeface="Times New Roman"/>
              <a:cs typeface="Times New Roman"/>
            </a:endParaRPr>
          </a:p>
          <a:p>
            <a:pPr marL="431526" marR="6791" indent="-209281">
              <a:lnSpc>
                <a:spcPts val="1906"/>
              </a:lnSpc>
              <a:spcBef>
                <a:spcPts val="15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 definition language (DDL) skills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translate the physical design into  </a:t>
            </a: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</a:pPr>
            <a:r>
              <a:rPr sz="1069" spc="15" dirty="0">
                <a:latin typeface="Times New Roman"/>
                <a:cs typeface="Times New Roman"/>
              </a:rPr>
              <a:t>Armed </a:t>
            </a:r>
            <a:r>
              <a:rPr sz="1069" spc="10" dirty="0">
                <a:latin typeface="Times New Roman"/>
                <a:cs typeface="Times New Roman"/>
              </a:rPr>
              <a:t>with the correct information,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create an </a:t>
            </a:r>
            <a:r>
              <a:rPr sz="1069" spc="5" dirty="0">
                <a:latin typeface="Times New Roman"/>
                <a:cs typeface="Times New Roman"/>
              </a:rPr>
              <a:t>effective </a:t>
            </a:r>
            <a:r>
              <a:rPr sz="1069" spc="10" dirty="0">
                <a:latin typeface="Times New Roman"/>
                <a:cs typeface="Times New Roman"/>
              </a:rPr>
              <a:t>and efficient database  from a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 model.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step </a:t>
            </a:r>
            <a:r>
              <a:rPr sz="1069" spc="5" dirty="0">
                <a:latin typeface="Times New Roman"/>
                <a:cs typeface="Times New Roman"/>
              </a:rPr>
              <a:t>in transforming </a:t>
            </a:r>
            <a:r>
              <a:rPr sz="1069" spc="10" dirty="0">
                <a:latin typeface="Times New Roman"/>
                <a:cs typeface="Times New Roman"/>
              </a:rPr>
              <a:t>a logical data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into a  physical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perform a simple translation from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terms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physical  objects.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course, this simple transformation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result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complete and correct  physical database design </a:t>
            </a:r>
            <a:r>
              <a:rPr sz="1069" spc="15" dirty="0">
                <a:latin typeface="Times New Roman"/>
                <a:cs typeface="Times New Roman"/>
              </a:rPr>
              <a:t>–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simply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step.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transformation consists 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things: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6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Transforming entities into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Transforming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into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Transforming </a:t>
            </a:r>
            <a:r>
              <a:rPr sz="1069" spc="15" dirty="0">
                <a:latin typeface="Times New Roman"/>
                <a:cs typeface="Times New Roman"/>
              </a:rPr>
              <a:t>domains into </a:t>
            </a:r>
            <a:r>
              <a:rPr sz="1069" spc="10" dirty="0">
                <a:latin typeface="Times New Roman"/>
                <a:cs typeface="Times New Roman"/>
              </a:rPr>
              <a:t>data types and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constraints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ct val="147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decisions that must be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10" dirty="0">
                <a:latin typeface="Times New Roman"/>
                <a:cs typeface="Times New Roman"/>
              </a:rPr>
              <a:t>during the transition from logical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physical.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addressed: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6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nullability of each </a:t>
            </a:r>
            <a:r>
              <a:rPr sz="1069" spc="15" dirty="0">
                <a:latin typeface="Times New Roman"/>
                <a:cs typeface="Times New Roman"/>
              </a:rPr>
              <a:t>column in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For character </a:t>
            </a:r>
            <a:r>
              <a:rPr sz="1069" spc="15" dirty="0">
                <a:latin typeface="Times New Roman"/>
                <a:cs typeface="Times New Roman"/>
              </a:rPr>
              <a:t>columns, </a:t>
            </a:r>
            <a:r>
              <a:rPr sz="1069" spc="10" dirty="0">
                <a:latin typeface="Times New Roman"/>
                <a:cs typeface="Times New Roman"/>
              </a:rPr>
              <a:t>should fixed length or variable length be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Should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assign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sequences or identity columns?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Implementing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relationships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assigning </a:t>
            </a:r>
            <a:r>
              <a:rPr sz="1069" spc="5" dirty="0">
                <a:latin typeface="Times New Roman"/>
                <a:cs typeface="Times New Roman"/>
              </a:rPr>
              <a:t>referential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constraints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Building indexes </a:t>
            </a:r>
            <a:r>
              <a:rPr sz="1069" spc="15" dirty="0">
                <a:latin typeface="Times New Roman"/>
                <a:cs typeface="Times New Roman"/>
              </a:rPr>
              <a:t>on columns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improve query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performance</a:t>
            </a:r>
            <a:endParaRPr sz="1069">
              <a:latin typeface="Times New Roman"/>
              <a:cs typeface="Times New Roman"/>
            </a:endParaRPr>
          </a:p>
          <a:p>
            <a:pPr marL="431526" marR="9260" indent="-209281">
              <a:lnSpc>
                <a:spcPct val="147300"/>
              </a:lnSpc>
              <a:spcBef>
                <a:spcPts val="10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Choosing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to create: b-tree, bit </a:t>
            </a:r>
            <a:r>
              <a:rPr sz="1069" spc="10" dirty="0">
                <a:latin typeface="Times New Roman"/>
                <a:cs typeface="Times New Roman"/>
              </a:rPr>
              <a:t>map, reverse key, hash,  partitioning,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Deciding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clustering sequence for 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>
              <a:lnSpc>
                <a:spcPct val="147300"/>
              </a:lnSpc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Other physical aspects such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ordering, buffer pool specification, data  </a:t>
            </a:r>
            <a:r>
              <a:rPr sz="1069" spc="5" dirty="0">
                <a:latin typeface="Times New Roman"/>
                <a:cs typeface="Times New Roman"/>
              </a:rPr>
              <a:t>files, </a:t>
            </a:r>
            <a:r>
              <a:rPr sz="1069" spc="10" dirty="0">
                <a:latin typeface="Times New Roman"/>
                <a:cs typeface="Times New Roman"/>
              </a:rPr>
              <a:t>denormalization, and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0" dirty="0">
                <a:latin typeface="Times New Roman"/>
                <a:cs typeface="Times New Roman"/>
              </a:rPr>
              <a:t>Structured </a:t>
            </a:r>
            <a:r>
              <a:rPr sz="1069" spc="15" dirty="0">
                <a:latin typeface="Times New Roman"/>
                <a:cs typeface="Times New Roman"/>
              </a:rPr>
              <a:t>Query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661"/>
              </a:spcBef>
            </a:pP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is an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ANSI </a:t>
            </a:r>
            <a:r>
              <a:rPr sz="1069" spc="10" dirty="0">
                <a:latin typeface="Times New Roman"/>
                <a:cs typeface="Times New Roman"/>
              </a:rPr>
              <a:t>standard computer language for accessing and manipulating  databases.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standardized, and the current version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referred to as </a:t>
            </a:r>
            <a:r>
              <a:rPr sz="1069" spc="10" dirty="0">
                <a:latin typeface="Times New Roman"/>
                <a:cs typeface="Times New Roman"/>
              </a:rPr>
              <a:t>SQL-92. </a:t>
            </a:r>
            <a:r>
              <a:rPr sz="1069" spc="19" dirty="0">
                <a:latin typeface="Times New Roman"/>
                <a:cs typeface="Times New Roman"/>
              </a:rPr>
              <a:t>Any  </a:t>
            </a:r>
            <a:r>
              <a:rPr sz="1069" spc="10" dirty="0">
                <a:latin typeface="Times New Roman"/>
                <a:cs typeface="Times New Roman"/>
              </a:rPr>
              <a:t>SQL-compliant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should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conform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standards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SQL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98647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9" y="1243000"/>
            <a:ext cx="4867892" cy="821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should state which flavor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(SQL-89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example) </a:t>
            </a:r>
            <a:r>
              <a:rPr sz="1069" spc="5" dirty="0">
                <a:latin typeface="Times New Roman"/>
                <a:cs typeface="Times New Roman"/>
              </a:rPr>
              <a:t>so that you can </a:t>
            </a:r>
            <a:r>
              <a:rPr sz="1069" spc="15" dirty="0">
                <a:latin typeface="Times New Roman"/>
                <a:cs typeface="Times New Roman"/>
              </a:rPr>
              <a:t>quickly  </a:t>
            </a:r>
            <a:r>
              <a:rPr sz="1069" spc="10" dirty="0">
                <a:latin typeface="Times New Roman"/>
                <a:cs typeface="Times New Roman"/>
              </a:rPr>
              <a:t>figure out what features are and are not available. The standardization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makes 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excellent tool for </a:t>
            </a:r>
            <a:r>
              <a:rPr sz="1069" spc="15" dirty="0">
                <a:latin typeface="Times New Roman"/>
                <a:cs typeface="Times New Roman"/>
              </a:rPr>
              <a:t>use in Web </a:t>
            </a:r>
            <a:r>
              <a:rPr sz="1069" spc="10" dirty="0">
                <a:latin typeface="Times New Roman"/>
                <a:cs typeface="Times New Roman"/>
              </a:rPr>
              <a:t>site design. </a:t>
            </a:r>
            <a:r>
              <a:rPr sz="1069" spc="15" dirty="0">
                <a:latin typeface="Times New Roman"/>
                <a:cs typeface="Times New Roman"/>
              </a:rPr>
              <a:t>Most Web </a:t>
            </a:r>
            <a:r>
              <a:rPr sz="1069" spc="10" dirty="0">
                <a:latin typeface="Times New Roman"/>
                <a:cs typeface="Times New Roman"/>
              </a:rPr>
              <a:t>application development  toolkits, most </a:t>
            </a:r>
            <a:r>
              <a:rPr sz="1069" spc="15" dirty="0">
                <a:latin typeface="Times New Roman"/>
                <a:cs typeface="Times New Roman"/>
              </a:rPr>
              <a:t>notably </a:t>
            </a:r>
            <a:r>
              <a:rPr sz="1069" spc="10" dirty="0">
                <a:latin typeface="Times New Roman"/>
                <a:cs typeface="Times New Roman"/>
              </a:rPr>
              <a:t>Allaire's Cold Fusion and Microsoft's Visual InterDev, </a:t>
            </a:r>
            <a:r>
              <a:rPr sz="1069" spc="15" dirty="0">
                <a:latin typeface="Times New Roman"/>
                <a:cs typeface="Times New Roman"/>
              </a:rPr>
              <a:t>rely on 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SQL-like statements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connect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extract </a:t>
            </a:r>
            <a:r>
              <a:rPr sz="1069" spc="10" dirty="0">
                <a:latin typeface="Times New Roman"/>
                <a:cs typeface="Times New Roman"/>
              </a:rPr>
              <a:t>information from databases.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solid foundation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makes hooking </a:t>
            </a:r>
            <a:r>
              <a:rPr sz="1069" spc="10" dirty="0">
                <a:latin typeface="Times New Roman"/>
                <a:cs typeface="Times New Roman"/>
              </a:rPr>
              <a:t>databases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Web </a:t>
            </a:r>
            <a:r>
              <a:rPr sz="1069" spc="5" dirty="0">
                <a:latin typeface="Times New Roman"/>
                <a:cs typeface="Times New Roman"/>
              </a:rPr>
              <a:t>sites </a:t>
            </a:r>
            <a:r>
              <a:rPr sz="1069" spc="10" dirty="0">
                <a:latin typeface="Times New Roman"/>
                <a:cs typeface="Times New Roman"/>
              </a:rPr>
              <a:t>all the simpler.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is  used to </a:t>
            </a:r>
            <a:r>
              <a:rPr sz="1069" spc="10" dirty="0">
                <a:latin typeface="Times New Roman"/>
                <a:cs typeface="Times New Roman"/>
              </a:rPr>
              <a:t>communicate with a database. </a:t>
            </a:r>
            <a:r>
              <a:rPr sz="1069" spc="15" dirty="0">
                <a:latin typeface="Times New Roman"/>
                <a:cs typeface="Times New Roman"/>
              </a:rPr>
              <a:t>According to </a:t>
            </a:r>
            <a:r>
              <a:rPr sz="1069" spc="19" dirty="0">
                <a:latin typeface="Times New Roman"/>
                <a:cs typeface="Times New Roman"/>
              </a:rPr>
              <a:t>ANSI </a:t>
            </a:r>
            <a:r>
              <a:rPr sz="1069" spc="10" dirty="0">
                <a:latin typeface="Times New Roman"/>
                <a:cs typeface="Times New Roman"/>
              </a:rPr>
              <a:t>(American National  Standards </a:t>
            </a:r>
            <a:r>
              <a:rPr sz="1069" spc="5" dirty="0">
                <a:latin typeface="Times New Roman"/>
                <a:cs typeface="Times New Roman"/>
              </a:rPr>
              <a:t>Institute),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standard language for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database management  systems.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15" dirty="0">
                <a:latin typeface="Times New Roman"/>
                <a:cs typeface="Times New Roman"/>
              </a:rPr>
              <a:t>tasks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update data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database,  or </a:t>
            </a:r>
            <a:r>
              <a:rPr sz="1069" spc="5" dirty="0">
                <a:latin typeface="Times New Roman"/>
                <a:cs typeface="Times New Roman"/>
              </a:rPr>
              <a:t>retrieve </a:t>
            </a:r>
            <a:r>
              <a:rPr sz="1069" spc="10" dirty="0">
                <a:latin typeface="Times New Roman"/>
                <a:cs typeface="Times New Roman"/>
              </a:rPr>
              <a:t>data from a database. </a:t>
            </a:r>
            <a:r>
              <a:rPr sz="1069" spc="19" dirty="0">
                <a:latin typeface="Times New Roman"/>
                <a:cs typeface="Times New Roman"/>
              </a:rPr>
              <a:t>Some common </a:t>
            </a:r>
            <a:r>
              <a:rPr sz="1069" spc="10" dirty="0">
                <a:latin typeface="Times New Roman"/>
                <a:cs typeface="Times New Roman"/>
              </a:rPr>
              <a:t>relational database management  systems that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are: Oracle, Sybase, Microsoft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Server, Access, Ingres, </a:t>
            </a:r>
            <a:r>
              <a:rPr sz="1069" spc="5" dirty="0">
                <a:latin typeface="Times New Roman"/>
                <a:cs typeface="Times New Roman"/>
              </a:rPr>
              <a:t>etc.  </a:t>
            </a:r>
            <a:r>
              <a:rPr sz="1069" spc="10" dirty="0">
                <a:latin typeface="Times New Roman"/>
                <a:cs typeface="Times New Roman"/>
              </a:rPr>
              <a:t>Although most database systems </a:t>
            </a:r>
            <a:r>
              <a:rPr sz="1069" spc="15" dirty="0">
                <a:latin typeface="Times New Roman"/>
                <a:cs typeface="Times New Roman"/>
              </a:rPr>
              <a:t>use SQL, most </a:t>
            </a:r>
            <a:r>
              <a:rPr sz="1069" spc="10" dirty="0">
                <a:latin typeface="Times New Roman"/>
                <a:cs typeface="Times New Roman"/>
              </a:rPr>
              <a:t>of them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their </a:t>
            </a:r>
            <a:r>
              <a:rPr sz="1069" spc="15" dirty="0">
                <a:latin typeface="Times New Roman"/>
                <a:cs typeface="Times New Roman"/>
              </a:rPr>
              <a:t>own  </a:t>
            </a:r>
            <a:r>
              <a:rPr sz="1069" spc="10" dirty="0">
                <a:latin typeface="Times New Roman"/>
                <a:cs typeface="Times New Roman"/>
              </a:rPr>
              <a:t>additional proprietary extensions that are </a:t>
            </a:r>
            <a:r>
              <a:rPr sz="1069" spc="15" dirty="0">
                <a:latin typeface="Times New Roman"/>
                <a:cs typeface="Times New Roman"/>
              </a:rPr>
              <a:t>usually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5" dirty="0">
                <a:latin typeface="Times New Roman"/>
                <a:cs typeface="Times New Roman"/>
              </a:rPr>
              <a:t>used on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system. However,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standard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as "Select", "Insert", "Update", </a:t>
            </a:r>
            <a:r>
              <a:rPr sz="1069" spc="10" dirty="0">
                <a:latin typeface="Times New Roman"/>
                <a:cs typeface="Times New Roman"/>
              </a:rPr>
              <a:t>"Delete", "Create",  and </a:t>
            </a:r>
            <a:r>
              <a:rPr sz="1069" spc="15" dirty="0">
                <a:latin typeface="Times New Roman"/>
                <a:cs typeface="Times New Roman"/>
              </a:rPr>
              <a:t>"Drop"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accomplish almost everything that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15" dirty="0">
                <a:latin typeface="Times New Roman"/>
                <a:cs typeface="Times New Roman"/>
              </a:rPr>
              <a:t>to do </a:t>
            </a:r>
            <a:r>
              <a:rPr sz="1069" spc="10" dirty="0">
                <a:latin typeface="Times New Roman"/>
                <a:cs typeface="Times New Roman"/>
              </a:rPr>
              <a:t>with a  database. This tutorial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provide </a:t>
            </a:r>
            <a:r>
              <a:rPr sz="1069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with the instruction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basics of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of  these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well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allow </a:t>
            </a:r>
            <a:r>
              <a:rPr sz="1069" spc="5" dirty="0">
                <a:latin typeface="Times New Roman"/>
                <a:cs typeface="Times New Roman"/>
              </a:rPr>
              <a:t>you to </a:t>
            </a:r>
            <a:r>
              <a:rPr sz="1069" spc="10" dirty="0">
                <a:latin typeface="Times New Roman"/>
                <a:cs typeface="Times New Roman"/>
              </a:rPr>
              <a:t>put them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practice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10" dirty="0">
                <a:latin typeface="Times New Roman"/>
                <a:cs typeface="Times New Roman"/>
              </a:rPr>
              <a:t>Interpreter.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71"/>
              </a:spcBef>
            </a:pPr>
            <a:r>
              <a:rPr sz="1069" spc="24" dirty="0">
                <a:latin typeface="Times New Roman"/>
                <a:cs typeface="Times New Roman"/>
              </a:rPr>
              <a:t>Benefits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73" dirty="0">
                <a:latin typeface="Times New Roman"/>
                <a:cs typeface="Times New Roman"/>
              </a:rPr>
              <a:t>Standard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SQL: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major </a:t>
            </a:r>
            <a:r>
              <a:rPr sz="1069" spc="5" dirty="0">
                <a:latin typeface="Times New Roman"/>
                <a:cs typeface="Times New Roman"/>
              </a:rPr>
              <a:t>benefits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SQL:-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069" spc="44" dirty="0">
                <a:latin typeface="Times New Roman"/>
                <a:cs typeface="Times New Roman"/>
              </a:rPr>
              <a:t>Reduced </a:t>
            </a:r>
            <a:r>
              <a:rPr sz="1069" spc="53" dirty="0">
                <a:latin typeface="Times New Roman"/>
                <a:cs typeface="Times New Roman"/>
              </a:rPr>
              <a:t>training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cost</a:t>
            </a:r>
            <a:endParaRPr sz="1069">
              <a:latin typeface="Times New Roman"/>
              <a:cs typeface="Times New Roman"/>
            </a:endParaRPr>
          </a:p>
          <a:p>
            <a:pPr marL="12347" indent="209898">
              <a:spcBef>
                <a:spcPts val="31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Application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portability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Application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longevity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Reduced dependence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vendor</a:t>
            </a:r>
            <a:endParaRPr sz="1069">
              <a:latin typeface="Times New Roman"/>
              <a:cs typeface="Times New Roman"/>
            </a:endParaRPr>
          </a:p>
          <a:p>
            <a:pPr marL="12347" marR="4939" indent="209898" algn="just">
              <a:lnSpc>
                <a:spcPts val="1274"/>
              </a:lnSpc>
              <a:spcBef>
                <a:spcPts val="739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Cross-system </a:t>
            </a:r>
            <a:r>
              <a:rPr sz="1069" spc="19" dirty="0">
                <a:latin typeface="Times New Roman"/>
                <a:cs typeface="Times New Roman"/>
              </a:rPr>
              <a:t>communicationSQL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44" dirty="0">
                <a:latin typeface="Times New Roman"/>
                <a:cs typeface="Times New Roman"/>
              </a:rPr>
              <a:t>used </a:t>
            </a:r>
            <a:r>
              <a:rPr sz="1069" spc="53" dirty="0">
                <a:latin typeface="Times New Roman"/>
                <a:cs typeface="Times New Roman"/>
              </a:rPr>
              <a:t>for any </a:t>
            </a:r>
            <a:r>
              <a:rPr sz="1069" spc="39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49" dirty="0">
                <a:latin typeface="Times New Roman"/>
                <a:cs typeface="Times New Roman"/>
              </a:rPr>
              <a:t>interaction </a:t>
            </a:r>
            <a:r>
              <a:rPr sz="1069" spc="39" dirty="0">
                <a:latin typeface="Times New Roman"/>
                <a:cs typeface="Times New Roman"/>
              </a:rPr>
              <a:t>with 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58" dirty="0">
                <a:latin typeface="Times New Roman"/>
                <a:cs typeface="Times New Roman"/>
              </a:rPr>
              <a:t>database </a:t>
            </a:r>
            <a:r>
              <a:rPr sz="1069" spc="63" dirty="0">
                <a:latin typeface="Times New Roman"/>
                <a:cs typeface="Times New Roman"/>
              </a:rPr>
              <a:t>through </a:t>
            </a:r>
            <a:r>
              <a:rPr sz="1069" spc="24" dirty="0">
                <a:latin typeface="Times New Roman"/>
                <a:cs typeface="Times New Roman"/>
              </a:rPr>
              <a:t>DBMS. </a:t>
            </a:r>
            <a:r>
              <a:rPr sz="1069" spc="68" dirty="0">
                <a:latin typeface="Times New Roman"/>
                <a:cs typeface="Times New Roman"/>
              </a:rPr>
              <a:t>It </a:t>
            </a:r>
            <a:r>
              <a:rPr sz="1069" spc="53" dirty="0">
                <a:latin typeface="Times New Roman"/>
                <a:cs typeface="Times New Roman"/>
              </a:rPr>
              <a:t>can </a:t>
            </a:r>
            <a:r>
              <a:rPr sz="1069" spc="39" dirty="0">
                <a:latin typeface="Times New Roman"/>
                <a:cs typeface="Times New Roman"/>
              </a:rPr>
              <a:t>be used </a:t>
            </a:r>
            <a:r>
              <a:rPr sz="1069" spc="58" dirty="0">
                <a:latin typeface="Times New Roman"/>
                <a:cs typeface="Times New Roman"/>
              </a:rPr>
              <a:t>for </a:t>
            </a:r>
            <a:r>
              <a:rPr sz="1069" spc="44" dirty="0">
                <a:latin typeface="Times New Roman"/>
                <a:cs typeface="Times New Roman"/>
              </a:rPr>
              <a:t>creating </a:t>
            </a:r>
            <a:r>
              <a:rPr sz="1069" spc="34" dirty="0">
                <a:latin typeface="Times New Roman"/>
                <a:cs typeface="Times New Roman"/>
              </a:rPr>
              <a:t>tables, </a:t>
            </a:r>
            <a:r>
              <a:rPr sz="1069" spc="44" dirty="0">
                <a:latin typeface="Times New Roman"/>
                <a:cs typeface="Times New Roman"/>
              </a:rPr>
              <a:t>insertion </a:t>
            </a:r>
            <a:r>
              <a:rPr sz="1069" spc="39" dirty="0">
                <a:latin typeface="Times New Roman"/>
                <a:cs typeface="Times New Roman"/>
              </a:rPr>
              <a:t>in </a:t>
            </a:r>
            <a:r>
              <a:rPr sz="1069" spc="49" dirty="0">
                <a:latin typeface="Times New Roman"/>
                <a:cs typeface="Times New Roman"/>
              </a:rPr>
              <a:t>the  table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deletion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as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well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other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operations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also.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49" dirty="0">
                <a:latin typeface="Times New Roman"/>
                <a:cs typeface="Times New Roman"/>
              </a:rPr>
              <a:t>MS </a:t>
            </a:r>
            <a:r>
              <a:rPr sz="1264" spc="58" dirty="0">
                <a:latin typeface="Times New Roman"/>
                <a:cs typeface="Times New Roman"/>
              </a:rPr>
              <a:t>SQL</a:t>
            </a:r>
            <a:r>
              <a:rPr sz="1264" spc="-122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Server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The DBMS </a:t>
            </a:r>
            <a:r>
              <a:rPr sz="1069" spc="10" dirty="0">
                <a:latin typeface="Times New Roman"/>
                <a:cs typeface="Times New Roman"/>
              </a:rPr>
              <a:t>for our course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Microsoft’s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2000 desktop edition. There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two main tools Query Analyzer and Enterprise Manager; both can be </a:t>
            </a:r>
            <a:r>
              <a:rPr sz="1069" spc="15" dirty="0">
                <a:latin typeface="Times New Roman"/>
                <a:cs typeface="Times New Roman"/>
              </a:rPr>
              <a:t>used.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5" dirty="0">
                <a:latin typeface="Times New Roman"/>
                <a:cs typeface="Times New Roman"/>
              </a:rPr>
              <a:t>practice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use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Analyzer.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must use this </a:t>
            </a:r>
            <a:r>
              <a:rPr sz="1069" spc="5" dirty="0">
                <a:latin typeface="Times New Roman"/>
                <a:cs typeface="Times New Roman"/>
              </a:rPr>
              <a:t>software </a:t>
            </a:r>
            <a:r>
              <a:rPr sz="1069" spc="10" dirty="0">
                <a:latin typeface="Times New Roman"/>
                <a:cs typeface="Times New Roman"/>
              </a:rPr>
              <a:t>for the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5" dirty="0">
                <a:latin typeface="Times New Roman"/>
                <a:cs typeface="Times New Roman"/>
              </a:rPr>
              <a:t>queries.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this software for </a:t>
            </a:r>
            <a:r>
              <a:rPr sz="1069" spc="19" dirty="0">
                <a:latin typeface="Times New Roman"/>
                <a:cs typeface="Times New Roman"/>
              </a:rPr>
              <a:t>our SQL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queries.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Summary: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73299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652"/>
            <a:ext cx="4867892" cy="7281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design hence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particular </a:t>
            </a:r>
            <a:r>
              <a:rPr sz="1069" spc="15" dirty="0">
                <a:latin typeface="Times New Roman"/>
                <a:cs typeface="Times New Roman"/>
              </a:rPr>
              <a:t>normal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264" spc="44" dirty="0">
                <a:latin typeface="Times New Roman"/>
                <a:cs typeface="Times New Roman"/>
              </a:rPr>
              <a:t>Normalization</a:t>
            </a:r>
            <a:r>
              <a:rPr sz="1264" spc="-19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Example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28"/>
              </a:spcBef>
            </a:pP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following  an  example  of  normalization  process  has  been  discussed. 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example  is  </a:t>
            </a:r>
            <a:r>
              <a:rPr sz="1069" spc="10" dirty="0">
                <a:latin typeface="Times New Roman"/>
                <a:cs typeface="Times New Roman"/>
              </a:rPr>
              <a:t>taken  from  Ricardo  book,  page  </a:t>
            </a:r>
            <a:r>
              <a:rPr sz="1069" spc="15" dirty="0">
                <a:latin typeface="Times New Roman"/>
                <a:cs typeface="Times New Roman"/>
              </a:rPr>
              <a:t>238.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example  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comprehensively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explains the stages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normalization process. The approach adopted for the  normalization </a:t>
            </a:r>
            <a:r>
              <a:rPr sz="1069" spc="5" dirty="0">
                <a:latin typeface="Times New Roman"/>
                <a:cs typeface="Times New Roman"/>
              </a:rPr>
              <a:t>is analysis </a:t>
            </a:r>
            <a:r>
              <a:rPr sz="1069" spc="10" dirty="0">
                <a:latin typeface="Times New Roman"/>
                <a:cs typeface="Times New Roman"/>
              </a:rPr>
              <a:t>approach, </a:t>
            </a:r>
            <a:r>
              <a:rPr sz="1069" spc="15" dirty="0">
                <a:latin typeface="Times New Roman"/>
                <a:cs typeface="Times New Roman"/>
              </a:rPr>
              <a:t>whereby </a:t>
            </a:r>
            <a:r>
              <a:rPr sz="1069" spc="10" dirty="0">
                <a:latin typeface="Times New Roman"/>
                <a:cs typeface="Times New Roman"/>
              </a:rPr>
              <a:t>a singe large table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assumed involving 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attributes required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system. Later, </a:t>
            </a:r>
            <a:r>
              <a:rPr sz="1069" spc="10" dirty="0">
                <a:latin typeface="Times New Roman"/>
                <a:cs typeface="Times New Roman"/>
              </a:rPr>
              <a:t>the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decomposed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smaller  tables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considering the </a:t>
            </a:r>
            <a:r>
              <a:rPr sz="1069" spc="15" dirty="0">
                <a:latin typeface="Times New Roman"/>
                <a:cs typeface="Times New Roman"/>
              </a:rPr>
              <a:t>FDs </a:t>
            </a:r>
            <a:r>
              <a:rPr sz="1069" spc="10" dirty="0">
                <a:latin typeface="Times New Roman"/>
                <a:cs typeface="Times New Roman"/>
              </a:rPr>
              <a:t>existing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discussed before,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FDs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identified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designer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described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regular from </a:t>
            </a:r>
            <a:r>
              <a:rPr sz="1069" spc="15" dirty="0">
                <a:latin typeface="Times New Roman"/>
                <a:cs typeface="Times New Roman"/>
              </a:rPr>
              <a:t>b  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example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explains the transforming of real-world scenarios into  FDs.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table is </a:t>
            </a:r>
            <a:r>
              <a:rPr sz="1069" spc="10" dirty="0">
                <a:latin typeface="Times New Roman"/>
                <a:cs typeface="Times New Roman"/>
              </a:rPr>
              <a:t>given containing 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that are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different  </a:t>
            </a:r>
            <a:r>
              <a:rPr sz="1069" spc="10" dirty="0">
                <a:latin typeface="Times New Roman"/>
                <a:cs typeface="Times New Roman"/>
              </a:rPr>
              <a:t>applications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system under study. The table named </a:t>
            </a:r>
            <a:r>
              <a:rPr sz="1069" spc="24" dirty="0">
                <a:latin typeface="Times New Roman"/>
                <a:cs typeface="Times New Roman"/>
              </a:rPr>
              <a:t>WORK </a:t>
            </a:r>
            <a:r>
              <a:rPr sz="1069" spc="10" dirty="0">
                <a:latin typeface="Times New Roman"/>
                <a:cs typeface="Times New Roman"/>
              </a:rPr>
              <a:t>consists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attributes: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ct val="148200"/>
              </a:lnSpc>
              <a:spcBef>
                <a:spcPts val="661"/>
              </a:spcBef>
            </a:pPr>
            <a:r>
              <a:rPr sz="1069" spc="24" dirty="0">
                <a:latin typeface="Times New Roman"/>
                <a:cs typeface="Times New Roman"/>
              </a:rPr>
              <a:t>WORK </a:t>
            </a:r>
            <a:r>
              <a:rPr sz="1069" spc="10" dirty="0">
                <a:latin typeface="Times New Roman"/>
                <a:cs typeface="Times New Roman"/>
              </a:rPr>
              <a:t>(projName, projMgr, empId, hours, </a:t>
            </a:r>
            <a:r>
              <a:rPr sz="1069" spc="15" dirty="0">
                <a:latin typeface="Times New Roman"/>
                <a:cs typeface="Times New Roman"/>
              </a:rPr>
              <a:t>empName, </a:t>
            </a:r>
            <a:r>
              <a:rPr sz="1069" spc="10" dirty="0">
                <a:latin typeface="Times New Roman"/>
                <a:cs typeface="Times New Roman"/>
              </a:rPr>
              <a:t>budget, </a:t>
            </a:r>
            <a:r>
              <a:rPr sz="1069" spc="5" dirty="0">
                <a:latin typeface="Times New Roman"/>
                <a:cs typeface="Times New Roman"/>
              </a:rPr>
              <a:t>startDate, </a:t>
            </a:r>
            <a:r>
              <a:rPr sz="1069" spc="10" dirty="0">
                <a:latin typeface="Times New Roman"/>
                <a:cs typeface="Times New Roman"/>
              </a:rPr>
              <a:t>salary,  empMgr, empDept,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rating)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  <a:spcBef>
                <a:spcPts val="671"/>
              </a:spcBef>
            </a:pPr>
            <a:r>
              <a:rPr sz="1069" spc="15" dirty="0">
                <a:latin typeface="Times New Roman"/>
                <a:cs typeface="Times New Roman"/>
              </a:rPr>
              <a:t>The purpose </a:t>
            </a:r>
            <a:r>
              <a:rPr sz="1069" spc="10" dirty="0">
                <a:latin typeface="Times New Roman"/>
                <a:cs typeface="Times New Roman"/>
              </a:rPr>
              <a:t>of most of the attributes </a:t>
            </a:r>
            <a:r>
              <a:rPr sz="1069" spc="5" dirty="0">
                <a:latin typeface="Times New Roman"/>
                <a:cs typeface="Times New Roman"/>
              </a:rPr>
              <a:t>is clear </a:t>
            </a:r>
            <a:r>
              <a:rPr sz="1069" spc="10" dirty="0">
                <a:latin typeface="Times New Roman"/>
                <a:cs typeface="Times New Roman"/>
              </a:rPr>
              <a:t>from the name, however,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 explained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following facts about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system.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facts </a:t>
            </a:r>
            <a:r>
              <a:rPr sz="1069" spc="10" dirty="0">
                <a:latin typeface="Times New Roman"/>
                <a:cs typeface="Times New Roman"/>
              </a:rPr>
              <a:t>mentioned </a:t>
            </a:r>
            <a:r>
              <a:rPr sz="1069" spc="15" dirty="0">
                <a:latin typeface="Times New Roman"/>
                <a:cs typeface="Times New Roman"/>
              </a:rPr>
              <a:t>in the book </a:t>
            </a:r>
            <a:r>
              <a:rPr sz="1069" spc="10" dirty="0">
                <a:latin typeface="Times New Roman"/>
                <a:cs typeface="Times New Roman"/>
              </a:rPr>
              <a:t>are  italicized and numbered followed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explanation.</a:t>
            </a:r>
            <a:endParaRPr sz="1069">
              <a:latin typeface="Times New Roman"/>
              <a:cs typeface="Times New Roman"/>
            </a:endParaRPr>
          </a:p>
          <a:p>
            <a:pPr marL="222245" marR="6791" indent="-209898">
              <a:lnSpc>
                <a:spcPts val="1906"/>
              </a:lnSpc>
              <a:spcBef>
                <a:spcPts val="141"/>
              </a:spcBef>
              <a:buAutoNum type="arabicPlain"/>
              <a:tabLst>
                <a:tab pos="22286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Each project has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unique </a:t>
            </a:r>
            <a:r>
              <a:rPr sz="1069" i="1" spc="15" dirty="0">
                <a:latin typeface="Times New Roman"/>
                <a:cs typeface="Times New Roman"/>
              </a:rPr>
              <a:t>name, </a:t>
            </a:r>
            <a:r>
              <a:rPr sz="1069" i="1" spc="10" dirty="0">
                <a:latin typeface="Times New Roman"/>
                <a:cs typeface="Times New Roman"/>
              </a:rPr>
              <a:t>but names of employees </a:t>
            </a:r>
            <a:r>
              <a:rPr sz="1069" i="1" spc="15" dirty="0">
                <a:latin typeface="Times New Roman"/>
                <a:cs typeface="Times New Roman"/>
              </a:rPr>
              <a:t>and managers </a:t>
            </a:r>
            <a:r>
              <a:rPr sz="1069" i="1" spc="10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not  </a:t>
            </a:r>
            <a:r>
              <a:rPr sz="1069" i="1" spc="10" dirty="0">
                <a:latin typeface="Times New Roman"/>
                <a:cs typeface="Times New Roman"/>
              </a:rPr>
              <a:t>unique.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451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fact </a:t>
            </a:r>
            <a:r>
              <a:rPr sz="1069" spc="15" dirty="0">
                <a:latin typeface="Times New Roman"/>
                <a:cs typeface="Times New Roman"/>
              </a:rPr>
              <a:t>simply </a:t>
            </a:r>
            <a:r>
              <a:rPr sz="1069" spc="10" dirty="0">
                <a:latin typeface="Times New Roman"/>
                <a:cs typeface="Times New Roman"/>
              </a:rPr>
              <a:t>illustrates that 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projName attribute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unique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as identifier if required however 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empName,  empMgr and projMgr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unique </a:t>
            </a:r>
            <a:r>
              <a:rPr sz="1069" spc="15" dirty="0">
                <a:latin typeface="Times New Roman"/>
                <a:cs typeface="Times New Roman"/>
              </a:rPr>
              <a:t>so they cannot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identifiers</a:t>
            </a:r>
            <a:endParaRPr sz="1069">
              <a:latin typeface="Times New Roman"/>
              <a:cs typeface="Times New Roman"/>
            </a:endParaRPr>
          </a:p>
          <a:p>
            <a:pPr marL="222245" indent="-209898" algn="just">
              <a:spcBef>
                <a:spcPts val="608"/>
              </a:spcBef>
              <a:buAutoNum type="arabicPlain" startAt="2"/>
              <a:tabLst>
                <a:tab pos="22286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Each project has one manager, whose </a:t>
            </a:r>
            <a:r>
              <a:rPr sz="1069" i="1" spc="15" dirty="0">
                <a:latin typeface="Times New Roman"/>
                <a:cs typeface="Times New Roman"/>
              </a:rPr>
              <a:t>name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stored </a:t>
            </a:r>
            <a:r>
              <a:rPr sz="1069" i="1" spc="15" dirty="0">
                <a:latin typeface="Times New Roman"/>
                <a:cs typeface="Times New Roman"/>
              </a:rPr>
              <a:t>in</a:t>
            </a:r>
            <a:r>
              <a:rPr sz="1069" i="1" spc="-5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projMgr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873255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000"/>
            <a:ext cx="4866658" cy="165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477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studied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vertical partitioning, its importance and </a:t>
            </a:r>
            <a:r>
              <a:rPr sz="1069" spc="15" dirty="0">
                <a:latin typeface="Times New Roman"/>
                <a:cs typeface="Times New Roman"/>
              </a:rPr>
              <a:t>methods </a:t>
            </a:r>
            <a:r>
              <a:rPr sz="1069" spc="10" dirty="0">
                <a:latin typeface="Times New Roman"/>
                <a:cs typeface="Times New Roman"/>
              </a:rPr>
              <a:t>of  applying.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studied </a:t>
            </a:r>
            <a:r>
              <a:rPr sz="1069" spc="5" dirty="0">
                <a:latin typeface="Times New Roman"/>
                <a:cs typeface="Times New Roman"/>
              </a:rPr>
              <a:t>replication </a:t>
            </a:r>
            <a:r>
              <a:rPr sz="1069" spc="10" dirty="0">
                <a:latin typeface="Times New Roman"/>
                <a:cs typeface="Times New Roman"/>
              </a:rPr>
              <a:t>and clustering issues.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basics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lectures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for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queries.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7"/>
              </a:spcBef>
            </a:pPr>
            <a:r>
              <a:rPr sz="1069" spc="10" dirty="0">
                <a:latin typeface="Times New Roman"/>
                <a:cs typeface="Times New Roman"/>
              </a:rPr>
              <a:t>Exercise: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600"/>
              </a:lnSpc>
              <a:spcBef>
                <a:spcPts val="297"/>
              </a:spcBef>
            </a:pPr>
            <a:r>
              <a:rPr sz="1069" spc="39" dirty="0">
                <a:latin typeface="Times New Roman"/>
                <a:cs typeface="Times New Roman"/>
              </a:rPr>
              <a:t>Critically examine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tables </a:t>
            </a:r>
            <a:r>
              <a:rPr sz="1069" spc="73" dirty="0">
                <a:latin typeface="Times New Roman"/>
                <a:cs typeface="Times New Roman"/>
              </a:rPr>
              <a:t>drawn </a:t>
            </a:r>
            <a:r>
              <a:rPr sz="1069" spc="53" dirty="0">
                <a:latin typeface="Times New Roman"/>
                <a:cs typeface="Times New Roman"/>
              </a:rPr>
              <a:t>for </a:t>
            </a:r>
            <a:r>
              <a:rPr sz="1069" spc="49" dirty="0">
                <a:latin typeface="Times New Roman"/>
                <a:cs typeface="Times New Roman"/>
              </a:rPr>
              <a:t>Examination </a:t>
            </a:r>
            <a:r>
              <a:rPr sz="1069" spc="29" dirty="0">
                <a:latin typeface="Times New Roman"/>
                <a:cs typeface="Times New Roman"/>
              </a:rPr>
              <a:t>system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8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73" dirty="0">
                <a:latin typeface="Times New Roman"/>
                <a:cs typeface="Times New Roman"/>
              </a:rPr>
              <a:t>a  </a:t>
            </a:r>
            <a:r>
              <a:rPr sz="1069" spc="58" dirty="0">
                <a:latin typeface="Times New Roman"/>
                <a:cs typeface="Times New Roman"/>
              </a:rPr>
              <a:t>requirement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vertical </a:t>
            </a:r>
            <a:r>
              <a:rPr sz="1069" spc="49" dirty="0">
                <a:latin typeface="Times New Roman"/>
                <a:cs typeface="Times New Roman"/>
              </a:rPr>
              <a:t>partitioning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53" dirty="0">
                <a:latin typeface="Times New Roman"/>
                <a:cs typeface="Times New Roman"/>
              </a:rPr>
              <a:t>then </a:t>
            </a:r>
            <a:r>
              <a:rPr sz="1069" spc="68" dirty="0">
                <a:latin typeface="Times New Roman"/>
                <a:cs typeface="Times New Roman"/>
              </a:rPr>
              <a:t>carry </a:t>
            </a:r>
            <a:r>
              <a:rPr sz="1069" spc="53" dirty="0">
                <a:latin typeface="Times New Roman"/>
                <a:cs typeface="Times New Roman"/>
              </a:rPr>
              <a:t>out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4" dirty="0">
                <a:latin typeface="Times New Roman"/>
                <a:cs typeface="Times New Roman"/>
              </a:rPr>
              <a:t>process.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34" dirty="0">
                <a:latin typeface="Times New Roman"/>
                <a:cs typeface="Times New Roman"/>
              </a:rPr>
              <a:t>install 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SQL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Server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acquaint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yourself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with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this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software.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57295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72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25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928"/>
              </a:spcBef>
            </a:pPr>
            <a:r>
              <a:rPr sz="1069" u="heavy" spc="44" dirty="0">
                <a:latin typeface="Arial"/>
                <a:cs typeface="Arial"/>
              </a:rPr>
              <a:t>Reading</a:t>
            </a:r>
            <a:r>
              <a:rPr sz="1069" u="heavy" spc="-53" dirty="0">
                <a:latin typeface="Arial"/>
                <a:cs typeface="Arial"/>
              </a:rPr>
              <a:t> </a:t>
            </a:r>
            <a:r>
              <a:rPr sz="1069" u="heavy" spc="39" dirty="0">
                <a:latin typeface="Arial"/>
                <a:cs typeface="Arial"/>
              </a:rPr>
              <a:t>Material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02541" y="2456501"/>
            <a:ext cx="5191390" cy="381426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7537" rIns="0" bIns="0" rtlCol="0">
            <a:spAutoFit/>
          </a:bodyPr>
          <a:lstStyle/>
          <a:p>
            <a:pPr marL="59265" marR="48770" indent="-617">
              <a:lnSpc>
                <a:spcPts val="1264"/>
              </a:lnSpc>
              <a:spcBef>
                <a:spcPts val="374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Systems”,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37037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485" y="3127521"/>
            <a:ext cx="4866040" cy="62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222245">
              <a:tabLst>
                <a:tab pos="431526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10" dirty="0">
                <a:latin typeface="Times New Roman"/>
                <a:cs typeface="Times New Roman"/>
              </a:rPr>
              <a:t>Structured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Language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(SQL)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partitioning and replication of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From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onwards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different rules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for writing different  </a:t>
            </a:r>
            <a:r>
              <a:rPr sz="1069" spc="15" dirty="0">
                <a:latin typeface="Times New Roman"/>
                <a:cs typeface="Times New Roman"/>
              </a:rPr>
              <a:t>commands.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5" dirty="0">
                <a:latin typeface="Times New Roman"/>
                <a:cs typeface="Times New Roman"/>
              </a:rPr>
              <a:t>Rules of SQL</a:t>
            </a:r>
            <a:r>
              <a:rPr sz="1264" spc="-29" dirty="0">
                <a:latin typeface="Times New Roman"/>
                <a:cs typeface="Times New Roman"/>
              </a:rPr>
              <a:t> </a:t>
            </a:r>
            <a:r>
              <a:rPr sz="1264" dirty="0">
                <a:latin typeface="Times New Roman"/>
                <a:cs typeface="Times New Roman"/>
              </a:rPr>
              <a:t>Format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SQL, </a:t>
            </a:r>
            <a:r>
              <a:rPr sz="1069" spc="5" dirty="0">
                <a:latin typeface="Times New Roman"/>
                <a:cs typeface="Times New Roman"/>
              </a:rPr>
              <a:t>at its </a:t>
            </a:r>
            <a:r>
              <a:rPr sz="1069" spc="10" dirty="0">
                <a:latin typeface="Times New Roman"/>
                <a:cs typeface="Times New Roman"/>
              </a:rPr>
              <a:t>simplest,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basic language that allows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"talk"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database 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extract useful information. With </a:t>
            </a:r>
            <a:r>
              <a:rPr sz="1069" spc="5" dirty="0">
                <a:latin typeface="Times New Roman"/>
                <a:cs typeface="Times New Roman"/>
              </a:rPr>
              <a:t>SQL, you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read, </a:t>
            </a:r>
            <a:r>
              <a:rPr sz="1069" spc="5" dirty="0">
                <a:latin typeface="Times New Roman"/>
                <a:cs typeface="Times New Roman"/>
              </a:rPr>
              <a:t>write, </a:t>
            </a:r>
            <a:r>
              <a:rPr sz="1069" spc="10" dirty="0">
                <a:latin typeface="Times New Roman"/>
                <a:cs typeface="Times New Roman"/>
              </a:rPr>
              <a:t>and remove information  from a database.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can be divided into two </a:t>
            </a:r>
            <a:r>
              <a:rPr sz="1069" spc="15" dirty="0">
                <a:latin typeface="Times New Roman"/>
                <a:cs typeface="Times New Roman"/>
              </a:rPr>
              <a:t>main </a:t>
            </a:r>
            <a:r>
              <a:rPr sz="1069" spc="10" dirty="0">
                <a:latin typeface="Times New Roman"/>
                <a:cs typeface="Times New Roman"/>
              </a:rPr>
              <a:t>sub languages. </a:t>
            </a:r>
            <a:r>
              <a:rPr sz="1069" spc="19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Data Definition Language </a:t>
            </a:r>
            <a:r>
              <a:rPr sz="1069" spc="15" dirty="0">
                <a:latin typeface="Times New Roman"/>
                <a:cs typeface="Times New Roman"/>
              </a:rPr>
              <a:t>(DDL) </a:t>
            </a:r>
            <a:r>
              <a:rPr sz="1069" spc="10" dirty="0">
                <a:latin typeface="Times New Roman"/>
                <a:cs typeface="Times New Roman"/>
              </a:rPr>
              <a:t>contains </a:t>
            </a:r>
            <a:r>
              <a:rPr sz="1069" spc="15" dirty="0">
                <a:latin typeface="Times New Roman"/>
                <a:cs typeface="Times New Roman"/>
              </a:rPr>
              <a:t>the commands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and destroy  databases and database </a:t>
            </a:r>
            <a:r>
              <a:rPr sz="1069" spc="5" dirty="0">
                <a:latin typeface="Times New Roman"/>
                <a:cs typeface="Times New Roman"/>
              </a:rPr>
              <a:t>objects.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structure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defined with DDL,  database administrators and users can utilize </a:t>
            </a:r>
            <a:r>
              <a:rPr sz="1069" spc="5" dirty="0">
                <a:latin typeface="Times New Roman"/>
                <a:cs typeface="Times New Roman"/>
              </a:rPr>
              <a:t>the Data </a:t>
            </a:r>
            <a:r>
              <a:rPr sz="1069" spc="10" dirty="0">
                <a:latin typeface="Times New Roman"/>
                <a:cs typeface="Times New Roman"/>
              </a:rPr>
              <a:t>Manipulation Language </a:t>
            </a:r>
            <a:r>
              <a:rPr sz="1069" spc="5" dirty="0">
                <a:latin typeface="Times New Roman"/>
                <a:cs typeface="Times New Roman"/>
              </a:rPr>
              <a:t>to  insert, retrieve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modify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contained within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writing the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SQL:-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5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Reserved words are written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capital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INSERT.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User-defined identifiers are written </a:t>
            </a:r>
            <a:r>
              <a:rPr sz="1069" spc="15" dirty="0">
                <a:latin typeface="Times New Roman"/>
                <a:cs typeface="Times New Roman"/>
              </a:rPr>
              <a:t>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lowercase</a:t>
            </a:r>
            <a:endParaRPr sz="1069">
              <a:latin typeface="Times New Roman"/>
              <a:cs typeface="Times New Roman"/>
            </a:endParaRPr>
          </a:p>
          <a:p>
            <a:pPr marL="431526" marR="6791" indent="-209281" algn="just">
              <a:lnSpc>
                <a:spcPct val="147300"/>
              </a:lnSpc>
              <a:spcBef>
                <a:spcPts val="92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Identifiers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valid, which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start with </a:t>
            </a:r>
            <a:r>
              <a:rPr sz="1069" spc="15" dirty="0">
                <a:latin typeface="Times New Roman"/>
                <a:cs typeface="Times New Roman"/>
              </a:rPr>
              <a:t>@,_  </a:t>
            </a:r>
            <a:r>
              <a:rPr sz="1069" spc="10" dirty="0">
                <a:latin typeface="Times New Roman"/>
                <a:cs typeface="Times New Roman"/>
              </a:rPr>
              <a:t>alphabets ,or with numbers. </a:t>
            </a:r>
            <a:r>
              <a:rPr sz="1069" spc="15" dirty="0">
                <a:latin typeface="Times New Roman"/>
                <a:cs typeface="Times New Roman"/>
              </a:rPr>
              <a:t>The maximum </a:t>
            </a:r>
            <a:r>
              <a:rPr sz="1069" spc="5" dirty="0">
                <a:latin typeface="Times New Roman"/>
                <a:cs typeface="Times New Roman"/>
              </a:rPr>
              <a:t>length </a:t>
            </a:r>
            <a:r>
              <a:rPr sz="1069" spc="10" dirty="0">
                <a:latin typeface="Times New Roman"/>
                <a:cs typeface="Times New Roman"/>
              </a:rPr>
              <a:t>can be of 256. The reserved  words should not be used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identifiers.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things </a:t>
            </a:r>
            <a:r>
              <a:rPr sz="1069" spc="15" dirty="0">
                <a:latin typeface="Times New Roman"/>
                <a:cs typeface="Times New Roman"/>
              </a:rPr>
              <a:t>in the command  </a:t>
            </a:r>
            <a:r>
              <a:rPr sz="1069" spc="10" dirty="0">
                <a:latin typeface="Times New Roman"/>
                <a:cs typeface="Times New Roman"/>
              </a:rPr>
              <a:t>which are optional are kept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[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Curly braces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required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means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choices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[,…..n] </a:t>
            </a:r>
            <a:r>
              <a:rPr sz="1069" spc="15" dirty="0">
                <a:latin typeface="Times New Roman"/>
                <a:cs typeface="Times New Roman"/>
              </a:rPr>
              <a:t>means n </a:t>
            </a:r>
            <a:r>
              <a:rPr sz="1069" spc="10" dirty="0">
                <a:latin typeface="Times New Roman"/>
                <a:cs typeface="Times New Roman"/>
              </a:rPr>
              <a:t>items </a:t>
            </a:r>
            <a:r>
              <a:rPr sz="1069" spc="5" dirty="0">
                <a:latin typeface="Times New Roman"/>
                <a:cs typeface="Times New Roman"/>
              </a:rPr>
              <a:t>separated </a:t>
            </a:r>
            <a:r>
              <a:rPr sz="1069" spc="24" dirty="0">
                <a:latin typeface="Times New Roman"/>
                <a:cs typeface="Times New Roman"/>
              </a:rPr>
              <a:t>by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617"/>
              </a:spcBef>
            </a:pPr>
            <a:r>
              <a:rPr sz="1069" spc="49" dirty="0">
                <a:latin typeface="Times New Roman"/>
                <a:cs typeface="Times New Roman"/>
              </a:rPr>
              <a:t>Consider the </a:t>
            </a:r>
            <a:r>
              <a:rPr sz="1069" spc="19" dirty="0">
                <a:latin typeface="Times New Roman"/>
                <a:cs typeface="Times New Roman"/>
              </a:rPr>
              <a:t>following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example:-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[ALL|DISTINCT]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{*|select_list}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FROM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{table|view[,…n]}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51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20742"/>
            <a:ext cx="4866658" cy="2176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std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Data </a:t>
            </a:r>
            <a:r>
              <a:rPr sz="1264" dirty="0">
                <a:latin typeface="Times New Roman"/>
                <a:cs typeface="Times New Roman"/>
              </a:rPr>
              <a:t>Types </a:t>
            </a:r>
            <a:r>
              <a:rPr sz="1264" spc="10" dirty="0">
                <a:latin typeface="Times New Roman"/>
                <a:cs typeface="Times New Roman"/>
              </a:rPr>
              <a:t>in SQL</a:t>
            </a:r>
            <a:r>
              <a:rPr sz="1264" spc="-5" dirty="0">
                <a:latin typeface="Times New Roman"/>
                <a:cs typeface="Times New Roman"/>
              </a:rPr>
              <a:t> </a:t>
            </a:r>
            <a:r>
              <a:rPr sz="1264" dirty="0">
                <a:latin typeface="Times New Roman"/>
                <a:cs typeface="Times New Roman"/>
              </a:rPr>
              <a:t>Server</a:t>
            </a: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Microsoft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Server™, </a:t>
            </a:r>
            <a:r>
              <a:rPr sz="1069" spc="10" dirty="0">
                <a:latin typeface="Times New Roman"/>
                <a:cs typeface="Times New Roman"/>
              </a:rPr>
              <a:t>each column, </a:t>
            </a:r>
            <a:r>
              <a:rPr sz="1069" spc="5" dirty="0">
                <a:latin typeface="Times New Roman"/>
                <a:cs typeface="Times New Roman"/>
              </a:rPr>
              <a:t>local variable, </a:t>
            </a:r>
            <a:r>
              <a:rPr sz="1069" spc="10" dirty="0">
                <a:latin typeface="Times New Roman"/>
                <a:cs typeface="Times New Roman"/>
              </a:rPr>
              <a:t>expression, and </a:t>
            </a:r>
            <a:r>
              <a:rPr sz="1069" spc="5" dirty="0">
                <a:latin typeface="Times New Roman"/>
                <a:cs typeface="Times New Roman"/>
              </a:rPr>
              <a:t>parameter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data type, 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attribute that </a:t>
            </a: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0" dirty="0">
                <a:latin typeface="Times New Roman"/>
                <a:cs typeface="Times New Roman"/>
              </a:rPr>
              <a:t>the type </a:t>
            </a:r>
            <a:r>
              <a:rPr sz="1069" spc="15" dirty="0">
                <a:latin typeface="Times New Roman"/>
                <a:cs typeface="Times New Roman"/>
              </a:rPr>
              <a:t>of data </a:t>
            </a:r>
            <a:r>
              <a:rPr sz="1069" spc="10" dirty="0">
                <a:latin typeface="Times New Roman"/>
                <a:cs typeface="Times New Roman"/>
              </a:rPr>
              <a:t>(integer,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character, </a:t>
            </a:r>
            <a:r>
              <a:rPr sz="1069" spc="15" dirty="0">
                <a:latin typeface="Times New Roman"/>
                <a:cs typeface="Times New Roman"/>
              </a:rPr>
              <a:t>money,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on) that the object can hold.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supplies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 data types that define all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 that can </a:t>
            </a:r>
            <a:r>
              <a:rPr sz="1069" spc="15" dirty="0">
                <a:latin typeface="Times New Roman"/>
                <a:cs typeface="Times New Roman"/>
              </a:rPr>
              <a:t>be used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24" dirty="0">
                <a:latin typeface="Times New Roman"/>
                <a:cs typeface="Times New Roman"/>
              </a:rPr>
              <a:t>SQL  </a:t>
            </a:r>
            <a:r>
              <a:rPr sz="1069" spc="10" dirty="0">
                <a:latin typeface="Times New Roman"/>
                <a:cs typeface="Times New Roman"/>
              </a:rPr>
              <a:t>Server.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set of system-supplied data types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49" dirty="0">
                <a:latin typeface="Times New Roman"/>
                <a:cs typeface="Times New Roman"/>
              </a:rPr>
              <a:t>Integers: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909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Biggint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771745" y="3644119"/>
            <a:ext cx="41918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Integer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1890" y="3623690"/>
            <a:ext cx="11915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5" dirty="0">
                <a:latin typeface="Times New Roman"/>
                <a:cs typeface="Times New Roman"/>
              </a:rPr>
              <a:t>6</a:t>
            </a:r>
            <a:r>
              <a:rPr sz="729" dirty="0">
                <a:latin typeface="Times New Roman"/>
                <a:cs typeface="Times New Roman"/>
              </a:rPr>
              <a:t>3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3721" y="3644119"/>
            <a:ext cx="38566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168123" algn="l"/>
              </a:tabLst>
            </a:pPr>
            <a:r>
              <a:rPr sz="1069" spc="10" dirty="0">
                <a:latin typeface="Times New Roman"/>
                <a:cs typeface="Times New Roman"/>
              </a:rPr>
              <a:t>(whole   number)   data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–2	</a:t>
            </a:r>
            <a:r>
              <a:rPr sz="1069" spc="10" dirty="0">
                <a:latin typeface="Times New Roman"/>
                <a:cs typeface="Times New Roman"/>
              </a:rPr>
              <a:t>(-9,223,372,036,854,775,808)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86" y="3853115"/>
            <a:ext cx="4856163" cy="558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/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spc="7" baseline="37037" dirty="0">
                <a:latin typeface="Times New Roman"/>
                <a:cs typeface="Times New Roman"/>
              </a:rPr>
              <a:t>63</a:t>
            </a:r>
            <a:r>
              <a:rPr sz="1069" spc="5" dirty="0">
                <a:latin typeface="Times New Roman"/>
                <a:cs typeface="Times New Roman"/>
              </a:rPr>
              <a:t>-1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(9,223,372,036,854,775,807).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31526">
              <a:tabLst>
                <a:tab pos="968617" algn="l"/>
              </a:tabLst>
            </a:pPr>
            <a:r>
              <a:rPr sz="1069" spc="5" dirty="0">
                <a:latin typeface="Times New Roman"/>
                <a:cs typeface="Times New Roman"/>
              </a:rPr>
              <a:t>Integer	</a:t>
            </a:r>
            <a:r>
              <a:rPr sz="1069" spc="15" dirty="0">
                <a:latin typeface="Times New Roman"/>
                <a:cs typeface="Times New Roman"/>
              </a:rPr>
              <a:t>(whole  number)  </a:t>
            </a:r>
            <a:r>
              <a:rPr sz="1069" spc="10" dirty="0">
                <a:latin typeface="Times New Roman"/>
                <a:cs typeface="Times New Roman"/>
              </a:rPr>
              <a:t>data  from  </a:t>
            </a:r>
            <a:r>
              <a:rPr sz="1069" spc="-5" dirty="0">
                <a:latin typeface="Times New Roman"/>
                <a:cs typeface="Times New Roman"/>
              </a:rPr>
              <a:t>-2</a:t>
            </a:r>
            <a:r>
              <a:rPr sz="1094" spc="-7" baseline="37037" dirty="0">
                <a:latin typeface="Times New Roman"/>
                <a:cs typeface="Times New Roman"/>
              </a:rPr>
              <a:t>31   </a:t>
            </a:r>
            <a:r>
              <a:rPr sz="1069" spc="10" dirty="0">
                <a:latin typeface="Times New Roman"/>
                <a:cs typeface="Times New Roman"/>
              </a:rPr>
              <a:t>(-2,147,483,648)  through 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37037" dirty="0">
                <a:latin typeface="Times New Roman"/>
                <a:cs typeface="Times New Roman"/>
              </a:rPr>
              <a:t>31   </a:t>
            </a:r>
            <a:r>
              <a:rPr sz="1069" spc="10" dirty="0">
                <a:latin typeface="Times New Roman"/>
                <a:cs typeface="Times New Roman"/>
              </a:rPr>
              <a:t>- 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360"/>
              </a:spcBef>
            </a:pPr>
            <a:r>
              <a:rPr sz="1069" spc="10" dirty="0">
                <a:latin typeface="Times New Roman"/>
                <a:cs typeface="Times New Roman"/>
              </a:rPr>
              <a:t>(2,147,483,647).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Smallint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31526"/>
            <a:r>
              <a:rPr sz="1069" spc="5" dirty="0">
                <a:latin typeface="Times New Roman"/>
                <a:cs typeface="Times New Roman"/>
              </a:rPr>
              <a:t>Integer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dirty="0">
                <a:latin typeface="Times New Roman"/>
                <a:cs typeface="Times New Roman"/>
              </a:rPr>
              <a:t>-2</a:t>
            </a:r>
            <a:r>
              <a:rPr sz="1094" baseline="37037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(-32,768) through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-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(32,767).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Tinyint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31526"/>
            <a:r>
              <a:rPr sz="1069" spc="5" dirty="0">
                <a:latin typeface="Times New Roman"/>
                <a:cs typeface="Times New Roman"/>
              </a:rPr>
              <a:t>Integer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through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255.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069" spc="49" dirty="0">
                <a:latin typeface="Times New Roman"/>
                <a:cs typeface="Times New Roman"/>
              </a:rPr>
              <a:t>bit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09"/>
              </a:spcBef>
            </a:pPr>
            <a:r>
              <a:rPr sz="1069" spc="10" dirty="0">
                <a:latin typeface="Times New Roman"/>
                <a:cs typeface="Times New Roman"/>
              </a:rPr>
              <a:t>Integer data with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0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069" spc="29" dirty="0">
                <a:latin typeface="Times New Roman"/>
                <a:cs typeface="Times New Roman"/>
              </a:rPr>
              <a:t>Decimal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Numeric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909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Decimal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31526"/>
            <a:r>
              <a:rPr sz="1069" spc="10" dirty="0">
                <a:latin typeface="Times New Roman"/>
                <a:cs typeface="Times New Roman"/>
              </a:rPr>
              <a:t>Fixed precision and scale numeric data from </a:t>
            </a:r>
            <a:r>
              <a:rPr sz="1069" dirty="0">
                <a:latin typeface="Times New Roman"/>
                <a:cs typeface="Times New Roman"/>
              </a:rPr>
              <a:t>-10</a:t>
            </a:r>
            <a:r>
              <a:rPr sz="1094" baseline="37037" dirty="0">
                <a:latin typeface="Times New Roman"/>
                <a:cs typeface="Times New Roman"/>
              </a:rPr>
              <a:t>38  </a:t>
            </a:r>
            <a:r>
              <a:rPr sz="1069" spc="5" dirty="0">
                <a:latin typeface="Times New Roman"/>
                <a:cs typeface="Times New Roman"/>
              </a:rPr>
              <a:t>+1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r>
              <a:rPr sz="1094" spc="7" baseline="37037" dirty="0">
                <a:latin typeface="Times New Roman"/>
                <a:cs typeface="Times New Roman"/>
              </a:rPr>
              <a:t>38</a:t>
            </a:r>
            <a:r>
              <a:rPr sz="1094" spc="43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–1.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Numeric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31526"/>
            <a:r>
              <a:rPr sz="1069" spc="10" dirty="0">
                <a:latin typeface="Times New Roman"/>
                <a:cs typeface="Times New Roman"/>
              </a:rPr>
              <a:t>Functionally equivalent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decimal.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069" spc="34" dirty="0">
                <a:latin typeface="Times New Roman"/>
                <a:cs typeface="Times New Roman"/>
              </a:rPr>
              <a:t>Text:</a:t>
            </a:r>
            <a:endParaRPr sz="1069">
              <a:latin typeface="Times New Roman"/>
              <a:cs typeface="Times New Roman"/>
            </a:endParaRPr>
          </a:p>
          <a:p>
            <a:pPr marL="49388">
              <a:spcBef>
                <a:spcPts val="608"/>
              </a:spcBef>
            </a:pP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handles the textual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Following are the different data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types.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  <a:tab pos="1229755" algn="l"/>
              </a:tabLst>
            </a:pPr>
            <a:r>
              <a:rPr sz="1069" spc="10" dirty="0">
                <a:latin typeface="Times New Roman"/>
                <a:cs typeface="Times New Roman"/>
              </a:rPr>
              <a:t>Char:	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default </a:t>
            </a:r>
            <a:r>
              <a:rPr sz="1069" spc="19" dirty="0">
                <a:latin typeface="Times New Roman"/>
                <a:cs typeface="Times New Roman"/>
              </a:rPr>
              <a:t>30 </a:t>
            </a:r>
            <a:r>
              <a:rPr sz="1069" spc="10" dirty="0">
                <a:latin typeface="Times New Roman"/>
                <a:cs typeface="Times New Roman"/>
              </a:rPr>
              <a:t>characters, </a:t>
            </a:r>
            <a:r>
              <a:rPr sz="1069" spc="15" dirty="0">
                <a:latin typeface="Times New Roman"/>
                <a:cs typeface="Times New Roman"/>
              </a:rPr>
              <a:t>max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8000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6967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562800" y="1331114"/>
            <a:ext cx="721078" cy="676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9" dirty="0">
                <a:latin typeface="Times New Roman"/>
                <a:cs typeface="Times New Roman"/>
              </a:rPr>
              <a:t>V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24" dirty="0">
                <a:latin typeface="Times New Roman"/>
                <a:cs typeface="Times New Roman"/>
              </a:rPr>
              <a:t>h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r: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676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Text: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700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5" dirty="0">
                <a:latin typeface="Times New Roman"/>
                <a:cs typeface="Times New Roman"/>
              </a:rPr>
              <a:t>nchar,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2610450" y="1243755"/>
            <a:ext cx="1758861" cy="763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53600"/>
              </a:lnSpc>
            </a:pP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length text, max </a:t>
            </a:r>
            <a:r>
              <a:rPr sz="1069" spc="15" dirty="0">
                <a:latin typeface="Times New Roman"/>
                <a:cs typeface="Times New Roman"/>
              </a:rPr>
              <a:t>8000 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length automatically  nvarchar,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ntext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79" y="2237929"/>
            <a:ext cx="2383631" cy="272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Times New Roman"/>
                <a:cs typeface="Times New Roman"/>
              </a:rPr>
              <a:t>Money: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47"/>
              </a:spcBef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handle the </a:t>
            </a:r>
            <a:r>
              <a:rPr sz="1069" spc="15" dirty="0">
                <a:latin typeface="Times New Roman"/>
                <a:cs typeface="Times New Roman"/>
              </a:rPr>
              <a:t>monetary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39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Small money:  </a:t>
            </a:r>
            <a:r>
              <a:rPr sz="1069" spc="15" dirty="0">
                <a:latin typeface="Times New Roman"/>
                <a:cs typeface="Times New Roman"/>
              </a:rPr>
              <a:t>6 </a:t>
            </a:r>
            <a:r>
              <a:rPr sz="1069" spc="10" dirty="0">
                <a:latin typeface="Times New Roman"/>
                <a:cs typeface="Times New Roman"/>
              </a:rPr>
              <a:t>digits, </a:t>
            </a:r>
            <a:r>
              <a:rPr sz="1069" spc="15" dirty="0">
                <a:latin typeface="Times New Roman"/>
                <a:cs typeface="Times New Roman"/>
              </a:rPr>
              <a:t>4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decimal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  <a:tab pos="1269883" algn="l"/>
              </a:tabLst>
            </a:pPr>
            <a:r>
              <a:rPr sz="1069" spc="10" dirty="0">
                <a:latin typeface="Times New Roman"/>
                <a:cs typeface="Times New Roman"/>
              </a:rPr>
              <a:t>Money:	</a:t>
            </a:r>
            <a:r>
              <a:rPr sz="1069" spc="15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digits, </a:t>
            </a:r>
            <a:r>
              <a:rPr sz="1069" spc="15" dirty="0">
                <a:latin typeface="Times New Roman"/>
                <a:cs typeface="Times New Roman"/>
              </a:rPr>
              <a:t>4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decimal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42"/>
              </a:spcBef>
            </a:pPr>
            <a:r>
              <a:rPr sz="1069" spc="39" dirty="0">
                <a:latin typeface="Times New Roman"/>
                <a:cs typeface="Times New Roman"/>
              </a:rPr>
              <a:t>Floating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point: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Float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Real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42"/>
              </a:spcBef>
            </a:pPr>
            <a:r>
              <a:rPr sz="1069" spc="44" dirty="0">
                <a:latin typeface="Times New Roman"/>
                <a:cs typeface="Times New Roman"/>
              </a:rPr>
              <a:t>Date: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6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Smalldatetime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datetime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452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9" y="1531147"/>
            <a:ext cx="19403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Examination System</a:t>
            </a:r>
            <a:r>
              <a:rPr sz="1069" spc="-68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Database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731" y="1896646"/>
            <a:ext cx="4501684" cy="3990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96" y="6455112"/>
            <a:ext cx="4862953" cy="1134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transfer </a:t>
            </a:r>
            <a:r>
              <a:rPr sz="1069" spc="10" dirty="0">
                <a:latin typeface="Times New Roman"/>
                <a:cs typeface="Times New Roman"/>
              </a:rPr>
              <a:t>this conceptual database design </a:t>
            </a:r>
            <a:r>
              <a:rPr sz="1069" spc="5" dirty="0">
                <a:latin typeface="Times New Roman"/>
                <a:cs typeface="Times New Roman"/>
              </a:rPr>
              <a:t>into relational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design 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under:-</a:t>
            </a:r>
            <a:endParaRPr sz="1069">
              <a:latin typeface="Times New Roman"/>
              <a:cs typeface="Times New Roman"/>
            </a:endParaRPr>
          </a:p>
          <a:p>
            <a:pPr marL="12347" marR="1974892" indent="-617">
              <a:lnSpc>
                <a:spcPct val="147200"/>
              </a:lnSpc>
              <a:spcBef>
                <a:spcPts val="637"/>
              </a:spcBef>
              <a:tabLst>
                <a:tab pos="769214" algn="l"/>
              </a:tabLst>
            </a:pPr>
            <a:r>
              <a:rPr sz="1069" spc="68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prName</a:t>
            </a:r>
            <a:r>
              <a:rPr sz="1069" spc="10" dirty="0">
                <a:latin typeface="Times New Roman"/>
                <a:cs typeface="Times New Roman"/>
              </a:rPr>
              <a:t>, totSem, prCredits)  </a:t>
            </a:r>
            <a:r>
              <a:rPr sz="1069" spc="58" dirty="0">
                <a:latin typeface="Times New Roman"/>
                <a:cs typeface="Times New Roman"/>
              </a:rPr>
              <a:t>COURSE	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crCode</a:t>
            </a:r>
            <a:r>
              <a:rPr sz="1069" spc="10" dirty="0">
                <a:latin typeface="Times New Roman"/>
                <a:cs typeface="Times New Roman"/>
              </a:rPr>
              <a:t>, crName,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crCredits,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prName)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SEMESTER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semName</a:t>
            </a:r>
            <a:r>
              <a:rPr sz="1069" spc="10" dirty="0">
                <a:latin typeface="Times New Roman"/>
                <a:cs typeface="Times New Roman"/>
              </a:rPr>
              <a:t>, stDate,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endDate)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8" name="object 8"/>
          <p:cNvSpPr txBox="1"/>
          <p:nvPr/>
        </p:nvSpPr>
        <p:spPr>
          <a:xfrm>
            <a:off x="1352585" y="7575798"/>
            <a:ext cx="700705" cy="121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47700"/>
              </a:lnSpc>
            </a:pPr>
            <a:r>
              <a:rPr sz="1069" spc="68" dirty="0">
                <a:latin typeface="Times New Roman"/>
                <a:cs typeface="Times New Roman"/>
              </a:rPr>
              <a:t>CROFRD  F</a:t>
            </a:r>
            <a:r>
              <a:rPr sz="1069" spc="24" dirty="0">
                <a:latin typeface="Times New Roman"/>
                <a:cs typeface="Times New Roman"/>
              </a:rPr>
              <a:t>A</a:t>
            </a:r>
            <a:r>
              <a:rPr sz="1069" spc="63" dirty="0">
                <a:latin typeface="Times New Roman"/>
                <a:cs typeface="Times New Roman"/>
              </a:rPr>
              <a:t>C</a:t>
            </a:r>
            <a:r>
              <a:rPr sz="1069" spc="19" dirty="0">
                <a:latin typeface="Times New Roman"/>
                <a:cs typeface="Times New Roman"/>
              </a:rPr>
              <a:t>U</a:t>
            </a:r>
            <a:r>
              <a:rPr sz="1069" spc="78" dirty="0">
                <a:latin typeface="Times New Roman"/>
                <a:cs typeface="Times New Roman"/>
              </a:rPr>
              <a:t>LT</a:t>
            </a:r>
            <a:r>
              <a:rPr sz="1069" spc="10" dirty="0">
                <a:latin typeface="Times New Roman"/>
                <a:cs typeface="Times New Roman"/>
              </a:rPr>
              <a:t>Y  </a:t>
            </a:r>
            <a:r>
              <a:rPr sz="1069" spc="44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 marR="33337">
              <a:lnSpc>
                <a:spcPct val="147300"/>
              </a:lnSpc>
              <a:spcBef>
                <a:spcPts val="10"/>
              </a:spcBef>
            </a:pPr>
            <a:r>
              <a:rPr sz="1069" spc="68" dirty="0">
                <a:latin typeface="Times New Roman"/>
                <a:cs typeface="Times New Roman"/>
              </a:rPr>
              <a:t>ENROLL  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spc="78" dirty="0">
                <a:latin typeface="Times New Roman"/>
                <a:cs typeface="Times New Roman"/>
              </a:rPr>
              <a:t>E</a:t>
            </a:r>
            <a:r>
              <a:rPr sz="1069" spc="83" dirty="0">
                <a:latin typeface="Times New Roman"/>
                <a:cs typeface="Times New Roman"/>
              </a:rPr>
              <a:t>M</a:t>
            </a:r>
            <a:r>
              <a:rPr sz="1069" spc="15" dirty="0">
                <a:latin typeface="Times New Roman"/>
                <a:cs typeface="Times New Roman"/>
              </a:rPr>
              <a:t>_</a:t>
            </a:r>
            <a:r>
              <a:rPr sz="1069" spc="78" dirty="0">
                <a:latin typeface="Times New Roman"/>
                <a:cs typeface="Times New Roman"/>
              </a:rPr>
              <a:t>RE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3027" y="7575146"/>
            <a:ext cx="3858507" cy="121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934" marR="1943408" indent="-43214">
              <a:lnSpc>
                <a:spcPct val="148100"/>
              </a:lnSpc>
            </a:pP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crCode, semName</a:t>
            </a:r>
            <a:r>
              <a:rPr sz="1069" spc="10" dirty="0">
                <a:latin typeface="Times New Roman"/>
                <a:cs typeface="Times New Roman"/>
              </a:rPr>
              <a:t>, facId) 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facId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fName, </a:t>
            </a:r>
            <a:r>
              <a:rPr sz="1069" spc="5" dirty="0">
                <a:latin typeface="Times New Roman"/>
                <a:cs typeface="Times New Roman"/>
              </a:rPr>
              <a:t>fQual, </a:t>
            </a:r>
            <a:r>
              <a:rPr sz="1069" spc="10" dirty="0">
                <a:latin typeface="Times New Roman"/>
                <a:cs typeface="Times New Roman"/>
              </a:rPr>
              <a:t>fSal,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rank)</a:t>
            </a:r>
            <a:endParaRPr sz="1069">
              <a:latin typeface="Times New Roman"/>
              <a:cs typeface="Times New Roman"/>
            </a:endParaRPr>
          </a:p>
          <a:p>
            <a:pPr marL="27163">
              <a:spcBef>
                <a:spcPts val="603"/>
              </a:spcBef>
            </a:pP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stId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stName, stFName, stAdres,stPhone, prName, curSem,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cgpa)</a:t>
            </a:r>
            <a:endParaRPr sz="1069">
              <a:latin typeface="Times New Roman"/>
              <a:cs typeface="Times New Roman"/>
            </a:endParaRPr>
          </a:p>
          <a:p>
            <a:pPr marL="12347" marR="4939" indent="50005">
              <a:lnSpc>
                <a:spcPct val="147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stId, </a:t>
            </a:r>
            <a:r>
              <a:rPr sz="1069" u="sng" spc="10" dirty="0">
                <a:latin typeface="Times New Roman"/>
                <a:cs typeface="Times New Roman"/>
              </a:rPr>
              <a:t>crCode, semName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mTerm,sMrks, </a:t>
            </a:r>
            <a:r>
              <a:rPr sz="1069" spc="10" dirty="0">
                <a:latin typeface="Times New Roman"/>
                <a:cs typeface="Times New Roman"/>
              </a:rPr>
              <a:t>fMrks, totMrks, grade, </a:t>
            </a:r>
            <a:r>
              <a:rPr sz="1069" spc="5" dirty="0">
                <a:latin typeface="Times New Roman"/>
                <a:cs typeface="Times New Roman"/>
              </a:rPr>
              <a:t>gp)  (</a:t>
            </a:r>
            <a:r>
              <a:rPr sz="1069" u="sng" spc="5" dirty="0">
                <a:latin typeface="Times New Roman"/>
                <a:cs typeface="Times New Roman"/>
              </a:rPr>
              <a:t>stId, </a:t>
            </a:r>
            <a:r>
              <a:rPr sz="1069" u="sng" spc="10" dirty="0">
                <a:latin typeface="Times New Roman"/>
                <a:cs typeface="Times New Roman"/>
              </a:rPr>
              <a:t>semName</a:t>
            </a:r>
            <a:r>
              <a:rPr sz="1069" spc="10" dirty="0">
                <a:latin typeface="Times New Roman"/>
                <a:cs typeface="Times New Roman"/>
              </a:rPr>
              <a:t>, totCrs, totCrdts, totGP,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gpa)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963" y="9024628"/>
            <a:ext cx="4865423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specify a database </a:t>
            </a:r>
            <a:r>
              <a:rPr sz="1069" spc="15" dirty="0">
                <a:latin typeface="Times New Roman"/>
                <a:cs typeface="Times New Roman"/>
              </a:rPr>
              <a:t>scheme </a:t>
            </a:r>
            <a:r>
              <a:rPr sz="1069" spc="10" dirty="0">
                <a:latin typeface="Times New Roman"/>
                <a:cs typeface="Times New Roman"/>
              </a:rPr>
              <a:t>as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definitions expressed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DDL.  </a:t>
            </a:r>
            <a:r>
              <a:rPr sz="1069" spc="19" dirty="0">
                <a:latin typeface="Times New Roman"/>
                <a:cs typeface="Times New Roman"/>
              </a:rPr>
              <a:t>DDL </a:t>
            </a:r>
            <a:r>
              <a:rPr sz="1069" spc="10" dirty="0">
                <a:latin typeface="Times New Roman"/>
                <a:cs typeface="Times New Roman"/>
              </a:rPr>
              <a:t>statements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compiled, resulting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of tables </a:t>
            </a:r>
            <a:r>
              <a:rPr sz="1069" spc="10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file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638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321706"/>
            <a:ext cx="4867275" cy="581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dictionary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directory.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directory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contains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metadata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(data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about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data) the storage structure and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5" dirty="0">
                <a:latin typeface="Times New Roman"/>
                <a:cs typeface="Times New Roman"/>
              </a:rPr>
              <a:t>methods used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database system are 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definitions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type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DDL </a:t>
            </a:r>
            <a:r>
              <a:rPr sz="1069" spc="10" dirty="0">
                <a:latin typeface="Times New Roman"/>
                <a:cs typeface="Times New Roman"/>
              </a:rPr>
              <a:t>called a data storage and  definition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600"/>
              </a:lnSpc>
              <a:spcBef>
                <a:spcPts val="622"/>
              </a:spcBef>
            </a:pPr>
            <a:r>
              <a:rPr sz="1069" spc="10" dirty="0">
                <a:latin typeface="Times New Roman"/>
                <a:cs typeface="Times New Roman"/>
              </a:rPr>
              <a:t>Data Manipulation </a:t>
            </a:r>
            <a:r>
              <a:rPr sz="1069" spc="5" dirty="0">
                <a:latin typeface="Times New Roman"/>
                <a:cs typeface="Times New Roman"/>
              </a:rPr>
              <a:t>is retrieval, </a:t>
            </a:r>
            <a:r>
              <a:rPr sz="1069" spc="10" dirty="0">
                <a:latin typeface="Times New Roman"/>
                <a:cs typeface="Times New Roman"/>
              </a:rPr>
              <a:t>insertion, deletion and modification of information  from the database.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24" dirty="0">
                <a:latin typeface="Times New Roman"/>
                <a:cs typeface="Times New Roman"/>
              </a:rPr>
              <a:t>DML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language, which enables users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access and  manipulate data.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goal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provide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5" dirty="0">
                <a:latin typeface="Times New Roman"/>
                <a:cs typeface="Times New Roman"/>
              </a:rPr>
              <a:t>human </a:t>
            </a:r>
            <a:r>
              <a:rPr sz="1069" spc="10" dirty="0">
                <a:latin typeface="Times New Roman"/>
                <a:cs typeface="Times New Roman"/>
              </a:rPr>
              <a:t>interaction with the system.  There 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types of DML.First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Procedural: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user specifies what </a:t>
            </a:r>
            <a:r>
              <a:rPr sz="1069" spc="15" dirty="0">
                <a:latin typeface="Times New Roman"/>
                <a:cs typeface="Times New Roman"/>
              </a:rPr>
              <a:t>data  is </a:t>
            </a:r>
            <a:r>
              <a:rPr sz="1069" spc="10" dirty="0">
                <a:latin typeface="Times New Roman"/>
                <a:cs typeface="Times New Roman"/>
              </a:rPr>
              <a:t>needed 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Nonprocedural: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user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specifies  what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needed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147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category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statements that control </a:t>
            </a:r>
            <a:r>
              <a:rPr sz="1069" spc="5" dirty="0">
                <a:latin typeface="Times New Roman"/>
                <a:cs typeface="Times New Roman"/>
              </a:rPr>
              <a:t>access to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and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database.  </a:t>
            </a:r>
            <a:r>
              <a:rPr sz="1069" spc="15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GRANT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REVOKE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2"/>
              </a:spcBef>
            </a:pPr>
            <a:r>
              <a:rPr sz="1264" spc="5" dirty="0">
                <a:latin typeface="Times New Roman"/>
                <a:cs typeface="Times New Roman"/>
              </a:rPr>
              <a:t>Summary:</a:t>
            </a: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basics of SQL.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communicate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a database. According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ANSI </a:t>
            </a:r>
            <a:r>
              <a:rPr sz="1069" spc="10" dirty="0">
                <a:latin typeface="Times New Roman"/>
                <a:cs typeface="Times New Roman"/>
              </a:rPr>
              <a:t>(American National Standards </a:t>
            </a:r>
            <a:r>
              <a:rPr sz="1069" spc="5" dirty="0">
                <a:latin typeface="Times New Roman"/>
                <a:cs typeface="Times New Roman"/>
              </a:rPr>
              <a:t>Institute), it is </a:t>
            </a:r>
            <a:r>
              <a:rPr sz="1069" spc="10" dirty="0">
                <a:latin typeface="Times New Roman"/>
                <a:cs typeface="Times New Roman"/>
              </a:rPr>
              <a:t>the  standard language for relational database management systems.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statements are 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tasks such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update data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database,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retrieve </a:t>
            </a:r>
            <a:r>
              <a:rPr sz="1069" spc="10" dirty="0">
                <a:latin typeface="Times New Roman"/>
                <a:cs typeface="Times New Roman"/>
              </a:rPr>
              <a:t>data from a  database. </a:t>
            </a:r>
            <a:r>
              <a:rPr sz="1069" spc="15" dirty="0">
                <a:latin typeface="Times New Roman"/>
                <a:cs typeface="Times New Roman"/>
              </a:rPr>
              <a:t>Some common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database management systems that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are:  </a:t>
            </a:r>
            <a:r>
              <a:rPr sz="1069" spc="5" dirty="0">
                <a:latin typeface="Times New Roman"/>
                <a:cs typeface="Times New Roman"/>
              </a:rPr>
              <a:t>Oracle, </a:t>
            </a:r>
            <a:r>
              <a:rPr sz="1069" spc="10" dirty="0">
                <a:latin typeface="Times New Roman"/>
                <a:cs typeface="Times New Roman"/>
              </a:rPr>
              <a:t>Sybase, </a:t>
            </a:r>
            <a:r>
              <a:rPr sz="1069" spc="15" dirty="0">
                <a:latin typeface="Times New Roman"/>
                <a:cs typeface="Times New Roman"/>
              </a:rPr>
              <a:t>Microsoft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Server, Access, Ingres,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Although most database  systems </a:t>
            </a:r>
            <a:r>
              <a:rPr sz="1069" spc="15" dirty="0">
                <a:latin typeface="Times New Roman"/>
                <a:cs typeface="Times New Roman"/>
              </a:rPr>
              <a:t>use SQL, </a:t>
            </a:r>
            <a:r>
              <a:rPr sz="1069" spc="10" dirty="0">
                <a:latin typeface="Times New Roman"/>
                <a:cs typeface="Times New Roman"/>
              </a:rPr>
              <a:t>most of them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their </a:t>
            </a:r>
            <a:r>
              <a:rPr sz="1069" spc="19" dirty="0">
                <a:latin typeface="Times New Roman"/>
                <a:cs typeface="Times New Roman"/>
              </a:rPr>
              <a:t>own </a:t>
            </a:r>
            <a:r>
              <a:rPr sz="1069" spc="10" dirty="0">
                <a:latin typeface="Times New Roman"/>
                <a:cs typeface="Times New Roman"/>
              </a:rPr>
              <a:t>additional proprietary extensions  that are </a:t>
            </a:r>
            <a:r>
              <a:rPr sz="1069" spc="15" dirty="0">
                <a:latin typeface="Times New Roman"/>
                <a:cs typeface="Times New Roman"/>
              </a:rPr>
              <a:t>usually only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system. However, the standard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  such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"Select", </a:t>
            </a:r>
            <a:r>
              <a:rPr sz="1069" spc="10" dirty="0">
                <a:latin typeface="Times New Roman"/>
                <a:cs typeface="Times New Roman"/>
              </a:rPr>
              <a:t>"Insert", "Update", "Delete", "Create", and "Drop" can be used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accomplish almost everything that one 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database.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Exercise: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87"/>
              </a:spcBef>
            </a:pPr>
            <a:r>
              <a:rPr sz="1069" spc="44" dirty="0">
                <a:latin typeface="Times New Roman"/>
                <a:cs typeface="Times New Roman"/>
              </a:rPr>
              <a:t>Practice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basic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commands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SQL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like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SELECT,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INSERT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and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CREATE.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1082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000"/>
            <a:ext cx="4867275" cy="7836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The projMgr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unique </a:t>
            </a:r>
            <a:r>
              <a:rPr sz="1069" spc="10" dirty="0">
                <a:latin typeface="Times New Roman"/>
                <a:cs typeface="Times New Roman"/>
              </a:rPr>
              <a:t>as mentioned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1, however, </a:t>
            </a:r>
            <a:r>
              <a:rPr sz="1069" spc="15" dirty="0">
                <a:latin typeface="Times New Roman"/>
                <a:cs typeface="Times New Roman"/>
              </a:rPr>
              <a:t>since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only </a:t>
            </a:r>
            <a:r>
              <a:rPr sz="1069" spc="10" dirty="0">
                <a:latin typeface="Times New Roman"/>
                <a:cs typeface="Times New Roman"/>
              </a:rPr>
              <a:t>one  manager for a project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project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unique,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9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that 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 project </a:t>
            </a:r>
            <a:r>
              <a:rPr sz="1069" spc="15" dirty="0">
                <a:latin typeface="Times New Roman"/>
                <a:cs typeface="Times New Roman"/>
              </a:rPr>
              <a:t>name we can </a:t>
            </a:r>
            <a:r>
              <a:rPr sz="1069" spc="10" dirty="0">
                <a:latin typeface="Times New Roman"/>
                <a:cs typeface="Times New Roman"/>
              </a:rPr>
              <a:t>determine a single </a:t>
            </a:r>
            <a:r>
              <a:rPr sz="1069" spc="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manager, hence 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FD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850086"/>
            <a:r>
              <a:rPr sz="1069" spc="15" dirty="0">
                <a:latin typeface="Times New Roman"/>
                <a:cs typeface="Times New Roman"/>
              </a:rPr>
              <a:t>projName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projMgr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2245" marR="4939" indent="-209898" algn="just">
              <a:lnSpc>
                <a:spcPct val="147600"/>
              </a:lnSpc>
              <a:spcBef>
                <a:spcPts val="656"/>
              </a:spcBef>
              <a:buAutoNum type="arabicPlain" startAt="3"/>
              <a:tabLst>
                <a:tab pos="222862" algn="l"/>
              </a:tabLst>
            </a:pPr>
            <a:r>
              <a:rPr sz="1069" i="1" spc="15" dirty="0">
                <a:latin typeface="Times New Roman"/>
                <a:cs typeface="Times New Roman"/>
              </a:rPr>
              <a:t>Many </a:t>
            </a:r>
            <a:r>
              <a:rPr sz="1069" i="1" spc="10" dirty="0">
                <a:latin typeface="Times New Roman"/>
                <a:cs typeface="Times New Roman"/>
              </a:rPr>
              <a:t>employees </a:t>
            </a:r>
            <a:r>
              <a:rPr sz="1069" i="1" spc="15" dirty="0">
                <a:latin typeface="Times New Roman"/>
                <a:cs typeface="Times New Roman"/>
              </a:rPr>
              <a:t>may </a:t>
            </a:r>
            <a:r>
              <a:rPr sz="1069" i="1" spc="10" dirty="0">
                <a:latin typeface="Times New Roman"/>
                <a:cs typeface="Times New Roman"/>
              </a:rPr>
              <a:t>be assigned </a:t>
            </a:r>
            <a:r>
              <a:rPr sz="1069" i="1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work </a:t>
            </a:r>
            <a:r>
              <a:rPr sz="1069" i="1" spc="15" dirty="0">
                <a:latin typeface="Times New Roman"/>
                <a:cs typeface="Times New Roman"/>
              </a:rPr>
              <a:t>on each </a:t>
            </a:r>
            <a:r>
              <a:rPr sz="1069" i="1" spc="10" dirty="0">
                <a:latin typeface="Times New Roman"/>
                <a:cs typeface="Times New Roman"/>
              </a:rPr>
              <a:t>project, </a:t>
            </a:r>
            <a:r>
              <a:rPr sz="1069" i="1" spc="15" dirty="0">
                <a:latin typeface="Times New Roman"/>
                <a:cs typeface="Times New Roman"/>
              </a:rPr>
              <a:t>and an </a:t>
            </a:r>
            <a:r>
              <a:rPr sz="1069" i="1" spc="10" dirty="0">
                <a:latin typeface="Times New Roman"/>
                <a:cs typeface="Times New Roman"/>
              </a:rPr>
              <a:t>employee may  be assigned </a:t>
            </a:r>
            <a:r>
              <a:rPr sz="1069" i="1" spc="15" dirty="0">
                <a:latin typeface="Times New Roman"/>
                <a:cs typeface="Times New Roman"/>
              </a:rPr>
              <a:t>to more </a:t>
            </a:r>
            <a:r>
              <a:rPr sz="1069" i="1" spc="10" dirty="0">
                <a:latin typeface="Times New Roman"/>
                <a:cs typeface="Times New Roman"/>
              </a:rPr>
              <a:t>than one project. The </a:t>
            </a:r>
            <a:r>
              <a:rPr sz="1069" i="1" spc="5" dirty="0">
                <a:latin typeface="Times New Roman"/>
                <a:cs typeface="Times New Roman"/>
              </a:rPr>
              <a:t>attribute </a:t>
            </a:r>
            <a:r>
              <a:rPr sz="1069" i="1" spc="10" dirty="0">
                <a:latin typeface="Times New Roman"/>
                <a:cs typeface="Times New Roman"/>
              </a:rPr>
              <a:t>‘hours’ tells the number of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hours per </a:t>
            </a:r>
            <a:r>
              <a:rPr sz="1069" i="1" spc="15" dirty="0">
                <a:latin typeface="Times New Roman"/>
                <a:cs typeface="Times New Roman"/>
              </a:rPr>
              <a:t>week </a:t>
            </a:r>
            <a:r>
              <a:rPr sz="1069" i="1" spc="10" dirty="0">
                <a:latin typeface="Times New Roman"/>
                <a:cs typeface="Times New Roman"/>
              </a:rPr>
              <a:t>that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particular </a:t>
            </a:r>
            <a:r>
              <a:rPr sz="1069" i="1" spc="15" dirty="0">
                <a:latin typeface="Times New Roman"/>
                <a:cs typeface="Times New Roman"/>
              </a:rPr>
              <a:t>employee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assigned </a:t>
            </a:r>
            <a:r>
              <a:rPr sz="1069" i="1" spc="5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work on a </a:t>
            </a:r>
            <a:r>
              <a:rPr sz="1069" i="1" spc="10" dirty="0">
                <a:latin typeface="Times New Roman"/>
                <a:cs typeface="Times New Roman"/>
              </a:rPr>
              <a:t>particular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project.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 startAt="3"/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  <a:spcBef>
                <a:spcPts val="676"/>
              </a:spcBef>
            </a:pPr>
            <a:r>
              <a:rPr sz="1069" spc="10" dirty="0">
                <a:latin typeface="Times New Roman"/>
                <a:cs typeface="Times New Roman"/>
              </a:rPr>
              <a:t>Since there are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employees </a:t>
            </a:r>
            <a:r>
              <a:rPr sz="1069" spc="15" dirty="0">
                <a:latin typeface="Times New Roman"/>
                <a:cs typeface="Times New Roman"/>
              </a:rPr>
              <a:t>working on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project so </a:t>
            </a:r>
            <a:r>
              <a:rPr sz="1069" spc="15" dirty="0">
                <a:latin typeface="Times New Roman"/>
                <a:cs typeface="Times New Roman"/>
              </a:rPr>
              <a:t>the projName </a:t>
            </a:r>
            <a:r>
              <a:rPr sz="1069" spc="10" dirty="0">
                <a:latin typeface="Times New Roman"/>
                <a:cs typeface="Times New Roman"/>
              </a:rPr>
              <a:t>attribute  cannot determine the </a:t>
            </a:r>
            <a:r>
              <a:rPr sz="1069" spc="15" dirty="0">
                <a:latin typeface="Times New Roman"/>
                <a:cs typeface="Times New Roman"/>
              </a:rPr>
              <a:t>employee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project,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with empId that  it cannot determine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particular project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employee is </a:t>
            </a:r>
            <a:r>
              <a:rPr sz="1069" spc="10" dirty="0">
                <a:latin typeface="Times New Roman"/>
                <a:cs typeface="Times New Roman"/>
              </a:rPr>
              <a:t>working since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employee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15" dirty="0">
                <a:latin typeface="Times New Roman"/>
                <a:cs typeface="Times New Roman"/>
              </a:rPr>
              <a:t>on many </a:t>
            </a:r>
            <a:r>
              <a:rPr sz="1069" spc="10" dirty="0">
                <a:latin typeface="Times New Roman"/>
                <a:cs typeface="Times New Roman"/>
              </a:rPr>
              <a:t>projects. 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combine both the </a:t>
            </a:r>
            <a:r>
              <a:rPr sz="1069" spc="5" dirty="0">
                <a:latin typeface="Times New Roman"/>
                <a:cs typeface="Times New Roman"/>
              </a:rPr>
              <a:t>empId </a:t>
            </a:r>
            <a:r>
              <a:rPr sz="1069" spc="10" dirty="0">
                <a:latin typeface="Times New Roman"/>
                <a:cs typeface="Times New Roman"/>
              </a:rPr>
              <a:t>and projName 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determine the number of hours </a:t>
            </a:r>
            <a:r>
              <a:rPr sz="1069" spc="5" dirty="0">
                <a:latin typeface="Times New Roman"/>
                <a:cs typeface="Times New Roman"/>
              </a:rPr>
              <a:t>that an </a:t>
            </a:r>
            <a:r>
              <a:rPr sz="1069" spc="10" dirty="0">
                <a:latin typeface="Times New Roman"/>
                <a:cs typeface="Times New Roman"/>
              </a:rPr>
              <a:t>employee worked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 </a:t>
            </a:r>
            <a:r>
              <a:rPr sz="1069" spc="10" dirty="0">
                <a:latin typeface="Times New Roman"/>
                <a:cs typeface="Times New Roman"/>
              </a:rPr>
              <a:t>project within a week, </a:t>
            </a:r>
            <a:r>
              <a:rPr sz="1069" spc="15" dirty="0">
                <a:latin typeface="Times New Roman"/>
                <a:cs typeface="Times New Roman"/>
              </a:rPr>
              <a:t>so 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FD</a:t>
            </a:r>
            <a:endParaRPr sz="1069">
              <a:latin typeface="Times New Roman"/>
              <a:cs typeface="Times New Roman"/>
            </a:endParaRPr>
          </a:p>
          <a:p>
            <a:pPr marL="850086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empId, </a:t>
            </a:r>
            <a:r>
              <a:rPr sz="1069" spc="15" dirty="0">
                <a:latin typeface="Times New Roman"/>
                <a:cs typeface="Times New Roman"/>
              </a:rPr>
              <a:t>projName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hours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2862" marR="6173" indent="-210515" algn="just">
              <a:lnSpc>
                <a:spcPct val="148200"/>
              </a:lnSpc>
              <a:spcBef>
                <a:spcPts val="647"/>
              </a:spcBef>
              <a:buAutoNum type="arabicPlain" startAt="4"/>
              <a:tabLst>
                <a:tab pos="222862" algn="l"/>
              </a:tabLst>
            </a:pPr>
            <a:r>
              <a:rPr sz="1069" i="1" spc="15" dirty="0">
                <a:latin typeface="Times New Roman"/>
                <a:cs typeface="Times New Roman"/>
              </a:rPr>
              <a:t>Budget </a:t>
            </a:r>
            <a:r>
              <a:rPr sz="1069" i="1" spc="10" dirty="0">
                <a:latin typeface="Times New Roman"/>
                <a:cs typeface="Times New Roman"/>
              </a:rPr>
              <a:t>stores </a:t>
            </a:r>
            <a:r>
              <a:rPr sz="1069" i="1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budget allocated </a:t>
            </a:r>
            <a:r>
              <a:rPr sz="1069" i="1" spc="15" dirty="0">
                <a:latin typeface="Times New Roman"/>
                <a:cs typeface="Times New Roman"/>
              </a:rPr>
              <a:t>for a </a:t>
            </a:r>
            <a:r>
              <a:rPr sz="1069" i="1" spc="10" dirty="0">
                <a:latin typeface="Times New Roman"/>
                <a:cs typeface="Times New Roman"/>
              </a:rPr>
              <a:t>project and startDate stores the starting  date of </a:t>
            </a:r>
            <a:r>
              <a:rPr sz="1069" i="1" spc="15" dirty="0">
                <a:latin typeface="Times New Roman"/>
                <a:cs typeface="Times New Roman"/>
              </a:rPr>
              <a:t>a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project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project </a:t>
            </a:r>
            <a:r>
              <a:rPr sz="1069" spc="15" dirty="0">
                <a:latin typeface="Times New Roman"/>
                <a:cs typeface="Times New Roman"/>
              </a:rPr>
              <a:t>name is </a:t>
            </a:r>
            <a:r>
              <a:rPr sz="1069" spc="10" dirty="0">
                <a:latin typeface="Times New Roman"/>
                <a:cs typeface="Times New Roman"/>
              </a:rPr>
              <a:t>unique,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know the </a:t>
            </a:r>
            <a:r>
              <a:rPr sz="1069" spc="10" dirty="0">
                <a:latin typeface="Times New Roman"/>
                <a:cs typeface="Times New Roman"/>
              </a:rPr>
              <a:t>project </a:t>
            </a:r>
            <a:r>
              <a:rPr sz="1069" spc="15" dirty="0">
                <a:latin typeface="Times New Roman"/>
                <a:cs typeface="Times New Roman"/>
              </a:rPr>
              <a:t>name we can </a:t>
            </a:r>
            <a:r>
              <a:rPr sz="1069" spc="10" dirty="0">
                <a:latin typeface="Times New Roman"/>
                <a:cs typeface="Times New Roman"/>
              </a:rPr>
              <a:t>determine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budget allocated for it and also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starting </a:t>
            </a:r>
            <a:r>
              <a:rPr sz="1069" spc="15" dirty="0">
                <a:latin typeface="Times New Roman"/>
                <a:cs typeface="Times New Roman"/>
              </a:rPr>
              <a:t>date of the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project</a:t>
            </a:r>
            <a:endParaRPr sz="1069">
              <a:latin typeface="Times New Roman"/>
              <a:cs typeface="Times New Roman"/>
            </a:endParaRPr>
          </a:p>
          <a:p>
            <a:pPr marL="850086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projName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budget, startDate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22862" indent="-210515" algn="just">
              <a:buAutoNum type="arabicPlain" startAt="5"/>
              <a:tabLst>
                <a:tab pos="22286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Salary gives </a:t>
            </a:r>
            <a:r>
              <a:rPr sz="1069" i="1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annual salary of the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employee</a:t>
            </a:r>
            <a:endParaRPr sz="1069">
              <a:latin typeface="Times New Roman"/>
              <a:cs typeface="Times New Roman"/>
            </a:endParaRPr>
          </a:p>
          <a:p>
            <a:pPr marL="849469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empId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salary,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empName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ct val="147300"/>
              </a:lnSpc>
              <a:spcBef>
                <a:spcPts val="671"/>
              </a:spcBef>
            </a:pPr>
            <a:r>
              <a:rPr sz="1069" spc="10" dirty="0">
                <a:latin typeface="Times New Roman"/>
                <a:cs typeface="Times New Roman"/>
              </a:rPr>
              <a:t>Although </a:t>
            </a:r>
            <a:r>
              <a:rPr sz="1069" spc="15" dirty="0">
                <a:latin typeface="Times New Roman"/>
                <a:cs typeface="Times New Roman"/>
              </a:rPr>
              <a:t>empId </a:t>
            </a:r>
            <a:r>
              <a:rPr sz="1069" spc="10" dirty="0">
                <a:latin typeface="Times New Roman"/>
                <a:cs typeface="Times New Roman"/>
              </a:rPr>
              <a:t>has not been mentioned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unique, however,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generally assumed  that attribute describing Id of something are unique,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define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FD.</a:t>
            </a:r>
            <a:endParaRPr sz="1069">
              <a:latin typeface="Times New Roman"/>
              <a:cs typeface="Times New Roman"/>
            </a:endParaRPr>
          </a:p>
          <a:p>
            <a:pPr marL="222245" marR="6791" indent="-209898" algn="just">
              <a:lnSpc>
                <a:spcPts val="1906"/>
              </a:lnSpc>
              <a:spcBef>
                <a:spcPts val="141"/>
              </a:spcBef>
              <a:buAutoNum type="arabicPlain" startAt="6"/>
              <a:tabLst>
                <a:tab pos="222862" algn="l"/>
              </a:tabLst>
            </a:pPr>
            <a:r>
              <a:rPr sz="1069" i="1" spc="15" dirty="0">
                <a:latin typeface="Times New Roman"/>
                <a:cs typeface="Times New Roman"/>
              </a:rPr>
              <a:t>empMgr </a:t>
            </a:r>
            <a:r>
              <a:rPr sz="1069" i="1" spc="10" dirty="0">
                <a:latin typeface="Times New Roman"/>
                <a:cs typeface="Times New Roman"/>
              </a:rPr>
              <a:t>gives the name of the employee’s manager, </a:t>
            </a:r>
            <a:r>
              <a:rPr sz="1069" i="1" spc="15" dirty="0">
                <a:latin typeface="Times New Roman"/>
                <a:cs typeface="Times New Roman"/>
              </a:rPr>
              <a:t>who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not the </a:t>
            </a:r>
            <a:r>
              <a:rPr sz="1069" i="1" spc="10" dirty="0">
                <a:latin typeface="Times New Roman"/>
                <a:cs typeface="Times New Roman"/>
              </a:rPr>
              <a:t>same as  project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manager.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19168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36" y="1243162"/>
            <a:ext cx="4867275" cy="82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Project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determined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project </a:t>
            </a:r>
            <a:r>
              <a:rPr sz="1069" spc="15" dirty="0">
                <a:latin typeface="Times New Roman"/>
                <a:cs typeface="Times New Roman"/>
              </a:rPr>
              <a:t>name, </a:t>
            </a:r>
            <a:r>
              <a:rPr sz="1069" spc="10" dirty="0">
                <a:latin typeface="Times New Roman"/>
                <a:cs typeface="Times New Roman"/>
              </a:rPr>
              <a:t>however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employee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work on  many </a:t>
            </a:r>
            <a:r>
              <a:rPr sz="1069" spc="10" dirty="0">
                <a:latin typeface="Times New Roman"/>
                <a:cs typeface="Times New Roman"/>
              </a:rPr>
              <a:t>projects,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not determine the project manager of an employee 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thourgh</a:t>
            </a: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of employee. However, </a:t>
            </a:r>
            <a:r>
              <a:rPr sz="1069" spc="15" dirty="0">
                <a:latin typeface="Times New Roman"/>
                <a:cs typeface="Times New Roman"/>
              </a:rPr>
              <a:t>empMgr is </a:t>
            </a:r>
            <a:r>
              <a:rPr sz="1069" spc="10" dirty="0">
                <a:latin typeface="Times New Roman"/>
                <a:cs typeface="Times New Roman"/>
              </a:rPr>
              <a:t>the manager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employee and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known  </a:t>
            </a:r>
            <a:r>
              <a:rPr sz="1069" spc="10" dirty="0">
                <a:latin typeface="Times New Roman"/>
                <a:cs typeface="Times New Roman"/>
              </a:rPr>
              <a:t>from employee </a:t>
            </a:r>
            <a:r>
              <a:rPr sz="1069" spc="5" dirty="0">
                <a:latin typeface="Times New Roman"/>
                <a:cs typeface="Times New Roman"/>
              </a:rPr>
              <a:t>Id, so </a:t>
            </a:r>
            <a:r>
              <a:rPr sz="1069" spc="15" dirty="0">
                <a:latin typeface="Times New Roman"/>
                <a:cs typeface="Times New Roman"/>
              </a:rPr>
              <a:t>FD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can be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extended</a:t>
            </a:r>
            <a:endParaRPr sz="1069">
              <a:latin typeface="Times New Roman"/>
              <a:cs typeface="Times New Roman"/>
            </a:endParaRPr>
          </a:p>
          <a:p>
            <a:pPr marL="850086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empId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salary, </a:t>
            </a:r>
            <a:r>
              <a:rPr sz="1069" spc="15" dirty="0">
                <a:latin typeface="Times New Roman"/>
                <a:cs typeface="Times New Roman"/>
              </a:rPr>
              <a:t>empName,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empMgr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2245" marR="6791" indent="-209898">
              <a:lnSpc>
                <a:spcPct val="147300"/>
              </a:lnSpc>
              <a:spcBef>
                <a:spcPts val="656"/>
              </a:spcBef>
              <a:buAutoNum type="arabicPlain" startAt="7"/>
              <a:tabLst>
                <a:tab pos="222862" algn="l"/>
              </a:tabLst>
            </a:pPr>
            <a:r>
              <a:rPr sz="1069" i="1" spc="15" dirty="0">
                <a:latin typeface="Times New Roman"/>
                <a:cs typeface="Times New Roman"/>
              </a:rPr>
              <a:t>empDept </a:t>
            </a:r>
            <a:r>
              <a:rPr sz="1069" i="1" spc="5" dirty="0">
                <a:latin typeface="Times New Roman"/>
                <a:cs typeface="Times New Roman"/>
              </a:rPr>
              <a:t>give </a:t>
            </a:r>
            <a:r>
              <a:rPr sz="1069" i="1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employee’s department. Department </a:t>
            </a:r>
            <a:r>
              <a:rPr sz="1069" i="1" spc="15" dirty="0">
                <a:latin typeface="Times New Roman"/>
                <a:cs typeface="Times New Roman"/>
              </a:rPr>
              <a:t>names </a:t>
            </a:r>
            <a:r>
              <a:rPr sz="1069" i="1" spc="10" dirty="0">
                <a:latin typeface="Times New Roman"/>
                <a:cs typeface="Times New Roman"/>
              </a:rPr>
              <a:t>are unique. The  employee’s manager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the manager </a:t>
            </a:r>
            <a:r>
              <a:rPr sz="1069" i="1" spc="1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the employee’s</a:t>
            </a:r>
            <a:r>
              <a:rPr sz="1069" i="1" spc="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department.</a:t>
            </a:r>
            <a:endParaRPr sz="1069">
              <a:latin typeface="Times New Roman"/>
              <a:cs typeface="Times New Roman"/>
            </a:endParaRPr>
          </a:p>
          <a:p>
            <a:pPr marL="849469">
              <a:spcBef>
                <a:spcPts val="627"/>
              </a:spcBef>
            </a:pPr>
            <a:r>
              <a:rPr sz="1069" spc="15" dirty="0">
                <a:latin typeface="Times New Roman"/>
                <a:cs typeface="Times New Roman"/>
              </a:rPr>
              <a:t>empDept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empMgr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671"/>
              </a:spcBef>
            </a:pP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15" dirty="0">
                <a:latin typeface="Times New Roman"/>
                <a:cs typeface="Times New Roman"/>
              </a:rPr>
              <a:t>empDept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unique and 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manager for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department.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the  same </a:t>
            </a:r>
            <a:r>
              <a:rPr sz="1069" spc="10" dirty="0">
                <a:latin typeface="Times New Roman"/>
                <a:cs typeface="Times New Roman"/>
              </a:rPr>
              <a:t>time, because each employee works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department, we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say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850086" marR="876633" indent="-617">
              <a:lnSpc>
                <a:spcPct val="147300"/>
              </a:lnSpc>
              <a:tabLst>
                <a:tab pos="2107623" algn="l"/>
              </a:tabLst>
            </a:pPr>
            <a:r>
              <a:rPr sz="1069" spc="10" dirty="0">
                <a:latin typeface="Times New Roman"/>
                <a:cs typeface="Times New Roman"/>
              </a:rPr>
              <a:t>empId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empDept	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FD in </a:t>
            </a:r>
            <a:r>
              <a:rPr sz="1069" spc="15" dirty="0">
                <a:latin typeface="Times New Roman"/>
                <a:cs typeface="Times New Roman"/>
              </a:rPr>
              <a:t>6 is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further extended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empId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salary, </a:t>
            </a:r>
            <a:r>
              <a:rPr sz="1069" spc="15" dirty="0">
                <a:latin typeface="Times New Roman"/>
                <a:cs typeface="Times New Roman"/>
              </a:rPr>
              <a:t>empName, empMgr,</a:t>
            </a:r>
            <a:r>
              <a:rPr sz="1069" spc="-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empDept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2245" marR="6173" indent="-209898">
              <a:lnSpc>
                <a:spcPct val="148200"/>
              </a:lnSpc>
              <a:spcBef>
                <a:spcPts val="647"/>
              </a:spcBef>
              <a:buAutoNum type="arabicPlain" startAt="8"/>
              <a:tabLst>
                <a:tab pos="22286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Rating give the employee’s rating </a:t>
            </a:r>
            <a:r>
              <a:rPr sz="1069" i="1" spc="15" dirty="0">
                <a:latin typeface="Times New Roman"/>
                <a:cs typeface="Times New Roman"/>
              </a:rPr>
              <a:t>for a </a:t>
            </a:r>
            <a:r>
              <a:rPr sz="1069" i="1" spc="5" dirty="0">
                <a:latin typeface="Times New Roman"/>
                <a:cs typeface="Times New Roman"/>
              </a:rPr>
              <a:t>particular </a:t>
            </a:r>
            <a:r>
              <a:rPr sz="1069" i="1" spc="10" dirty="0">
                <a:latin typeface="Times New Roman"/>
                <a:cs typeface="Times New Roman"/>
              </a:rPr>
              <a:t>project. The project </a:t>
            </a:r>
            <a:r>
              <a:rPr sz="1069" i="1" spc="15" dirty="0">
                <a:latin typeface="Times New Roman"/>
                <a:cs typeface="Times New Roman"/>
              </a:rPr>
              <a:t>manager  </a:t>
            </a:r>
            <a:r>
              <a:rPr sz="1069" i="1" spc="10" dirty="0">
                <a:latin typeface="Times New Roman"/>
                <a:cs typeface="Times New Roman"/>
              </a:rPr>
              <a:t>assigns the rating at </a:t>
            </a:r>
            <a:r>
              <a:rPr sz="1069" i="1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end of employee’s work </a:t>
            </a:r>
            <a:r>
              <a:rPr sz="1069" i="1" spc="5" dirty="0">
                <a:latin typeface="Times New Roman"/>
                <a:cs typeface="Times New Roman"/>
              </a:rPr>
              <a:t>on </a:t>
            </a:r>
            <a:r>
              <a:rPr sz="1069" i="1" spc="10" dirty="0">
                <a:latin typeface="Times New Roman"/>
                <a:cs typeface="Times New Roman"/>
              </a:rPr>
              <a:t>that</a:t>
            </a:r>
            <a:r>
              <a:rPr sz="1069" i="1" spc="2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project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 startAt="8"/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76"/>
              </a:spcBef>
            </a:pPr>
            <a:r>
              <a:rPr sz="1069" spc="10" dirty="0">
                <a:latin typeface="Times New Roman"/>
                <a:cs typeface="Times New Roman"/>
              </a:rPr>
              <a:t>Like ‘hours’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the attribute </a:t>
            </a:r>
            <a:r>
              <a:rPr sz="1069" spc="5" dirty="0">
                <a:latin typeface="Times New Roman"/>
                <a:cs typeface="Times New Roman"/>
              </a:rPr>
              <a:t>‘rating’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determined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two attributes, </a:t>
            </a:r>
            <a:r>
              <a:rPr sz="1069" spc="15" dirty="0">
                <a:latin typeface="Times New Roman"/>
                <a:cs typeface="Times New Roman"/>
              </a:rPr>
              <a:t>the  projName </a:t>
            </a:r>
            <a:r>
              <a:rPr sz="1069" spc="10" dirty="0">
                <a:latin typeface="Times New Roman"/>
                <a:cs typeface="Times New Roman"/>
              </a:rPr>
              <a:t>and empId, because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employees work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one project and one  employee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15" dirty="0">
                <a:latin typeface="Times New Roman"/>
                <a:cs typeface="Times New Roman"/>
              </a:rPr>
              <a:t>on many </a:t>
            </a:r>
            <a:r>
              <a:rPr sz="1069" spc="5" dirty="0">
                <a:latin typeface="Times New Roman"/>
                <a:cs typeface="Times New Roman"/>
              </a:rPr>
              <a:t>projects.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rating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employee on </a:t>
            </a:r>
            <a:r>
              <a:rPr sz="1069" spc="10" dirty="0">
                <a:latin typeface="Times New Roman"/>
                <a:cs typeface="Times New Roman"/>
              </a:rPr>
              <a:t>a  particular project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both, </a:t>
            </a:r>
            <a:r>
              <a:rPr sz="1069" spc="15" dirty="0">
                <a:latin typeface="Times New Roman"/>
                <a:cs typeface="Times New Roman"/>
              </a:rPr>
              <a:t>so 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FD</a:t>
            </a:r>
            <a:endParaRPr sz="1069">
              <a:latin typeface="Times New Roman"/>
              <a:cs typeface="Times New Roman"/>
            </a:endParaRPr>
          </a:p>
          <a:p>
            <a:pPr marL="850086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projName, empId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rating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all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the following four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FDs:</a:t>
            </a:r>
            <a:endParaRPr sz="1069">
              <a:latin typeface="Times New Roman"/>
              <a:cs typeface="Times New Roman"/>
            </a:endParaRPr>
          </a:p>
          <a:p>
            <a:pPr marL="431526" lvl="1" indent="-209281">
              <a:spcBef>
                <a:spcPts val="617"/>
              </a:spcBef>
              <a:buAutoNum type="arabicParenR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empId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salary, </a:t>
            </a:r>
            <a:r>
              <a:rPr sz="1069" spc="15" dirty="0">
                <a:latin typeface="Times New Roman"/>
                <a:cs typeface="Times New Roman"/>
              </a:rPr>
              <a:t>empName, </a:t>
            </a:r>
            <a:r>
              <a:rPr sz="1069" spc="10" dirty="0">
                <a:latin typeface="Times New Roman"/>
                <a:cs typeface="Times New Roman"/>
              </a:rPr>
              <a:t>empMgr,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empDept</a:t>
            </a:r>
            <a:endParaRPr sz="1069">
              <a:latin typeface="Times New Roman"/>
              <a:cs typeface="Times New Roman"/>
            </a:endParaRPr>
          </a:p>
          <a:p>
            <a:pPr marL="431526" lvl="1" indent="-209281">
              <a:spcBef>
                <a:spcPts val="608"/>
              </a:spcBef>
              <a:buAutoNum type="arabicParenR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projName, empId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rating,</a:t>
            </a:r>
            <a:r>
              <a:rPr sz="1069" spc="-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hours</a:t>
            </a:r>
            <a:endParaRPr sz="1069">
              <a:latin typeface="Times New Roman"/>
              <a:cs typeface="Times New Roman"/>
            </a:endParaRPr>
          </a:p>
          <a:p>
            <a:pPr marL="431526" lvl="1" indent="-209281">
              <a:spcBef>
                <a:spcPts val="617"/>
              </a:spcBef>
              <a:buAutoNum type="arabicParenR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projName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projMgr, budget,</a:t>
            </a:r>
            <a:r>
              <a:rPr sz="1069" spc="-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startDate</a:t>
            </a:r>
            <a:endParaRPr sz="1069">
              <a:latin typeface="Times New Roman"/>
              <a:cs typeface="Times New Roman"/>
            </a:endParaRPr>
          </a:p>
          <a:p>
            <a:pPr marL="431526" lvl="1" indent="-208662">
              <a:spcBef>
                <a:spcPts val="608"/>
              </a:spcBef>
              <a:buAutoNum type="arabicParenR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empDept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empMgr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44" dirty="0">
                <a:latin typeface="Times New Roman"/>
                <a:cs typeface="Times New Roman"/>
              </a:rPr>
              <a:t>Normalization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identified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FDs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our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scenario,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normalization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process. For this </a:t>
            </a:r>
            <a:r>
              <a:rPr sz="1069" spc="15" dirty="0">
                <a:latin typeface="Times New Roman"/>
                <a:cs typeface="Times New Roman"/>
              </a:rPr>
              <a:t>we have to apply </a:t>
            </a:r>
            <a:r>
              <a:rPr sz="1069" spc="10" dirty="0">
                <a:latin typeface="Times New Roman"/>
                <a:cs typeface="Times New Roman"/>
              </a:rPr>
              <a:t>the conditions of the normal </a:t>
            </a:r>
            <a:r>
              <a:rPr sz="1069" spc="15" dirty="0">
                <a:latin typeface="Times New Roman"/>
                <a:cs typeface="Times New Roman"/>
              </a:rPr>
              <a:t>forms on </a:t>
            </a:r>
            <a:r>
              <a:rPr sz="1069" spc="10" dirty="0">
                <a:latin typeface="Times New Roman"/>
                <a:cs typeface="Times New Roman"/>
              </a:rPr>
              <a:t>our tables.  Since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just one table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begin with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our process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36660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5" y="1482224"/>
            <a:ext cx="4899995" cy="8062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0745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WORK(projName, </a:t>
            </a:r>
            <a:r>
              <a:rPr sz="1069" spc="10" dirty="0">
                <a:latin typeface="Times New Roman"/>
                <a:cs typeface="Times New Roman"/>
              </a:rPr>
              <a:t>projMgr, empId, hours, </a:t>
            </a:r>
            <a:r>
              <a:rPr sz="1069" spc="15" dirty="0">
                <a:latin typeface="Times New Roman"/>
                <a:cs typeface="Times New Roman"/>
              </a:rPr>
              <a:t>empName, </a:t>
            </a:r>
            <a:r>
              <a:rPr sz="1069" spc="10" dirty="0">
                <a:latin typeface="Times New Roman"/>
                <a:cs typeface="Times New Roman"/>
              </a:rPr>
              <a:t>budget, startDate, salary,  empMgr, empDept,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rating)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  <a:spcBef>
                <a:spcPts val="5"/>
              </a:spcBef>
            </a:pPr>
            <a:r>
              <a:rPr sz="1069" spc="53" dirty="0">
                <a:latin typeface="Times New Roman"/>
                <a:cs typeface="Times New Roman"/>
              </a:rPr>
              <a:t>First </a:t>
            </a:r>
            <a:r>
              <a:rPr sz="1069" spc="49" dirty="0">
                <a:latin typeface="Times New Roman"/>
                <a:cs typeface="Times New Roman"/>
              </a:rPr>
              <a:t>Normal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Form: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Seeing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book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assuming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otherwise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contain the atomic value,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is </a:t>
            </a:r>
            <a:r>
              <a:rPr sz="1069" spc="1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1NF.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spc="34" dirty="0">
                <a:latin typeface="Times New Roman"/>
                <a:cs typeface="Times New Roman"/>
              </a:rPr>
              <a:t>Second </a:t>
            </a:r>
            <a:r>
              <a:rPr sz="1069" spc="53" dirty="0">
                <a:latin typeface="Times New Roman"/>
                <a:cs typeface="Times New Roman"/>
              </a:rPr>
              <a:t>Normal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Form: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Seeing the </a:t>
            </a:r>
            <a:r>
              <a:rPr sz="1069" spc="15" dirty="0">
                <a:latin typeface="Times New Roman"/>
                <a:cs typeface="Times New Roman"/>
              </a:rPr>
              <a:t>FDs, </a:t>
            </a:r>
            <a:r>
              <a:rPr sz="1069" spc="10" dirty="0">
                <a:latin typeface="Times New Roman"/>
                <a:cs typeface="Times New Roman"/>
              </a:rPr>
              <a:t>we find </a:t>
            </a:r>
            <a:r>
              <a:rPr sz="1069" spc="1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is </a:t>
            </a:r>
            <a:r>
              <a:rPr sz="1069" spc="10" dirty="0">
                <a:latin typeface="Times New Roman"/>
                <a:cs typeface="Times New Roman"/>
              </a:rPr>
              <a:t>a composite one, comprising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38893" algn="just">
              <a:lnSpc>
                <a:spcPct val="147600"/>
              </a:lnSpc>
              <a:spcBef>
                <a:spcPts val="107"/>
              </a:spcBef>
            </a:pPr>
            <a:r>
              <a:rPr sz="1069" spc="5" dirty="0">
                <a:latin typeface="Times New Roman"/>
                <a:cs typeface="Times New Roman"/>
              </a:rPr>
              <a:t>empId, </a:t>
            </a:r>
            <a:r>
              <a:rPr sz="1069" spc="10" dirty="0">
                <a:latin typeface="Times New Roman"/>
                <a:cs typeface="Times New Roman"/>
              </a:rPr>
              <a:t>projName.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did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include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determinant of fourth </a:t>
            </a:r>
            <a:r>
              <a:rPr sz="1069" spc="5" dirty="0">
                <a:latin typeface="Times New Roman"/>
                <a:cs typeface="Times New Roman"/>
              </a:rPr>
              <a:t>FD,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empDept,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PK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15" dirty="0">
                <a:latin typeface="Times New Roman"/>
                <a:cs typeface="Times New Roman"/>
              </a:rPr>
              <a:t>empDept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dependent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empId and empID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included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proposed PK. However, with this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(empID, projName)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partial  dependencies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through FDs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that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attributes are  being determined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subset of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violation of the requirement for the  2NF.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split our </a:t>
            </a:r>
            <a:r>
              <a:rPr sz="1069" spc="1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FDs 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strike="sngStrike" spc="10" dirty="0">
                <a:latin typeface="Times New Roman"/>
                <a:cs typeface="Times New Roman"/>
              </a:rPr>
              <a:t>projName</a:t>
            </a:r>
            <a:r>
              <a:rPr sz="1069" spc="10" dirty="0">
                <a:latin typeface="Times New Roman"/>
                <a:cs typeface="Times New Roman"/>
              </a:rPr>
              <a:t>, projMgr,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startDate)</a:t>
            </a:r>
            <a:endParaRPr sz="1069">
              <a:latin typeface="Times New Roman"/>
              <a:cs typeface="Times New Roman"/>
            </a:endParaRPr>
          </a:p>
          <a:p>
            <a:pPr marL="12347" marR="1435332">
              <a:lnSpc>
                <a:spcPct val="1472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trike="sngStrike" spc="5" dirty="0">
                <a:latin typeface="Times New Roman"/>
                <a:cs typeface="Times New Roman"/>
              </a:rPr>
              <a:t>empId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empName, </a:t>
            </a:r>
            <a:r>
              <a:rPr sz="1069" spc="5" dirty="0">
                <a:latin typeface="Times New Roman"/>
                <a:cs typeface="Times New Roman"/>
              </a:rPr>
              <a:t>salary, </a:t>
            </a:r>
            <a:r>
              <a:rPr sz="1069" spc="15" dirty="0">
                <a:latin typeface="Times New Roman"/>
                <a:cs typeface="Times New Roman"/>
              </a:rPr>
              <a:t>empMgr, </a:t>
            </a:r>
            <a:r>
              <a:rPr sz="1069" spc="10" dirty="0">
                <a:latin typeface="Times New Roman"/>
                <a:cs typeface="Times New Roman"/>
              </a:rPr>
              <a:t>empDept)  </a:t>
            </a:r>
            <a:r>
              <a:rPr sz="1069" spc="24" dirty="0">
                <a:latin typeface="Times New Roman"/>
                <a:cs typeface="Times New Roman"/>
              </a:rPr>
              <a:t>WORK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strike="sngStrike" spc="10" dirty="0">
                <a:latin typeface="Times New Roman"/>
                <a:cs typeface="Times New Roman"/>
              </a:rPr>
              <a:t>projName, empId</a:t>
            </a:r>
            <a:r>
              <a:rPr sz="1069" spc="10" dirty="0">
                <a:latin typeface="Times New Roman"/>
                <a:cs typeface="Times New Roman"/>
              </a:rPr>
              <a:t>, hours,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rating)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39510">
              <a:lnSpc>
                <a:spcPct val="147300"/>
              </a:lnSpc>
              <a:spcBef>
                <a:spcPts val="666"/>
              </a:spcBef>
            </a:pPr>
            <a:r>
              <a:rPr sz="1069" spc="10" dirty="0">
                <a:latin typeface="Times New Roman"/>
                <a:cs typeface="Times New Roman"/>
              </a:rPr>
              <a:t>All the above three tables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in 2NF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in 1NF </a:t>
            </a:r>
            <a:r>
              <a:rPr sz="1069" spc="10" dirty="0">
                <a:latin typeface="Times New Roman"/>
                <a:cs typeface="Times New Roman"/>
              </a:rPr>
              <a:t>and there </a:t>
            </a:r>
            <a:r>
              <a:rPr sz="1069" spc="15" dirty="0">
                <a:latin typeface="Times New Roman"/>
                <a:cs typeface="Times New Roman"/>
              </a:rPr>
              <a:t>is no </a:t>
            </a:r>
            <a:r>
              <a:rPr sz="1069" spc="5" dirty="0">
                <a:latin typeface="Times New Roman"/>
                <a:cs typeface="Times New Roman"/>
              </a:rPr>
              <a:t>partial 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73" dirty="0">
                <a:latin typeface="Times New Roman"/>
                <a:cs typeface="Times New Roman"/>
              </a:rPr>
              <a:t>Third </a:t>
            </a:r>
            <a:r>
              <a:rPr sz="1069" spc="49" dirty="0">
                <a:latin typeface="Times New Roman"/>
                <a:cs typeface="Times New Roman"/>
              </a:rPr>
              <a:t>Normal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800"/>
              </a:lnSpc>
              <a:spcBef>
                <a:spcPts val="622"/>
              </a:spcBef>
            </a:pPr>
            <a:r>
              <a:rPr sz="1069" spc="10" dirty="0">
                <a:latin typeface="Times New Roman"/>
                <a:cs typeface="Times New Roman"/>
              </a:rPr>
              <a:t>Seeing the four FDs,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find out 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5" dirty="0">
                <a:latin typeface="Times New Roman"/>
                <a:cs typeface="Times New Roman"/>
              </a:rPr>
              <a:t>are in </a:t>
            </a:r>
            <a:r>
              <a:rPr sz="1069" spc="15" dirty="0">
                <a:latin typeface="Times New Roman"/>
                <a:cs typeface="Times New Roman"/>
              </a:rPr>
              <a:t>2NF </a:t>
            </a:r>
            <a:r>
              <a:rPr sz="1069" spc="10" dirty="0">
                <a:latin typeface="Times New Roman"/>
                <a:cs typeface="Times New Roman"/>
              </a:rPr>
              <a:t>and there </a:t>
            </a:r>
            <a:r>
              <a:rPr sz="1069" spc="15" dirty="0">
                <a:latin typeface="Times New Roman"/>
                <a:cs typeface="Times New Roman"/>
              </a:rPr>
              <a:t>is no </a:t>
            </a:r>
            <a:r>
              <a:rPr sz="1069" spc="10" dirty="0">
                <a:latin typeface="Times New Roman"/>
                <a:cs typeface="Times New Roman"/>
              </a:rPr>
              <a:t>transitive 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tables, </a:t>
            </a:r>
            <a:r>
              <a:rPr sz="1069" spc="15" dirty="0">
                <a:latin typeface="Times New Roman"/>
                <a:cs typeface="Times New Roman"/>
              </a:rPr>
              <a:t>so these </a:t>
            </a:r>
            <a:r>
              <a:rPr sz="1069" spc="10" dirty="0">
                <a:latin typeface="Times New Roman"/>
                <a:cs typeface="Times New Roman"/>
              </a:rPr>
              <a:t>two tables 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3NF. </a:t>
            </a:r>
            <a:r>
              <a:rPr sz="1069" spc="10" dirty="0">
                <a:latin typeface="Times New Roman"/>
                <a:cs typeface="Times New Roman"/>
              </a:rPr>
              <a:t>However,  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transitive dependency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EMNPLOYEE </a:t>
            </a:r>
            <a:r>
              <a:rPr sz="1069" spc="10" dirty="0">
                <a:latin typeface="Times New Roman"/>
                <a:cs typeface="Times New Roman"/>
              </a:rPr>
              <a:t>table since </a:t>
            </a:r>
            <a:r>
              <a:rPr sz="1069" spc="15" dirty="0">
                <a:latin typeface="Times New Roman"/>
                <a:cs typeface="Times New Roman"/>
              </a:rPr>
              <a:t>FD 1 </a:t>
            </a:r>
            <a:r>
              <a:rPr sz="1069" spc="10" dirty="0">
                <a:latin typeface="Times New Roman"/>
                <a:cs typeface="Times New Roman"/>
              </a:rPr>
              <a:t>say empId </a:t>
            </a:r>
            <a:r>
              <a:rPr sz="1069" spc="122" dirty="0">
                <a:latin typeface="Wingdings"/>
                <a:cs typeface="Wingdings"/>
              </a:rPr>
              <a:t>€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empDept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FD 4 </a:t>
            </a:r>
            <a:r>
              <a:rPr sz="1069" spc="19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empDept </a:t>
            </a:r>
            <a:r>
              <a:rPr sz="1069" spc="122" dirty="0">
                <a:latin typeface="Wingdings"/>
                <a:cs typeface="Wingdings"/>
              </a:rPr>
              <a:t>€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empMgr.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this transitive </a:t>
            </a:r>
            <a:r>
              <a:rPr sz="1069" spc="15" dirty="0">
                <a:latin typeface="Times New Roman"/>
                <a:cs typeface="Times New Roman"/>
              </a:rPr>
              <a:t>dependency  we </a:t>
            </a:r>
            <a:r>
              <a:rPr sz="1069" spc="10" dirty="0">
                <a:latin typeface="Times New Roman"/>
                <a:cs typeface="Times New Roman"/>
              </a:rPr>
              <a:t>further </a:t>
            </a:r>
            <a:r>
              <a:rPr sz="1069" spc="5" dirty="0">
                <a:latin typeface="Times New Roman"/>
                <a:cs typeface="Times New Roman"/>
              </a:rPr>
              <a:t>split </a:t>
            </a:r>
            <a:r>
              <a:rPr sz="1069" spc="15" dirty="0">
                <a:latin typeface="Times New Roman"/>
                <a:cs typeface="Times New Roman"/>
              </a:rPr>
              <a:t>the EMPLOYEE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into following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1984152" indent="-617">
              <a:lnSpc>
                <a:spcPct val="148200"/>
              </a:lnSpc>
              <a:spcBef>
                <a:spcPts val="661"/>
              </a:spcBef>
            </a:pPr>
            <a:r>
              <a:rPr sz="1069" spc="15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trike="sngStrike" spc="5" dirty="0">
                <a:latin typeface="Times New Roman"/>
                <a:cs typeface="Times New Roman"/>
              </a:rPr>
              <a:t>empId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empName, </a:t>
            </a:r>
            <a:r>
              <a:rPr sz="1069" spc="5" dirty="0">
                <a:latin typeface="Times New Roman"/>
                <a:cs typeface="Times New Roman"/>
              </a:rPr>
              <a:t>salary, </a:t>
            </a:r>
            <a:r>
              <a:rPr sz="1069" spc="10" dirty="0">
                <a:latin typeface="Times New Roman"/>
                <a:cs typeface="Times New Roman"/>
              </a:rPr>
              <a:t>empDept)  </a:t>
            </a:r>
            <a:r>
              <a:rPr sz="1069" spc="15" dirty="0">
                <a:latin typeface="Times New Roman"/>
                <a:cs typeface="Times New Roman"/>
              </a:rPr>
              <a:t>DEPT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strike="sngStrike" spc="10" dirty="0">
                <a:latin typeface="Times New Roman"/>
                <a:cs typeface="Times New Roman"/>
              </a:rPr>
              <a:t>empDept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empMgr)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3"/>
              </a:spcBef>
            </a:pPr>
            <a:r>
              <a:rPr sz="1069" spc="10" dirty="0">
                <a:latin typeface="Times New Roman"/>
                <a:cs typeface="Times New Roman"/>
              </a:rPr>
              <a:t>Hence finally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four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79005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243162"/>
            <a:ext cx="4867275" cy="7630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952051" indent="-617">
              <a:lnSpc>
                <a:spcPct val="147600"/>
              </a:lnSpc>
            </a:pPr>
            <a:r>
              <a:rPr sz="1069" spc="1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projName</a:t>
            </a:r>
            <a:r>
              <a:rPr sz="1069" spc="10" dirty="0">
                <a:latin typeface="Times New Roman"/>
                <a:cs typeface="Times New Roman"/>
              </a:rPr>
              <a:t>, projMgr, startDate)  </a:t>
            </a:r>
            <a:r>
              <a:rPr sz="1069" spc="15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empId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empName, </a:t>
            </a:r>
            <a:r>
              <a:rPr sz="1069" spc="5" dirty="0">
                <a:latin typeface="Times New Roman"/>
                <a:cs typeface="Times New Roman"/>
              </a:rPr>
              <a:t>salary, </a:t>
            </a:r>
            <a:r>
              <a:rPr sz="1069" spc="10" dirty="0">
                <a:latin typeface="Times New Roman"/>
                <a:cs typeface="Times New Roman"/>
              </a:rPr>
              <a:t>empDept)  </a:t>
            </a:r>
            <a:r>
              <a:rPr sz="1069" spc="24" dirty="0">
                <a:latin typeface="Times New Roman"/>
                <a:cs typeface="Times New Roman"/>
              </a:rPr>
              <a:t>WORK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projName, empId</a:t>
            </a:r>
            <a:r>
              <a:rPr sz="1069" spc="10" dirty="0">
                <a:latin typeface="Times New Roman"/>
                <a:cs typeface="Times New Roman"/>
              </a:rPr>
              <a:t>, hours,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rating)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3"/>
              </a:spcBef>
            </a:pPr>
            <a:r>
              <a:rPr sz="1069" spc="15" dirty="0">
                <a:latin typeface="Times New Roman"/>
                <a:cs typeface="Times New Roman"/>
              </a:rPr>
              <a:t>DEPT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empDept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empMgr)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8026">
              <a:lnSpc>
                <a:spcPct val="148200"/>
              </a:lnSpc>
              <a:spcBef>
                <a:spcPts val="656"/>
              </a:spcBef>
            </a:pPr>
            <a:r>
              <a:rPr sz="1069" spc="10" dirty="0">
                <a:latin typeface="Times New Roman"/>
                <a:cs typeface="Times New Roman"/>
              </a:rPr>
              <a:t>These four tables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3NF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given FD, hence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has been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normalized </a:t>
            </a:r>
            <a:r>
              <a:rPr sz="1069" spc="15" dirty="0">
                <a:latin typeface="Times New Roman"/>
                <a:cs typeface="Times New Roman"/>
              </a:rPr>
              <a:t>up to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3NF.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/>
            <a:r>
              <a:rPr sz="1264" spc="34" dirty="0">
                <a:latin typeface="Times New Roman"/>
                <a:cs typeface="Times New Roman"/>
              </a:rPr>
              <a:t>Physical </a:t>
            </a:r>
            <a:r>
              <a:rPr sz="1264" spc="49" dirty="0">
                <a:latin typeface="Times New Roman"/>
                <a:cs typeface="Times New Roman"/>
              </a:rPr>
              <a:t>Database</a:t>
            </a:r>
            <a:r>
              <a:rPr sz="1264" spc="-83" dirty="0">
                <a:latin typeface="Times New Roman"/>
                <a:cs typeface="Times New Roman"/>
              </a:rPr>
              <a:t> </a:t>
            </a:r>
            <a:r>
              <a:rPr sz="1264" spc="19" dirty="0">
                <a:latin typeface="Times New Roman"/>
                <a:cs typeface="Times New Roman"/>
              </a:rPr>
              <a:t>Design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After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completing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logical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design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normalizing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it,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establish the </a:t>
            </a:r>
            <a:r>
              <a:rPr sz="1069" spc="5" dirty="0">
                <a:latin typeface="Times New Roman"/>
                <a:cs typeface="Times New Roman"/>
              </a:rPr>
              <a:t>physical </a:t>
            </a:r>
            <a:r>
              <a:rPr sz="1069" spc="10" dirty="0">
                <a:latin typeface="Times New Roman"/>
                <a:cs typeface="Times New Roman"/>
              </a:rPr>
              <a:t>database design. Throughout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conceptual and 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designs and the normalization,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objective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storage efficiency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consistency of the database.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following  good design principles.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physical database </a:t>
            </a:r>
            <a:r>
              <a:rPr sz="1069" spc="5" dirty="0">
                <a:latin typeface="Times New Roman"/>
                <a:cs typeface="Times New Roman"/>
              </a:rPr>
              <a:t>design, </a:t>
            </a:r>
            <a:r>
              <a:rPr sz="1069" spc="10" dirty="0">
                <a:latin typeface="Times New Roman"/>
                <a:cs typeface="Times New Roman"/>
              </a:rPr>
              <a:t>however, the focus shifts  from storage efficiency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efficiency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execution.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deliberately violate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10" dirty="0">
                <a:latin typeface="Times New Roman"/>
                <a:cs typeface="Times New Roman"/>
              </a:rPr>
              <a:t>of the rules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studied </a:t>
            </a:r>
            <a:r>
              <a:rPr sz="1069" spc="5" dirty="0">
                <a:latin typeface="Times New Roman"/>
                <a:cs typeface="Times New Roman"/>
              </a:rPr>
              <a:t>earlier, </a:t>
            </a:r>
            <a:r>
              <a:rPr sz="1069" spc="10" dirty="0">
                <a:latin typeface="Times New Roman"/>
                <a:cs typeface="Times New Roman"/>
              </a:rPr>
              <a:t>however, this </a:t>
            </a:r>
            <a:r>
              <a:rPr sz="1069" spc="5" dirty="0">
                <a:latin typeface="Times New Roman"/>
                <a:cs typeface="Times New Roman"/>
              </a:rPr>
              <a:t>shift in </a:t>
            </a:r>
            <a:r>
              <a:rPr sz="1069" spc="10" dirty="0">
                <a:latin typeface="Times New Roman"/>
                <a:cs typeface="Times New Roman"/>
              </a:rPr>
              <a:t>focus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never ever </a:t>
            </a:r>
            <a:r>
              <a:rPr sz="1069" spc="5" dirty="0">
                <a:latin typeface="Times New Roman"/>
                <a:cs typeface="Times New Roman"/>
              </a:rPr>
              <a:t>lead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incorrect state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database.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correctness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we have to </a:t>
            </a:r>
            <a:r>
              <a:rPr sz="1069" spc="10" dirty="0">
                <a:latin typeface="Times New Roman"/>
                <a:cs typeface="Times New Roman"/>
              </a:rPr>
              <a:t>maintain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case.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do not </a:t>
            </a:r>
            <a:r>
              <a:rPr sz="1069" spc="10" dirty="0">
                <a:latin typeface="Times New Roman"/>
                <a:cs typeface="Times New Roman"/>
              </a:rPr>
              <a:t>follow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good design principles then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makes </a:t>
            </a:r>
            <a:r>
              <a:rPr sz="1069" spc="5" dirty="0">
                <a:latin typeface="Times New Roman"/>
                <a:cs typeface="Times New Roman"/>
              </a:rPr>
              <a:t>it  difficult to </a:t>
            </a:r>
            <a:r>
              <a:rPr sz="1069" spc="10" dirty="0">
                <a:latin typeface="Times New Roman"/>
                <a:cs typeface="Times New Roman"/>
              </a:rPr>
              <a:t>maintain the consistency or </a:t>
            </a:r>
            <a:r>
              <a:rPr sz="1069" spc="5" dirty="0">
                <a:latin typeface="Times New Roman"/>
                <a:cs typeface="Times New Roman"/>
              </a:rPr>
              <a:t>correctness </a:t>
            </a:r>
            <a:r>
              <a:rPr sz="1069" spc="10" dirty="0">
                <a:latin typeface="Times New Roman"/>
                <a:cs typeface="Times New Roman"/>
              </a:rPr>
              <a:t>of the database. Since the violation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deliberate,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aware of the dangers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violations and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 reasons for these violations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care </a:t>
            </a:r>
            <a:r>
              <a:rPr sz="1069" spc="10" dirty="0">
                <a:latin typeface="Times New Roman"/>
                <a:cs typeface="Times New Roman"/>
              </a:rPr>
              <a:t>of the possible threats and adopt  appropriate measures. </a:t>
            </a:r>
            <a:r>
              <a:rPr sz="1069" spc="5" dirty="0">
                <a:latin typeface="Times New Roman"/>
                <a:cs typeface="Times New Roman"/>
              </a:rPr>
              <a:t>Finally, </a:t>
            </a:r>
            <a:r>
              <a:rPr sz="1069" spc="10" dirty="0">
                <a:latin typeface="Times New Roman"/>
                <a:cs typeface="Times New Roman"/>
              </a:rPr>
              <a:t>there are different possibilities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designers  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adopt particular ones 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certain reasons or objectives.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be  </a:t>
            </a:r>
            <a:r>
              <a:rPr sz="1069" spc="5" dirty="0">
                <a:latin typeface="Times New Roman"/>
                <a:cs typeface="Times New Roman"/>
              </a:rPr>
              <a:t>clear </a:t>
            </a:r>
            <a:r>
              <a:rPr sz="1069" spc="10" dirty="0">
                <a:latin typeface="Times New Roman"/>
                <a:cs typeface="Times New Roman"/>
              </a:rPr>
              <a:t>about our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objectives.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physical </a:t>
            </a:r>
            <a:r>
              <a:rPr sz="1069" spc="24" dirty="0">
                <a:latin typeface="Times New Roman"/>
                <a:cs typeface="Times New Roman"/>
              </a:rPr>
              <a:t>DB </a:t>
            </a:r>
            <a:r>
              <a:rPr sz="1069" spc="10" dirty="0">
                <a:latin typeface="Times New Roman"/>
                <a:cs typeface="Times New Roman"/>
              </a:rPr>
              <a:t>design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involves: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8662">
              <a:lnSpc>
                <a:spcPct val="147300"/>
              </a:lnSpc>
              <a:spcBef>
                <a:spcPts val="83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Transforms logical DB </a:t>
            </a:r>
            <a:r>
              <a:rPr sz="1069" spc="5" dirty="0">
                <a:latin typeface="Times New Roman"/>
                <a:cs typeface="Times New Roman"/>
              </a:rPr>
              <a:t>design </a:t>
            </a:r>
            <a:r>
              <a:rPr sz="1069" spc="10" dirty="0">
                <a:latin typeface="Times New Roman"/>
                <a:cs typeface="Times New Roman"/>
              </a:rPr>
              <a:t>into technical specifications for storing and  retrieving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8662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include practically implementing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design </a:t>
            </a:r>
            <a:r>
              <a:rPr sz="1069" spc="15" dirty="0">
                <a:latin typeface="Times New Roman"/>
                <a:cs typeface="Times New Roman"/>
              </a:rPr>
              <a:t>however </a:t>
            </a:r>
            <a:r>
              <a:rPr sz="1069" spc="10" dirty="0">
                <a:latin typeface="Times New Roman"/>
                <a:cs typeface="Times New Roman"/>
              </a:rPr>
              <a:t>tool specific  decisions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involved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requires the following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input: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Normalized relations (the process performed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before)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69502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253372"/>
            <a:ext cx="4867275" cy="435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6791" indent="-209281" algn="just">
              <a:lnSpc>
                <a:spcPct val="147700"/>
              </a:lnSpc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Definitions of each attribute (means the purpose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objective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attributes.  Normally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5" dirty="0">
                <a:latin typeface="Times New Roman"/>
                <a:cs typeface="Times New Roman"/>
              </a:rPr>
              <a:t>in some </a:t>
            </a:r>
            <a:r>
              <a:rPr sz="1069" spc="10" dirty="0">
                <a:latin typeface="Times New Roman"/>
                <a:cs typeface="Times New Roman"/>
              </a:rPr>
              <a:t>form of data dictionary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case tool or </a:t>
            </a:r>
            <a:r>
              <a:rPr sz="1069" spc="15" dirty="0">
                <a:latin typeface="Times New Roman"/>
                <a:cs typeface="Times New Roman"/>
              </a:rPr>
              <a:t>may be on  </a:t>
            </a:r>
            <a:r>
              <a:rPr sz="1069" spc="10" dirty="0">
                <a:latin typeface="Times New Roman"/>
                <a:cs typeface="Times New Roman"/>
              </a:rPr>
              <a:t>paper)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Descriptions of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usage </a:t>
            </a:r>
            <a:r>
              <a:rPr sz="1069" spc="10" dirty="0">
                <a:latin typeface="Times New Roman"/>
                <a:cs typeface="Times New Roman"/>
              </a:rPr>
              <a:t>(how and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whom data </a:t>
            </a:r>
            <a:r>
              <a:rPr sz="1069" spc="10" dirty="0">
                <a:latin typeface="Times New Roman"/>
                <a:cs typeface="Times New Roman"/>
              </a:rPr>
              <a:t>will be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Requirements for response time, data security, </a:t>
            </a:r>
            <a:r>
              <a:rPr sz="1069" spc="15" dirty="0">
                <a:latin typeface="Times New Roman"/>
                <a:cs typeface="Times New Roman"/>
              </a:rPr>
              <a:t>backup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Tool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used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Decisions that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10" dirty="0">
                <a:latin typeface="Times New Roman"/>
                <a:cs typeface="Times New Roman"/>
              </a:rPr>
              <a:t>during this process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Choosing data types (precise data types depend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tool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Grouping attributes (although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normalized)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Deciding file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organizations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Selecting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Preparing strategies for efficient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access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all about today’s lecture, the discussion continues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/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we </a:t>
            </a:r>
            <a:r>
              <a:rPr sz="1069" spc="15" dirty="0">
                <a:latin typeface="Times New Roman"/>
                <a:cs typeface="Times New Roman"/>
              </a:rPr>
              <a:t>summarized </a:t>
            </a:r>
            <a:r>
              <a:rPr sz="1069" spc="10" dirty="0">
                <a:latin typeface="Times New Roman"/>
                <a:cs typeface="Times New Roman"/>
              </a:rPr>
              <a:t>the normalization process and also </a:t>
            </a:r>
            <a:r>
              <a:rPr sz="1069" spc="15" dirty="0">
                <a:latin typeface="Times New Roman"/>
                <a:cs typeface="Times New Roman"/>
              </a:rPr>
              <a:t>saw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ts val="1906"/>
              </a:lnSpc>
              <a:spcBef>
                <a:spcPts val="141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practically implement the process.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introduced </a:t>
            </a:r>
            <a:r>
              <a:rPr sz="1069" spc="10" dirty="0">
                <a:latin typeface="Times New Roman"/>
                <a:cs typeface="Times New Roman"/>
              </a:rPr>
              <a:t>our next topic that </a:t>
            </a:r>
            <a:r>
              <a:rPr sz="1069" spc="15" dirty="0">
                <a:latin typeface="Times New Roman"/>
                <a:cs typeface="Times New Roman"/>
              </a:rPr>
              <a:t>is the  </a:t>
            </a:r>
            <a:r>
              <a:rPr sz="1069" spc="10" dirty="0">
                <a:latin typeface="Times New Roman"/>
                <a:cs typeface="Times New Roman"/>
              </a:rPr>
              <a:t>physical </a:t>
            </a:r>
            <a:r>
              <a:rPr sz="1069" spc="19" dirty="0">
                <a:latin typeface="Times New Roman"/>
                <a:cs typeface="Times New Roman"/>
              </a:rPr>
              <a:t>DB </a:t>
            </a:r>
            <a:r>
              <a:rPr sz="1069" spc="10" dirty="0">
                <a:latin typeface="Times New Roman"/>
                <a:cs typeface="Times New Roman"/>
              </a:rPr>
              <a:t>design.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discuss this topic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lectures </a:t>
            </a:r>
            <a:r>
              <a:rPr sz="1069" spc="15" dirty="0">
                <a:latin typeface="Times New Roman"/>
                <a:cs typeface="Times New Roman"/>
              </a:rPr>
              <a:t>to be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9969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22</a:t>
            </a:r>
            <a:endParaRPr sz="1458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297" y="2169308"/>
            <a:ext cx="4867892" cy="730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9281">
              <a:lnSpc>
                <a:spcPts val="1278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Volume </a:t>
            </a:r>
            <a:r>
              <a:rPr sz="1069" spc="10" dirty="0">
                <a:latin typeface="Times New Roman"/>
                <a:cs typeface="Times New Roman"/>
              </a:rPr>
              <a:t>and Usage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Analysis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Designing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Fields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Choosing Data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Coding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Techniques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Coding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Controlling Data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Integrity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997"/>
              </a:spcBef>
            </a:pPr>
            <a:r>
              <a:rPr sz="1264" spc="58" dirty="0">
                <a:latin typeface="Times New Roman"/>
                <a:cs typeface="Times New Roman"/>
              </a:rPr>
              <a:t>The </a:t>
            </a:r>
            <a:r>
              <a:rPr sz="1264" spc="34" dirty="0">
                <a:latin typeface="Times New Roman"/>
                <a:cs typeface="Times New Roman"/>
              </a:rPr>
              <a:t>Physical </a:t>
            </a:r>
            <a:r>
              <a:rPr sz="1264" spc="49" dirty="0">
                <a:latin typeface="Times New Roman"/>
                <a:cs typeface="Times New Roman"/>
              </a:rPr>
              <a:t>Database </a:t>
            </a:r>
            <a:r>
              <a:rPr sz="1264" spc="15" dirty="0">
                <a:latin typeface="Times New Roman"/>
                <a:cs typeface="Times New Roman"/>
              </a:rPr>
              <a:t>Design </a:t>
            </a:r>
            <a:r>
              <a:rPr sz="1264" spc="44" dirty="0">
                <a:latin typeface="Times New Roman"/>
                <a:cs typeface="Times New Roman"/>
              </a:rPr>
              <a:t>Considerations </a:t>
            </a:r>
            <a:r>
              <a:rPr sz="1264" spc="83" dirty="0">
                <a:latin typeface="Times New Roman"/>
                <a:cs typeface="Times New Roman"/>
              </a:rPr>
              <a:t>and</a:t>
            </a:r>
            <a:r>
              <a:rPr sz="1264" spc="-160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Implementation</a:t>
            </a: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24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physical design of the database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most important phases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computerization 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organization. There are a number of important steps involved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physical </a:t>
            </a:r>
            <a:r>
              <a:rPr sz="1069" spc="10" dirty="0">
                <a:latin typeface="Times New Roman"/>
                <a:cs typeface="Times New Roman"/>
              </a:rPr>
              <a:t>design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database. Steps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carried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sequence and need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be performed precisely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result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step is </a:t>
            </a:r>
            <a:r>
              <a:rPr sz="1069" spc="10" dirty="0">
                <a:latin typeface="Times New Roman"/>
                <a:cs typeface="Times New Roman"/>
              </a:rPr>
              <a:t>properly 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step.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15" dirty="0">
                <a:latin typeface="Times New Roman"/>
                <a:cs typeface="Times New Roman"/>
              </a:rPr>
              <a:t>moving </a:t>
            </a:r>
            <a:r>
              <a:rPr sz="1069" spc="10" dirty="0">
                <a:latin typeface="Times New Roman"/>
                <a:cs typeface="Times New Roman"/>
              </a:rPr>
              <a:t>onto the </a:t>
            </a:r>
            <a:r>
              <a:rPr sz="1069" spc="5" dirty="0">
                <a:latin typeface="Times New Roman"/>
                <a:cs typeface="Times New Roman"/>
              </a:rPr>
              <a:t>Physical </a:t>
            </a:r>
            <a:r>
              <a:rPr sz="1069" spc="10" dirty="0">
                <a:latin typeface="Times New Roman"/>
                <a:cs typeface="Times New Roman"/>
              </a:rPr>
              <a:t>database design the design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database should  have undergone the following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steps,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Normalization of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endParaRPr sz="1069">
              <a:latin typeface="Times New Roman"/>
              <a:cs typeface="Times New Roman"/>
            </a:endParaRPr>
          </a:p>
          <a:p>
            <a:pPr marL="12347" marR="3328735">
              <a:lnSpc>
                <a:spcPts val="1264"/>
              </a:lnSpc>
              <a:spcBef>
                <a:spcPts val="53"/>
              </a:spcBef>
            </a:pPr>
            <a:r>
              <a:rPr sz="1069" spc="15" dirty="0">
                <a:latin typeface="Times New Roman"/>
                <a:cs typeface="Times New Roman"/>
              </a:rPr>
              <a:t>Volume </a:t>
            </a:r>
            <a:r>
              <a:rPr sz="1069" spc="10" dirty="0">
                <a:latin typeface="Times New Roman"/>
                <a:cs typeface="Times New Roman"/>
              </a:rPr>
              <a:t>estimate  Definition of each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Description of </a:t>
            </a:r>
            <a:r>
              <a:rPr sz="1069" spc="15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and when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(with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frequencies)</a:t>
            </a:r>
            <a:endParaRPr sz="1069">
              <a:latin typeface="Times New Roman"/>
              <a:cs typeface="Times New Roman"/>
            </a:endParaRPr>
          </a:p>
          <a:p>
            <a:pPr marL="12347" marR="1289638">
              <a:lnSpc>
                <a:spcPts val="127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Expectation or requirements of response time and data </a:t>
            </a:r>
            <a:r>
              <a:rPr sz="1069" spc="5" dirty="0">
                <a:latin typeface="Times New Roman"/>
                <a:cs typeface="Times New Roman"/>
              </a:rPr>
              <a:t>security.  </a:t>
            </a:r>
            <a:r>
              <a:rPr sz="1069" spc="10" dirty="0">
                <a:latin typeface="Times New Roman"/>
                <a:cs typeface="Times New Roman"/>
              </a:rPr>
              <a:t>Description of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technologies.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For the physical database design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the usage of 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term of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and the frequency. This </a:t>
            </a:r>
            <a:r>
              <a:rPr sz="1069" spc="5" dirty="0">
                <a:latin typeface="Times New Roman"/>
                <a:cs typeface="Times New Roman"/>
              </a:rPr>
              <a:t>critical </a:t>
            </a:r>
            <a:r>
              <a:rPr sz="1069" spc="10" dirty="0">
                <a:latin typeface="Times New Roman"/>
                <a:cs typeface="Times New Roman"/>
              </a:rPr>
              <a:t>decision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ensure that proper  structures are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optimized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performance 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efficiency.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steps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necessary </a:t>
            </a:r>
            <a:r>
              <a:rPr sz="1069" spc="10" dirty="0">
                <a:latin typeface="Times New Roman"/>
                <a:cs typeface="Times New Roman"/>
              </a:rPr>
              <a:t>once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the prerequisite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complete: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Select the appropriate attribute and a corresponding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for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attribute.</a:t>
            </a: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ct val="98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of selecting the attribute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placed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specific relation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physical  design.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considerable </a:t>
            </a:r>
            <a:r>
              <a:rPr sz="1069" spc="5" dirty="0">
                <a:latin typeface="Times New Roman"/>
                <a:cs typeface="Times New Roman"/>
              </a:rPr>
              <a:t>care as it is </a:t>
            </a:r>
            <a:r>
              <a:rPr sz="1069" spc="10" dirty="0">
                <a:latin typeface="Times New Roman"/>
                <a:cs typeface="Times New Roman"/>
              </a:rPr>
              <a:t>one of the most important and basic </a:t>
            </a:r>
            <a:r>
              <a:rPr sz="1069" spc="5" dirty="0">
                <a:latin typeface="Times New Roman"/>
                <a:cs typeface="Times New Roman"/>
              </a:rPr>
              <a:t>aspects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creation </a:t>
            </a:r>
            <a:r>
              <a:rPr sz="1069" spc="15" dirty="0">
                <a:latin typeface="Times New Roman"/>
                <a:cs typeface="Times New Roman"/>
              </a:rPr>
              <a:t>of the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Grouping of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relation is created 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19" dirty="0">
                <a:latin typeface="Times New Roman"/>
                <a:cs typeface="Times New Roman"/>
              </a:rPr>
              <a:t>way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information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missing from the relation and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redundant or unnecessary  information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placed </a:t>
            </a:r>
            <a:r>
              <a:rPr sz="1069" spc="15" dirty="0">
                <a:latin typeface="Times New Roman"/>
                <a:cs typeface="Times New Roman"/>
              </a:rPr>
              <a:t>in the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Looking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logical design at the time of transformation into physical design   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53"/>
              </a:spcBef>
            </a:pP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stages when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information combined logically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logical design looks  </a:t>
            </a:r>
            <a:r>
              <a:rPr sz="1069" spc="15" dirty="0">
                <a:latin typeface="Times New Roman"/>
                <a:cs typeface="Times New Roman"/>
              </a:rPr>
              <a:t>odd </a:t>
            </a:r>
            <a:r>
              <a:rPr sz="1069" spc="10" dirty="0">
                <a:latin typeface="Times New Roman"/>
                <a:cs typeface="Times New Roman"/>
              </a:rPr>
              <a:t>when transforming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design into a physical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Arrangement of Similar records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secondary memory </a:t>
            </a:r>
            <a:r>
              <a:rPr sz="1069" spc="10" dirty="0">
                <a:latin typeface="Times New Roman"/>
                <a:cs typeface="Times New Roman"/>
              </a:rPr>
              <a:t>(hard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disk)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93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321543"/>
            <a:ext cx="4867275" cy="4978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ct val="986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scheme of storage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hard </a:t>
            </a:r>
            <a:r>
              <a:rPr sz="1069" spc="10" dirty="0">
                <a:latin typeface="Times New Roman"/>
                <a:cs typeface="Times New Roman"/>
              </a:rPr>
              <a:t>disk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leads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efficiency and  management </a:t>
            </a:r>
            <a:r>
              <a:rPr sz="1069" spc="19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disk. Different types 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access </a:t>
            </a:r>
            <a:r>
              <a:rPr sz="1069" spc="15" dirty="0">
                <a:latin typeface="Times New Roman"/>
                <a:cs typeface="Times New Roman"/>
              </a:rPr>
              <a:t>mechanism </a:t>
            </a:r>
            <a:r>
              <a:rPr sz="1069" spc="10" dirty="0">
                <a:latin typeface="Times New Roman"/>
                <a:cs typeface="Times New Roman"/>
              </a:rPr>
              <a:t>are  available and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useful for rapid </a:t>
            </a:r>
            <a:r>
              <a:rPr sz="1069" spc="5" dirty="0">
                <a:latin typeface="Times New Roman"/>
                <a:cs typeface="Times New Roman"/>
              </a:rPr>
              <a:t>access, </a:t>
            </a:r>
            <a:r>
              <a:rPr sz="1069" spc="10" dirty="0">
                <a:latin typeface="Times New Roman"/>
                <a:cs typeface="Times New Roman"/>
              </a:rPr>
              <a:t>storage, and modification 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Different types of database structures can be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for placement of </a:t>
            </a:r>
            <a:r>
              <a:rPr sz="1069" spc="15" dirty="0">
                <a:latin typeface="Times New Roman"/>
                <a:cs typeface="Times New Roman"/>
              </a:rPr>
              <a:t>data on </a:t>
            </a:r>
            <a:r>
              <a:rPr sz="1069" spc="10" dirty="0">
                <a:latin typeface="Times New Roman"/>
                <a:cs typeface="Times New Roman"/>
              </a:rPr>
              <a:t>disks,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management </a:t>
            </a:r>
            <a:r>
              <a:rPr sz="1069" spc="15" dirty="0">
                <a:latin typeface="Times New Roman"/>
                <a:cs typeface="Times New Roman"/>
              </a:rPr>
              <a:t>of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forms of indexes and different database architecture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vital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and leads </a:t>
            </a:r>
            <a:r>
              <a:rPr sz="1069" spc="5" dirty="0">
                <a:latin typeface="Times New Roman"/>
                <a:cs typeface="Times New Roman"/>
              </a:rPr>
              <a:t>to better retrieval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recovery 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Preparing </a:t>
            </a:r>
            <a:r>
              <a:rPr sz="1069" spc="5" dirty="0">
                <a:latin typeface="Times New Roman"/>
                <a:cs typeface="Times New Roman"/>
              </a:rPr>
              <a:t>queries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handling </a:t>
            </a:r>
            <a:r>
              <a:rPr sz="1069" spc="5" dirty="0">
                <a:latin typeface="Times New Roman"/>
                <a:cs typeface="Times New Roman"/>
              </a:rPr>
              <a:t>strategies </a:t>
            </a:r>
            <a:r>
              <a:rPr sz="1069" spc="10" dirty="0">
                <a:latin typeface="Times New Roman"/>
                <a:cs typeface="Times New Roman"/>
              </a:rPr>
              <a:t>for the proper usage of the database,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type of input or </a:t>
            </a:r>
            <a:r>
              <a:rPr sz="1069" spc="15" dirty="0">
                <a:latin typeface="Times New Roman"/>
                <a:cs typeface="Times New Roman"/>
              </a:rPr>
              <a:t>output </a:t>
            </a:r>
            <a:r>
              <a:rPr sz="1069" spc="10" dirty="0">
                <a:latin typeface="Times New Roman"/>
                <a:cs typeface="Times New Roman"/>
              </a:rPr>
              <a:t>operation performed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database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5" dirty="0">
                <a:latin typeface="Times New Roman"/>
                <a:cs typeface="Times New Roman"/>
              </a:rPr>
              <a:t>in an  </a:t>
            </a:r>
            <a:r>
              <a:rPr sz="1069" spc="10" dirty="0">
                <a:latin typeface="Times New Roman"/>
                <a:cs typeface="Times New Roman"/>
              </a:rPr>
              <a:t>optimized and </a:t>
            </a:r>
            <a:r>
              <a:rPr sz="1069" spc="5" dirty="0">
                <a:latin typeface="Times New Roman"/>
                <a:cs typeface="Times New Roman"/>
              </a:rPr>
              <a:t>efficient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DESIGNING</a:t>
            </a:r>
            <a:r>
              <a:rPr sz="1264" spc="-58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FIELDS</a:t>
            </a:r>
            <a:endParaRPr sz="1264">
              <a:latin typeface="Times New Roman"/>
              <a:cs typeface="Times New Roman"/>
            </a:endParaRPr>
          </a:p>
          <a:p>
            <a:pPr marL="12347" marR="7408" algn="just">
              <a:lnSpc>
                <a:spcPts val="1274"/>
              </a:lnSpc>
              <a:spcBef>
                <a:spcPts val="267"/>
              </a:spcBef>
            </a:pPr>
            <a:r>
              <a:rPr sz="1069" spc="5" dirty="0">
                <a:latin typeface="Times New Roman"/>
                <a:cs typeface="Times New Roman"/>
              </a:rPr>
              <a:t>Field 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smallest unit of application data recognized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system software, such as a  programming language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management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system.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06"/>
              </a:lnSpc>
            </a:pPr>
            <a:r>
              <a:rPr sz="1069" spc="10" dirty="0">
                <a:latin typeface="Times New Roman"/>
                <a:cs typeface="Times New Roman"/>
              </a:rPr>
              <a:t>Designing fields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databases’ physical design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discussed earlier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major</a:t>
            </a:r>
            <a:r>
              <a:rPr sz="1069" spc="2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issue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and 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dealt with </a:t>
            </a:r>
            <a:r>
              <a:rPr sz="1069" spc="5" dirty="0">
                <a:latin typeface="Times New Roman"/>
                <a:cs typeface="Times New Roman"/>
              </a:rPr>
              <a:t>great </a:t>
            </a:r>
            <a:r>
              <a:rPr sz="1069" spc="10" dirty="0">
                <a:latin typeface="Times New Roman"/>
                <a:cs typeface="Times New Roman"/>
              </a:rPr>
              <a:t>care and accuracy. Data types 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structure  defined for placing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attributes. Each data type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appropriate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use with 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4 major </a:t>
            </a:r>
            <a:r>
              <a:rPr sz="1069" spc="10" dirty="0">
                <a:latin typeface="Times New Roman"/>
                <a:cs typeface="Times New Roman"/>
              </a:rPr>
              <a:t>objectives for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data types when specifying </a:t>
            </a:r>
            <a:r>
              <a:rPr sz="1069" spc="5" dirty="0">
                <a:latin typeface="Times New Roman"/>
                <a:cs typeface="Times New Roman"/>
              </a:rPr>
              <a:t>attributes in </a:t>
            </a:r>
            <a:r>
              <a:rPr sz="1069" spc="10" dirty="0">
                <a:latin typeface="Times New Roman"/>
                <a:cs typeface="Times New Roman"/>
              </a:rPr>
              <a:t>a database are  given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 marR="2945363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Minimized usage of storage space  Represent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possible values  Improve data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integrity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Support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manipulation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correct data type selection and decision for proper </a:t>
            </a:r>
            <a:r>
              <a:rPr sz="1069" spc="15" dirty="0">
                <a:latin typeface="Times New Roman"/>
                <a:cs typeface="Times New Roman"/>
              </a:rPr>
              <a:t>domain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is very  </a:t>
            </a:r>
            <a:r>
              <a:rPr sz="1069" spc="10" dirty="0">
                <a:latin typeface="Times New Roman"/>
                <a:cs typeface="Times New Roman"/>
              </a:rPr>
              <a:t>necessary 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provides a number of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benefits.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Most common </a:t>
            </a:r>
            <a:r>
              <a:rPr sz="1069" spc="10" dirty="0">
                <a:latin typeface="Times New Roman"/>
                <a:cs typeface="Times New Roman"/>
              </a:rPr>
              <a:t>data types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available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day </a:t>
            </a:r>
            <a:r>
              <a:rPr sz="1069" spc="10" dirty="0">
                <a:latin typeface="Times New Roman"/>
                <a:cs typeface="Times New Roman"/>
              </a:rPr>
              <a:t>have the following 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common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6441315"/>
            <a:ext cx="50561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3" dirty="0">
                <a:latin typeface="Times New Roman"/>
                <a:cs typeface="Times New Roman"/>
              </a:rPr>
              <a:t>Data</a:t>
            </a:r>
            <a:r>
              <a:rPr sz="875" spc="-78" dirty="0">
                <a:latin typeface="Times New Roman"/>
                <a:cs typeface="Times New Roman"/>
              </a:rPr>
              <a:t> </a:t>
            </a:r>
            <a:r>
              <a:rPr sz="875" spc="39" dirty="0">
                <a:latin typeface="Times New Roman"/>
                <a:cs typeface="Times New Roman"/>
              </a:rPr>
              <a:t>type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2183" y="6441315"/>
            <a:ext cx="60007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34" dirty="0">
                <a:latin typeface="Times New Roman"/>
                <a:cs typeface="Times New Roman"/>
              </a:rPr>
              <a:t>Description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2047" y="6374493"/>
            <a:ext cx="103469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84031" algn="l"/>
              </a:tabLst>
            </a:pPr>
            <a:r>
              <a:rPr sz="875" spc="83" dirty="0">
                <a:latin typeface="Times New Roman"/>
                <a:cs typeface="Times New Roman"/>
              </a:rPr>
              <a:t>M</a:t>
            </a:r>
            <a:r>
              <a:rPr sz="875" spc="39" dirty="0">
                <a:latin typeface="Times New Roman"/>
                <a:cs typeface="Times New Roman"/>
              </a:rPr>
              <a:t>ax	</a:t>
            </a:r>
            <a:r>
              <a:rPr sz="875" spc="15" dirty="0">
                <a:latin typeface="Times New Roman"/>
                <a:cs typeface="Times New Roman"/>
              </a:rPr>
              <a:t>S</a:t>
            </a:r>
            <a:r>
              <a:rPr sz="875" spc="10" dirty="0">
                <a:latin typeface="Times New Roman"/>
                <a:cs typeface="Times New Roman"/>
              </a:rPr>
              <a:t>iz</a:t>
            </a:r>
            <a:r>
              <a:rPr sz="875" spc="5" dirty="0">
                <a:latin typeface="Times New Roman"/>
                <a:cs typeface="Times New Roman"/>
              </a:rPr>
              <a:t>e</a:t>
            </a:r>
            <a:r>
              <a:rPr sz="875" spc="58" dirty="0">
                <a:latin typeface="Times New Roman"/>
                <a:cs typeface="Times New Roman"/>
              </a:rPr>
              <a:t>:</a:t>
            </a:r>
            <a:endParaRPr sz="875">
              <a:latin typeface="Times New Roman"/>
              <a:cs typeface="Times New Roman"/>
            </a:endParaRPr>
          </a:p>
          <a:p>
            <a:pPr marL="12347"/>
            <a:r>
              <a:rPr sz="875" spc="53" dirty="0">
                <a:latin typeface="Times New Roman"/>
                <a:cs typeface="Times New Roman"/>
              </a:rPr>
              <a:t>PL/SQL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613" y="6814712"/>
            <a:ext cx="91122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VARCHAR2(size)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2282" y="6814725"/>
            <a:ext cx="1312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124806" algn="l"/>
              </a:tabLst>
            </a:pPr>
            <a:r>
              <a:rPr sz="875" spc="10" dirty="0">
                <a:latin typeface="Times New Roman"/>
                <a:cs typeface="Times New Roman"/>
              </a:rPr>
              <a:t>le</a:t>
            </a:r>
            <a:r>
              <a:rPr sz="875" dirty="0">
                <a:latin typeface="Times New Roman"/>
                <a:cs typeface="Times New Roman"/>
              </a:rPr>
              <a:t>n</a:t>
            </a:r>
            <a:r>
              <a:rPr sz="875" spc="24" dirty="0">
                <a:latin typeface="Times New Roman"/>
                <a:cs typeface="Times New Roman"/>
              </a:rPr>
              <a:t>g</a:t>
            </a:r>
            <a:r>
              <a:rPr sz="875" spc="10" dirty="0">
                <a:latin typeface="Times New Roman"/>
                <a:cs typeface="Times New Roman"/>
              </a:rPr>
              <a:t>th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i="1" spc="5" dirty="0">
                <a:latin typeface="Times New Roman"/>
                <a:cs typeface="Times New Roman"/>
              </a:rPr>
              <a:t>s</a:t>
            </a:r>
            <a:r>
              <a:rPr sz="875" i="1" spc="10" dirty="0">
                <a:latin typeface="Times New Roman"/>
                <a:cs typeface="Times New Roman"/>
              </a:rPr>
              <a:t>i</a:t>
            </a:r>
            <a:r>
              <a:rPr sz="875" i="1" spc="15" dirty="0">
                <a:latin typeface="Times New Roman"/>
                <a:cs typeface="Times New Roman"/>
              </a:rPr>
              <a:t>ze</a:t>
            </a:r>
            <a:endParaRPr sz="875">
              <a:latin typeface="Times New Roman"/>
              <a:cs typeface="Times New Roman"/>
            </a:endParaRPr>
          </a:p>
          <a:p>
            <a:pPr marL="12347">
              <a:spcBef>
                <a:spcPts val="10"/>
              </a:spcBef>
            </a:pPr>
            <a:r>
              <a:rPr sz="875" spc="19" dirty="0">
                <a:latin typeface="Times New Roman"/>
                <a:cs typeface="Times New Roman"/>
              </a:rPr>
              <a:t>You </a:t>
            </a:r>
            <a:r>
              <a:rPr sz="875" spc="10" dirty="0">
                <a:latin typeface="Times New Roman"/>
                <a:cs typeface="Times New Roman"/>
              </a:rPr>
              <a:t>must </a:t>
            </a:r>
            <a:r>
              <a:rPr sz="875" spc="15" dirty="0">
                <a:latin typeface="Times New Roman"/>
                <a:cs typeface="Times New Roman"/>
              </a:rPr>
              <a:t>specify</a:t>
            </a:r>
            <a:r>
              <a:rPr sz="875" spc="-49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size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2372" y="6681233"/>
            <a:ext cx="273552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Variable </a:t>
            </a:r>
            <a:r>
              <a:rPr sz="875" spc="10" dirty="0">
                <a:latin typeface="Times New Roman"/>
                <a:cs typeface="Times New Roman"/>
              </a:rPr>
              <a:t>length character </a:t>
            </a:r>
            <a:r>
              <a:rPr sz="875" spc="15" dirty="0">
                <a:latin typeface="Times New Roman"/>
                <a:cs typeface="Times New Roman"/>
              </a:rPr>
              <a:t>string having </a:t>
            </a:r>
            <a:r>
              <a:rPr sz="875" spc="19" dirty="0">
                <a:latin typeface="Times New Roman"/>
                <a:cs typeface="Times New Roman"/>
              </a:rPr>
              <a:t>maximum  </a:t>
            </a:r>
            <a:r>
              <a:rPr sz="875" spc="92" dirty="0">
                <a:latin typeface="Times New Roman"/>
                <a:cs typeface="Times New Roman"/>
              </a:rPr>
              <a:t> </a:t>
            </a:r>
            <a:r>
              <a:rPr sz="1312" spc="29" baseline="-33950" dirty="0">
                <a:latin typeface="Times New Roman"/>
                <a:cs typeface="Times New Roman"/>
              </a:rPr>
              <a:t>32767</a:t>
            </a:r>
            <a:endParaRPr sz="1312" baseline="-33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7975" y="6746565"/>
            <a:ext cx="26916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4" dirty="0">
                <a:latin typeface="Times New Roman"/>
                <a:cs typeface="Times New Roman"/>
              </a:rPr>
              <a:t>b</a:t>
            </a:r>
            <a:r>
              <a:rPr sz="875" spc="-10" dirty="0">
                <a:latin typeface="Times New Roman"/>
                <a:cs typeface="Times New Roman"/>
              </a:rPr>
              <a:t>y</a:t>
            </a:r>
            <a:r>
              <a:rPr sz="875" spc="10" dirty="0">
                <a:latin typeface="Times New Roman"/>
                <a:cs typeface="Times New Roman"/>
              </a:rPr>
              <a:t>tes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3733" y="6881401"/>
            <a:ext cx="97913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5" baseline="33950" dirty="0">
                <a:latin typeface="Times New Roman"/>
                <a:cs typeface="Times New Roman"/>
              </a:rPr>
              <a:t>bytes. </a:t>
            </a:r>
            <a:r>
              <a:rPr sz="875" spc="19" dirty="0">
                <a:latin typeface="Times New Roman"/>
                <a:cs typeface="Times New Roman"/>
              </a:rPr>
              <a:t>minimum is</a:t>
            </a:r>
            <a:r>
              <a:rPr sz="875" spc="-44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1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618" y="7254796"/>
            <a:ext cx="595136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4" dirty="0">
                <a:latin typeface="Times New Roman"/>
                <a:cs typeface="Times New Roman"/>
              </a:rPr>
              <a:t>VARCHAR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2282" y="7120641"/>
            <a:ext cx="2413265" cy="40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0600"/>
              </a:lnSpc>
            </a:pPr>
            <a:r>
              <a:rPr sz="875" spc="24" dirty="0">
                <a:latin typeface="Times New Roman"/>
                <a:cs typeface="Times New Roman"/>
              </a:rPr>
              <a:t>Now </a:t>
            </a:r>
            <a:r>
              <a:rPr sz="875" spc="15" dirty="0">
                <a:latin typeface="Times New Roman"/>
                <a:cs typeface="Times New Roman"/>
              </a:rPr>
              <a:t>deprecated </a:t>
            </a:r>
            <a:r>
              <a:rPr sz="875" spc="10" dirty="0">
                <a:latin typeface="Times New Roman"/>
                <a:cs typeface="Times New Roman"/>
              </a:rPr>
              <a:t>- </a:t>
            </a:r>
            <a:r>
              <a:rPr sz="875" spc="24" dirty="0">
                <a:latin typeface="Times New Roman"/>
                <a:cs typeface="Times New Roman"/>
              </a:rPr>
              <a:t>VARCHAR </a:t>
            </a:r>
            <a:r>
              <a:rPr sz="875" spc="5" dirty="0">
                <a:latin typeface="Times New Roman"/>
                <a:cs typeface="Times New Roman"/>
              </a:rPr>
              <a:t>is </a:t>
            </a:r>
            <a:r>
              <a:rPr sz="875" spc="15" dirty="0">
                <a:latin typeface="Times New Roman"/>
                <a:cs typeface="Times New Roman"/>
              </a:rPr>
              <a:t>a synonym </a:t>
            </a:r>
            <a:r>
              <a:rPr sz="875" spc="10" dirty="0">
                <a:latin typeface="Times New Roman"/>
                <a:cs typeface="Times New Roman"/>
              </a:rPr>
              <a:t>for  </a:t>
            </a:r>
            <a:r>
              <a:rPr sz="875" spc="24" dirty="0">
                <a:latin typeface="Times New Roman"/>
                <a:cs typeface="Times New Roman"/>
              </a:rPr>
              <a:t>VARCHAR2 </a:t>
            </a:r>
            <a:r>
              <a:rPr sz="875" spc="10" dirty="0">
                <a:latin typeface="Times New Roman"/>
                <a:cs typeface="Times New Roman"/>
              </a:rPr>
              <a:t>but this </a:t>
            </a:r>
            <a:r>
              <a:rPr sz="875" spc="15" dirty="0">
                <a:latin typeface="Times New Roman"/>
                <a:cs typeface="Times New Roman"/>
              </a:rPr>
              <a:t>usage </a:t>
            </a:r>
            <a:r>
              <a:rPr sz="875" spc="19" dirty="0">
                <a:latin typeface="Times New Roman"/>
                <a:cs typeface="Times New Roman"/>
              </a:rPr>
              <a:t>may </a:t>
            </a:r>
            <a:r>
              <a:rPr sz="875" spc="15" dirty="0">
                <a:latin typeface="Times New Roman"/>
                <a:cs typeface="Times New Roman"/>
              </a:rPr>
              <a:t>change </a:t>
            </a:r>
            <a:r>
              <a:rPr sz="875" spc="5" dirty="0">
                <a:latin typeface="Times New Roman"/>
                <a:cs typeface="Times New Roman"/>
              </a:rPr>
              <a:t>in </a:t>
            </a:r>
            <a:r>
              <a:rPr sz="875" spc="15" dirty="0">
                <a:latin typeface="Times New Roman"/>
                <a:cs typeface="Times New Roman"/>
              </a:rPr>
              <a:t>future  versions.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470" y="7763051"/>
            <a:ext cx="606866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CHAR(size)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2282" y="7897913"/>
            <a:ext cx="97851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codes A100,</a:t>
            </a:r>
            <a:r>
              <a:rPr sz="875" spc="-19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B102...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2372" y="7629619"/>
            <a:ext cx="273552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Fixed  length  </a:t>
            </a:r>
            <a:r>
              <a:rPr sz="875" spc="10" dirty="0">
                <a:latin typeface="Times New Roman"/>
                <a:cs typeface="Times New Roman"/>
              </a:rPr>
              <a:t>character  </a:t>
            </a:r>
            <a:r>
              <a:rPr sz="875" spc="15" dirty="0">
                <a:latin typeface="Times New Roman"/>
                <a:cs typeface="Times New Roman"/>
              </a:rPr>
              <a:t>data </a:t>
            </a:r>
            <a:r>
              <a:rPr sz="875" spc="19" dirty="0">
                <a:latin typeface="Times New Roman"/>
                <a:cs typeface="Times New Roman"/>
              </a:rPr>
              <a:t>of  </a:t>
            </a:r>
            <a:r>
              <a:rPr sz="875" spc="10" dirty="0">
                <a:latin typeface="Times New Roman"/>
                <a:cs typeface="Times New Roman"/>
              </a:rPr>
              <a:t>length  size  </a:t>
            </a:r>
            <a:r>
              <a:rPr sz="875" spc="15" dirty="0">
                <a:latin typeface="Times New Roman"/>
                <a:cs typeface="Times New Roman"/>
              </a:rPr>
              <a:t>bytes.</a:t>
            </a:r>
            <a:r>
              <a:rPr sz="875" spc="-107" dirty="0">
                <a:latin typeface="Times New Roman"/>
                <a:cs typeface="Times New Roman"/>
              </a:rPr>
              <a:t> </a:t>
            </a:r>
            <a:r>
              <a:rPr sz="1312" spc="29" baseline="33950" dirty="0">
                <a:latin typeface="Times New Roman"/>
                <a:cs typeface="Times New Roman"/>
              </a:rPr>
              <a:t>32767</a:t>
            </a:r>
            <a:endParaRPr sz="1312" baseline="33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2372" y="7764468"/>
            <a:ext cx="279355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This should be used </a:t>
            </a:r>
            <a:r>
              <a:rPr sz="875" spc="10" dirty="0">
                <a:latin typeface="Times New Roman"/>
                <a:cs typeface="Times New Roman"/>
              </a:rPr>
              <a:t>for fixed </a:t>
            </a:r>
            <a:r>
              <a:rPr sz="875" spc="15" dirty="0">
                <a:latin typeface="Times New Roman"/>
                <a:cs typeface="Times New Roman"/>
              </a:rPr>
              <a:t>length </a:t>
            </a:r>
            <a:r>
              <a:rPr sz="875" spc="10" dirty="0">
                <a:latin typeface="Times New Roman"/>
                <a:cs typeface="Times New Roman"/>
              </a:rPr>
              <a:t>data. </a:t>
            </a:r>
            <a:r>
              <a:rPr sz="875" spc="19" dirty="0">
                <a:latin typeface="Times New Roman"/>
                <a:cs typeface="Times New Roman"/>
              </a:rPr>
              <a:t>Such </a:t>
            </a:r>
            <a:r>
              <a:rPr sz="875" spc="15" dirty="0">
                <a:latin typeface="Times New Roman"/>
                <a:cs typeface="Times New Roman"/>
              </a:rPr>
              <a:t>as  </a:t>
            </a:r>
            <a:r>
              <a:rPr sz="875" spc="63" dirty="0">
                <a:latin typeface="Times New Roman"/>
                <a:cs typeface="Times New Roman"/>
              </a:rPr>
              <a:t> </a:t>
            </a:r>
            <a:r>
              <a:rPr sz="1312" spc="21" baseline="33950" dirty="0">
                <a:latin typeface="Times New Roman"/>
                <a:cs typeface="Times New Roman"/>
              </a:rPr>
              <a:t>Default</a:t>
            </a:r>
            <a:endParaRPr sz="1312" baseline="33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7975" y="7561710"/>
            <a:ext cx="269169" cy="271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81" marR="4939" indent="-76551">
              <a:lnSpc>
                <a:spcPct val="101000"/>
              </a:lnSpc>
            </a:pPr>
            <a:r>
              <a:rPr sz="875" spc="24" dirty="0">
                <a:latin typeface="Times New Roman"/>
                <a:cs typeface="Times New Roman"/>
              </a:rPr>
              <a:t>b</a:t>
            </a:r>
            <a:r>
              <a:rPr sz="875" spc="-10" dirty="0">
                <a:latin typeface="Times New Roman"/>
                <a:cs typeface="Times New Roman"/>
              </a:rPr>
              <a:t>y</a:t>
            </a:r>
            <a:r>
              <a:rPr sz="875" spc="10" dirty="0">
                <a:latin typeface="Times New Roman"/>
                <a:cs typeface="Times New Roman"/>
              </a:rPr>
              <a:t>tes  </a:t>
            </a:r>
            <a:r>
              <a:rPr sz="875" spc="24" dirty="0">
                <a:latin typeface="Times New Roman"/>
                <a:cs typeface="Times New Roman"/>
              </a:rPr>
              <a:t>a</a:t>
            </a:r>
            <a:r>
              <a:rPr sz="875" dirty="0">
                <a:latin typeface="Times New Roman"/>
                <a:cs typeface="Times New Roman"/>
              </a:rPr>
              <a:t>n</a:t>
            </a:r>
            <a:r>
              <a:rPr sz="875" spc="15" dirty="0">
                <a:latin typeface="Times New Roman"/>
                <a:cs typeface="Times New Roman"/>
              </a:rPr>
              <a:t>d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2228" y="7831145"/>
            <a:ext cx="103408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minimum   </a:t>
            </a:r>
            <a:r>
              <a:rPr sz="875" spc="10" dirty="0">
                <a:latin typeface="Times New Roman"/>
                <a:cs typeface="Times New Roman"/>
              </a:rPr>
              <a:t>size   is</a:t>
            </a:r>
            <a:r>
              <a:rPr sz="875" spc="209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1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1985" y="7964591"/>
            <a:ext cx="25311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4" dirty="0">
                <a:latin typeface="Times New Roman"/>
                <a:cs typeface="Times New Roman"/>
              </a:rPr>
              <a:t>b</a:t>
            </a:r>
            <a:r>
              <a:rPr sz="875" spc="-10" dirty="0">
                <a:latin typeface="Times New Roman"/>
                <a:cs typeface="Times New Roman"/>
              </a:rPr>
              <a:t>y</a:t>
            </a:r>
            <a:r>
              <a:rPr sz="875" spc="10" dirty="0">
                <a:latin typeface="Times New Roman"/>
                <a:cs typeface="Times New Roman"/>
              </a:rPr>
              <a:t>te.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557" y="8540981"/>
            <a:ext cx="73280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NUMBER(p,s)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2282" y="8139433"/>
            <a:ext cx="3454753" cy="285246"/>
          </a:xfrm>
          <a:prstGeom prst="rect">
            <a:avLst/>
          </a:prstGeom>
        </p:spPr>
        <p:txBody>
          <a:bodyPr vert="horz" wrap="square" lIns="0" tIns="3087" rIns="0" bIns="0" rtlCol="0">
            <a:spAutoFit/>
          </a:bodyPr>
          <a:lstStyle/>
          <a:p>
            <a:pPr marL="12347" marR="4939">
              <a:lnSpc>
                <a:spcPts val="1060"/>
              </a:lnSpc>
              <a:spcBef>
                <a:spcPts val="24"/>
              </a:spcBef>
              <a:tabLst>
                <a:tab pos="1235929" algn="l"/>
                <a:tab pos="2301470" algn="l"/>
                <a:tab pos="3079327" algn="l"/>
              </a:tabLst>
            </a:pPr>
            <a:r>
              <a:rPr sz="875" spc="34" dirty="0">
                <a:latin typeface="Times New Roman"/>
                <a:cs typeface="Times New Roman"/>
              </a:rPr>
              <a:t>M</a:t>
            </a:r>
            <a:r>
              <a:rPr sz="875" spc="15" dirty="0">
                <a:latin typeface="Times New Roman"/>
                <a:cs typeface="Times New Roman"/>
              </a:rPr>
              <a:t>a</a:t>
            </a:r>
            <a:r>
              <a:rPr sz="875" dirty="0">
                <a:latin typeface="Times New Roman"/>
                <a:cs typeface="Times New Roman"/>
              </a:rPr>
              <a:t>g</a:t>
            </a:r>
            <a:r>
              <a:rPr sz="875" spc="24" dirty="0">
                <a:latin typeface="Times New Roman"/>
                <a:cs typeface="Times New Roman"/>
              </a:rPr>
              <a:t>n</a:t>
            </a:r>
            <a:r>
              <a:rPr sz="875" spc="10" dirty="0">
                <a:latin typeface="Times New Roman"/>
                <a:cs typeface="Times New Roman"/>
              </a:rPr>
              <a:t>i</a:t>
            </a:r>
            <a:r>
              <a:rPr sz="875" dirty="0">
                <a:latin typeface="Times New Roman"/>
                <a:cs typeface="Times New Roman"/>
              </a:rPr>
              <a:t>t</a:t>
            </a:r>
            <a:r>
              <a:rPr sz="875" spc="15" dirty="0">
                <a:latin typeface="Times New Roman"/>
                <a:cs typeface="Times New Roman"/>
              </a:rPr>
              <a:t>ude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24" dirty="0">
                <a:latin typeface="Times New Roman"/>
                <a:cs typeface="Times New Roman"/>
              </a:rPr>
              <a:t>1</a:t>
            </a:r>
            <a:r>
              <a:rPr sz="875" spc="15" dirty="0">
                <a:latin typeface="Times New Roman"/>
                <a:cs typeface="Times New Roman"/>
              </a:rPr>
              <a:t>E-</a:t>
            </a:r>
            <a:r>
              <a:rPr sz="875" spc="24" dirty="0">
                <a:latin typeface="Times New Roman"/>
                <a:cs typeface="Times New Roman"/>
              </a:rPr>
              <a:t>1</a:t>
            </a:r>
            <a:r>
              <a:rPr sz="875" spc="15" dirty="0">
                <a:latin typeface="Times New Roman"/>
                <a:cs typeface="Times New Roman"/>
              </a:rPr>
              <a:t>30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-5" dirty="0">
                <a:latin typeface="Times New Roman"/>
                <a:cs typeface="Times New Roman"/>
              </a:rPr>
              <a:t>.</a:t>
            </a:r>
            <a:r>
              <a:rPr sz="875" spc="5" dirty="0">
                <a:latin typeface="Times New Roman"/>
                <a:cs typeface="Times New Roman"/>
              </a:rPr>
              <a:t>.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24" dirty="0">
                <a:latin typeface="Times New Roman"/>
                <a:cs typeface="Times New Roman"/>
              </a:rPr>
              <a:t>1</a:t>
            </a:r>
            <a:r>
              <a:rPr sz="875" spc="15" dirty="0">
                <a:latin typeface="Times New Roman"/>
                <a:cs typeface="Times New Roman"/>
              </a:rPr>
              <a:t>0</a:t>
            </a:r>
            <a:r>
              <a:rPr sz="875" spc="10" dirty="0">
                <a:latin typeface="Times New Roman"/>
                <a:cs typeface="Times New Roman"/>
              </a:rPr>
              <a:t>E</a:t>
            </a:r>
            <a:r>
              <a:rPr sz="875" spc="24" dirty="0">
                <a:latin typeface="Times New Roman"/>
                <a:cs typeface="Times New Roman"/>
              </a:rPr>
              <a:t>1</a:t>
            </a:r>
            <a:r>
              <a:rPr sz="875" spc="10" dirty="0">
                <a:latin typeface="Times New Roman"/>
                <a:cs typeface="Times New Roman"/>
              </a:rPr>
              <a:t>25  </a:t>
            </a:r>
            <a:r>
              <a:rPr sz="875" spc="19" dirty="0">
                <a:latin typeface="Times New Roman"/>
                <a:cs typeface="Times New Roman"/>
              </a:rPr>
              <a:t>maximum </a:t>
            </a:r>
            <a:r>
              <a:rPr sz="875" spc="15" dirty="0">
                <a:latin typeface="Times New Roman"/>
                <a:cs typeface="Times New Roman"/>
              </a:rPr>
              <a:t>precision </a:t>
            </a:r>
            <a:r>
              <a:rPr sz="875" spc="19" dirty="0">
                <a:latin typeface="Times New Roman"/>
                <a:cs typeface="Times New Roman"/>
              </a:rPr>
              <a:t>of 126 </a:t>
            </a:r>
            <a:r>
              <a:rPr sz="875" spc="15" dirty="0">
                <a:latin typeface="Times New Roman"/>
                <a:cs typeface="Times New Roman"/>
              </a:rPr>
              <a:t>binary </a:t>
            </a:r>
            <a:r>
              <a:rPr sz="875" spc="10" dirty="0">
                <a:latin typeface="Times New Roman"/>
                <a:cs typeface="Times New Roman"/>
              </a:rPr>
              <a:t>digits, </a:t>
            </a:r>
            <a:r>
              <a:rPr sz="875" spc="19" dirty="0">
                <a:latin typeface="Times New Roman"/>
                <a:cs typeface="Times New Roman"/>
              </a:rPr>
              <a:t>which </a:t>
            </a:r>
            <a:r>
              <a:rPr sz="875" spc="10" dirty="0">
                <a:latin typeface="Times New Roman"/>
                <a:cs typeface="Times New Roman"/>
              </a:rPr>
              <a:t>is </a:t>
            </a:r>
            <a:r>
              <a:rPr sz="875" spc="15" dirty="0">
                <a:latin typeface="Times New Roman"/>
                <a:cs typeface="Times New Roman"/>
              </a:rPr>
              <a:t>roughly equivalent  </a:t>
            </a:r>
            <a:r>
              <a:rPr sz="875" spc="117" dirty="0">
                <a:latin typeface="Times New Roman"/>
                <a:cs typeface="Times New Roman"/>
              </a:rPr>
              <a:t> </a:t>
            </a:r>
            <a:r>
              <a:rPr sz="875" spc="5" dirty="0">
                <a:latin typeface="Times New Roman"/>
                <a:cs typeface="Times New Roman"/>
              </a:rPr>
              <a:t>to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9426" y="8541006"/>
            <a:ext cx="93221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77827" algn="l"/>
                <a:tab pos="758719" algn="l"/>
              </a:tabLst>
            </a:pPr>
            <a:r>
              <a:rPr sz="875" spc="5" dirty="0">
                <a:latin typeface="Times New Roman"/>
                <a:cs typeface="Times New Roman"/>
              </a:rPr>
              <a:t>s</a:t>
            </a:r>
            <a:r>
              <a:rPr sz="875" spc="15" dirty="0">
                <a:latin typeface="Times New Roman"/>
                <a:cs typeface="Times New Roman"/>
              </a:rPr>
              <a:t>ca</a:t>
            </a:r>
            <a:r>
              <a:rPr sz="875" dirty="0">
                <a:latin typeface="Times New Roman"/>
                <a:cs typeface="Times New Roman"/>
              </a:rPr>
              <a:t>l</a:t>
            </a:r>
            <a:r>
              <a:rPr sz="875" spc="15" dirty="0">
                <a:latin typeface="Times New Roman"/>
                <a:cs typeface="Times New Roman"/>
              </a:rPr>
              <a:t>e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10" dirty="0">
                <a:latin typeface="Times New Roman"/>
                <a:cs typeface="Times New Roman"/>
              </a:rPr>
              <a:t>s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15" dirty="0">
                <a:latin typeface="Times New Roman"/>
                <a:cs typeface="Times New Roman"/>
              </a:rPr>
              <a:t>c</a:t>
            </a:r>
            <a:r>
              <a:rPr sz="875" spc="5" dirty="0">
                <a:latin typeface="Times New Roman"/>
                <a:cs typeface="Times New Roman"/>
              </a:rPr>
              <a:t>a</a:t>
            </a:r>
            <a:r>
              <a:rPr sz="875" spc="15" dirty="0">
                <a:latin typeface="Times New Roman"/>
                <a:cs typeface="Times New Roman"/>
              </a:rPr>
              <a:t>n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0260" y="8407651"/>
            <a:ext cx="39264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209" marR="4939" indent="-102480"/>
            <a:r>
              <a:rPr sz="875" spc="24" dirty="0">
                <a:latin typeface="Times New Roman"/>
                <a:cs typeface="Times New Roman"/>
              </a:rPr>
              <a:t>d</a:t>
            </a:r>
            <a:r>
              <a:rPr sz="875" spc="15" dirty="0">
                <a:latin typeface="Times New Roman"/>
                <a:cs typeface="Times New Roman"/>
              </a:rPr>
              <a:t>e</a:t>
            </a:r>
            <a:r>
              <a:rPr sz="875" spc="5" dirty="0">
                <a:latin typeface="Times New Roman"/>
                <a:cs typeface="Times New Roman"/>
              </a:rPr>
              <a:t>c</a:t>
            </a:r>
            <a:r>
              <a:rPr sz="875" spc="24" dirty="0">
                <a:latin typeface="Times New Roman"/>
                <a:cs typeface="Times New Roman"/>
              </a:rPr>
              <a:t>i</a:t>
            </a:r>
            <a:r>
              <a:rPr sz="875" spc="5" dirty="0">
                <a:latin typeface="Times New Roman"/>
                <a:cs typeface="Times New Roman"/>
              </a:rPr>
              <a:t>m</a:t>
            </a:r>
            <a:r>
              <a:rPr sz="875" spc="10" dirty="0">
                <a:latin typeface="Times New Roman"/>
                <a:cs typeface="Times New Roman"/>
              </a:rPr>
              <a:t>al  range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2282" y="8407651"/>
            <a:ext cx="206816" cy="41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38</a:t>
            </a:r>
            <a:endParaRPr sz="875">
              <a:latin typeface="Times New Roman"/>
              <a:cs typeface="Times New Roman"/>
            </a:endParaRPr>
          </a:p>
          <a:p>
            <a:pPr marL="12347" marR="4939">
              <a:lnSpc>
                <a:spcPts val="1060"/>
              </a:lnSpc>
              <a:spcBef>
                <a:spcPts val="24"/>
              </a:spcBef>
            </a:pPr>
            <a:r>
              <a:rPr sz="875" spc="29" dirty="0">
                <a:latin typeface="Times New Roman"/>
                <a:cs typeface="Times New Roman"/>
              </a:rPr>
              <a:t>T</a:t>
            </a:r>
            <a:r>
              <a:rPr sz="875" spc="10" dirty="0">
                <a:latin typeface="Times New Roman"/>
                <a:cs typeface="Times New Roman"/>
              </a:rPr>
              <a:t>he  </a:t>
            </a:r>
            <a:r>
              <a:rPr sz="875" spc="15" dirty="0">
                <a:latin typeface="Times New Roman"/>
                <a:cs typeface="Times New Roman"/>
              </a:rPr>
              <a:t>For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0482" y="8675854"/>
            <a:ext cx="101926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66128" algn="l"/>
              </a:tabLst>
            </a:pPr>
            <a:r>
              <a:rPr sz="875" spc="-5" dirty="0">
                <a:latin typeface="Times New Roman"/>
                <a:cs typeface="Times New Roman"/>
              </a:rPr>
              <a:t>f</a:t>
            </a:r>
            <a:r>
              <a:rPr sz="875" spc="10" dirty="0">
                <a:latin typeface="Times New Roman"/>
                <a:cs typeface="Times New Roman"/>
              </a:rPr>
              <a:t>l</a:t>
            </a:r>
            <a:r>
              <a:rPr sz="875" spc="24" dirty="0">
                <a:latin typeface="Times New Roman"/>
                <a:cs typeface="Times New Roman"/>
              </a:rPr>
              <a:t>o</a:t>
            </a:r>
            <a:r>
              <a:rPr sz="875" spc="5" dirty="0">
                <a:latin typeface="Times New Roman"/>
                <a:cs typeface="Times New Roman"/>
              </a:rPr>
              <a:t>a</a:t>
            </a:r>
            <a:r>
              <a:rPr sz="875" spc="10" dirty="0">
                <a:latin typeface="Times New Roman"/>
                <a:cs typeface="Times New Roman"/>
              </a:rPr>
              <a:t>ti</a:t>
            </a:r>
            <a:r>
              <a:rPr sz="875" dirty="0">
                <a:latin typeface="Times New Roman"/>
                <a:cs typeface="Times New Roman"/>
              </a:rPr>
              <a:t>n</a:t>
            </a:r>
            <a:r>
              <a:rPr sz="875" spc="15" dirty="0">
                <a:latin typeface="Times New Roman"/>
                <a:cs typeface="Times New Roman"/>
              </a:rPr>
              <a:t>g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24" dirty="0">
                <a:latin typeface="Times New Roman"/>
                <a:cs typeface="Times New Roman"/>
              </a:rPr>
              <a:t>po</a:t>
            </a:r>
            <a:r>
              <a:rPr sz="875" dirty="0">
                <a:latin typeface="Times New Roman"/>
                <a:cs typeface="Times New Roman"/>
              </a:rPr>
              <a:t>i</a:t>
            </a:r>
            <a:r>
              <a:rPr sz="875" spc="10" dirty="0">
                <a:latin typeface="Times New Roman"/>
                <a:cs typeface="Times New Roman"/>
              </a:rPr>
              <a:t>nt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69958" y="8541006"/>
            <a:ext cx="106865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148">
              <a:tabLst>
                <a:tab pos="579071" algn="l"/>
                <a:tab pos="964913" algn="l"/>
              </a:tabLst>
            </a:pPr>
            <a:r>
              <a:rPr sz="875" spc="-5" dirty="0">
                <a:latin typeface="Times New Roman"/>
                <a:cs typeface="Times New Roman"/>
              </a:rPr>
              <a:t>f</a:t>
            </a:r>
            <a:r>
              <a:rPr sz="875" spc="10" dirty="0">
                <a:latin typeface="Times New Roman"/>
                <a:cs typeface="Times New Roman"/>
              </a:rPr>
              <a:t>r</a:t>
            </a:r>
            <a:r>
              <a:rPr sz="875" spc="29" dirty="0">
                <a:latin typeface="Times New Roman"/>
                <a:cs typeface="Times New Roman"/>
              </a:rPr>
              <a:t>o</a:t>
            </a:r>
            <a:r>
              <a:rPr sz="875" spc="24" dirty="0">
                <a:latin typeface="Times New Roman"/>
                <a:cs typeface="Times New Roman"/>
              </a:rPr>
              <a:t>m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-29" dirty="0">
                <a:latin typeface="Times New Roman"/>
                <a:cs typeface="Times New Roman"/>
              </a:rPr>
              <a:t>-</a:t>
            </a:r>
            <a:r>
              <a:rPr sz="875" spc="15" dirty="0">
                <a:latin typeface="Times New Roman"/>
                <a:cs typeface="Times New Roman"/>
              </a:rPr>
              <a:t>84</a:t>
            </a:r>
            <a:r>
              <a:rPr sz="875" dirty="0">
                <a:latin typeface="Times New Roman"/>
                <a:cs typeface="Times New Roman"/>
              </a:rPr>
              <a:t>	</a:t>
            </a:r>
            <a:r>
              <a:rPr sz="875" spc="10" dirty="0">
                <a:latin typeface="Times New Roman"/>
                <a:cs typeface="Times New Roman"/>
              </a:rPr>
              <a:t>to</a:t>
            </a:r>
            <a:endParaRPr sz="875">
              <a:latin typeface="Times New Roman"/>
              <a:cs typeface="Times New Roman"/>
            </a:endParaRPr>
          </a:p>
          <a:p>
            <a:pPr marL="12347">
              <a:spcBef>
                <a:spcPts val="10"/>
              </a:spcBef>
              <a:tabLst>
                <a:tab pos="635250" algn="l"/>
              </a:tabLst>
            </a:pPr>
            <a:r>
              <a:rPr sz="875" spc="15" dirty="0">
                <a:latin typeface="Times New Roman"/>
                <a:cs typeface="Times New Roman"/>
              </a:rPr>
              <a:t>don't	specify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1837" y="8407652"/>
            <a:ext cx="289542" cy="40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26" marR="7408" indent="-56795"/>
            <a:r>
              <a:rPr sz="875" spc="15" dirty="0">
                <a:latin typeface="Times New Roman"/>
                <a:cs typeface="Times New Roman"/>
              </a:rPr>
              <a:t>dig</a:t>
            </a:r>
            <a:r>
              <a:rPr sz="875" dirty="0">
                <a:latin typeface="Times New Roman"/>
                <a:cs typeface="Times New Roman"/>
              </a:rPr>
              <a:t>i</a:t>
            </a:r>
            <a:r>
              <a:rPr sz="875" spc="24" dirty="0">
                <a:latin typeface="Times New Roman"/>
                <a:cs typeface="Times New Roman"/>
              </a:rPr>
              <a:t>t</a:t>
            </a:r>
            <a:r>
              <a:rPr sz="875" spc="10" dirty="0">
                <a:latin typeface="Times New Roman"/>
                <a:cs typeface="Times New Roman"/>
              </a:rPr>
              <a:t>s  </a:t>
            </a:r>
            <a:r>
              <a:rPr sz="875" spc="24" dirty="0">
                <a:latin typeface="Times New Roman"/>
                <a:cs typeface="Times New Roman"/>
              </a:rPr>
              <a:t>1</a:t>
            </a:r>
            <a:r>
              <a:rPr sz="875" spc="15" dirty="0">
                <a:latin typeface="Times New Roman"/>
                <a:cs typeface="Times New Roman"/>
              </a:rPr>
              <a:t>2</a:t>
            </a:r>
            <a:r>
              <a:rPr sz="875" spc="24" dirty="0">
                <a:latin typeface="Times New Roman"/>
                <a:cs typeface="Times New Roman"/>
              </a:rPr>
              <a:t>7</a:t>
            </a:r>
            <a:r>
              <a:rPr sz="875" spc="5" dirty="0">
                <a:latin typeface="Times New Roman"/>
                <a:cs typeface="Times New Roman"/>
              </a:rPr>
              <a:t>.</a:t>
            </a:r>
            <a:endParaRPr sz="875">
              <a:latin typeface="Times New Roman"/>
              <a:cs typeface="Times New Roman"/>
            </a:endParaRPr>
          </a:p>
          <a:p>
            <a:pPr marL="142607">
              <a:spcBef>
                <a:spcPts val="10"/>
              </a:spcBef>
            </a:pPr>
            <a:r>
              <a:rPr sz="875" spc="24" dirty="0">
                <a:latin typeface="Times New Roman"/>
                <a:cs typeface="Times New Roman"/>
              </a:rPr>
              <a:t>p</a:t>
            </a:r>
            <a:r>
              <a:rPr sz="875" spc="10" dirty="0">
                <a:latin typeface="Times New Roman"/>
                <a:cs typeface="Times New Roman"/>
              </a:rPr>
              <a:t>,s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2282" y="8806083"/>
            <a:ext cx="3460309" cy="271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1200"/>
              </a:lnSpc>
            </a:pPr>
            <a:r>
              <a:rPr sz="875" spc="24" dirty="0">
                <a:latin typeface="Times New Roman"/>
                <a:cs typeface="Times New Roman"/>
              </a:rPr>
              <a:t>REAL </a:t>
            </a:r>
            <a:r>
              <a:rPr sz="875" spc="10" dirty="0">
                <a:latin typeface="Times New Roman"/>
                <a:cs typeface="Times New Roman"/>
              </a:rPr>
              <a:t>has </a:t>
            </a:r>
            <a:r>
              <a:rPr sz="875" spc="15" dirty="0">
                <a:latin typeface="Times New Roman"/>
                <a:cs typeface="Times New Roman"/>
              </a:rPr>
              <a:t>a </a:t>
            </a:r>
            <a:r>
              <a:rPr sz="875" spc="19" dirty="0">
                <a:latin typeface="Times New Roman"/>
                <a:cs typeface="Times New Roman"/>
              </a:rPr>
              <a:t>maximum </a:t>
            </a:r>
            <a:r>
              <a:rPr sz="875" spc="10" dirty="0">
                <a:latin typeface="Times New Roman"/>
                <a:cs typeface="Times New Roman"/>
              </a:rPr>
              <a:t>precision </a:t>
            </a:r>
            <a:r>
              <a:rPr sz="875" spc="15" dirty="0">
                <a:latin typeface="Times New Roman"/>
                <a:cs typeface="Times New Roman"/>
              </a:rPr>
              <a:t>of </a:t>
            </a:r>
            <a:r>
              <a:rPr sz="875" spc="19" dirty="0">
                <a:latin typeface="Times New Roman"/>
                <a:cs typeface="Times New Roman"/>
              </a:rPr>
              <a:t>63 </a:t>
            </a:r>
            <a:r>
              <a:rPr sz="875" spc="15" dirty="0">
                <a:latin typeface="Times New Roman"/>
                <a:cs typeface="Times New Roman"/>
              </a:rPr>
              <a:t>binary </a:t>
            </a:r>
            <a:r>
              <a:rPr sz="875" spc="10" dirty="0">
                <a:latin typeface="Times New Roman"/>
                <a:cs typeface="Times New Roman"/>
              </a:rPr>
              <a:t>digits, </a:t>
            </a:r>
            <a:r>
              <a:rPr sz="875" spc="15" dirty="0">
                <a:latin typeface="Times New Roman"/>
                <a:cs typeface="Times New Roman"/>
              </a:rPr>
              <a:t>which </a:t>
            </a:r>
            <a:r>
              <a:rPr sz="875" spc="10" dirty="0">
                <a:latin typeface="Times New Roman"/>
                <a:cs typeface="Times New Roman"/>
              </a:rPr>
              <a:t>is </a:t>
            </a:r>
            <a:r>
              <a:rPr sz="875" spc="19" dirty="0">
                <a:latin typeface="Times New Roman"/>
                <a:cs typeface="Times New Roman"/>
              </a:rPr>
              <a:t>roughly  </a:t>
            </a:r>
            <a:r>
              <a:rPr sz="875" spc="10" dirty="0">
                <a:latin typeface="Times New Roman"/>
                <a:cs typeface="Times New Roman"/>
              </a:rPr>
              <a:t>equivalent </a:t>
            </a:r>
            <a:r>
              <a:rPr sz="875" spc="5" dirty="0">
                <a:latin typeface="Times New Roman"/>
                <a:cs typeface="Times New Roman"/>
              </a:rPr>
              <a:t>to </a:t>
            </a:r>
            <a:r>
              <a:rPr sz="875" spc="15" dirty="0">
                <a:latin typeface="Times New Roman"/>
                <a:cs typeface="Times New Roman"/>
              </a:rPr>
              <a:t>18 decimal</a:t>
            </a:r>
            <a:r>
              <a:rPr sz="875" spc="24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digits</a:t>
            </a:r>
            <a:endParaRPr sz="87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379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6502</Words>
  <Application>Microsoft Office PowerPoint</Application>
  <PresentationFormat>Custom</PresentationFormat>
  <Paragraphs>674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