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70" r:id="rId2"/>
    <p:sldId id="271" r:id="rId3"/>
    <p:sldId id="272" r:id="rId4"/>
    <p:sldId id="273" r:id="rId5"/>
    <p:sldId id="274" r:id="rId6"/>
    <p:sldId id="266" r:id="rId7"/>
    <p:sldId id="267" r:id="rId8"/>
    <p:sldId id="268" r:id="rId9"/>
    <p:sldId id="269" r:id="rId10"/>
    <p:sldId id="261" r:id="rId11"/>
    <p:sldId id="262" r:id="rId12"/>
    <p:sldId id="263" r:id="rId13"/>
    <p:sldId id="264" r:id="rId14"/>
    <p:sldId id="265" r:id="rId15"/>
    <p:sldId id="256" r:id="rId16"/>
    <p:sldId id="257" r:id="rId17"/>
    <p:sldId id="258" r:id="rId18"/>
    <p:sldId id="259" r:id="rId19"/>
    <p:sldId id="260" r:id="rId20"/>
    <p:sldId id="275" r:id="rId21"/>
    <p:sldId id="276" r:id="rId22"/>
    <p:sldId id="277" r:id="rId23"/>
    <p:sldId id="278" r:id="rId24"/>
    <p:sldId id="279" r:id="rId25"/>
    <p:sldId id="280" r:id="rId26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26" id="{9C9C24C0-1B42-4FC7-8A60-032651F683F1}">
          <p14:sldIdLst>
            <p14:sldId id="270"/>
            <p14:sldId id="271"/>
            <p14:sldId id="272"/>
            <p14:sldId id="273"/>
            <p14:sldId id="274"/>
          </p14:sldIdLst>
        </p14:section>
        <p14:section name="27" id="{B6348BDF-3847-41DC-A9B3-AAB424041F77}">
          <p14:sldIdLst>
            <p14:sldId id="266"/>
            <p14:sldId id="267"/>
            <p14:sldId id="268"/>
            <p14:sldId id="269"/>
          </p14:sldIdLst>
        </p14:section>
        <p14:section name="28" id="{7544498F-6DA2-4841-B129-C9B23C0B05FF}">
          <p14:sldIdLst>
            <p14:sldId id="261"/>
            <p14:sldId id="262"/>
            <p14:sldId id="263"/>
            <p14:sldId id="264"/>
            <p14:sldId id="265"/>
          </p14:sldIdLst>
        </p14:section>
        <p14:section name="29" id="{646F51DF-12EB-4C86-9CA7-444DDCB9155B}">
          <p14:sldIdLst>
            <p14:sldId id="256"/>
            <p14:sldId id="257"/>
            <p14:sldId id="258"/>
            <p14:sldId id="259"/>
            <p14:sldId id="260"/>
          </p14:sldIdLst>
        </p14:section>
        <p14:section name="30" id="{F4396592-4BC7-4FC3-98BD-E14BE46109EC}">
          <p14:sldIdLst>
            <p14:sldId id="275"/>
            <p14:sldId id="276"/>
            <p14:sldId id="277"/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 autoAdjust="0"/>
  </p:normalViewPr>
  <p:slideViewPr>
    <p:cSldViewPr>
      <p:cViewPr>
        <p:scale>
          <a:sx n="125" d="100"/>
          <a:sy n="125" d="100"/>
        </p:scale>
        <p:origin x="859" y="-134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3658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7037"/>
    </p:cViewPr>
  </p:sorterViewPr>
  <p:notesViewPr>
    <p:cSldViewPr>
      <p:cViewPr varScale="1">
        <p:scale>
          <a:sx n="57" d="100"/>
          <a:sy n="57" d="100"/>
        </p:scale>
        <p:origin x="321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7013F-820A-40F9-A768-7BEB4545385F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F33A-F79F-427B-9C76-34CCD7893C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5949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C63A7-166E-4609-8B49-C8F2F7609287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495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8AB7D-E94E-4EDC-8D86-EB888FD933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2042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46273" y="9886392"/>
            <a:ext cx="2668904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93688" y="9887156"/>
            <a:ext cx="27940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84" y="1456570"/>
            <a:ext cx="1308188" cy="7630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spc="58" dirty="0">
                <a:latin typeface="Arial"/>
                <a:cs typeface="Arial"/>
              </a:rPr>
              <a:t>Lecture </a:t>
            </a:r>
            <a:r>
              <a:rPr sz="1458" spc="29" dirty="0">
                <a:latin typeface="Arial"/>
                <a:cs typeface="Arial"/>
              </a:rPr>
              <a:t>No.</a:t>
            </a:r>
            <a:r>
              <a:rPr sz="1458" spc="-141" dirty="0">
                <a:latin typeface="Arial"/>
                <a:cs typeface="Arial"/>
              </a:rPr>
              <a:t> </a:t>
            </a:r>
            <a:r>
              <a:rPr sz="1458" dirty="0">
                <a:latin typeface="Arial"/>
                <a:cs typeface="Arial"/>
              </a:rPr>
              <a:t>26</a:t>
            </a:r>
            <a:endParaRPr sz="1458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58">
              <a:latin typeface="Times New Roman"/>
              <a:cs typeface="Times New Roman"/>
            </a:endParaRPr>
          </a:p>
          <a:p>
            <a:pPr marL="12347">
              <a:spcBef>
                <a:spcPts val="1089"/>
              </a:spcBef>
            </a:pPr>
            <a:r>
              <a:rPr sz="1167" u="heavy" spc="44" dirty="0">
                <a:latin typeface="Arial"/>
                <a:cs typeface="Arial"/>
              </a:rPr>
              <a:t>Reading</a:t>
            </a:r>
            <a:r>
              <a:rPr sz="1167" u="heavy" spc="-58" dirty="0">
                <a:latin typeface="Arial"/>
                <a:cs typeface="Arial"/>
              </a:rPr>
              <a:t> </a:t>
            </a:r>
            <a:r>
              <a:rPr sz="1167" u="heavy" spc="44" dirty="0">
                <a:latin typeface="Arial"/>
                <a:cs typeface="Arial"/>
              </a:rPr>
              <a:t>Material</a:t>
            </a:r>
            <a:endParaRPr sz="1167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1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  <p:sp>
        <p:nvSpPr>
          <p:cNvPr id="6" name="object 6"/>
          <p:cNvSpPr txBox="1"/>
          <p:nvPr/>
        </p:nvSpPr>
        <p:spPr>
          <a:xfrm>
            <a:off x="1302541" y="2376483"/>
            <a:ext cx="5191390" cy="376590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45067" rIns="0" bIns="0" rtlCol="0">
            <a:spAutoFit/>
          </a:bodyPr>
          <a:lstStyle/>
          <a:p>
            <a:pPr marL="59265" marR="48770" indent="-617">
              <a:lnSpc>
                <a:spcPts val="1274"/>
              </a:lnSpc>
              <a:spcBef>
                <a:spcPts val="355"/>
              </a:spcBef>
            </a:pPr>
            <a:r>
              <a:rPr sz="1069" spc="10" dirty="0">
                <a:latin typeface="Times New Roman"/>
                <a:cs typeface="Times New Roman"/>
              </a:rPr>
              <a:t>“Database </a:t>
            </a:r>
            <a:r>
              <a:rPr sz="1069" spc="15" dirty="0">
                <a:latin typeface="Times New Roman"/>
                <a:cs typeface="Times New Roman"/>
              </a:rPr>
              <a:t>Management </a:t>
            </a:r>
            <a:r>
              <a:rPr sz="1069" spc="10" dirty="0">
                <a:latin typeface="Times New Roman"/>
                <a:cs typeface="Times New Roman"/>
              </a:rPr>
              <a:t>Systems”, </a:t>
            </a:r>
            <a:r>
              <a:rPr sz="1069" spc="-5" dirty="0">
                <a:latin typeface="Times New Roman"/>
                <a:cs typeface="Times New Roman"/>
              </a:rPr>
              <a:t>2</a:t>
            </a:r>
            <a:r>
              <a:rPr sz="1094" spc="-7" baseline="37037" dirty="0">
                <a:latin typeface="Times New Roman"/>
                <a:cs typeface="Times New Roman"/>
              </a:rPr>
              <a:t>nd </a:t>
            </a:r>
            <a:r>
              <a:rPr sz="1069" spc="10" dirty="0">
                <a:latin typeface="Times New Roman"/>
                <a:cs typeface="Times New Roman"/>
              </a:rPr>
              <a:t>edition, Raghu Ramakrishnan, Johannes Gehrke,  McGraw-Hill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2388" y="3207525"/>
            <a:ext cx="4867275" cy="6247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167" spc="49" dirty="0">
                <a:latin typeface="Arial"/>
                <a:cs typeface="Arial"/>
              </a:rPr>
              <a:t>Overview </a:t>
            </a:r>
            <a:r>
              <a:rPr sz="1167" spc="78" dirty="0">
                <a:latin typeface="Arial"/>
                <a:cs typeface="Arial"/>
              </a:rPr>
              <a:t>of</a:t>
            </a:r>
            <a:r>
              <a:rPr sz="1167" spc="-73" dirty="0">
                <a:latin typeface="Arial"/>
                <a:cs typeface="Arial"/>
              </a:rPr>
              <a:t> </a:t>
            </a:r>
            <a:r>
              <a:rPr sz="1167" spc="53" dirty="0">
                <a:latin typeface="Arial"/>
                <a:cs typeface="Arial"/>
              </a:rPr>
              <a:t>Lecture</a:t>
            </a:r>
            <a:endParaRPr sz="1167">
              <a:latin typeface="Arial"/>
              <a:cs typeface="Arial"/>
            </a:endParaRPr>
          </a:p>
          <a:p>
            <a:pPr marL="222862">
              <a:spcBef>
                <a:spcPts val="237"/>
              </a:spcBef>
              <a:tabLst>
                <a:tab pos="431526" algn="l"/>
              </a:tabLst>
            </a:pPr>
            <a:r>
              <a:rPr sz="1069" spc="15" dirty="0">
                <a:latin typeface="Courier New"/>
                <a:cs typeface="Courier New"/>
              </a:rPr>
              <a:t>o	</a:t>
            </a:r>
            <a:r>
              <a:rPr sz="1069" spc="10" dirty="0">
                <a:latin typeface="Times New Roman"/>
                <a:cs typeface="Times New Roman"/>
              </a:rPr>
              <a:t>Different </a:t>
            </a:r>
            <a:r>
              <a:rPr sz="1069" spc="15" dirty="0">
                <a:latin typeface="Times New Roman"/>
                <a:cs typeface="Times New Roman"/>
              </a:rPr>
              <a:t>Commands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SQL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</a:pP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previous lecture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seen the database of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examination system.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had  drawn </a:t>
            </a:r>
            <a:r>
              <a:rPr sz="1069" spc="15" dirty="0">
                <a:latin typeface="Times New Roman"/>
                <a:cs typeface="Times New Roman"/>
              </a:rPr>
              <a:t>the ER model and </a:t>
            </a:r>
            <a:r>
              <a:rPr sz="1069" spc="10" dirty="0">
                <a:latin typeface="Times New Roman"/>
                <a:cs typeface="Times New Roman"/>
              </a:rPr>
              <a:t>then the </a:t>
            </a:r>
            <a:r>
              <a:rPr sz="1069" spc="5" dirty="0">
                <a:latin typeface="Times New Roman"/>
                <a:cs typeface="Times New Roman"/>
              </a:rPr>
              <a:t>relational </a:t>
            </a:r>
            <a:r>
              <a:rPr sz="1069" spc="15" dirty="0">
                <a:latin typeface="Times New Roman"/>
                <a:cs typeface="Times New Roman"/>
              </a:rPr>
              <a:t>model,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15" dirty="0">
                <a:latin typeface="Times New Roman"/>
                <a:cs typeface="Times New Roman"/>
              </a:rPr>
              <a:t>was </a:t>
            </a:r>
            <a:r>
              <a:rPr sz="1069" spc="10" dirty="0">
                <a:latin typeface="Times New Roman"/>
                <a:cs typeface="Times New Roman"/>
              </a:rPr>
              <a:t>normalized. </a:t>
            </a: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this  lecture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start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different </a:t>
            </a:r>
            <a:r>
              <a:rPr sz="1069" spc="15" dirty="0">
                <a:latin typeface="Times New Roman"/>
                <a:cs typeface="Times New Roman"/>
              </a:rPr>
              <a:t>commands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SQL.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875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1264" spc="5" dirty="0">
                <a:latin typeface="Times New Roman"/>
                <a:cs typeface="Times New Roman"/>
              </a:rPr>
              <a:t>Categories of SQL</a:t>
            </a:r>
            <a:r>
              <a:rPr sz="1264" spc="-29" dirty="0">
                <a:latin typeface="Times New Roman"/>
                <a:cs typeface="Times New Roman"/>
              </a:rPr>
              <a:t> </a:t>
            </a:r>
            <a:r>
              <a:rPr sz="1264" spc="5" dirty="0">
                <a:latin typeface="Times New Roman"/>
                <a:cs typeface="Times New Roman"/>
              </a:rPr>
              <a:t>Commands</a:t>
            </a:r>
            <a:endParaRPr sz="1264">
              <a:latin typeface="Times New Roman"/>
              <a:cs typeface="Times New Roman"/>
            </a:endParaRPr>
          </a:p>
          <a:p>
            <a:pPr marL="12347" marR="6173" algn="just">
              <a:lnSpc>
                <a:spcPts val="1274"/>
              </a:lnSpc>
              <a:spcBef>
                <a:spcPts val="326"/>
              </a:spcBef>
            </a:pPr>
            <a:r>
              <a:rPr sz="1069" spc="49" dirty="0">
                <a:latin typeface="Times New Roman"/>
                <a:cs typeface="Times New Roman"/>
              </a:rPr>
              <a:t>We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spc="44" dirty="0">
                <a:latin typeface="Times New Roman"/>
                <a:cs typeface="Times New Roman"/>
              </a:rPr>
              <a:t>have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spc="53" dirty="0">
                <a:latin typeface="Times New Roman"/>
                <a:cs typeface="Times New Roman"/>
              </a:rPr>
              <a:t>already</a:t>
            </a:r>
            <a:r>
              <a:rPr sz="1069" spc="34" dirty="0">
                <a:latin typeface="Times New Roman"/>
                <a:cs typeface="Times New Roman"/>
              </a:rPr>
              <a:t> </a:t>
            </a:r>
            <a:r>
              <a:rPr sz="1069" spc="73" dirty="0">
                <a:latin typeface="Times New Roman"/>
                <a:cs typeface="Times New Roman"/>
              </a:rPr>
              <a:t>read</a:t>
            </a:r>
            <a:r>
              <a:rPr sz="1069" spc="29" dirty="0">
                <a:latin typeface="Times New Roman"/>
                <a:cs typeface="Times New Roman"/>
              </a:rPr>
              <a:t> </a:t>
            </a:r>
            <a:r>
              <a:rPr sz="1069" spc="44" dirty="0">
                <a:latin typeface="Times New Roman"/>
                <a:cs typeface="Times New Roman"/>
              </a:rPr>
              <a:t>in</a:t>
            </a:r>
            <a:r>
              <a:rPr sz="1069" spc="29" dirty="0">
                <a:latin typeface="Times New Roman"/>
                <a:cs typeface="Times New Roman"/>
              </a:rPr>
              <a:t> </a:t>
            </a:r>
            <a:r>
              <a:rPr sz="1069" spc="73" dirty="0">
                <a:latin typeface="Times New Roman"/>
                <a:cs typeface="Times New Roman"/>
              </a:rPr>
              <a:t>our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spc="39" dirty="0">
                <a:latin typeface="Times New Roman"/>
                <a:cs typeface="Times New Roman"/>
              </a:rPr>
              <a:t>previous</a:t>
            </a:r>
            <a:r>
              <a:rPr sz="1069" spc="29" dirty="0">
                <a:latin typeface="Times New Roman"/>
                <a:cs typeface="Times New Roman"/>
              </a:rPr>
              <a:t> </a:t>
            </a:r>
            <a:r>
              <a:rPr sz="1069" spc="44" dirty="0">
                <a:latin typeface="Times New Roman"/>
                <a:cs typeface="Times New Roman"/>
              </a:rPr>
              <a:t>lecture</a:t>
            </a:r>
            <a:r>
              <a:rPr sz="1069" spc="39" dirty="0">
                <a:latin typeface="Times New Roman"/>
                <a:cs typeface="Times New Roman"/>
              </a:rPr>
              <a:t> </a:t>
            </a:r>
            <a:r>
              <a:rPr sz="1069" spc="73" dirty="0">
                <a:latin typeface="Times New Roman"/>
                <a:cs typeface="Times New Roman"/>
              </a:rPr>
              <a:t>that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58" dirty="0">
                <a:latin typeface="Times New Roman"/>
                <a:cs typeface="Times New Roman"/>
              </a:rPr>
              <a:t>there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spc="73" dirty="0">
                <a:latin typeface="Times New Roman"/>
                <a:cs typeface="Times New Roman"/>
              </a:rPr>
              <a:t>are</a:t>
            </a:r>
            <a:r>
              <a:rPr sz="1069" spc="39" dirty="0">
                <a:latin typeface="Times New Roman"/>
                <a:cs typeface="Times New Roman"/>
              </a:rPr>
              <a:t> </a:t>
            </a:r>
            <a:r>
              <a:rPr sz="1069" spc="58" dirty="0">
                <a:latin typeface="Times New Roman"/>
                <a:cs typeface="Times New Roman"/>
              </a:rPr>
              <a:t>three</a:t>
            </a:r>
            <a:r>
              <a:rPr sz="1069" spc="39" dirty="0">
                <a:latin typeface="Times New Roman"/>
                <a:cs typeface="Times New Roman"/>
              </a:rPr>
              <a:t> </a:t>
            </a:r>
            <a:r>
              <a:rPr sz="1069" spc="44" dirty="0">
                <a:latin typeface="Times New Roman"/>
                <a:cs typeface="Times New Roman"/>
              </a:rPr>
              <a:t>different</a:t>
            </a:r>
            <a:r>
              <a:rPr sz="1069" spc="29" dirty="0">
                <a:latin typeface="Times New Roman"/>
                <a:cs typeface="Times New Roman"/>
              </a:rPr>
              <a:t> </a:t>
            </a:r>
            <a:r>
              <a:rPr sz="1069" spc="34" dirty="0">
                <a:latin typeface="Times New Roman"/>
                <a:cs typeface="Times New Roman"/>
              </a:rPr>
              <a:t>types 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49" dirty="0">
                <a:latin typeface="Times New Roman"/>
                <a:cs typeface="Times New Roman"/>
              </a:rPr>
              <a:t>commands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49" dirty="0">
                <a:latin typeface="Times New Roman"/>
                <a:cs typeface="Times New Roman"/>
              </a:rPr>
              <a:t>SQL,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39" dirty="0">
                <a:latin typeface="Times New Roman"/>
                <a:cs typeface="Times New Roman"/>
              </a:rPr>
              <a:t>which</a:t>
            </a:r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spc="73" dirty="0">
                <a:latin typeface="Times New Roman"/>
                <a:cs typeface="Times New Roman"/>
              </a:rPr>
              <a:t>are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24" dirty="0">
                <a:latin typeface="Times New Roman"/>
                <a:cs typeface="Times New Roman"/>
              </a:rPr>
              <a:t>DDL,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3" dirty="0">
                <a:latin typeface="Times New Roman"/>
                <a:cs typeface="Times New Roman"/>
              </a:rPr>
              <a:t>DML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73" dirty="0">
                <a:latin typeface="Times New Roman"/>
                <a:cs typeface="Times New Roman"/>
              </a:rPr>
              <a:t>and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39" dirty="0">
                <a:latin typeface="Times New Roman"/>
                <a:cs typeface="Times New Roman"/>
              </a:rPr>
              <a:t>DCL.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49" dirty="0">
                <a:latin typeface="Times New Roman"/>
                <a:cs typeface="Times New Roman"/>
              </a:rPr>
              <a:t>We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34" dirty="0">
                <a:latin typeface="Times New Roman"/>
                <a:cs typeface="Times New Roman"/>
              </a:rPr>
              <a:t>now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44" dirty="0">
                <a:latin typeface="Times New Roman"/>
                <a:cs typeface="Times New Roman"/>
              </a:rPr>
              <a:t>study</a:t>
            </a:r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spc="29" dirty="0">
                <a:latin typeface="Times New Roman"/>
                <a:cs typeface="Times New Roman"/>
              </a:rPr>
              <a:t>DDL.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264"/>
              </a:lnSpc>
            </a:pPr>
            <a:r>
              <a:rPr sz="1069" spc="39" dirty="0">
                <a:latin typeface="Times New Roman"/>
                <a:cs typeface="Times New Roman"/>
              </a:rPr>
              <a:t>DDL</a:t>
            </a:r>
            <a:endParaRPr sz="1069">
              <a:latin typeface="Times New Roman"/>
              <a:cs typeface="Times New Roman"/>
            </a:endParaRPr>
          </a:p>
          <a:p>
            <a:pPr marL="12347" marR="8026" algn="just">
              <a:lnSpc>
                <a:spcPts val="1264"/>
              </a:lnSpc>
              <a:spcBef>
                <a:spcPts val="39"/>
              </a:spcBef>
            </a:pPr>
            <a:r>
              <a:rPr sz="1069" spc="-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deals with the structure of database.The </a:t>
            </a:r>
            <a:r>
              <a:rPr sz="1069" spc="19" dirty="0">
                <a:latin typeface="Times New Roman"/>
                <a:cs typeface="Times New Roman"/>
              </a:rPr>
              <a:t>DDL </a:t>
            </a:r>
            <a:r>
              <a:rPr sz="1069" spc="10" dirty="0">
                <a:latin typeface="Times New Roman"/>
                <a:cs typeface="Times New Roman"/>
              </a:rPr>
              <a:t>(Data Definition Language) allows  </a:t>
            </a:r>
            <a:r>
              <a:rPr sz="1069" spc="5" dirty="0">
                <a:latin typeface="Times New Roman"/>
                <a:cs typeface="Times New Roman"/>
              </a:rPr>
              <a:t>specification </a:t>
            </a:r>
            <a:r>
              <a:rPr sz="1069" spc="15" dirty="0">
                <a:latin typeface="Times New Roman"/>
                <a:cs typeface="Times New Roman"/>
              </a:rPr>
              <a:t>of not </a:t>
            </a:r>
            <a:r>
              <a:rPr sz="1069" spc="19" dirty="0">
                <a:latin typeface="Times New Roman"/>
                <a:cs typeface="Times New Roman"/>
              </a:rPr>
              <a:t>only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set </a:t>
            </a:r>
            <a:r>
              <a:rPr sz="1069" spc="10" dirty="0">
                <a:latin typeface="Times New Roman"/>
                <a:cs typeface="Times New Roman"/>
              </a:rPr>
              <a:t>of relations, but also the following information for </a:t>
            </a:r>
            <a:r>
              <a:rPr sz="1069" spc="5" dirty="0">
                <a:latin typeface="Times New Roman"/>
                <a:cs typeface="Times New Roman"/>
              </a:rPr>
              <a:t>each  relation: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431526" indent="-208662">
              <a:buSzPct val="81818"/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The schema for each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relation.</a:t>
            </a:r>
            <a:endParaRPr sz="1069">
              <a:latin typeface="Times New Roman"/>
              <a:cs typeface="Times New Roman"/>
            </a:endParaRPr>
          </a:p>
          <a:p>
            <a:pPr marL="431526" indent="-208662">
              <a:spcBef>
                <a:spcPts val="608"/>
              </a:spcBef>
              <a:buSzPct val="81818"/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domain </a:t>
            </a:r>
            <a:r>
              <a:rPr sz="1069" spc="10" dirty="0">
                <a:latin typeface="Times New Roman"/>
                <a:cs typeface="Times New Roman"/>
              </a:rPr>
              <a:t>of values associated with each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attribute.</a:t>
            </a:r>
            <a:endParaRPr sz="1069">
              <a:latin typeface="Times New Roman"/>
              <a:cs typeface="Times New Roman"/>
            </a:endParaRPr>
          </a:p>
          <a:p>
            <a:pPr marL="431526" indent="-208662">
              <a:spcBef>
                <a:spcPts val="608"/>
              </a:spcBef>
              <a:buSzPct val="81818"/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Integrity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constraints.</a:t>
            </a:r>
            <a:endParaRPr sz="1069">
              <a:latin typeface="Times New Roman"/>
              <a:cs typeface="Times New Roman"/>
            </a:endParaRPr>
          </a:p>
          <a:p>
            <a:pPr marL="431526" indent="-208662">
              <a:spcBef>
                <a:spcPts val="617"/>
              </a:spcBef>
              <a:buSzPct val="81818"/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set </a:t>
            </a:r>
            <a:r>
              <a:rPr sz="1069" spc="10" dirty="0">
                <a:latin typeface="Times New Roman"/>
                <a:cs typeface="Times New Roman"/>
              </a:rPr>
              <a:t>of indices for each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relation.</a:t>
            </a:r>
            <a:endParaRPr sz="1069">
              <a:latin typeface="Times New Roman"/>
              <a:cs typeface="Times New Roman"/>
            </a:endParaRPr>
          </a:p>
          <a:p>
            <a:pPr marL="431526" indent="-208662">
              <a:spcBef>
                <a:spcPts val="608"/>
              </a:spcBef>
              <a:buSzPct val="81818"/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Security and authorization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information.</a:t>
            </a:r>
            <a:endParaRPr sz="1069">
              <a:latin typeface="Times New Roman"/>
              <a:cs typeface="Times New Roman"/>
            </a:endParaRPr>
          </a:p>
          <a:p>
            <a:pPr marL="431526" indent="-208662">
              <a:spcBef>
                <a:spcPts val="617"/>
              </a:spcBef>
              <a:buSzPct val="81818"/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Physical storage structure </a:t>
            </a:r>
            <a:r>
              <a:rPr sz="1069" spc="15" dirty="0">
                <a:latin typeface="Times New Roman"/>
                <a:cs typeface="Times New Roman"/>
              </a:rPr>
              <a:t>on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disk.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61"/>
              </a:spcBef>
            </a:pPr>
            <a:r>
              <a:rPr sz="1069" spc="10" dirty="0">
                <a:latin typeface="Times New Roman"/>
                <a:cs typeface="Times New Roman"/>
              </a:rPr>
              <a:t>Following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three </a:t>
            </a:r>
            <a:r>
              <a:rPr sz="1069" spc="5" dirty="0">
                <a:latin typeface="Times New Roman"/>
                <a:cs typeface="Times New Roman"/>
              </a:rPr>
              <a:t>different </a:t>
            </a:r>
            <a:r>
              <a:rPr sz="1069" spc="15" dirty="0">
                <a:latin typeface="Times New Roman"/>
                <a:cs typeface="Times New Roman"/>
              </a:rPr>
              <a:t>commands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DDL:-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64"/>
              </a:lnSpc>
              <a:spcBef>
                <a:spcPts val="671"/>
              </a:spcBef>
            </a:pPr>
            <a:r>
              <a:rPr sz="1069" spc="58" dirty="0">
                <a:latin typeface="Times New Roman"/>
                <a:cs typeface="Times New Roman"/>
              </a:rPr>
              <a:t>Create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500"/>
              </a:lnSpc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15" dirty="0">
                <a:latin typeface="Times New Roman"/>
                <a:cs typeface="Times New Roman"/>
              </a:rPr>
              <a:t>management </a:t>
            </a:r>
            <a:r>
              <a:rPr sz="1069" spc="10" dirty="0">
                <a:latin typeface="Times New Roman"/>
                <a:cs typeface="Times New Roman"/>
              </a:rPr>
              <a:t>step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9" dirty="0">
                <a:latin typeface="Times New Roman"/>
                <a:cs typeface="Times New Roman"/>
              </a:rPr>
              <a:t>any </a:t>
            </a:r>
            <a:r>
              <a:rPr sz="1069" spc="10" dirty="0">
                <a:latin typeface="Times New Roman"/>
                <a:cs typeface="Times New Roman"/>
              </a:rPr>
              <a:t>database project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create the database. This  task can range from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elementary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complicated, </a:t>
            </a:r>
            <a:r>
              <a:rPr sz="1069" spc="15" dirty="0">
                <a:latin typeface="Times New Roman"/>
                <a:cs typeface="Times New Roman"/>
              </a:rPr>
              <a:t>depending on </a:t>
            </a:r>
            <a:r>
              <a:rPr sz="1069" spc="10" dirty="0">
                <a:latin typeface="Times New Roman"/>
                <a:cs typeface="Times New Roman"/>
              </a:rPr>
              <a:t>your needs and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database management system </a:t>
            </a:r>
            <a:r>
              <a:rPr sz="1069" spc="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15" dirty="0">
                <a:latin typeface="Times New Roman"/>
                <a:cs typeface="Times New Roman"/>
              </a:rPr>
              <a:t>chosen. </a:t>
            </a:r>
            <a:r>
              <a:rPr sz="1069" spc="19" dirty="0">
                <a:latin typeface="Times New Roman"/>
                <a:cs typeface="Times New Roman"/>
              </a:rPr>
              <a:t>Many </a:t>
            </a:r>
            <a:r>
              <a:rPr sz="1069" spc="15" dirty="0">
                <a:latin typeface="Times New Roman"/>
                <a:cs typeface="Times New Roman"/>
              </a:rPr>
              <a:t>modern </a:t>
            </a:r>
            <a:r>
              <a:rPr sz="1069" spc="10" dirty="0">
                <a:latin typeface="Times New Roman"/>
                <a:cs typeface="Times New Roman"/>
              </a:rPr>
              <a:t>systems (including  Personal Oracle7) include </a:t>
            </a:r>
            <a:r>
              <a:rPr sz="1069" spc="5" dirty="0">
                <a:latin typeface="Times New Roman"/>
                <a:cs typeface="Times New Roman"/>
              </a:rPr>
              <a:t>graphical </a:t>
            </a:r>
            <a:r>
              <a:rPr sz="1069" spc="10" dirty="0">
                <a:latin typeface="Times New Roman"/>
                <a:cs typeface="Times New Roman"/>
              </a:rPr>
              <a:t>tools that </a:t>
            </a:r>
            <a:r>
              <a:rPr sz="1069" spc="5" dirty="0">
                <a:latin typeface="Times New Roman"/>
                <a:cs typeface="Times New Roman"/>
              </a:rPr>
              <a:t>enable you to </a:t>
            </a:r>
            <a:r>
              <a:rPr sz="1069" spc="10" dirty="0">
                <a:latin typeface="Times New Roman"/>
                <a:cs typeface="Times New Roman"/>
              </a:rPr>
              <a:t>completely build the  database with the </a:t>
            </a:r>
            <a:r>
              <a:rPr sz="1069" spc="5" dirty="0">
                <a:latin typeface="Times New Roman"/>
                <a:cs typeface="Times New Roman"/>
              </a:rPr>
              <a:t>click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 mouse button. This timesaving feature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certainly helpful,  but </a:t>
            </a:r>
            <a:r>
              <a:rPr sz="1069" spc="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should understand the </a:t>
            </a:r>
            <a:r>
              <a:rPr sz="1069" spc="19" dirty="0">
                <a:latin typeface="Times New Roman"/>
                <a:cs typeface="Times New Roman"/>
              </a:rPr>
              <a:t>SQL </a:t>
            </a:r>
            <a:r>
              <a:rPr sz="1069" spc="10" dirty="0">
                <a:latin typeface="Times New Roman"/>
                <a:cs typeface="Times New Roman"/>
              </a:rPr>
              <a:t>statements that execute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response </a:t>
            </a:r>
            <a:r>
              <a:rPr sz="1069" spc="15" dirty="0">
                <a:latin typeface="Times New Roman"/>
                <a:cs typeface="Times New Roman"/>
              </a:rPr>
              <a:t>to the mouse  </a:t>
            </a:r>
            <a:r>
              <a:rPr sz="1069" spc="10" dirty="0">
                <a:latin typeface="Times New Roman"/>
                <a:cs typeface="Times New Roman"/>
              </a:rPr>
              <a:t>clicks.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This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command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used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to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create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new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database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table.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table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created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endParaRPr sz="106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97583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84" y="1315805"/>
            <a:ext cx="1308188" cy="7433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spc="58" dirty="0">
                <a:latin typeface="Arial"/>
                <a:cs typeface="Arial"/>
              </a:rPr>
              <a:t>Lecture </a:t>
            </a:r>
            <a:r>
              <a:rPr sz="1458" spc="29" dirty="0">
                <a:latin typeface="Arial"/>
                <a:cs typeface="Arial"/>
              </a:rPr>
              <a:t>No.</a:t>
            </a:r>
            <a:r>
              <a:rPr sz="1458" spc="-141" dirty="0">
                <a:latin typeface="Arial"/>
                <a:cs typeface="Arial"/>
              </a:rPr>
              <a:t> </a:t>
            </a:r>
            <a:r>
              <a:rPr sz="1458" dirty="0">
                <a:latin typeface="Arial"/>
                <a:cs typeface="Arial"/>
              </a:rPr>
              <a:t>28</a:t>
            </a:r>
            <a:endParaRPr sz="1458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58">
              <a:latin typeface="Times New Roman"/>
              <a:cs typeface="Times New Roman"/>
            </a:endParaRPr>
          </a:p>
          <a:p>
            <a:pPr marL="12347">
              <a:spcBef>
                <a:spcPts val="933"/>
              </a:spcBef>
            </a:pPr>
            <a:r>
              <a:rPr sz="1167" u="heavy" spc="44" dirty="0">
                <a:latin typeface="Arial"/>
                <a:cs typeface="Arial"/>
              </a:rPr>
              <a:t>Reading</a:t>
            </a:r>
            <a:r>
              <a:rPr sz="1167" u="heavy" spc="-58" dirty="0">
                <a:latin typeface="Arial"/>
                <a:cs typeface="Arial"/>
              </a:rPr>
              <a:t> </a:t>
            </a:r>
            <a:r>
              <a:rPr sz="1167" u="heavy" spc="44" dirty="0">
                <a:latin typeface="Arial"/>
                <a:cs typeface="Arial"/>
              </a:rPr>
              <a:t>Material</a:t>
            </a:r>
            <a:endParaRPr sz="1167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05504" y="2571344"/>
            <a:ext cx="5185216" cy="0"/>
          </a:xfrm>
          <a:custGeom>
            <a:avLst/>
            <a:gdLst/>
            <a:ahLst/>
            <a:cxnLst/>
            <a:rect l="l" t="t" r="r" b="b"/>
            <a:pathLst>
              <a:path w="5333365">
                <a:moveTo>
                  <a:pt x="0" y="0"/>
                </a:moveTo>
                <a:lnTo>
                  <a:pt x="5333105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1352436" y="2621434"/>
            <a:ext cx="5094464" cy="4851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215"/>
              </a:lnSpc>
            </a:pPr>
            <a:r>
              <a:rPr sz="1069" spc="10" dirty="0">
                <a:latin typeface="Times New Roman"/>
                <a:cs typeface="Times New Roman"/>
              </a:rPr>
              <a:t>“Database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Management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Systems”,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-5" dirty="0">
                <a:latin typeface="Times New Roman"/>
                <a:cs typeface="Times New Roman"/>
              </a:rPr>
              <a:t>2</a:t>
            </a:r>
            <a:r>
              <a:rPr sz="1094" spc="-7" baseline="37037" dirty="0">
                <a:latin typeface="Times New Roman"/>
                <a:cs typeface="Times New Roman"/>
              </a:rPr>
              <a:t>nd </a:t>
            </a:r>
            <a:r>
              <a:rPr sz="1094" spc="153" baseline="3703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edition,</a:t>
            </a:r>
            <a:r>
              <a:rPr sz="1069" spc="17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Raghu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Ramakrishnan,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Johannes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Gehrke,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McGraw-Hill</a:t>
            </a:r>
            <a:endParaRPr sz="1069">
              <a:latin typeface="Times New Roman"/>
              <a:cs typeface="Times New Roman"/>
            </a:endParaRPr>
          </a:p>
          <a:p>
            <a:pPr marL="222245">
              <a:spcBef>
                <a:spcPts val="34"/>
              </a:spcBef>
            </a:pPr>
            <a:r>
              <a:rPr sz="1069" spc="10" dirty="0">
                <a:latin typeface="Times New Roman"/>
                <a:cs typeface="Times New Roman"/>
              </a:rPr>
              <a:t>“Teach Yourself </a:t>
            </a:r>
            <a:r>
              <a:rPr sz="1069" spc="19" dirty="0">
                <a:latin typeface="Times New Roman"/>
                <a:cs typeface="Times New Roman"/>
              </a:rPr>
              <a:t>SQL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21 </a:t>
            </a:r>
            <a:r>
              <a:rPr sz="1069" spc="10" dirty="0">
                <a:latin typeface="Times New Roman"/>
                <a:cs typeface="Times New Roman"/>
              </a:rPr>
              <a:t>Days”, Second Edition </a:t>
            </a:r>
            <a:r>
              <a:rPr sz="1069" spc="15" dirty="0">
                <a:latin typeface="Times New Roman"/>
                <a:cs typeface="Times New Roman"/>
              </a:rPr>
              <a:t>Que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Series.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05717" y="2947284"/>
            <a:ext cx="5185833" cy="0"/>
          </a:xfrm>
          <a:custGeom>
            <a:avLst/>
            <a:gdLst/>
            <a:ahLst/>
            <a:cxnLst/>
            <a:rect l="l" t="t" r="r" b="b"/>
            <a:pathLst>
              <a:path w="5334000">
                <a:moveTo>
                  <a:pt x="0" y="0"/>
                </a:moveTo>
                <a:lnTo>
                  <a:pt x="5333975" y="0"/>
                </a:lnTo>
              </a:path>
            </a:pathLst>
          </a:custGeom>
          <a:ln w="6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1302647" y="2569121"/>
            <a:ext cx="0" cy="787753"/>
          </a:xfrm>
          <a:custGeom>
            <a:avLst/>
            <a:gdLst/>
            <a:ahLst/>
            <a:cxnLst/>
            <a:rect l="l" t="t" r="r" b="b"/>
            <a:pathLst>
              <a:path h="810260">
                <a:moveTo>
                  <a:pt x="0" y="0"/>
                </a:moveTo>
                <a:lnTo>
                  <a:pt x="0" y="809709"/>
                </a:lnTo>
              </a:path>
            </a:pathLst>
          </a:custGeom>
          <a:ln w="6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1305717" y="3353375"/>
            <a:ext cx="5185833" cy="0"/>
          </a:xfrm>
          <a:custGeom>
            <a:avLst/>
            <a:gdLst/>
            <a:ahLst/>
            <a:cxnLst/>
            <a:rect l="l" t="t" r="r" b="b"/>
            <a:pathLst>
              <a:path w="5334000">
                <a:moveTo>
                  <a:pt x="0" y="0"/>
                </a:moveTo>
                <a:lnTo>
                  <a:pt x="5333975" y="0"/>
                </a:lnTo>
              </a:path>
            </a:pathLst>
          </a:custGeom>
          <a:ln w="6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6493961" y="2569121"/>
            <a:ext cx="0" cy="787753"/>
          </a:xfrm>
          <a:custGeom>
            <a:avLst/>
            <a:gdLst/>
            <a:ahLst/>
            <a:cxnLst/>
            <a:rect l="l" t="t" r="r" b="b"/>
            <a:pathLst>
              <a:path h="810260">
                <a:moveTo>
                  <a:pt x="0" y="0"/>
                </a:moveTo>
                <a:lnTo>
                  <a:pt x="0" y="809709"/>
                </a:lnTo>
              </a:path>
            </a:pathLst>
          </a:custGeom>
          <a:ln w="71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/>
          <p:nvPr/>
        </p:nvSpPr>
        <p:spPr>
          <a:xfrm>
            <a:off x="1352597" y="3829308"/>
            <a:ext cx="4867275" cy="55498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259"/>
              </a:lnSpc>
            </a:pPr>
            <a:r>
              <a:rPr sz="1069" dirty="0">
                <a:latin typeface="Times New Roman"/>
                <a:cs typeface="Times New Roman"/>
              </a:rPr>
              <a:t>In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previous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lecture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started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manipulation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language,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which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were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  <a:spcBef>
                <a:spcPts val="53"/>
              </a:spcBef>
            </a:pPr>
            <a:r>
              <a:rPr sz="1069" spc="10" dirty="0">
                <a:latin typeface="Times New Roman"/>
                <a:cs typeface="Times New Roman"/>
              </a:rPr>
              <a:t>discussing the </a:t>
            </a:r>
            <a:r>
              <a:rPr sz="1069" spc="5" dirty="0">
                <a:latin typeface="Times New Roman"/>
                <a:cs typeface="Times New Roman"/>
              </a:rPr>
              <a:t>Insert </a:t>
            </a:r>
            <a:r>
              <a:rPr sz="1069" spc="10" dirty="0">
                <a:latin typeface="Times New Roman"/>
                <a:cs typeface="Times New Roman"/>
              </a:rPr>
              <a:t>statement, which </a:t>
            </a:r>
            <a:r>
              <a:rPr sz="1069" spc="15" dirty="0">
                <a:latin typeface="Times New Roman"/>
                <a:cs typeface="Times New Roman"/>
              </a:rPr>
              <a:t>is used to </a:t>
            </a:r>
            <a:r>
              <a:rPr sz="1069" spc="5" dirty="0">
                <a:latin typeface="Times New Roman"/>
                <a:cs typeface="Times New Roman"/>
              </a:rPr>
              <a:t>insert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in an </a:t>
            </a:r>
            <a:r>
              <a:rPr sz="1069" spc="10" dirty="0">
                <a:latin typeface="Times New Roman"/>
                <a:cs typeface="Times New Roman"/>
              </a:rPr>
              <a:t>existing table. </a:t>
            </a:r>
            <a:r>
              <a:rPr sz="1069" dirty="0">
                <a:latin typeface="Times New Roman"/>
                <a:cs typeface="Times New Roman"/>
              </a:rPr>
              <a:t>In  </a:t>
            </a:r>
            <a:r>
              <a:rPr sz="1069" spc="5" dirty="0">
                <a:latin typeface="Times New Roman"/>
                <a:cs typeface="Times New Roman"/>
              </a:rPr>
              <a:t>today’s </a:t>
            </a:r>
            <a:r>
              <a:rPr sz="1069" spc="10" dirty="0">
                <a:latin typeface="Times New Roman"/>
                <a:cs typeface="Times New Roman"/>
              </a:rPr>
              <a:t>lecture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first see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5" dirty="0">
                <a:latin typeface="Times New Roman"/>
                <a:cs typeface="Times New Roman"/>
              </a:rPr>
              <a:t>example </a:t>
            </a:r>
            <a:r>
              <a:rPr sz="1069" spc="10" dirty="0">
                <a:latin typeface="Times New Roman"/>
                <a:cs typeface="Times New Roman"/>
              </a:rPr>
              <a:t>of Insert statement and then discuss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other </a:t>
            </a:r>
            <a:r>
              <a:rPr sz="1069" spc="19" dirty="0">
                <a:latin typeface="Times New Roman"/>
                <a:cs typeface="Times New Roman"/>
              </a:rPr>
              <a:t>SQL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Commands.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35"/>
              </a:lnSpc>
            </a:pPr>
            <a:r>
              <a:rPr sz="1069" spc="15" dirty="0">
                <a:latin typeface="Times New Roman"/>
                <a:cs typeface="Times New Roman"/>
              </a:rPr>
              <a:t>The INSERT </a:t>
            </a:r>
            <a:r>
              <a:rPr sz="1069" spc="10" dirty="0">
                <a:latin typeface="Times New Roman"/>
                <a:cs typeface="Times New Roman"/>
              </a:rPr>
              <a:t>statement allows you </a:t>
            </a:r>
            <a:r>
              <a:rPr sz="1069" spc="5" dirty="0">
                <a:latin typeface="Times New Roman"/>
                <a:cs typeface="Times New Roman"/>
              </a:rPr>
              <a:t>to insert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single </a:t>
            </a:r>
            <a:r>
              <a:rPr sz="1069" spc="10" dirty="0">
                <a:latin typeface="Times New Roman"/>
                <a:cs typeface="Times New Roman"/>
              </a:rPr>
              <a:t>record or multiple records into  </a:t>
            </a:r>
            <a:r>
              <a:rPr sz="1069" spc="19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17"/>
              </a:spcBef>
            </a:pPr>
            <a:r>
              <a:rPr sz="1069" spc="10" dirty="0">
                <a:latin typeface="Times New Roman"/>
                <a:cs typeface="Times New Roman"/>
              </a:rPr>
              <a:t>table.  </a:t>
            </a:r>
            <a:r>
              <a:rPr sz="1069" spc="-10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has </a:t>
            </a:r>
            <a:r>
              <a:rPr sz="1069" spc="15" dirty="0">
                <a:latin typeface="Times New Roman"/>
                <a:cs typeface="Times New Roman"/>
              </a:rPr>
              <a:t>two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formats:</a:t>
            </a:r>
            <a:endParaRPr sz="1069">
              <a:latin typeface="Times New Roman"/>
              <a:cs typeface="Times New Roman"/>
            </a:endParaRPr>
          </a:p>
          <a:p>
            <a:pPr marL="431526">
              <a:spcBef>
                <a:spcPts val="608"/>
              </a:spcBef>
            </a:pPr>
            <a:r>
              <a:rPr sz="1069" spc="10" dirty="0">
                <a:latin typeface="Times New Roman"/>
                <a:cs typeface="Times New Roman"/>
              </a:rPr>
              <a:t>INSERT INTO table-1 [(column-list)] </a:t>
            </a:r>
            <a:r>
              <a:rPr sz="1069" spc="15" dirty="0">
                <a:latin typeface="Times New Roman"/>
                <a:cs typeface="Times New Roman"/>
              </a:rPr>
              <a:t>VALUES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(value-list)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17"/>
              </a:spcBef>
            </a:pPr>
            <a:r>
              <a:rPr sz="1069" spc="10" dirty="0">
                <a:latin typeface="Times New Roman"/>
                <a:cs typeface="Times New Roman"/>
              </a:rPr>
              <a:t>And,</a:t>
            </a:r>
            <a:endParaRPr sz="1069">
              <a:latin typeface="Times New Roman"/>
              <a:cs typeface="Times New Roman"/>
            </a:endParaRPr>
          </a:p>
          <a:p>
            <a:pPr marL="431526">
              <a:spcBef>
                <a:spcPts val="608"/>
              </a:spcBef>
            </a:pPr>
            <a:r>
              <a:rPr sz="1069" spc="10" dirty="0">
                <a:latin typeface="Times New Roman"/>
                <a:cs typeface="Times New Roman"/>
              </a:rPr>
              <a:t>INSERT INTO table-1 [(column-list)]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(query-specification)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7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form inserts a single row into table-1 and explicitly specifies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column  values for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row.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second form uses the result of query-specification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insert  one or </a:t>
            </a:r>
            <a:r>
              <a:rPr sz="1069" spc="15" dirty="0">
                <a:latin typeface="Times New Roman"/>
                <a:cs typeface="Times New Roman"/>
              </a:rPr>
              <a:t>more </a:t>
            </a:r>
            <a:r>
              <a:rPr sz="1069" spc="10" dirty="0">
                <a:latin typeface="Times New Roman"/>
                <a:cs typeface="Times New Roman"/>
              </a:rPr>
              <a:t>rows into </a:t>
            </a:r>
            <a:r>
              <a:rPr sz="1069" spc="5" dirty="0">
                <a:latin typeface="Times New Roman"/>
                <a:cs typeface="Times New Roman"/>
              </a:rPr>
              <a:t>table-1. </a:t>
            </a:r>
            <a:r>
              <a:rPr sz="1069" spc="10" dirty="0">
                <a:latin typeface="Times New Roman"/>
                <a:cs typeface="Times New Roman"/>
              </a:rPr>
              <a:t>The result rows from the query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rows </a:t>
            </a:r>
            <a:r>
              <a:rPr sz="1069" spc="10" dirty="0">
                <a:latin typeface="Times New Roman"/>
                <a:cs typeface="Times New Roman"/>
              </a:rPr>
              <a:t>added </a:t>
            </a:r>
            <a:r>
              <a:rPr sz="1069" spc="5" dirty="0">
                <a:latin typeface="Times New Roman"/>
                <a:cs typeface="Times New Roman"/>
              </a:rPr>
              <a:t>to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insert table. Both forms have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optional column-list </a:t>
            </a:r>
            <a:r>
              <a:rPr sz="1069" spc="5" dirty="0">
                <a:latin typeface="Times New Roman"/>
                <a:cs typeface="Times New Roman"/>
              </a:rPr>
              <a:t>specification. </a:t>
            </a:r>
            <a:r>
              <a:rPr sz="1069" spc="15" dirty="0">
                <a:latin typeface="Times New Roman"/>
                <a:cs typeface="Times New Roman"/>
              </a:rPr>
              <a:t>Only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15" dirty="0">
                <a:latin typeface="Times New Roman"/>
                <a:cs typeface="Times New Roman"/>
              </a:rPr>
              <a:t>columns </a:t>
            </a:r>
            <a:r>
              <a:rPr sz="1069" spc="10" dirty="0">
                <a:latin typeface="Times New Roman"/>
                <a:cs typeface="Times New Roman"/>
              </a:rPr>
              <a:t>listed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be assigned values. Unlisted columns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set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null,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unlisted  </a:t>
            </a:r>
            <a:r>
              <a:rPr sz="1069" spc="15" dirty="0">
                <a:latin typeface="Times New Roman"/>
                <a:cs typeface="Times New Roman"/>
              </a:rPr>
              <a:t>columns must </a:t>
            </a:r>
            <a:r>
              <a:rPr sz="1069" spc="10" dirty="0">
                <a:latin typeface="Times New Roman"/>
                <a:cs typeface="Times New Roman"/>
              </a:rPr>
              <a:t>allow nulls.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values from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u="sng" spc="15" dirty="0">
                <a:latin typeface="Times New Roman"/>
                <a:cs typeface="Times New Roman"/>
              </a:rPr>
              <a:t>VALUES </a:t>
            </a:r>
            <a:r>
              <a:rPr sz="1069" u="sng" spc="10" dirty="0">
                <a:latin typeface="Times New Roman"/>
                <a:cs typeface="Times New Roman"/>
              </a:rPr>
              <a:t>Clause </a:t>
            </a:r>
            <a:r>
              <a:rPr sz="1069" spc="5" dirty="0">
                <a:latin typeface="Times New Roman"/>
                <a:cs typeface="Times New Roman"/>
              </a:rPr>
              <a:t>(first </a:t>
            </a:r>
            <a:r>
              <a:rPr sz="1069" spc="10" dirty="0">
                <a:latin typeface="Times New Roman"/>
                <a:cs typeface="Times New Roman"/>
              </a:rPr>
              <a:t>form) or </a:t>
            </a:r>
            <a:r>
              <a:rPr sz="1069" spc="15" dirty="0">
                <a:latin typeface="Times New Roman"/>
                <a:cs typeface="Times New Roman"/>
              </a:rPr>
              <a:t>the  columns </a:t>
            </a:r>
            <a:r>
              <a:rPr sz="1069" spc="10" dirty="0">
                <a:latin typeface="Times New Roman"/>
                <a:cs typeface="Times New Roman"/>
              </a:rPr>
              <a:t>from the query-specification rows (second form) are assigned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corresponding column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column-list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order.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the optional column-list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missing,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default </a:t>
            </a:r>
            <a:r>
              <a:rPr sz="1069" spc="15" dirty="0">
                <a:latin typeface="Times New Roman"/>
                <a:cs typeface="Times New Roman"/>
              </a:rPr>
              <a:t>column </a:t>
            </a:r>
            <a:r>
              <a:rPr sz="1069" spc="5" dirty="0">
                <a:latin typeface="Times New Roman"/>
                <a:cs typeface="Times New Roman"/>
              </a:rPr>
              <a:t>list is </a:t>
            </a:r>
            <a:r>
              <a:rPr sz="1069" spc="10" dirty="0">
                <a:latin typeface="Times New Roman"/>
                <a:cs typeface="Times New Roman"/>
              </a:rPr>
              <a:t>substituted. The </a:t>
            </a:r>
            <a:r>
              <a:rPr sz="1069" spc="5" dirty="0">
                <a:latin typeface="Times New Roman"/>
                <a:cs typeface="Times New Roman"/>
              </a:rPr>
              <a:t>default </a:t>
            </a:r>
            <a:r>
              <a:rPr sz="1069" spc="10" dirty="0">
                <a:latin typeface="Times New Roman"/>
                <a:cs typeface="Times New Roman"/>
              </a:rPr>
              <a:t>column list contains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5" dirty="0">
                <a:latin typeface="Times New Roman"/>
                <a:cs typeface="Times New Roman"/>
              </a:rPr>
              <a:t>columns </a:t>
            </a:r>
            <a:r>
              <a:rPr sz="1069" dirty="0">
                <a:latin typeface="Times New Roman"/>
                <a:cs typeface="Times New Roman"/>
              </a:rPr>
              <a:t>in  </a:t>
            </a:r>
            <a:r>
              <a:rPr sz="1069" spc="10" dirty="0">
                <a:latin typeface="Times New Roman"/>
                <a:cs typeface="Times New Roman"/>
              </a:rPr>
              <a:t>table-1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order </a:t>
            </a:r>
            <a:r>
              <a:rPr sz="1069" spc="15" dirty="0">
                <a:latin typeface="Times New Roman"/>
                <a:cs typeface="Times New Roman"/>
              </a:rPr>
              <a:t>they </a:t>
            </a:r>
            <a:r>
              <a:rPr sz="1069" spc="10" dirty="0">
                <a:latin typeface="Times New Roman"/>
                <a:cs typeface="Times New Roman"/>
              </a:rPr>
              <a:t>were declared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9" dirty="0">
                <a:latin typeface="Times New Roman"/>
                <a:cs typeface="Times New Roman"/>
              </a:rPr>
              <a:t>CREATE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TABLE.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  <a:spcBef>
                <a:spcPts val="666"/>
              </a:spcBef>
            </a:pPr>
            <a:r>
              <a:rPr sz="1069" spc="15" dirty="0">
                <a:latin typeface="Times New Roman"/>
                <a:cs typeface="Times New Roman"/>
              </a:rPr>
              <a:t>The VALUES </a:t>
            </a:r>
            <a:r>
              <a:rPr sz="1069" spc="10" dirty="0">
                <a:latin typeface="Times New Roman"/>
                <a:cs typeface="Times New Roman"/>
              </a:rPr>
              <a:t>Clause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INSERT Statement provides a </a:t>
            </a:r>
            <a:r>
              <a:rPr sz="1069" spc="5" dirty="0">
                <a:latin typeface="Times New Roman"/>
                <a:cs typeface="Times New Roman"/>
              </a:rPr>
              <a:t>set </a:t>
            </a:r>
            <a:r>
              <a:rPr sz="1069" spc="10" dirty="0">
                <a:latin typeface="Times New Roman"/>
                <a:cs typeface="Times New Roman"/>
              </a:rPr>
              <a:t>of values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place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columns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10" dirty="0">
                <a:latin typeface="Times New Roman"/>
                <a:cs typeface="Times New Roman"/>
              </a:rPr>
              <a:t>row. </a:t>
            </a:r>
            <a:r>
              <a:rPr sz="1069" spc="-10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has the following </a:t>
            </a:r>
            <a:r>
              <a:rPr sz="1069" spc="5" dirty="0">
                <a:latin typeface="Times New Roman"/>
                <a:cs typeface="Times New Roman"/>
              </a:rPr>
              <a:t>general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format:</a:t>
            </a:r>
            <a:endParaRPr sz="1069">
              <a:latin typeface="Times New Roman"/>
              <a:cs typeface="Times New Roman"/>
            </a:endParaRPr>
          </a:p>
          <a:p>
            <a:pPr marL="431526">
              <a:lnSpc>
                <a:spcPts val="1235"/>
              </a:lnSpc>
            </a:pPr>
            <a:r>
              <a:rPr sz="1069" spc="15" dirty="0">
                <a:latin typeface="Times New Roman"/>
                <a:cs typeface="Times New Roman"/>
              </a:rPr>
              <a:t>VALUES </a:t>
            </a:r>
            <a:r>
              <a:rPr sz="1069" spc="10" dirty="0">
                <a:latin typeface="Times New Roman"/>
                <a:cs typeface="Times New Roman"/>
              </a:rPr>
              <a:t>(value-1 [,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value-2]...)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indent="-617" algn="just">
              <a:lnSpc>
                <a:spcPct val="147300"/>
              </a:lnSpc>
              <a:spcBef>
                <a:spcPts val="671"/>
              </a:spcBef>
            </a:pPr>
            <a:r>
              <a:rPr sz="1069" spc="10" dirty="0">
                <a:latin typeface="Times New Roman"/>
                <a:cs typeface="Times New Roman"/>
              </a:rPr>
              <a:t>Value-1 and value-2 are </a:t>
            </a:r>
            <a:r>
              <a:rPr sz="1069" u="sng" spc="5" dirty="0">
                <a:latin typeface="Times New Roman"/>
                <a:cs typeface="Times New Roman"/>
              </a:rPr>
              <a:t>Literal </a:t>
            </a:r>
            <a:r>
              <a:rPr sz="1069" u="sng" spc="10" dirty="0">
                <a:latin typeface="Times New Roman"/>
                <a:cs typeface="Times New Roman"/>
              </a:rPr>
              <a:t>Values </a:t>
            </a:r>
            <a:r>
              <a:rPr sz="1069" spc="10" dirty="0">
                <a:latin typeface="Times New Roman"/>
                <a:cs typeface="Times New Roman"/>
              </a:rPr>
              <a:t>or </a:t>
            </a:r>
            <a:r>
              <a:rPr sz="1069" u="sng" spc="10" dirty="0">
                <a:latin typeface="Times New Roman"/>
                <a:cs typeface="Times New Roman"/>
              </a:rPr>
              <a:t>Scalar Expressions </a:t>
            </a:r>
            <a:r>
              <a:rPr sz="1069" spc="10" dirty="0">
                <a:latin typeface="Times New Roman"/>
                <a:cs typeface="Times New Roman"/>
              </a:rPr>
              <a:t>involving literals. </a:t>
            </a:r>
            <a:r>
              <a:rPr sz="1069" spc="19" dirty="0">
                <a:latin typeface="Times New Roman"/>
                <a:cs typeface="Times New Roman"/>
              </a:rPr>
              <a:t>They  </a:t>
            </a:r>
            <a:r>
              <a:rPr sz="1069" spc="10" dirty="0">
                <a:latin typeface="Times New Roman"/>
                <a:cs typeface="Times New Roman"/>
              </a:rPr>
              <a:t>can  also  specify  </a:t>
            </a:r>
            <a:r>
              <a:rPr sz="1069" spc="19" dirty="0">
                <a:latin typeface="Times New Roman"/>
                <a:cs typeface="Times New Roman"/>
              </a:rPr>
              <a:t>NULL. 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values  </a:t>
            </a:r>
            <a:r>
              <a:rPr sz="1069" spc="5" dirty="0">
                <a:latin typeface="Times New Roman"/>
                <a:cs typeface="Times New Roman"/>
              </a:rPr>
              <a:t>list  in  </a:t>
            </a:r>
            <a:r>
              <a:rPr sz="1069" spc="15" dirty="0">
                <a:latin typeface="Times New Roman"/>
                <a:cs typeface="Times New Roman"/>
              </a:rPr>
              <a:t>the  VALUES  </a:t>
            </a:r>
            <a:r>
              <a:rPr sz="1069" spc="10" dirty="0">
                <a:latin typeface="Times New Roman"/>
                <a:cs typeface="Times New Roman"/>
              </a:rPr>
              <a:t>clause  must  match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10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3285646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84" y="1243163"/>
            <a:ext cx="4866040" cy="9748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47300"/>
              </a:lnSpc>
            </a:pPr>
            <a:r>
              <a:rPr sz="1069" spc="10" dirty="0">
                <a:latin typeface="Times New Roman"/>
                <a:cs typeface="Times New Roman"/>
              </a:rPr>
              <a:t>explicit or implicit column list for INSERT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degree </a:t>
            </a:r>
            <a:r>
              <a:rPr sz="1069" spc="15" dirty="0">
                <a:latin typeface="Times New Roman"/>
                <a:cs typeface="Times New Roman"/>
              </a:rPr>
              <a:t>(number of </a:t>
            </a:r>
            <a:r>
              <a:rPr sz="1069" spc="5" dirty="0">
                <a:latin typeface="Times New Roman"/>
                <a:cs typeface="Times New Roman"/>
              </a:rPr>
              <a:t>items). </a:t>
            </a:r>
            <a:r>
              <a:rPr sz="1069" spc="10" dirty="0">
                <a:latin typeface="Times New Roman"/>
                <a:cs typeface="Times New Roman"/>
              </a:rPr>
              <a:t>They must  also match the data type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corresponding </a:t>
            </a:r>
            <a:r>
              <a:rPr sz="1069" spc="15" dirty="0">
                <a:latin typeface="Times New Roman"/>
                <a:cs typeface="Times New Roman"/>
              </a:rPr>
              <a:t>column </a:t>
            </a:r>
            <a:r>
              <a:rPr sz="1069" spc="10" dirty="0">
                <a:latin typeface="Times New Roman"/>
                <a:cs typeface="Times New Roman"/>
              </a:rPr>
              <a:t>or be convertible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that data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type.</a:t>
            </a:r>
            <a:endParaRPr sz="1069">
              <a:latin typeface="Times New Roman"/>
              <a:cs typeface="Times New Roman"/>
            </a:endParaRPr>
          </a:p>
          <a:p>
            <a:pPr marL="12347" marR="6791">
              <a:lnSpc>
                <a:spcPct val="147300"/>
              </a:lnSpc>
              <a:spcBef>
                <a:spcPts val="10"/>
              </a:spcBef>
            </a:pPr>
            <a:r>
              <a:rPr sz="1069" spc="24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see an </a:t>
            </a:r>
            <a:r>
              <a:rPr sz="1069" spc="10" dirty="0">
                <a:latin typeface="Times New Roman"/>
                <a:cs typeface="Times New Roman"/>
              </a:rPr>
              <a:t>example of INSERT statement for that we have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table </a:t>
            </a:r>
            <a:r>
              <a:rPr sz="1069" spc="10" dirty="0">
                <a:latin typeface="Times New Roman"/>
                <a:cs typeface="Times New Roman"/>
              </a:rPr>
              <a:t>of  </a:t>
            </a:r>
            <a:r>
              <a:rPr sz="1069" spc="19" dirty="0">
                <a:latin typeface="Times New Roman"/>
                <a:cs typeface="Times New Roman"/>
              </a:rPr>
              <a:t>COURSE </a:t>
            </a:r>
            <a:r>
              <a:rPr sz="1069" spc="10" dirty="0">
                <a:latin typeface="Times New Roman"/>
                <a:cs typeface="Times New Roman"/>
              </a:rPr>
              <a:t>with following </a:t>
            </a:r>
            <a:r>
              <a:rPr sz="1069" spc="5" dirty="0">
                <a:latin typeface="Times New Roman"/>
                <a:cs typeface="Times New Roman"/>
              </a:rPr>
              <a:t>attributes: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-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11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  <p:sp>
        <p:nvSpPr>
          <p:cNvPr id="6" name="object 6"/>
          <p:cNvSpPr txBox="1"/>
          <p:nvPr/>
        </p:nvSpPr>
        <p:spPr>
          <a:xfrm>
            <a:off x="1352384" y="2523901"/>
            <a:ext cx="60810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78" dirty="0">
                <a:latin typeface="Times New Roman"/>
                <a:cs typeface="Times New Roman"/>
              </a:rPr>
              <a:t>C</a:t>
            </a:r>
            <a:r>
              <a:rPr sz="1069" spc="87" dirty="0">
                <a:latin typeface="Times New Roman"/>
                <a:cs typeface="Times New Roman"/>
              </a:rPr>
              <a:t>O</a:t>
            </a:r>
            <a:r>
              <a:rPr sz="1069" spc="5" dirty="0">
                <a:latin typeface="Times New Roman"/>
                <a:cs typeface="Times New Roman"/>
              </a:rPr>
              <a:t>U</a:t>
            </a:r>
            <a:r>
              <a:rPr sz="1069" spc="78" dirty="0">
                <a:latin typeface="Times New Roman"/>
                <a:cs typeface="Times New Roman"/>
              </a:rPr>
              <a:t>R</a:t>
            </a:r>
            <a:r>
              <a:rPr sz="1069" spc="19" dirty="0">
                <a:latin typeface="Times New Roman"/>
                <a:cs typeface="Times New Roman"/>
              </a:rPr>
              <a:t>S</a:t>
            </a:r>
            <a:r>
              <a:rPr sz="1069" spc="78" dirty="0">
                <a:latin typeface="Times New Roman"/>
                <a:cs typeface="Times New Roman"/>
              </a:rPr>
              <a:t>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09755" y="2523901"/>
            <a:ext cx="213545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(</a:t>
            </a:r>
            <a:r>
              <a:rPr sz="1069" u="sng" spc="10" dirty="0">
                <a:latin typeface="Times New Roman"/>
                <a:cs typeface="Times New Roman"/>
              </a:rPr>
              <a:t>crCode</a:t>
            </a:r>
            <a:r>
              <a:rPr sz="1069" spc="10" dirty="0">
                <a:latin typeface="Times New Roman"/>
                <a:cs typeface="Times New Roman"/>
              </a:rPr>
              <a:t>, crName, crCredits,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prName)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2390" y="3005255"/>
            <a:ext cx="4867275" cy="60269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INSERT statement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as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under: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18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1069" spc="53" dirty="0">
                <a:latin typeface="Times New Roman"/>
                <a:cs typeface="Times New Roman"/>
              </a:rPr>
              <a:t>INSERT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63" dirty="0">
                <a:latin typeface="Times New Roman"/>
                <a:cs typeface="Times New Roman"/>
              </a:rPr>
              <a:t>INTO</a:t>
            </a:r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spc="39" dirty="0">
                <a:latin typeface="Times New Roman"/>
                <a:cs typeface="Times New Roman"/>
              </a:rPr>
              <a:t>course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39" dirty="0">
                <a:latin typeface="Times New Roman"/>
                <a:cs typeface="Times New Roman"/>
              </a:rPr>
              <a:t>VALUES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24" dirty="0">
                <a:latin typeface="Times New Roman"/>
                <a:cs typeface="Times New Roman"/>
              </a:rPr>
              <a:t>(‘CS-211',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53" dirty="0">
                <a:latin typeface="Times New Roman"/>
                <a:cs typeface="Times New Roman"/>
              </a:rPr>
              <a:t>‘Operating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24" dirty="0">
                <a:latin typeface="Times New Roman"/>
                <a:cs typeface="Times New Roman"/>
              </a:rPr>
              <a:t>Systems’,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4,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34" dirty="0">
                <a:latin typeface="Times New Roman"/>
                <a:cs typeface="Times New Roman"/>
              </a:rPr>
              <a:t>‘MCS’)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500"/>
              </a:lnSpc>
            </a:pP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simple INSERT statement;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not used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attribute names because </a:t>
            </a:r>
            <a:r>
              <a:rPr sz="1069" spc="19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want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enter values for all the </a:t>
            </a:r>
            <a:r>
              <a:rPr sz="1069" spc="5" dirty="0">
                <a:latin typeface="Times New Roman"/>
                <a:cs typeface="Times New Roman"/>
              </a:rPr>
              <a:t>attributes.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here </a:t>
            </a:r>
            <a:r>
              <a:rPr sz="1069" spc="10" dirty="0">
                <a:latin typeface="Times New Roman"/>
                <a:cs typeface="Times New Roman"/>
              </a:rPr>
              <a:t>it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important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enter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values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according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attributes and </a:t>
            </a:r>
            <a:r>
              <a:rPr sz="1069" spc="5" dirty="0">
                <a:latin typeface="Times New Roman"/>
                <a:cs typeface="Times New Roman"/>
              </a:rPr>
              <a:t>their </a:t>
            </a:r>
            <a:r>
              <a:rPr sz="1069" spc="10" dirty="0">
                <a:latin typeface="Times New Roman"/>
                <a:cs typeface="Times New Roman"/>
              </a:rPr>
              <a:t>data types. </a:t>
            </a:r>
            <a:r>
              <a:rPr sz="1069" spc="24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see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other example of  insert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statement: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</a:pPr>
            <a:r>
              <a:rPr sz="1069" spc="53" dirty="0">
                <a:latin typeface="Times New Roman"/>
                <a:cs typeface="Times New Roman"/>
              </a:rPr>
              <a:t>INSERT</a:t>
            </a:r>
            <a:r>
              <a:rPr sz="1069" spc="374" dirty="0">
                <a:latin typeface="Times New Roman"/>
                <a:cs typeface="Times New Roman"/>
              </a:rPr>
              <a:t> </a:t>
            </a:r>
            <a:r>
              <a:rPr sz="1069" spc="58" dirty="0">
                <a:latin typeface="Times New Roman"/>
                <a:cs typeface="Times New Roman"/>
              </a:rPr>
              <a:t>INTO </a:t>
            </a:r>
            <a:r>
              <a:rPr sz="1069" spc="39" dirty="0">
                <a:latin typeface="Times New Roman"/>
                <a:cs typeface="Times New Roman"/>
              </a:rPr>
              <a:t>course (crCode, </a:t>
            </a:r>
            <a:r>
              <a:rPr sz="1069" spc="49" dirty="0">
                <a:latin typeface="Times New Roman"/>
                <a:cs typeface="Times New Roman"/>
              </a:rPr>
              <a:t>crName) </a:t>
            </a:r>
            <a:r>
              <a:rPr sz="1069" spc="39" dirty="0">
                <a:latin typeface="Times New Roman"/>
                <a:cs typeface="Times New Roman"/>
              </a:rPr>
              <a:t>VALUES </a:t>
            </a:r>
            <a:r>
              <a:rPr sz="1069" spc="15" dirty="0">
                <a:latin typeface="Times New Roman"/>
                <a:cs typeface="Times New Roman"/>
              </a:rPr>
              <a:t>(‘CS-316’, </a:t>
            </a:r>
            <a:r>
              <a:rPr sz="1069" spc="49" dirty="0">
                <a:latin typeface="Times New Roman"/>
                <a:cs typeface="Times New Roman"/>
              </a:rPr>
              <a:t>Database  </a:t>
            </a:r>
            <a:r>
              <a:rPr sz="1069" spc="24" dirty="0">
                <a:latin typeface="Times New Roman"/>
                <a:cs typeface="Times New Roman"/>
              </a:rPr>
              <a:t>Systems’)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 algn="just">
              <a:lnSpc>
                <a:spcPct val="98500"/>
              </a:lnSpc>
            </a:pP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5" dirty="0">
                <a:latin typeface="Times New Roman"/>
                <a:cs typeface="Times New Roman"/>
              </a:rPr>
              <a:t>example we </a:t>
            </a:r>
            <a:r>
              <a:rPr sz="1069" spc="10" dirty="0">
                <a:latin typeface="Times New Roman"/>
                <a:cs typeface="Times New Roman"/>
              </a:rPr>
              <a:t>want </a:t>
            </a:r>
            <a:r>
              <a:rPr sz="1069" spc="5" dirty="0">
                <a:latin typeface="Times New Roman"/>
                <a:cs typeface="Times New Roman"/>
              </a:rPr>
              <a:t>to enter </a:t>
            </a:r>
            <a:r>
              <a:rPr sz="1069" spc="10" dirty="0">
                <a:latin typeface="Times New Roman"/>
                <a:cs typeface="Times New Roman"/>
              </a:rPr>
              <a:t>the values of only two </a:t>
            </a:r>
            <a:r>
              <a:rPr sz="1069" spc="5" dirty="0">
                <a:latin typeface="Times New Roman"/>
                <a:cs typeface="Times New Roman"/>
              </a:rPr>
              <a:t>attributes,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important  that other two attributes should </a:t>
            </a:r>
            <a:r>
              <a:rPr sz="1069" spc="1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19" dirty="0">
                <a:latin typeface="Times New Roman"/>
                <a:cs typeface="Times New Roman"/>
              </a:rPr>
              <a:t>NOT </a:t>
            </a:r>
            <a:r>
              <a:rPr sz="1069" spc="5" dirty="0">
                <a:latin typeface="Times New Roman"/>
                <a:cs typeface="Times New Roman"/>
              </a:rPr>
              <a:t>NULL. </a:t>
            </a:r>
            <a:r>
              <a:rPr sz="1069" spc="15" dirty="0">
                <a:latin typeface="Times New Roman"/>
                <a:cs typeface="Times New Roman"/>
              </a:rPr>
              <a:t>So in </a:t>
            </a:r>
            <a:r>
              <a:rPr sz="1069" spc="10" dirty="0">
                <a:latin typeface="Times New Roman"/>
                <a:cs typeface="Times New Roman"/>
              </a:rPr>
              <a:t>this example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 </a:t>
            </a:r>
            <a:r>
              <a:rPr sz="1069" spc="5" dirty="0">
                <a:latin typeface="Times New Roman"/>
                <a:cs typeface="Times New Roman"/>
              </a:rPr>
              <a:t>entered </a:t>
            </a:r>
            <a:r>
              <a:rPr sz="1069" spc="10" dirty="0">
                <a:latin typeface="Times New Roman"/>
                <a:cs typeface="Times New Roman"/>
              </a:rPr>
              <a:t>values of </a:t>
            </a:r>
            <a:r>
              <a:rPr sz="1069" spc="15" dirty="0">
                <a:latin typeface="Times New Roman"/>
                <a:cs typeface="Times New Roman"/>
              </a:rPr>
              <a:t>only two </a:t>
            </a:r>
            <a:r>
              <a:rPr sz="1069" spc="10" dirty="0">
                <a:latin typeface="Times New Roman"/>
                <a:cs typeface="Times New Roman"/>
              </a:rPr>
              <a:t>particular </a:t>
            </a:r>
            <a:r>
              <a:rPr sz="1069" spc="5" dirty="0">
                <a:latin typeface="Times New Roman"/>
                <a:cs typeface="Times New Roman"/>
              </a:rPr>
              <a:t>attributes.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see another </a:t>
            </a:r>
            <a:r>
              <a:rPr sz="1069" spc="15" dirty="0">
                <a:latin typeface="Times New Roman"/>
                <a:cs typeface="Times New Roman"/>
              </a:rPr>
              <a:t>example </a:t>
            </a:r>
            <a:r>
              <a:rPr sz="1069" spc="10" dirty="0">
                <a:latin typeface="Times New Roman"/>
                <a:cs typeface="Times New Roman"/>
              </a:rPr>
              <a:t>of  INSERT statement </a:t>
            </a:r>
            <a:r>
              <a:rPr sz="1069" spc="5" dirty="0">
                <a:latin typeface="Times New Roman"/>
                <a:cs typeface="Times New Roman"/>
              </a:rPr>
              <a:t>as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under: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069" spc="10" dirty="0">
                <a:latin typeface="Times New Roman"/>
                <a:cs typeface="Times New Roman"/>
              </a:rPr>
              <a:t>INSERT </a:t>
            </a:r>
            <a:r>
              <a:rPr sz="1069" spc="15" dirty="0">
                <a:latin typeface="Times New Roman"/>
                <a:cs typeface="Times New Roman"/>
              </a:rPr>
              <a:t>INTO </a:t>
            </a:r>
            <a:r>
              <a:rPr sz="1069" spc="10" dirty="0">
                <a:latin typeface="Times New Roman"/>
                <a:cs typeface="Times New Roman"/>
              </a:rPr>
              <a:t>course (‘MG-103’, </a:t>
            </a:r>
            <a:r>
              <a:rPr sz="1069" spc="5" dirty="0">
                <a:latin typeface="Times New Roman"/>
                <a:cs typeface="Times New Roman"/>
              </a:rPr>
              <a:t>‘Intro to </a:t>
            </a:r>
            <a:r>
              <a:rPr sz="1069" spc="10" dirty="0">
                <a:latin typeface="Times New Roman"/>
                <a:cs typeface="Times New Roman"/>
              </a:rPr>
              <a:t>Management’, NULL,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NULL)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7408" algn="just">
              <a:lnSpc>
                <a:spcPct val="98700"/>
              </a:lnSpc>
              <a:spcBef>
                <a:spcPts val="676"/>
              </a:spcBef>
            </a:pP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15" dirty="0">
                <a:latin typeface="Times New Roman"/>
                <a:cs typeface="Times New Roman"/>
              </a:rPr>
              <a:t>example we have </a:t>
            </a:r>
            <a:r>
              <a:rPr sz="1069" spc="10" dirty="0">
                <a:latin typeface="Times New Roman"/>
                <a:cs typeface="Times New Roman"/>
              </a:rPr>
              <a:t>just </a:t>
            </a:r>
            <a:r>
              <a:rPr sz="1069" spc="5" dirty="0">
                <a:latin typeface="Times New Roman"/>
                <a:cs typeface="Times New Roman"/>
              </a:rPr>
              <a:t>entered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values of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attributes </a:t>
            </a:r>
            <a:r>
              <a:rPr sz="1069" spc="10" dirty="0">
                <a:latin typeface="Times New Roman"/>
                <a:cs typeface="Times New Roman"/>
              </a:rPr>
              <a:t>and rest two are  </a:t>
            </a:r>
            <a:r>
              <a:rPr sz="1069" spc="15" dirty="0">
                <a:latin typeface="Times New Roman"/>
                <a:cs typeface="Times New Roman"/>
              </a:rPr>
              <a:t>NULL. </a:t>
            </a:r>
            <a:r>
              <a:rPr sz="1069" spc="10" dirty="0">
                <a:latin typeface="Times New Roman"/>
                <a:cs typeface="Times New Roman"/>
              </a:rPr>
              <a:t>So here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not </a:t>
            </a:r>
            <a:r>
              <a:rPr sz="1069" spc="5" dirty="0">
                <a:latin typeface="Times New Roman"/>
                <a:cs typeface="Times New Roman"/>
              </a:rPr>
              <a:t>given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attribute names and just placed </a:t>
            </a:r>
            <a:r>
              <a:rPr sz="1069" spc="19" dirty="0">
                <a:latin typeface="Times New Roman"/>
                <a:cs typeface="Times New Roman"/>
              </a:rPr>
              <a:t>NULL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those  </a:t>
            </a:r>
            <a:r>
              <a:rPr sz="1069" spc="5" dirty="0">
                <a:latin typeface="Times New Roman"/>
                <a:cs typeface="Times New Roman"/>
              </a:rPr>
              <a:t>values.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924">
              <a:latin typeface="Times New Roman"/>
              <a:cs typeface="Times New Roman"/>
            </a:endParaRPr>
          </a:p>
          <a:p>
            <a:pPr marL="12347" algn="just"/>
            <a:r>
              <a:rPr sz="1264" spc="19" dirty="0">
                <a:latin typeface="Times New Roman"/>
                <a:cs typeface="Times New Roman"/>
              </a:rPr>
              <a:t>Select</a:t>
            </a:r>
            <a:r>
              <a:rPr sz="1264" spc="-53" dirty="0">
                <a:latin typeface="Times New Roman"/>
                <a:cs typeface="Times New Roman"/>
              </a:rPr>
              <a:t> </a:t>
            </a:r>
            <a:r>
              <a:rPr sz="1264" spc="49" dirty="0">
                <a:latin typeface="Times New Roman"/>
                <a:cs typeface="Times New Roman"/>
              </a:rPr>
              <a:t>Statement</a:t>
            </a:r>
            <a:endParaRPr sz="1264">
              <a:latin typeface="Times New Roman"/>
              <a:cs typeface="Times New Roman"/>
            </a:endParaRPr>
          </a:p>
          <a:p>
            <a:pPr marL="12347" algn="just">
              <a:spcBef>
                <a:spcPts val="238"/>
              </a:spcBef>
            </a:pPr>
            <a:r>
              <a:rPr sz="1069" spc="10" dirty="0">
                <a:latin typeface="Times New Roman"/>
                <a:cs typeface="Times New Roman"/>
              </a:rPr>
              <a:t>Select  statement  </a:t>
            </a:r>
            <a:r>
              <a:rPr sz="1069" spc="5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15" dirty="0">
                <a:latin typeface="Times New Roman"/>
                <a:cs typeface="Times New Roman"/>
              </a:rPr>
              <a:t>most  </a:t>
            </a:r>
            <a:r>
              <a:rPr sz="1069" spc="10" dirty="0">
                <a:latin typeface="Times New Roman"/>
                <a:cs typeface="Times New Roman"/>
              </a:rPr>
              <a:t>widely  </a:t>
            </a:r>
            <a:r>
              <a:rPr sz="1069" spc="15" dirty="0">
                <a:latin typeface="Times New Roman"/>
                <a:cs typeface="Times New Roman"/>
              </a:rPr>
              <a:t>used  </a:t>
            </a:r>
            <a:r>
              <a:rPr sz="1069" spc="19" dirty="0">
                <a:latin typeface="Times New Roman"/>
                <a:cs typeface="Times New Roman"/>
              </a:rPr>
              <a:t>SQL  </a:t>
            </a:r>
            <a:r>
              <a:rPr sz="1069" spc="15" dirty="0">
                <a:latin typeface="Times New Roman"/>
                <a:cs typeface="Times New Roman"/>
              </a:rPr>
              <a:t>Command  </a:t>
            </a:r>
            <a:r>
              <a:rPr sz="1069" spc="5" dirty="0">
                <a:latin typeface="Times New Roman"/>
                <a:cs typeface="Times New Roman"/>
              </a:rPr>
              <a:t>in  </a:t>
            </a:r>
            <a:r>
              <a:rPr sz="1069" spc="10" dirty="0">
                <a:latin typeface="Times New Roman"/>
                <a:cs typeface="Times New Roman"/>
              </a:rPr>
              <a:t>Data  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Manipulation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7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Language. </a:t>
            </a:r>
            <a:r>
              <a:rPr sz="1069" spc="-5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not </a:t>
            </a:r>
            <a:r>
              <a:rPr sz="1069" spc="19" dirty="0">
                <a:latin typeface="Times New Roman"/>
                <a:cs typeface="Times New Roman"/>
              </a:rPr>
              <a:t>only </a:t>
            </a:r>
            <a:r>
              <a:rPr sz="1069" spc="10" dirty="0">
                <a:latin typeface="Times New Roman"/>
                <a:cs typeface="Times New Roman"/>
              </a:rPr>
              <a:t>used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select rows </a:t>
            </a:r>
            <a:r>
              <a:rPr sz="1069" spc="15" dirty="0">
                <a:latin typeface="Times New Roman"/>
                <a:cs typeface="Times New Roman"/>
              </a:rPr>
              <a:t>but </a:t>
            </a:r>
            <a:r>
              <a:rPr sz="1069" spc="10" dirty="0">
                <a:latin typeface="Times New Roman"/>
                <a:cs typeface="Times New Roman"/>
              </a:rPr>
              <a:t>also the columns.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9" dirty="0">
                <a:latin typeface="Times New Roman"/>
                <a:cs typeface="Times New Roman"/>
              </a:rPr>
              <a:t>SQL </a:t>
            </a:r>
            <a:r>
              <a:rPr sz="1069" spc="15" dirty="0">
                <a:latin typeface="Times New Roman"/>
                <a:cs typeface="Times New Roman"/>
              </a:rPr>
              <a:t>SELECT  </a:t>
            </a:r>
            <a:r>
              <a:rPr sz="1069" spc="10" dirty="0">
                <a:latin typeface="Times New Roman"/>
                <a:cs typeface="Times New Roman"/>
              </a:rPr>
              <a:t>statement queries data from </a:t>
            </a:r>
            <a:r>
              <a:rPr sz="1069" spc="5" dirty="0">
                <a:latin typeface="Times New Roman"/>
                <a:cs typeface="Times New Roman"/>
              </a:rPr>
              <a:t>tables in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database. The statement begins with </a:t>
            </a:r>
            <a:r>
              <a:rPr sz="1069" spc="15" dirty="0">
                <a:latin typeface="Times New Roman"/>
                <a:cs typeface="Times New Roman"/>
              </a:rPr>
              <a:t>the  SELECT </a:t>
            </a:r>
            <a:r>
              <a:rPr sz="1069" spc="10" dirty="0">
                <a:latin typeface="Times New Roman"/>
                <a:cs typeface="Times New Roman"/>
              </a:rPr>
              <a:t>keyword.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basic </a:t>
            </a:r>
            <a:r>
              <a:rPr sz="1069" spc="15" dirty="0">
                <a:latin typeface="Times New Roman"/>
                <a:cs typeface="Times New Roman"/>
              </a:rPr>
              <a:t>SELECT </a:t>
            </a:r>
            <a:r>
              <a:rPr sz="1069" spc="10" dirty="0">
                <a:latin typeface="Times New Roman"/>
                <a:cs typeface="Times New Roman"/>
              </a:rPr>
              <a:t>statement has </a:t>
            </a:r>
            <a:r>
              <a:rPr sz="1069" spc="15" dirty="0">
                <a:latin typeface="Times New Roman"/>
                <a:cs typeface="Times New Roman"/>
              </a:rPr>
              <a:t>3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clauses: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61"/>
              </a:spcBef>
              <a:buSzPct val="81818"/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5" dirty="0">
                <a:latin typeface="Times New Roman"/>
                <a:cs typeface="Times New Roman"/>
              </a:rPr>
              <a:t>SELECT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08"/>
              </a:spcBef>
              <a:buSzPct val="81818"/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5" dirty="0">
                <a:latin typeface="Times New Roman"/>
                <a:cs typeface="Times New Roman"/>
              </a:rPr>
              <a:t>FROM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17"/>
              </a:spcBef>
              <a:buSzPct val="81818"/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9" dirty="0">
                <a:latin typeface="Times New Roman"/>
                <a:cs typeface="Times New Roman"/>
              </a:rPr>
              <a:t>WHERE</a:t>
            </a:r>
            <a:endParaRPr sz="106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7818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10" y="1243000"/>
            <a:ext cx="4866658" cy="3462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5556" algn="just">
              <a:lnSpc>
                <a:spcPct val="147700"/>
              </a:lnSpc>
            </a:pPr>
            <a:r>
              <a:rPr sz="1069" spc="15" dirty="0">
                <a:latin typeface="Times New Roman"/>
                <a:cs typeface="Times New Roman"/>
              </a:rPr>
              <a:t>The SELECT </a:t>
            </a:r>
            <a:r>
              <a:rPr sz="1069" spc="10" dirty="0">
                <a:latin typeface="Times New Roman"/>
                <a:cs typeface="Times New Roman"/>
              </a:rPr>
              <a:t>clause specifies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table </a:t>
            </a:r>
            <a:r>
              <a:rPr sz="1069" spc="15" dirty="0">
                <a:latin typeface="Times New Roman"/>
                <a:cs typeface="Times New Roman"/>
              </a:rPr>
              <a:t>columns </a:t>
            </a:r>
            <a:r>
              <a:rPr sz="1069" spc="5" dirty="0">
                <a:latin typeface="Times New Roman"/>
                <a:cs typeface="Times New Roman"/>
              </a:rPr>
              <a:t>that are </a:t>
            </a:r>
            <a:r>
              <a:rPr sz="1069" spc="10" dirty="0">
                <a:latin typeface="Times New Roman"/>
                <a:cs typeface="Times New Roman"/>
              </a:rPr>
              <a:t>retrieved. The </a:t>
            </a:r>
            <a:r>
              <a:rPr sz="1069" spc="19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clause  </a:t>
            </a:r>
            <a:r>
              <a:rPr sz="1069" spc="5" dirty="0">
                <a:latin typeface="Times New Roman"/>
                <a:cs typeface="Times New Roman"/>
              </a:rPr>
              <a:t>specifies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tables </a:t>
            </a:r>
            <a:r>
              <a:rPr sz="1069" spc="10" dirty="0">
                <a:latin typeface="Times New Roman"/>
                <a:cs typeface="Times New Roman"/>
              </a:rPr>
              <a:t>accessed.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9" dirty="0">
                <a:latin typeface="Times New Roman"/>
                <a:cs typeface="Times New Roman"/>
              </a:rPr>
              <a:t>WHERE </a:t>
            </a:r>
            <a:r>
              <a:rPr sz="1069" spc="10" dirty="0">
                <a:latin typeface="Times New Roman"/>
                <a:cs typeface="Times New Roman"/>
              </a:rPr>
              <a:t>clause </a:t>
            </a:r>
            <a:r>
              <a:rPr sz="1069" spc="5" dirty="0">
                <a:latin typeface="Times New Roman"/>
                <a:cs typeface="Times New Roman"/>
              </a:rPr>
              <a:t>specifies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table </a:t>
            </a:r>
            <a:r>
              <a:rPr sz="1069" spc="15" dirty="0">
                <a:latin typeface="Times New Roman"/>
                <a:cs typeface="Times New Roman"/>
              </a:rPr>
              <a:t>rows </a:t>
            </a:r>
            <a:r>
              <a:rPr sz="1069" spc="10" dirty="0">
                <a:latin typeface="Times New Roman"/>
                <a:cs typeface="Times New Roman"/>
              </a:rPr>
              <a:t>are used.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9" dirty="0">
                <a:latin typeface="Times New Roman"/>
                <a:cs typeface="Times New Roman"/>
              </a:rPr>
              <a:t>WHERE </a:t>
            </a:r>
            <a:r>
              <a:rPr sz="1069" spc="10" dirty="0">
                <a:latin typeface="Times New Roman"/>
                <a:cs typeface="Times New Roman"/>
              </a:rPr>
              <a:t>clause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optional;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missing, </a:t>
            </a:r>
            <a:r>
              <a:rPr sz="1069" spc="5" dirty="0">
                <a:latin typeface="Times New Roman"/>
                <a:cs typeface="Times New Roman"/>
              </a:rPr>
              <a:t>all table </a:t>
            </a:r>
            <a:r>
              <a:rPr sz="1069" spc="10" dirty="0">
                <a:latin typeface="Times New Roman"/>
                <a:cs typeface="Times New Roman"/>
              </a:rPr>
              <a:t>rows are used. </a:t>
            </a:r>
            <a:r>
              <a:rPr sz="1069" spc="19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SELECT  </a:t>
            </a:r>
            <a:r>
              <a:rPr sz="1069" spc="10" dirty="0">
                <a:latin typeface="Times New Roman"/>
                <a:cs typeface="Times New Roman"/>
              </a:rPr>
              <a:t>clause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mandatory. </a:t>
            </a:r>
            <a:r>
              <a:rPr sz="1069" spc="-10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specifies a </a:t>
            </a:r>
            <a:r>
              <a:rPr sz="1069" spc="5" dirty="0">
                <a:latin typeface="Times New Roman"/>
                <a:cs typeface="Times New Roman"/>
              </a:rPr>
              <a:t>list </a:t>
            </a:r>
            <a:r>
              <a:rPr sz="1069" spc="10" dirty="0">
                <a:latin typeface="Times New Roman"/>
                <a:cs typeface="Times New Roman"/>
              </a:rPr>
              <a:t>of columns </a:t>
            </a:r>
            <a:r>
              <a:rPr sz="1069" spc="19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be retrieved from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tables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9" dirty="0">
                <a:latin typeface="Times New Roman"/>
                <a:cs typeface="Times New Roman"/>
              </a:rPr>
              <a:t>FROM </a:t>
            </a:r>
            <a:r>
              <a:rPr sz="1069" spc="5" dirty="0">
                <a:latin typeface="Times New Roman"/>
                <a:cs typeface="Times New Roman"/>
              </a:rPr>
              <a:t>clause.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9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clause always follows the </a:t>
            </a:r>
            <a:r>
              <a:rPr sz="1069" spc="15" dirty="0">
                <a:latin typeface="Times New Roman"/>
                <a:cs typeface="Times New Roman"/>
              </a:rPr>
              <a:t>SELECT </a:t>
            </a:r>
            <a:r>
              <a:rPr sz="1069" spc="5" dirty="0">
                <a:latin typeface="Times New Roman"/>
                <a:cs typeface="Times New Roman"/>
              </a:rPr>
              <a:t>clause. </a:t>
            </a:r>
            <a:r>
              <a:rPr sz="1069" spc="-10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lists </a:t>
            </a:r>
            <a:r>
              <a:rPr sz="1069" spc="10" dirty="0">
                <a:latin typeface="Times New Roman"/>
                <a:cs typeface="Times New Roman"/>
              </a:rPr>
              <a:t>the  tables accessed </a:t>
            </a:r>
            <a:r>
              <a:rPr sz="1069" spc="24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the query. </a:t>
            </a:r>
            <a:r>
              <a:rPr sz="1069" spc="19" dirty="0">
                <a:latin typeface="Times New Roman"/>
                <a:cs typeface="Times New Roman"/>
              </a:rPr>
              <a:t>The WHERE </a:t>
            </a:r>
            <a:r>
              <a:rPr sz="1069" spc="10" dirty="0">
                <a:latin typeface="Times New Roman"/>
                <a:cs typeface="Times New Roman"/>
              </a:rPr>
              <a:t>clause </a:t>
            </a:r>
            <a:r>
              <a:rPr sz="1069" spc="5" dirty="0">
                <a:latin typeface="Times New Roman"/>
                <a:cs typeface="Times New Roman"/>
              </a:rPr>
              <a:t>is optional. </a:t>
            </a:r>
            <a:r>
              <a:rPr sz="1069" spc="15" dirty="0">
                <a:latin typeface="Times New Roman"/>
                <a:cs typeface="Times New Roman"/>
              </a:rPr>
              <a:t>When </a:t>
            </a:r>
            <a:r>
              <a:rPr sz="1069" spc="10" dirty="0">
                <a:latin typeface="Times New Roman"/>
                <a:cs typeface="Times New Roman"/>
              </a:rPr>
              <a:t>specified,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always follows the </a:t>
            </a:r>
            <a:r>
              <a:rPr sz="1069" spc="19" dirty="0">
                <a:latin typeface="Times New Roman"/>
                <a:cs typeface="Times New Roman"/>
              </a:rPr>
              <a:t>FROM </a:t>
            </a:r>
            <a:r>
              <a:rPr sz="1069" spc="5" dirty="0">
                <a:latin typeface="Times New Roman"/>
                <a:cs typeface="Times New Roman"/>
              </a:rPr>
              <a:t>clause.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9" dirty="0">
                <a:latin typeface="Times New Roman"/>
                <a:cs typeface="Times New Roman"/>
              </a:rPr>
              <a:t>WHERE </a:t>
            </a:r>
            <a:r>
              <a:rPr sz="1069" spc="10" dirty="0">
                <a:latin typeface="Times New Roman"/>
                <a:cs typeface="Times New Roman"/>
              </a:rPr>
              <a:t>clause </a:t>
            </a:r>
            <a:r>
              <a:rPr sz="1069" spc="5" dirty="0">
                <a:latin typeface="Times New Roman"/>
                <a:cs typeface="Times New Roman"/>
              </a:rPr>
              <a:t>filters </a:t>
            </a:r>
            <a:r>
              <a:rPr sz="1069" spc="10" dirty="0">
                <a:latin typeface="Times New Roman"/>
                <a:cs typeface="Times New Roman"/>
              </a:rPr>
              <a:t>rows from the </a:t>
            </a:r>
            <a:r>
              <a:rPr sz="1069" spc="19" dirty="0">
                <a:latin typeface="Times New Roman"/>
                <a:cs typeface="Times New Roman"/>
              </a:rPr>
              <a:t>FROM  </a:t>
            </a:r>
            <a:r>
              <a:rPr sz="1069" spc="10" dirty="0">
                <a:latin typeface="Times New Roman"/>
                <a:cs typeface="Times New Roman"/>
              </a:rPr>
              <a:t>clause </a:t>
            </a:r>
            <a:r>
              <a:rPr sz="1069" spc="5" dirty="0">
                <a:latin typeface="Times New Roman"/>
                <a:cs typeface="Times New Roman"/>
              </a:rPr>
              <a:t>tables. </a:t>
            </a:r>
            <a:r>
              <a:rPr sz="1069" spc="10" dirty="0">
                <a:latin typeface="Times New Roman"/>
                <a:cs typeface="Times New Roman"/>
              </a:rPr>
              <a:t>Omitting the </a:t>
            </a:r>
            <a:r>
              <a:rPr sz="1069" spc="19" dirty="0">
                <a:latin typeface="Times New Roman"/>
                <a:cs typeface="Times New Roman"/>
              </a:rPr>
              <a:t>WHERE </a:t>
            </a:r>
            <a:r>
              <a:rPr sz="1069" spc="10" dirty="0">
                <a:latin typeface="Times New Roman"/>
                <a:cs typeface="Times New Roman"/>
              </a:rPr>
              <a:t>clause </a:t>
            </a:r>
            <a:r>
              <a:rPr sz="1069" spc="5" dirty="0">
                <a:latin typeface="Times New Roman"/>
                <a:cs typeface="Times New Roman"/>
              </a:rPr>
              <a:t>specifies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5" dirty="0">
                <a:latin typeface="Times New Roman"/>
                <a:cs typeface="Times New Roman"/>
              </a:rPr>
              <a:t>all rows </a:t>
            </a:r>
            <a:r>
              <a:rPr sz="1069" spc="10" dirty="0">
                <a:latin typeface="Times New Roman"/>
                <a:cs typeface="Times New Roman"/>
              </a:rPr>
              <a:t>are used.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syntax for </a:t>
            </a:r>
            <a:r>
              <a:rPr sz="1069" spc="15" dirty="0">
                <a:latin typeface="Times New Roman"/>
                <a:cs typeface="Times New Roman"/>
              </a:rPr>
              <a:t>the SELECT </a:t>
            </a:r>
            <a:r>
              <a:rPr sz="1069" spc="10" dirty="0">
                <a:latin typeface="Times New Roman"/>
                <a:cs typeface="Times New Roman"/>
              </a:rPr>
              <a:t>statement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is: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661"/>
              </a:spcBef>
            </a:pPr>
            <a:r>
              <a:rPr sz="1069" spc="15" dirty="0">
                <a:latin typeface="Times New Roman"/>
                <a:cs typeface="Times New Roman"/>
              </a:rPr>
              <a:t>SELECT </a:t>
            </a:r>
            <a:r>
              <a:rPr sz="1069" spc="10" dirty="0">
                <a:latin typeface="Times New Roman"/>
                <a:cs typeface="Times New Roman"/>
              </a:rPr>
              <a:t>{*|col_name[,….n]} </a:t>
            </a:r>
            <a:r>
              <a:rPr sz="1069" spc="19" dirty="0">
                <a:latin typeface="Times New Roman"/>
                <a:cs typeface="Times New Roman"/>
              </a:rPr>
              <a:t>FROM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table_name</a:t>
            </a: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ct val="98400"/>
              </a:lnSpc>
              <a:spcBef>
                <a:spcPts val="612"/>
              </a:spcBef>
            </a:pP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15" dirty="0">
                <a:latin typeface="Times New Roman"/>
                <a:cs typeface="Times New Roman"/>
              </a:rPr>
              <a:t>is the </a:t>
            </a:r>
            <a:r>
              <a:rPr sz="1069" spc="10" dirty="0">
                <a:latin typeface="Times New Roman"/>
                <a:cs typeface="Times New Roman"/>
              </a:rPr>
              <a:t>simplest </a:t>
            </a:r>
            <a:r>
              <a:rPr sz="1069" spc="15" dirty="0">
                <a:latin typeface="Times New Roman"/>
                <a:cs typeface="Times New Roman"/>
              </a:rPr>
              <a:t>form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15" dirty="0">
                <a:latin typeface="Times New Roman"/>
                <a:cs typeface="Times New Roman"/>
              </a:rPr>
              <a:t>SELECT command. </a:t>
            </a: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case </a:t>
            </a:r>
            <a:r>
              <a:rPr sz="1069" spc="15" dirty="0">
                <a:latin typeface="Times New Roman"/>
                <a:cs typeface="Times New Roman"/>
              </a:rPr>
              <a:t>of *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the attributes </a:t>
            </a:r>
            <a:r>
              <a:rPr sz="1069" spc="15" dirty="0">
                <a:latin typeface="Times New Roman"/>
                <a:cs typeface="Times New Roman"/>
              </a:rPr>
              <a:t>of any  </a:t>
            </a:r>
            <a:r>
              <a:rPr sz="1069" spc="10" dirty="0">
                <a:latin typeface="Times New Roman"/>
                <a:cs typeface="Times New Roman"/>
              </a:rPr>
              <a:t>table would be available.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5" dirty="0">
                <a:latin typeface="Times New Roman"/>
                <a:cs typeface="Times New Roman"/>
              </a:rPr>
              <a:t>do </a:t>
            </a:r>
            <a:r>
              <a:rPr sz="1069" spc="10" dirty="0">
                <a:latin typeface="Times New Roman"/>
                <a:cs typeface="Times New Roman"/>
              </a:rPr>
              <a:t>not </a:t>
            </a:r>
            <a:r>
              <a:rPr sz="1069" spc="15" dirty="0">
                <a:latin typeface="Times New Roman"/>
                <a:cs typeface="Times New Roman"/>
              </a:rPr>
              <a:t>mention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* </a:t>
            </a: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give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names </a:t>
            </a:r>
            <a:r>
              <a:rPr sz="1069" spc="15" dirty="0">
                <a:latin typeface="Times New Roman"/>
                <a:cs typeface="Times New Roman"/>
              </a:rPr>
              <a:t>of  </a:t>
            </a:r>
            <a:r>
              <a:rPr sz="1069" spc="10" dirty="0">
                <a:latin typeface="Times New Roman"/>
                <a:cs typeface="Times New Roman"/>
              </a:rPr>
              <a:t>particular attribute names. Next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name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table </a:t>
            </a:r>
            <a:r>
              <a:rPr sz="1069" spc="10" dirty="0">
                <a:latin typeface="Times New Roman"/>
                <a:cs typeface="Times New Roman"/>
              </a:rPr>
              <a:t>from where data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required.  </a:t>
            </a:r>
            <a:r>
              <a:rPr sz="1069" spc="24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see </a:t>
            </a:r>
            <a:r>
              <a:rPr sz="1069" spc="10" dirty="0">
                <a:latin typeface="Times New Roman"/>
                <a:cs typeface="Times New Roman"/>
              </a:rPr>
              <a:t>different examples of </a:t>
            </a:r>
            <a:r>
              <a:rPr sz="1069" spc="15" dirty="0">
                <a:latin typeface="Times New Roman"/>
                <a:cs typeface="Times New Roman"/>
              </a:rPr>
              <a:t>SELECT </a:t>
            </a:r>
            <a:r>
              <a:rPr sz="1069" spc="10" dirty="0">
                <a:latin typeface="Times New Roman"/>
                <a:cs typeface="Times New Roman"/>
              </a:rPr>
              <a:t>statement using the following </a:t>
            </a:r>
            <a:r>
              <a:rPr sz="1069" spc="5" dirty="0">
                <a:latin typeface="Times New Roman"/>
                <a:cs typeface="Times New Roman"/>
              </a:rPr>
              <a:t>table:  </a:t>
            </a:r>
            <a:r>
              <a:rPr sz="1069" spc="15" dirty="0">
                <a:latin typeface="Times New Roman"/>
                <a:cs typeface="Times New Roman"/>
              </a:rPr>
              <a:t>STUDENT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12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99578" y="4701472"/>
          <a:ext cx="4969140" cy="13223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7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2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5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27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5985">
                <a:tc>
                  <a:txBody>
                    <a:bodyPr/>
                    <a:lstStyle/>
                    <a:p>
                      <a:pPr marL="60325">
                        <a:lnSpc>
                          <a:spcPts val="1265"/>
                        </a:lnSpc>
                      </a:pPr>
                      <a:r>
                        <a:rPr sz="1100" spc="55" dirty="0">
                          <a:latin typeface="Times New Roman"/>
                          <a:cs typeface="Times New Roman"/>
                        </a:rPr>
                        <a:t>stId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77">
                      <a:solidFill>
                        <a:srgbClr val="000000"/>
                      </a:solidFill>
                      <a:prstDash val="solid"/>
                    </a:lnL>
                    <a:lnR w="7032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457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65"/>
                        </a:lnSpc>
                      </a:pPr>
                      <a:r>
                        <a:rPr sz="1100" spc="40" dirty="0">
                          <a:latin typeface="Times New Roman"/>
                          <a:cs typeface="Times New Roman"/>
                        </a:rPr>
                        <a:t>stName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032">
                      <a:solidFill>
                        <a:srgbClr val="000000"/>
                      </a:solidFill>
                      <a:prstDash val="solid"/>
                    </a:lnL>
                    <a:lnR w="6856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457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65"/>
                        </a:lnSpc>
                      </a:pPr>
                      <a:r>
                        <a:rPr sz="1100" spc="65" dirty="0">
                          <a:latin typeface="Times New Roman"/>
                          <a:cs typeface="Times New Roman"/>
                        </a:rPr>
                        <a:t>prName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856">
                      <a:solidFill>
                        <a:srgbClr val="000000"/>
                      </a:solidFill>
                      <a:prstDash val="solid"/>
                    </a:lnL>
                    <a:lnR w="7105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457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65"/>
                        </a:lnSpc>
                      </a:pPr>
                      <a:r>
                        <a:rPr sz="1100" spc="40" dirty="0">
                          <a:latin typeface="Times New Roman"/>
                          <a:cs typeface="Times New Roman"/>
                        </a:rPr>
                        <a:t>cgpa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05">
                      <a:solidFill>
                        <a:srgbClr val="000000"/>
                      </a:solidFill>
                      <a:prstDash val="solid"/>
                    </a:lnL>
                    <a:lnR w="8402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457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891">
                <a:tc>
                  <a:txBody>
                    <a:bodyPr/>
                    <a:lstStyle/>
                    <a:p>
                      <a:pPr marL="60325">
                        <a:lnSpc>
                          <a:spcPts val="125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S1020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77">
                      <a:solidFill>
                        <a:srgbClr val="000000"/>
                      </a:solidFill>
                      <a:prstDash val="solid"/>
                    </a:lnL>
                    <a:lnR w="7032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5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Sohail</a:t>
                      </a:r>
                      <a:r>
                        <a:rPr sz="11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Dar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032">
                      <a:solidFill>
                        <a:srgbClr val="000000"/>
                      </a:solidFill>
                      <a:prstDash val="solid"/>
                    </a:lnL>
                    <a:lnR w="6856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5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MCS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856">
                      <a:solidFill>
                        <a:srgbClr val="000000"/>
                      </a:solidFill>
                      <a:prstDash val="solid"/>
                    </a:lnL>
                    <a:lnR w="7105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25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2.8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05">
                      <a:solidFill>
                        <a:srgbClr val="000000"/>
                      </a:solidFill>
                      <a:prstDash val="solid"/>
                    </a:lnL>
                    <a:lnR w="8402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327">
                <a:tc>
                  <a:txBody>
                    <a:bodyPr/>
                    <a:lstStyle/>
                    <a:p>
                      <a:pPr marL="60325">
                        <a:lnSpc>
                          <a:spcPts val="125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S1038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77">
                      <a:solidFill>
                        <a:srgbClr val="000000"/>
                      </a:solidFill>
                      <a:prstDash val="solid"/>
                    </a:lnL>
                    <a:lnR w="7032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5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Shoaib</a:t>
                      </a:r>
                      <a:r>
                        <a:rPr sz="11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Ali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032">
                      <a:solidFill>
                        <a:srgbClr val="000000"/>
                      </a:solidFill>
                      <a:prstDash val="solid"/>
                    </a:lnL>
                    <a:lnR w="6856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25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BCS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856">
                      <a:solidFill>
                        <a:srgbClr val="000000"/>
                      </a:solidFill>
                      <a:prstDash val="solid"/>
                    </a:lnL>
                    <a:lnR w="7105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5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2.78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05">
                      <a:solidFill>
                        <a:srgbClr val="000000"/>
                      </a:solidFill>
                      <a:prstDash val="solid"/>
                    </a:lnL>
                    <a:lnR w="8402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122">
                <a:tc>
                  <a:txBody>
                    <a:bodyPr/>
                    <a:lstStyle/>
                    <a:p>
                      <a:pPr marL="60325">
                        <a:lnSpc>
                          <a:spcPts val="124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S1015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77">
                      <a:solidFill>
                        <a:srgbClr val="000000"/>
                      </a:solidFill>
                      <a:prstDash val="solid"/>
                    </a:lnL>
                    <a:lnR w="7032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4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Tahira</a:t>
                      </a:r>
                      <a:r>
                        <a:rPr sz="11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Ejaz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032">
                      <a:solidFill>
                        <a:srgbClr val="000000"/>
                      </a:solidFill>
                      <a:prstDash val="solid"/>
                    </a:lnL>
                    <a:lnR w="6856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24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MCS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856">
                      <a:solidFill>
                        <a:srgbClr val="000000"/>
                      </a:solidFill>
                      <a:prstDash val="solid"/>
                    </a:lnL>
                    <a:lnR w="7105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4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3.2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05">
                      <a:solidFill>
                        <a:srgbClr val="000000"/>
                      </a:solidFill>
                      <a:prstDash val="solid"/>
                    </a:lnL>
                    <a:lnR w="8402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257">
                <a:tc>
                  <a:txBody>
                    <a:bodyPr/>
                    <a:lstStyle/>
                    <a:p>
                      <a:pPr marL="60325">
                        <a:lnSpc>
                          <a:spcPts val="125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S1034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77">
                      <a:solidFill>
                        <a:srgbClr val="000000"/>
                      </a:solidFill>
                      <a:prstDash val="solid"/>
                    </a:lnL>
                    <a:lnR w="7032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5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Sadia</a:t>
                      </a:r>
                      <a:r>
                        <a:rPr sz="11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Zia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032">
                      <a:solidFill>
                        <a:srgbClr val="000000"/>
                      </a:solidFill>
                      <a:prstDash val="solid"/>
                    </a:lnL>
                    <a:lnR w="6856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25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BIT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856">
                      <a:solidFill>
                        <a:srgbClr val="000000"/>
                      </a:solidFill>
                      <a:prstDash val="solid"/>
                    </a:lnL>
                    <a:lnR w="7105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05">
                      <a:solidFill>
                        <a:srgbClr val="000000"/>
                      </a:solidFill>
                      <a:prstDash val="solid"/>
                    </a:lnL>
                    <a:lnR w="8402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6025">
                <a:tc>
                  <a:txBody>
                    <a:bodyPr/>
                    <a:lstStyle/>
                    <a:p>
                      <a:pPr marL="60325">
                        <a:lnSpc>
                          <a:spcPts val="124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S1018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77">
                      <a:solidFill>
                        <a:srgbClr val="000000"/>
                      </a:solidFill>
                      <a:prstDash val="solid"/>
                    </a:lnL>
                    <a:lnR w="7032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4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Arif</a:t>
                      </a:r>
                      <a:r>
                        <a:rPr sz="11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Zia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032">
                      <a:solidFill>
                        <a:srgbClr val="000000"/>
                      </a:solidFill>
                      <a:prstDash val="solid"/>
                    </a:lnL>
                    <a:lnR w="6856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4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BIT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856">
                      <a:solidFill>
                        <a:srgbClr val="000000"/>
                      </a:solidFill>
                      <a:prstDash val="solid"/>
                    </a:lnL>
                    <a:lnR w="7105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4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3.0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05">
                      <a:solidFill>
                        <a:srgbClr val="000000"/>
                      </a:solidFill>
                      <a:prstDash val="solid"/>
                    </a:lnL>
                    <a:lnR w="8402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352861" y="6173662"/>
            <a:ext cx="3256580" cy="512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278"/>
              </a:lnSpc>
            </a:pP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5" dirty="0">
                <a:latin typeface="Times New Roman"/>
                <a:cs typeface="Times New Roman"/>
              </a:rPr>
              <a:t>query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ts val="1264"/>
              </a:lnSpc>
              <a:spcBef>
                <a:spcPts val="53"/>
              </a:spcBef>
            </a:pPr>
            <a:r>
              <a:rPr sz="1069" spc="15" dirty="0">
                <a:latin typeface="Times New Roman"/>
                <a:cs typeface="Times New Roman"/>
              </a:rPr>
              <a:t>Q: </a:t>
            </a:r>
            <a:r>
              <a:rPr sz="1069" spc="10" dirty="0">
                <a:latin typeface="Times New Roman"/>
                <a:cs typeface="Times New Roman"/>
              </a:rPr>
              <a:t>Get the </a:t>
            </a:r>
            <a:r>
              <a:rPr sz="1069" spc="5" dirty="0">
                <a:latin typeface="Times New Roman"/>
                <a:cs typeface="Times New Roman"/>
              </a:rPr>
              <a:t>data </a:t>
            </a:r>
            <a:r>
              <a:rPr sz="1069" spc="10" dirty="0">
                <a:latin typeface="Times New Roman"/>
                <a:cs typeface="Times New Roman"/>
              </a:rPr>
              <a:t>about studentsSELECT </a:t>
            </a:r>
            <a:r>
              <a:rPr sz="1069" spc="15" dirty="0">
                <a:latin typeface="Times New Roman"/>
                <a:cs typeface="Times New Roman"/>
              </a:rPr>
              <a:t>* FROM </a:t>
            </a:r>
            <a:r>
              <a:rPr sz="1069" spc="10" dirty="0">
                <a:latin typeface="Times New Roman"/>
                <a:cs typeface="Times New Roman"/>
              </a:rPr>
              <a:t>students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output of this </a:t>
            </a:r>
            <a:r>
              <a:rPr sz="1069" spc="15" dirty="0">
                <a:latin typeface="Times New Roman"/>
                <a:cs typeface="Times New Roman"/>
              </a:rPr>
              <a:t>query is </a:t>
            </a:r>
            <a:r>
              <a:rPr sz="1069" spc="10" dirty="0">
                <a:latin typeface="Times New Roman"/>
                <a:cs typeface="Times New Roman"/>
              </a:rPr>
              <a:t>as</a:t>
            </a:r>
            <a:r>
              <a:rPr sz="1069" spc="-11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under: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300022" y="6665165"/>
          <a:ext cx="4970374" cy="10032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7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7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1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78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6051"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55">
                      <a:solidFill>
                        <a:srgbClr val="000000"/>
                      </a:solidFill>
                      <a:prstDash val="solid"/>
                    </a:lnL>
                    <a:lnR w="5157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65"/>
                        </a:lnSpc>
                      </a:pPr>
                      <a:r>
                        <a:rPr sz="1100" spc="55" dirty="0">
                          <a:latin typeface="Times New Roman"/>
                          <a:cs typeface="Times New Roman"/>
                        </a:rPr>
                        <a:t>stId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157">
                      <a:solidFill>
                        <a:srgbClr val="000000"/>
                      </a:solidFill>
                      <a:prstDash val="solid"/>
                    </a:lnL>
                    <a:lnR w="7216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265"/>
                        </a:lnSpc>
                      </a:pPr>
                      <a:r>
                        <a:rPr sz="1100" spc="45" dirty="0">
                          <a:latin typeface="Times New Roman"/>
                          <a:cs typeface="Times New Roman"/>
                        </a:rPr>
                        <a:t>stName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216">
                      <a:solidFill>
                        <a:srgbClr val="000000"/>
                      </a:solidFill>
                      <a:prstDash val="solid"/>
                    </a:lnL>
                    <a:lnR w="5363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65"/>
                        </a:lnSpc>
                      </a:pPr>
                      <a:r>
                        <a:rPr sz="1100" spc="65" dirty="0">
                          <a:latin typeface="Times New Roman"/>
                          <a:cs typeface="Times New Roman"/>
                        </a:rPr>
                        <a:t>prName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63">
                      <a:solidFill>
                        <a:srgbClr val="000000"/>
                      </a:solidFill>
                      <a:prstDash val="solid"/>
                    </a:lnL>
                    <a:lnR w="5559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265"/>
                        </a:lnSpc>
                      </a:pPr>
                      <a:r>
                        <a:rPr sz="1100" spc="40" dirty="0">
                          <a:latin typeface="Times New Roman"/>
                          <a:cs typeface="Times New Roman"/>
                        </a:rPr>
                        <a:t>cgpa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559">
                      <a:solidFill>
                        <a:srgbClr val="000000"/>
                      </a:solidFill>
                      <a:prstDash val="solid"/>
                    </a:lnL>
                    <a:lnR w="7266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992">
                <a:tc>
                  <a:txBody>
                    <a:bodyPr/>
                    <a:lstStyle/>
                    <a:p>
                      <a:pPr marL="60325">
                        <a:lnSpc>
                          <a:spcPts val="124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55">
                      <a:solidFill>
                        <a:srgbClr val="000000"/>
                      </a:solidFill>
                      <a:prstDash val="solid"/>
                    </a:lnL>
                    <a:lnR w="5157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S1020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157">
                      <a:solidFill>
                        <a:srgbClr val="000000"/>
                      </a:solidFill>
                      <a:prstDash val="solid"/>
                    </a:lnL>
                    <a:lnR w="7216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24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Sohail</a:t>
                      </a:r>
                      <a:r>
                        <a:rPr sz="11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Dar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216">
                      <a:solidFill>
                        <a:srgbClr val="000000"/>
                      </a:solidFill>
                      <a:prstDash val="solid"/>
                    </a:lnL>
                    <a:lnR w="5363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4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MCS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63">
                      <a:solidFill>
                        <a:srgbClr val="000000"/>
                      </a:solidFill>
                      <a:prstDash val="solid"/>
                    </a:lnL>
                    <a:lnR w="5559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4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2.8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559">
                      <a:solidFill>
                        <a:srgbClr val="000000"/>
                      </a:solidFill>
                      <a:prstDash val="solid"/>
                    </a:lnL>
                    <a:lnR w="7266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949">
                <a:tc>
                  <a:txBody>
                    <a:bodyPr/>
                    <a:lstStyle/>
                    <a:p>
                      <a:pPr marL="60325">
                        <a:lnSpc>
                          <a:spcPts val="124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55">
                      <a:solidFill>
                        <a:srgbClr val="000000"/>
                      </a:solidFill>
                      <a:prstDash val="solid"/>
                    </a:lnL>
                    <a:lnR w="5157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4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S1038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157">
                      <a:solidFill>
                        <a:srgbClr val="000000"/>
                      </a:solidFill>
                      <a:prstDash val="solid"/>
                    </a:lnL>
                    <a:lnR w="7216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24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Shoaib</a:t>
                      </a:r>
                      <a:r>
                        <a:rPr sz="11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Ali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216">
                      <a:solidFill>
                        <a:srgbClr val="000000"/>
                      </a:solidFill>
                      <a:prstDash val="solid"/>
                    </a:lnL>
                    <a:lnR w="5363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4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BCS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63">
                      <a:solidFill>
                        <a:srgbClr val="000000"/>
                      </a:solidFill>
                      <a:prstDash val="solid"/>
                    </a:lnL>
                    <a:lnR w="5559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4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2.78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559">
                      <a:solidFill>
                        <a:srgbClr val="000000"/>
                      </a:solidFill>
                      <a:prstDash val="solid"/>
                    </a:lnL>
                    <a:lnR w="7266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701">
                <a:tc>
                  <a:txBody>
                    <a:bodyPr/>
                    <a:lstStyle/>
                    <a:p>
                      <a:pPr marL="60325">
                        <a:lnSpc>
                          <a:spcPts val="124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55">
                      <a:solidFill>
                        <a:srgbClr val="000000"/>
                      </a:solidFill>
                      <a:prstDash val="solid"/>
                    </a:lnL>
                    <a:lnR w="5157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4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S1015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157">
                      <a:solidFill>
                        <a:srgbClr val="000000"/>
                      </a:solidFill>
                      <a:prstDash val="solid"/>
                    </a:lnL>
                    <a:lnR w="7216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24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Tahira</a:t>
                      </a:r>
                      <a:r>
                        <a:rPr sz="11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Ejaz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216">
                      <a:solidFill>
                        <a:srgbClr val="000000"/>
                      </a:solidFill>
                      <a:prstDash val="solid"/>
                    </a:lnL>
                    <a:lnR w="5363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45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MCS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63">
                      <a:solidFill>
                        <a:srgbClr val="000000"/>
                      </a:solidFill>
                      <a:prstDash val="solid"/>
                    </a:lnL>
                    <a:lnR w="5559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4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3.2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559">
                      <a:solidFill>
                        <a:srgbClr val="000000"/>
                      </a:solidFill>
                      <a:prstDash val="solid"/>
                    </a:lnL>
                    <a:lnR w="7266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743">
                <a:tc>
                  <a:txBody>
                    <a:bodyPr/>
                    <a:lstStyle/>
                    <a:p>
                      <a:pPr marL="60325">
                        <a:lnSpc>
                          <a:spcPts val="124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55">
                      <a:solidFill>
                        <a:srgbClr val="000000"/>
                      </a:solidFill>
                      <a:prstDash val="solid"/>
                    </a:lnL>
                    <a:lnR w="5157">
                      <a:solidFill>
                        <a:srgbClr val="000000"/>
                      </a:solidFill>
                      <a:prstDash val="solid"/>
                    </a:lnR>
                    <a:lnT w="4575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S1034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157">
                      <a:solidFill>
                        <a:srgbClr val="000000"/>
                      </a:solidFill>
                      <a:prstDash val="solid"/>
                    </a:lnL>
                    <a:lnR w="7216">
                      <a:solidFill>
                        <a:srgbClr val="000000"/>
                      </a:solidFill>
                      <a:prstDash val="solid"/>
                    </a:lnR>
                    <a:lnT w="4575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4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Sadia</a:t>
                      </a:r>
                      <a:r>
                        <a:rPr sz="11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Zia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216">
                      <a:solidFill>
                        <a:srgbClr val="000000"/>
                      </a:solidFill>
                      <a:prstDash val="solid"/>
                    </a:lnL>
                    <a:lnR w="5363">
                      <a:solidFill>
                        <a:srgbClr val="000000"/>
                      </a:solidFill>
                      <a:prstDash val="solid"/>
                    </a:lnR>
                    <a:lnT w="4575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4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BIT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63">
                      <a:solidFill>
                        <a:srgbClr val="000000"/>
                      </a:solidFill>
                      <a:prstDash val="solid"/>
                    </a:lnL>
                    <a:lnR w="5559">
                      <a:solidFill>
                        <a:srgbClr val="000000"/>
                      </a:solidFill>
                      <a:prstDash val="solid"/>
                    </a:lnR>
                    <a:lnT w="4575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559">
                      <a:solidFill>
                        <a:srgbClr val="000000"/>
                      </a:solidFill>
                      <a:prstDash val="solid"/>
                    </a:lnL>
                    <a:lnR w="7266">
                      <a:solidFill>
                        <a:srgbClr val="000000"/>
                      </a:solidFill>
                      <a:prstDash val="solid"/>
                    </a:lnR>
                    <a:lnT w="4575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6079">
                <a:tc>
                  <a:txBody>
                    <a:bodyPr/>
                    <a:lstStyle/>
                    <a:p>
                      <a:pPr marL="60325">
                        <a:lnSpc>
                          <a:spcPts val="124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55">
                      <a:solidFill>
                        <a:srgbClr val="000000"/>
                      </a:solidFill>
                      <a:prstDash val="solid"/>
                    </a:lnL>
                    <a:lnR w="5157">
                      <a:solidFill>
                        <a:srgbClr val="000000"/>
                      </a:solidFill>
                      <a:prstDash val="solid"/>
                    </a:lnR>
                    <a:lnT w="4575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S1018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157">
                      <a:solidFill>
                        <a:srgbClr val="000000"/>
                      </a:solidFill>
                      <a:prstDash val="solid"/>
                    </a:lnL>
                    <a:lnR w="7216">
                      <a:solidFill>
                        <a:srgbClr val="000000"/>
                      </a:solidFill>
                      <a:prstDash val="solid"/>
                    </a:lnR>
                    <a:lnT w="4575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4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Arif</a:t>
                      </a:r>
                      <a:r>
                        <a:rPr sz="11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Zia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216">
                      <a:solidFill>
                        <a:srgbClr val="000000"/>
                      </a:solidFill>
                      <a:prstDash val="solid"/>
                    </a:lnL>
                    <a:lnR w="5363">
                      <a:solidFill>
                        <a:srgbClr val="000000"/>
                      </a:solidFill>
                      <a:prstDash val="solid"/>
                    </a:lnR>
                    <a:lnT w="4575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24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BIT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63">
                      <a:solidFill>
                        <a:srgbClr val="000000"/>
                      </a:solidFill>
                      <a:prstDash val="solid"/>
                    </a:lnL>
                    <a:lnR w="5559">
                      <a:solidFill>
                        <a:srgbClr val="000000"/>
                      </a:solidFill>
                      <a:prstDash val="solid"/>
                    </a:lnR>
                    <a:lnT w="4575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4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3.0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559">
                      <a:solidFill>
                        <a:srgbClr val="000000"/>
                      </a:solidFill>
                      <a:prstDash val="solid"/>
                    </a:lnL>
                    <a:lnR w="7266">
                      <a:solidFill>
                        <a:srgbClr val="000000"/>
                      </a:solidFill>
                      <a:prstDash val="solid"/>
                    </a:lnR>
                    <a:lnT w="4575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353304" y="7665605"/>
            <a:ext cx="4867892" cy="13186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264"/>
              </a:lnSpc>
            </a:pPr>
            <a:r>
              <a:rPr sz="1069" spc="24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see another query,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which certain </a:t>
            </a:r>
            <a:r>
              <a:rPr sz="1069" spc="5" dirty="0">
                <a:latin typeface="Times New Roman"/>
                <a:cs typeface="Times New Roman"/>
              </a:rPr>
              <a:t>specific data is </a:t>
            </a:r>
            <a:r>
              <a:rPr sz="1069" spc="10" dirty="0">
                <a:latin typeface="Times New Roman"/>
                <a:cs typeface="Times New Roman"/>
              </a:rPr>
              <a:t>required form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table: The </a:t>
            </a:r>
            <a:r>
              <a:rPr sz="1069" spc="15" dirty="0">
                <a:latin typeface="Times New Roman"/>
                <a:cs typeface="Times New Roman"/>
              </a:rPr>
              <a:t>query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as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under:</a:t>
            </a:r>
            <a:endParaRPr sz="1069">
              <a:latin typeface="Times New Roman"/>
              <a:cs typeface="Times New Roman"/>
            </a:endParaRPr>
          </a:p>
          <a:p>
            <a:pPr marL="12347" marR="7408">
              <a:lnSpc>
                <a:spcPts val="1264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Q: </a:t>
            </a:r>
            <a:r>
              <a:rPr sz="1069" spc="10" dirty="0">
                <a:latin typeface="Times New Roman"/>
                <a:cs typeface="Times New Roman"/>
              </a:rPr>
              <a:t>Give the </a:t>
            </a:r>
            <a:r>
              <a:rPr sz="1069" spc="15" dirty="0">
                <a:latin typeface="Times New Roman"/>
                <a:cs typeface="Times New Roman"/>
              </a:rPr>
              <a:t>name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students with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program nameThe </a:t>
            </a:r>
            <a:r>
              <a:rPr sz="1069" spc="19" dirty="0">
                <a:latin typeface="Times New Roman"/>
                <a:cs typeface="Times New Roman"/>
              </a:rPr>
              <a:t>SQL </a:t>
            </a:r>
            <a:r>
              <a:rPr sz="1069" spc="15" dirty="0">
                <a:latin typeface="Times New Roman"/>
                <a:cs typeface="Times New Roman"/>
              </a:rPr>
              <a:t>Command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15" dirty="0">
                <a:latin typeface="Times New Roman"/>
                <a:cs typeface="Times New Roman"/>
              </a:rPr>
              <a:t>the  query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as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under: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256816" marR="3352812" indent="-245087">
              <a:lnSpc>
                <a:spcPts val="1264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SELECT </a:t>
            </a:r>
            <a:r>
              <a:rPr sz="1069" spc="10" dirty="0">
                <a:latin typeface="Times New Roman"/>
                <a:cs typeface="Times New Roman"/>
              </a:rPr>
              <a:t>stName,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prName  </a:t>
            </a:r>
            <a:r>
              <a:rPr sz="1069" spc="19" dirty="0">
                <a:latin typeface="Times New Roman"/>
                <a:cs typeface="Times New Roman"/>
              </a:rPr>
              <a:t>FROM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student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20"/>
              </a:lnSpc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output for </a:t>
            </a:r>
            <a:r>
              <a:rPr sz="1069" spc="15" dirty="0">
                <a:latin typeface="Times New Roman"/>
                <a:cs typeface="Times New Roman"/>
              </a:rPr>
              <a:t>the command </a:t>
            </a:r>
            <a:r>
              <a:rPr sz="1069" spc="5" dirty="0">
                <a:latin typeface="Times New Roman"/>
                <a:cs typeface="Times New Roman"/>
              </a:rPr>
              <a:t>is as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under: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300433" y="8953518"/>
          <a:ext cx="4969140" cy="3401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7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9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3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7572"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100">
                      <a:solidFill>
                        <a:srgbClr val="000000"/>
                      </a:solidFill>
                      <a:prstDash val="solid"/>
                    </a:lnL>
                    <a:lnR w="6100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50"/>
                        </a:lnSpc>
                      </a:pPr>
                      <a:r>
                        <a:rPr sz="1100" spc="40" dirty="0">
                          <a:latin typeface="Times New Roman"/>
                          <a:cs typeface="Times New Roman"/>
                        </a:rPr>
                        <a:t>stName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100">
                      <a:solidFill>
                        <a:srgbClr val="000000"/>
                      </a:solidFill>
                      <a:prstDash val="solid"/>
                    </a:lnL>
                    <a:lnR w="6100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50"/>
                        </a:lnSpc>
                      </a:pPr>
                      <a:r>
                        <a:rPr sz="1100" spc="65" dirty="0">
                          <a:latin typeface="Times New Roman"/>
                          <a:cs typeface="Times New Roman"/>
                        </a:rPr>
                        <a:t>prName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100">
                      <a:solidFill>
                        <a:srgbClr val="000000"/>
                      </a:solidFill>
                      <a:prstDash val="solid"/>
                    </a:lnL>
                    <a:lnR w="6100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075">
                <a:tc>
                  <a:txBody>
                    <a:bodyPr/>
                    <a:lstStyle/>
                    <a:p>
                      <a:pPr marL="60960">
                        <a:lnSpc>
                          <a:spcPts val="123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100">
                      <a:solidFill>
                        <a:srgbClr val="000000"/>
                      </a:solidFill>
                      <a:prstDash val="solid"/>
                    </a:lnL>
                    <a:lnR w="6100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3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Sohail</a:t>
                      </a:r>
                      <a:r>
                        <a:rPr sz="11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Dar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100">
                      <a:solidFill>
                        <a:srgbClr val="000000"/>
                      </a:solidFill>
                      <a:prstDash val="solid"/>
                    </a:lnL>
                    <a:lnR w="6100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3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MCS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100">
                      <a:solidFill>
                        <a:srgbClr val="000000"/>
                      </a:solidFill>
                      <a:prstDash val="solid"/>
                    </a:lnL>
                    <a:lnR w="6100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1922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99578" y="1328790"/>
          <a:ext cx="4967905" cy="6698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6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8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2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6738">
                <a:tc>
                  <a:txBody>
                    <a:bodyPr/>
                    <a:lstStyle/>
                    <a:p>
                      <a:pPr marL="60325">
                        <a:lnSpc>
                          <a:spcPts val="124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65">
                      <a:solidFill>
                        <a:srgbClr val="000000"/>
                      </a:solidFill>
                      <a:prstDash val="solid"/>
                    </a:lnL>
                    <a:lnR w="6461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457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4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Shoaib</a:t>
                      </a:r>
                      <a:r>
                        <a:rPr sz="11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Ali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61">
                      <a:solidFill>
                        <a:srgbClr val="000000"/>
                      </a:solidFill>
                      <a:prstDash val="solid"/>
                    </a:lnL>
                    <a:lnR w="7024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457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4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BCS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024">
                      <a:solidFill>
                        <a:srgbClr val="000000"/>
                      </a:solidFill>
                      <a:prstDash val="solid"/>
                    </a:lnL>
                    <a:lnR w="7387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457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567">
                <a:tc>
                  <a:txBody>
                    <a:bodyPr/>
                    <a:lstStyle/>
                    <a:p>
                      <a:pPr marL="60325">
                        <a:lnSpc>
                          <a:spcPts val="124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65">
                      <a:solidFill>
                        <a:srgbClr val="000000"/>
                      </a:solidFill>
                      <a:prstDash val="solid"/>
                    </a:lnL>
                    <a:lnR w="6461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4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Tahira</a:t>
                      </a:r>
                      <a:r>
                        <a:rPr sz="11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Ejaz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61">
                      <a:solidFill>
                        <a:srgbClr val="000000"/>
                      </a:solidFill>
                      <a:prstDash val="solid"/>
                    </a:lnL>
                    <a:lnR w="7024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4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MCS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024">
                      <a:solidFill>
                        <a:srgbClr val="000000"/>
                      </a:solidFill>
                      <a:prstDash val="solid"/>
                    </a:lnL>
                    <a:lnR w="7387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680">
                <a:tc>
                  <a:txBody>
                    <a:bodyPr/>
                    <a:lstStyle/>
                    <a:p>
                      <a:pPr marL="60325">
                        <a:lnSpc>
                          <a:spcPts val="125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65">
                      <a:solidFill>
                        <a:srgbClr val="000000"/>
                      </a:solidFill>
                      <a:prstDash val="solid"/>
                    </a:lnL>
                    <a:lnR w="6461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5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Sadia</a:t>
                      </a:r>
                      <a:r>
                        <a:rPr sz="11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Zia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61">
                      <a:solidFill>
                        <a:srgbClr val="000000"/>
                      </a:solidFill>
                      <a:prstDash val="solid"/>
                    </a:lnL>
                    <a:lnR w="7024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5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BIT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024">
                      <a:solidFill>
                        <a:srgbClr val="000000"/>
                      </a:solidFill>
                      <a:prstDash val="solid"/>
                    </a:lnL>
                    <a:lnR w="7387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481">
                <a:tc>
                  <a:txBody>
                    <a:bodyPr/>
                    <a:lstStyle/>
                    <a:p>
                      <a:pPr marL="60325">
                        <a:lnSpc>
                          <a:spcPts val="124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65">
                      <a:solidFill>
                        <a:srgbClr val="000000"/>
                      </a:solidFill>
                      <a:prstDash val="solid"/>
                    </a:lnL>
                    <a:lnR w="6461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4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Arif</a:t>
                      </a:r>
                      <a:r>
                        <a:rPr sz="11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Zia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61">
                      <a:solidFill>
                        <a:srgbClr val="000000"/>
                      </a:solidFill>
                      <a:prstDash val="solid"/>
                    </a:lnL>
                    <a:lnR w="7024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4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BIT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024">
                      <a:solidFill>
                        <a:srgbClr val="000000"/>
                      </a:solidFill>
                      <a:prstDash val="solid"/>
                    </a:lnL>
                    <a:lnR w="7387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13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  <p:sp>
        <p:nvSpPr>
          <p:cNvPr id="6" name="object 6"/>
          <p:cNvSpPr txBox="1"/>
          <p:nvPr/>
        </p:nvSpPr>
        <p:spPr>
          <a:xfrm>
            <a:off x="1352636" y="2128390"/>
            <a:ext cx="4865423" cy="20294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264" spc="58" dirty="0">
                <a:latin typeface="Times New Roman"/>
                <a:cs typeface="Times New Roman"/>
              </a:rPr>
              <a:t>Attribute</a:t>
            </a:r>
            <a:r>
              <a:rPr sz="1264" spc="-49" dirty="0">
                <a:latin typeface="Times New Roman"/>
                <a:cs typeface="Times New Roman"/>
              </a:rPr>
              <a:t> </a:t>
            </a:r>
            <a:r>
              <a:rPr sz="1264" spc="15" dirty="0">
                <a:latin typeface="Times New Roman"/>
                <a:cs typeface="Times New Roman"/>
              </a:rPr>
              <a:t>Allias</a:t>
            </a:r>
            <a:endParaRPr sz="1264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264">
              <a:latin typeface="Times New Roman"/>
              <a:cs typeface="Times New Roman"/>
            </a:endParaRPr>
          </a:p>
          <a:p>
            <a:pPr marL="12347" algn="just"/>
            <a:r>
              <a:rPr sz="1069" spc="15" dirty="0">
                <a:latin typeface="Times New Roman"/>
                <a:cs typeface="Times New Roman"/>
              </a:rPr>
              <a:t>SELECT </a:t>
            </a:r>
            <a:r>
              <a:rPr sz="1069" spc="10" dirty="0">
                <a:latin typeface="Times New Roman"/>
                <a:cs typeface="Times New Roman"/>
              </a:rPr>
              <a:t>{*|col_name </a:t>
            </a:r>
            <a:r>
              <a:rPr sz="1069" spc="15" dirty="0">
                <a:latin typeface="Times New Roman"/>
                <a:cs typeface="Times New Roman"/>
              </a:rPr>
              <a:t>[[AS] </a:t>
            </a:r>
            <a:r>
              <a:rPr sz="1069" spc="5" dirty="0">
                <a:latin typeface="Times New Roman"/>
                <a:cs typeface="Times New Roman"/>
              </a:rPr>
              <a:t>alias] </a:t>
            </a:r>
            <a:r>
              <a:rPr sz="1069" spc="10" dirty="0">
                <a:latin typeface="Times New Roman"/>
                <a:cs typeface="Times New Roman"/>
              </a:rPr>
              <a:t>[, </a:t>
            </a:r>
            <a:r>
              <a:rPr sz="1069" spc="15" dirty="0">
                <a:latin typeface="Times New Roman"/>
                <a:cs typeface="Times New Roman"/>
              </a:rPr>
              <a:t>…n]} FROM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tab_name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indent="-617" algn="just">
              <a:lnSpc>
                <a:spcPct val="98700"/>
              </a:lnSpc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in this </a:t>
            </a:r>
            <a:r>
              <a:rPr sz="1069" spc="10" dirty="0">
                <a:latin typeface="Times New Roman"/>
                <a:cs typeface="Times New Roman"/>
              </a:rPr>
              <a:t>case </a:t>
            </a:r>
            <a:r>
              <a:rPr sz="1069" spc="5" dirty="0">
                <a:latin typeface="Times New Roman"/>
                <a:cs typeface="Times New Roman"/>
              </a:rPr>
              <a:t>if all </a:t>
            </a:r>
            <a:r>
              <a:rPr sz="1069" spc="10" dirty="0">
                <a:latin typeface="Times New Roman"/>
                <a:cs typeface="Times New Roman"/>
              </a:rPr>
              <a:t>the attributes </a:t>
            </a:r>
            <a:r>
              <a:rPr sz="1069" spc="5" dirty="0">
                <a:latin typeface="Times New Roman"/>
                <a:cs typeface="Times New Roman"/>
              </a:rPr>
              <a:t>are to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selected </a:t>
            </a:r>
            <a:r>
              <a:rPr sz="1069" spc="24" dirty="0">
                <a:latin typeface="Times New Roman"/>
                <a:cs typeface="Times New Roman"/>
              </a:rPr>
              <a:t>by </a:t>
            </a:r>
            <a:r>
              <a:rPr sz="1069" spc="15" dirty="0">
                <a:latin typeface="Times New Roman"/>
                <a:cs typeface="Times New Roman"/>
              </a:rPr>
              <a:t>* </a:t>
            </a: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spc="15" dirty="0">
                <a:latin typeface="Times New Roman"/>
                <a:cs typeface="Times New Roman"/>
              </a:rPr>
              <a:t>we cannot </a:t>
            </a:r>
            <a:r>
              <a:rPr sz="1069" spc="10" dirty="0">
                <a:latin typeface="Times New Roman"/>
                <a:cs typeface="Times New Roman"/>
              </a:rPr>
              <a:t>give </a:t>
            </a:r>
            <a:r>
              <a:rPr sz="1069" spc="15" dirty="0">
                <a:latin typeface="Times New Roman"/>
                <a:cs typeface="Times New Roman"/>
              </a:rPr>
              <a:t>the  name </a:t>
            </a:r>
            <a:r>
              <a:rPr sz="1069" spc="10" dirty="0">
                <a:latin typeface="Times New Roman"/>
                <a:cs typeface="Times New Roman"/>
              </a:rPr>
              <a:t>of attributes.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AS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0" dirty="0">
                <a:latin typeface="Times New Roman"/>
                <a:cs typeface="Times New Roman"/>
              </a:rPr>
              <a:t>optional here then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write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name of  </a:t>
            </a:r>
            <a:r>
              <a:rPr sz="1069" spc="5" dirty="0">
                <a:latin typeface="Times New Roman"/>
                <a:cs typeface="Times New Roman"/>
              </a:rPr>
              <a:t>attribute </a:t>
            </a:r>
            <a:r>
              <a:rPr sz="1069" spc="10" dirty="0">
                <a:latin typeface="Times New Roman"/>
                <a:cs typeface="Times New Roman"/>
              </a:rPr>
              <a:t>what we want. </a:t>
            </a:r>
            <a:r>
              <a:rPr sz="1069" spc="24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see </a:t>
            </a:r>
            <a:r>
              <a:rPr sz="1069" spc="5" dirty="0">
                <a:latin typeface="Times New Roman"/>
                <a:cs typeface="Times New Roman"/>
              </a:rPr>
              <a:t>an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example.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SELECT </a:t>
            </a:r>
            <a:r>
              <a:rPr sz="1069" spc="10" dirty="0">
                <a:latin typeface="Times New Roman"/>
                <a:cs typeface="Times New Roman"/>
              </a:rPr>
              <a:t>stName as ‘Student Name’, </a:t>
            </a:r>
            <a:r>
              <a:rPr sz="1069" spc="15" dirty="0">
                <a:latin typeface="Times New Roman"/>
                <a:cs typeface="Times New Roman"/>
              </a:rPr>
              <a:t>prName </a:t>
            </a:r>
            <a:r>
              <a:rPr sz="1069" spc="10" dirty="0">
                <a:latin typeface="Times New Roman"/>
                <a:cs typeface="Times New Roman"/>
              </a:rPr>
              <a:t>‘Program’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Student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output of this </a:t>
            </a:r>
            <a:r>
              <a:rPr sz="1069" spc="15" dirty="0">
                <a:latin typeface="Times New Roman"/>
                <a:cs typeface="Times New Roman"/>
              </a:rPr>
              <a:t>query </a:t>
            </a:r>
            <a:r>
              <a:rPr sz="1069" spc="10" dirty="0">
                <a:latin typeface="Times New Roman"/>
                <a:cs typeface="Times New Roman"/>
              </a:rPr>
              <a:t>will be </a:t>
            </a:r>
            <a:r>
              <a:rPr sz="1069" spc="5" dirty="0">
                <a:latin typeface="Times New Roman"/>
                <a:cs typeface="Times New Roman"/>
              </a:rPr>
              <a:t>as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under: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99885" y="5168550"/>
          <a:ext cx="4969757" cy="13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4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8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6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5415"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95">
                      <a:solidFill>
                        <a:srgbClr val="000000"/>
                      </a:solidFill>
                      <a:prstDash val="solid"/>
                    </a:lnL>
                    <a:lnR w="6486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50"/>
                        </a:lnSpc>
                      </a:pPr>
                      <a:r>
                        <a:rPr sz="1100" spc="55" dirty="0">
                          <a:latin typeface="Times New Roman"/>
                          <a:cs typeface="Times New Roman"/>
                        </a:rPr>
                        <a:t>Student</a:t>
                      </a:r>
                      <a:r>
                        <a:rPr sz="11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Name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86">
                      <a:solidFill>
                        <a:srgbClr val="000000"/>
                      </a:solidFill>
                      <a:prstDash val="solid"/>
                    </a:lnL>
                    <a:lnR w="5458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50"/>
                        </a:lnSpc>
                      </a:pPr>
                      <a:r>
                        <a:rPr sz="1100" spc="75" dirty="0">
                          <a:latin typeface="Times New Roman"/>
                          <a:cs typeface="Times New Roman"/>
                        </a:rPr>
                        <a:t>Program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458">
                      <a:solidFill>
                        <a:srgbClr val="000000"/>
                      </a:solidFill>
                      <a:prstDash val="solid"/>
                    </a:lnL>
                    <a:lnR w="7330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852">
                <a:tc>
                  <a:txBody>
                    <a:bodyPr/>
                    <a:lstStyle/>
                    <a:p>
                      <a:pPr marL="60325">
                        <a:lnSpc>
                          <a:spcPts val="124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95">
                      <a:solidFill>
                        <a:srgbClr val="000000"/>
                      </a:solidFill>
                      <a:prstDash val="solid"/>
                    </a:lnL>
                    <a:lnR w="6486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4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4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Sohail</a:t>
                      </a:r>
                      <a:r>
                        <a:rPr sz="11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Dar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86">
                      <a:solidFill>
                        <a:srgbClr val="000000"/>
                      </a:solidFill>
                      <a:prstDash val="solid"/>
                    </a:lnL>
                    <a:lnR w="5458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4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45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MCS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458">
                      <a:solidFill>
                        <a:srgbClr val="000000"/>
                      </a:solidFill>
                      <a:prstDash val="solid"/>
                    </a:lnL>
                    <a:lnR w="7330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457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847">
                <a:tc>
                  <a:txBody>
                    <a:bodyPr/>
                    <a:lstStyle/>
                    <a:p>
                      <a:pPr marL="60325">
                        <a:lnSpc>
                          <a:spcPts val="125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95">
                      <a:solidFill>
                        <a:srgbClr val="000000"/>
                      </a:solidFill>
                      <a:prstDash val="solid"/>
                    </a:lnL>
                    <a:lnR w="6486">
                      <a:solidFill>
                        <a:srgbClr val="000000"/>
                      </a:solidFill>
                      <a:prstDash val="solid"/>
                    </a:lnR>
                    <a:lnT w="4574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5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Shoaib</a:t>
                      </a:r>
                      <a:r>
                        <a:rPr sz="11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Ali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86">
                      <a:solidFill>
                        <a:srgbClr val="000000"/>
                      </a:solidFill>
                      <a:prstDash val="solid"/>
                    </a:lnL>
                    <a:lnR w="5458">
                      <a:solidFill>
                        <a:srgbClr val="000000"/>
                      </a:solidFill>
                      <a:prstDash val="solid"/>
                    </a:lnR>
                    <a:lnT w="4574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5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BCS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458">
                      <a:solidFill>
                        <a:srgbClr val="000000"/>
                      </a:solidFill>
                      <a:prstDash val="solid"/>
                    </a:lnL>
                    <a:lnR w="7330">
                      <a:solidFill>
                        <a:srgbClr val="000000"/>
                      </a:solidFill>
                      <a:prstDash val="solid"/>
                    </a:lnR>
                    <a:lnT w="4574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409">
                <a:tc>
                  <a:txBody>
                    <a:bodyPr/>
                    <a:lstStyle/>
                    <a:p>
                      <a:pPr marL="60325">
                        <a:lnSpc>
                          <a:spcPts val="125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95">
                      <a:solidFill>
                        <a:srgbClr val="000000"/>
                      </a:solidFill>
                      <a:prstDash val="solid"/>
                    </a:lnL>
                    <a:lnR w="6486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5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Tahira</a:t>
                      </a:r>
                      <a:r>
                        <a:rPr sz="11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Ejaz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86">
                      <a:solidFill>
                        <a:srgbClr val="000000"/>
                      </a:solidFill>
                      <a:prstDash val="solid"/>
                    </a:lnL>
                    <a:lnR w="5458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5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MCS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458">
                      <a:solidFill>
                        <a:srgbClr val="000000"/>
                      </a:solidFill>
                      <a:prstDash val="solid"/>
                    </a:lnL>
                    <a:lnR w="7330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464">
                <a:tc>
                  <a:txBody>
                    <a:bodyPr/>
                    <a:lstStyle/>
                    <a:p>
                      <a:pPr marL="60325">
                        <a:lnSpc>
                          <a:spcPts val="125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95">
                      <a:solidFill>
                        <a:srgbClr val="000000"/>
                      </a:solidFill>
                      <a:prstDash val="solid"/>
                    </a:lnL>
                    <a:lnR w="6486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5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Sadia</a:t>
                      </a:r>
                      <a:r>
                        <a:rPr sz="11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Zia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86">
                      <a:solidFill>
                        <a:srgbClr val="000000"/>
                      </a:solidFill>
                      <a:prstDash val="solid"/>
                    </a:lnL>
                    <a:lnR w="5458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5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BIT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458">
                      <a:solidFill>
                        <a:srgbClr val="000000"/>
                      </a:solidFill>
                      <a:prstDash val="solid"/>
                    </a:lnL>
                    <a:lnR w="7330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6055">
                <a:tc>
                  <a:txBody>
                    <a:bodyPr/>
                    <a:lstStyle/>
                    <a:p>
                      <a:pPr marL="60325">
                        <a:lnSpc>
                          <a:spcPts val="123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95">
                      <a:solidFill>
                        <a:srgbClr val="000000"/>
                      </a:solidFill>
                      <a:prstDash val="solid"/>
                    </a:lnL>
                    <a:lnR w="6486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3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Arif</a:t>
                      </a:r>
                      <a:r>
                        <a:rPr sz="11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Zia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86">
                      <a:solidFill>
                        <a:srgbClr val="000000"/>
                      </a:solidFill>
                      <a:prstDash val="solid"/>
                    </a:lnL>
                    <a:lnR w="5458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3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BIT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458">
                      <a:solidFill>
                        <a:srgbClr val="000000"/>
                      </a:solidFill>
                      <a:prstDash val="solid"/>
                    </a:lnL>
                    <a:lnR w="7330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353088" y="6483712"/>
            <a:ext cx="4868510" cy="2879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259"/>
              </a:lnSpc>
            </a:pPr>
            <a:r>
              <a:rPr sz="1069" dirty="0">
                <a:latin typeface="Times New Roman"/>
                <a:cs typeface="Times New Roman"/>
              </a:rPr>
              <a:t>In 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column  list 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can  also  give 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expression;  value  of  the  expression  </a:t>
            </a:r>
            <a:r>
              <a:rPr sz="1069" spc="24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is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  <a:spcBef>
                <a:spcPts val="53"/>
              </a:spcBef>
            </a:pPr>
            <a:r>
              <a:rPr sz="1069" spc="10" dirty="0">
                <a:latin typeface="Times New Roman"/>
                <a:cs typeface="Times New Roman"/>
              </a:rPr>
              <a:t>computed and displayed. This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basically used where </a:t>
            </a:r>
            <a:r>
              <a:rPr sz="1069" spc="15" dirty="0">
                <a:latin typeface="Times New Roman"/>
                <a:cs typeface="Times New Roman"/>
              </a:rPr>
              <a:t>some </a:t>
            </a:r>
            <a:r>
              <a:rPr sz="1069" spc="10" dirty="0">
                <a:latin typeface="Times New Roman"/>
                <a:cs typeface="Times New Roman"/>
              </a:rPr>
              <a:t>arithmetic </a:t>
            </a:r>
            <a:r>
              <a:rPr sz="1069" spc="5" dirty="0">
                <a:latin typeface="Times New Roman"/>
                <a:cs typeface="Times New Roman"/>
              </a:rPr>
              <a:t>operation </a:t>
            </a:r>
            <a:r>
              <a:rPr sz="1069" spc="15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performed,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which that operation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performed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each </a:t>
            </a:r>
            <a:r>
              <a:rPr sz="1069" spc="10" dirty="0">
                <a:latin typeface="Times New Roman"/>
                <a:cs typeface="Times New Roman"/>
              </a:rPr>
              <a:t>row and then that result </a:t>
            </a:r>
            <a:r>
              <a:rPr sz="1069" spc="15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displayed as an output. </a:t>
            </a:r>
            <a:r>
              <a:rPr sz="1069" spc="24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see it </a:t>
            </a:r>
            <a:r>
              <a:rPr sz="1069" spc="10" dirty="0">
                <a:latin typeface="Times New Roman"/>
                <a:cs typeface="Times New Roman"/>
              </a:rPr>
              <a:t>with an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example: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35"/>
              </a:lnSpc>
            </a:pPr>
            <a:r>
              <a:rPr sz="1069" spc="19" dirty="0">
                <a:latin typeface="Times New Roman"/>
                <a:cs typeface="Times New Roman"/>
              </a:rPr>
              <a:t>Q </a:t>
            </a:r>
            <a:r>
              <a:rPr sz="1069" spc="10" dirty="0">
                <a:latin typeface="Times New Roman"/>
                <a:cs typeface="Times New Roman"/>
              </a:rPr>
              <a:t>Display the total sessional marks of each student obtained </a:t>
            </a:r>
            <a:r>
              <a:rPr sz="1069" spc="5" dirty="0">
                <a:latin typeface="Times New Roman"/>
                <a:cs typeface="Times New Roman"/>
              </a:rPr>
              <a:t>in each</a:t>
            </a:r>
            <a:r>
              <a:rPr sz="1069" spc="10" dirty="0">
                <a:latin typeface="Times New Roman"/>
                <a:cs typeface="Times New Roman"/>
              </a:rPr>
              <a:t> subject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17"/>
              </a:spcBef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9" dirty="0">
                <a:latin typeface="Times New Roman"/>
                <a:cs typeface="Times New Roman"/>
              </a:rPr>
              <a:t>SQL </a:t>
            </a:r>
            <a:r>
              <a:rPr sz="1069" spc="15" dirty="0">
                <a:latin typeface="Times New Roman"/>
                <a:cs typeface="Times New Roman"/>
              </a:rPr>
              <a:t>Command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15" dirty="0">
                <a:latin typeface="Times New Roman"/>
                <a:cs typeface="Times New Roman"/>
              </a:rPr>
              <a:t>the query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as</a:t>
            </a:r>
            <a:r>
              <a:rPr sz="1069" spc="-165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under: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069" spc="10" dirty="0">
                <a:latin typeface="Times New Roman"/>
                <a:cs typeface="Times New Roman"/>
              </a:rPr>
              <a:t>Select </a:t>
            </a:r>
            <a:r>
              <a:rPr sz="1069" spc="5" dirty="0">
                <a:latin typeface="Times New Roman"/>
                <a:cs typeface="Times New Roman"/>
              </a:rPr>
              <a:t>stId, </a:t>
            </a:r>
            <a:r>
              <a:rPr sz="1069" spc="10" dirty="0">
                <a:latin typeface="Times New Roman"/>
                <a:cs typeface="Times New Roman"/>
              </a:rPr>
              <a:t>crCode,   </a:t>
            </a:r>
            <a:r>
              <a:rPr sz="1069" spc="15" dirty="0">
                <a:latin typeface="Times New Roman"/>
                <a:cs typeface="Times New Roman"/>
              </a:rPr>
              <a:t>mTerm + sMrks </a:t>
            </a:r>
            <a:r>
              <a:rPr sz="1069" spc="10" dirty="0">
                <a:latin typeface="Times New Roman"/>
                <a:cs typeface="Times New Roman"/>
              </a:rPr>
              <a:t>‘Total out of 50’ from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enroll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6791" algn="just">
              <a:lnSpc>
                <a:spcPct val="1476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DISTINCT </a:t>
            </a:r>
            <a:r>
              <a:rPr sz="1069" spc="15" dirty="0">
                <a:latin typeface="Times New Roman"/>
                <a:cs typeface="Times New Roman"/>
              </a:rPr>
              <a:t>keyword is </a:t>
            </a:r>
            <a:r>
              <a:rPr sz="1069" spc="10" dirty="0">
                <a:latin typeface="Times New Roman"/>
                <a:cs typeface="Times New Roman"/>
              </a:rPr>
              <a:t>used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return </a:t>
            </a:r>
            <a:r>
              <a:rPr sz="1069" spc="15" dirty="0">
                <a:latin typeface="Times New Roman"/>
                <a:cs typeface="Times New Roman"/>
              </a:rPr>
              <a:t>only </a:t>
            </a:r>
            <a:r>
              <a:rPr sz="1069" spc="10" dirty="0">
                <a:latin typeface="Times New Roman"/>
                <a:cs typeface="Times New Roman"/>
              </a:rPr>
              <a:t>distinct (different) values. </a:t>
            </a:r>
            <a:r>
              <a:rPr sz="1069" spc="15" dirty="0">
                <a:latin typeface="Times New Roman"/>
                <a:cs typeface="Times New Roman"/>
              </a:rPr>
              <a:t>The  SELECT </a:t>
            </a:r>
            <a:r>
              <a:rPr sz="1069" spc="10" dirty="0">
                <a:latin typeface="Times New Roman"/>
                <a:cs typeface="Times New Roman"/>
              </a:rPr>
              <a:t>statement returns information from </a:t>
            </a:r>
            <a:r>
              <a:rPr sz="1069" spc="5" dirty="0">
                <a:latin typeface="Times New Roman"/>
                <a:cs typeface="Times New Roman"/>
              </a:rPr>
              <a:t>table </a:t>
            </a:r>
            <a:r>
              <a:rPr sz="1069" spc="10" dirty="0">
                <a:latin typeface="Times New Roman"/>
                <a:cs typeface="Times New Roman"/>
              </a:rPr>
              <a:t>columns. But what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5" dirty="0">
                <a:latin typeface="Times New Roman"/>
                <a:cs typeface="Times New Roman"/>
              </a:rPr>
              <a:t>we only </a:t>
            </a:r>
            <a:r>
              <a:rPr sz="1069" spc="10" dirty="0">
                <a:latin typeface="Times New Roman"/>
                <a:cs typeface="Times New Roman"/>
              </a:rPr>
              <a:t>want 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select </a:t>
            </a:r>
            <a:r>
              <a:rPr sz="1069" spc="10" dirty="0">
                <a:latin typeface="Times New Roman"/>
                <a:cs typeface="Times New Roman"/>
              </a:rPr>
              <a:t>distinct elements </a:t>
            </a:r>
            <a:r>
              <a:rPr sz="1069" spc="19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SQL,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need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do </a:t>
            </a:r>
            <a:r>
              <a:rPr sz="1069" spc="5" dirty="0">
                <a:latin typeface="Times New Roman"/>
                <a:cs typeface="Times New Roman"/>
              </a:rPr>
              <a:t>is to </a:t>
            </a:r>
            <a:r>
              <a:rPr sz="1069" spc="10" dirty="0">
                <a:latin typeface="Times New Roman"/>
                <a:cs typeface="Times New Roman"/>
              </a:rPr>
              <a:t>add a DISTINCT  keyword </a:t>
            </a:r>
            <a:r>
              <a:rPr sz="1069" spc="15" dirty="0">
                <a:latin typeface="Times New Roman"/>
                <a:cs typeface="Times New Roman"/>
              </a:rPr>
              <a:t>to the SELECT </a:t>
            </a:r>
            <a:r>
              <a:rPr sz="1069" spc="10" dirty="0">
                <a:latin typeface="Times New Roman"/>
                <a:cs typeface="Times New Roman"/>
              </a:rPr>
              <a:t>statement. The format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as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under:</a:t>
            </a:r>
            <a:endParaRPr sz="106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54611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83" y="1243651"/>
            <a:ext cx="3181261" cy="20519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1003189">
              <a:lnSpc>
                <a:spcPct val="147300"/>
              </a:lnSpc>
            </a:pPr>
            <a:r>
              <a:rPr sz="1069" spc="15" dirty="0">
                <a:latin typeface="Times New Roman"/>
                <a:cs typeface="Times New Roman"/>
              </a:rPr>
              <a:t>SELECT </a:t>
            </a:r>
            <a:r>
              <a:rPr sz="1069" spc="10" dirty="0">
                <a:latin typeface="Times New Roman"/>
                <a:cs typeface="Times New Roman"/>
              </a:rPr>
              <a:t>DISTINCT column_name(s)  </a:t>
            </a:r>
            <a:r>
              <a:rPr sz="1069" spc="19" dirty="0">
                <a:latin typeface="Times New Roman"/>
                <a:cs typeface="Times New Roman"/>
              </a:rPr>
              <a:t>FROM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table_name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661"/>
              </a:spcBef>
            </a:pPr>
            <a:r>
              <a:rPr sz="1069" spc="24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see it </a:t>
            </a:r>
            <a:r>
              <a:rPr sz="1069" spc="10" dirty="0">
                <a:latin typeface="Times New Roman"/>
                <a:cs typeface="Times New Roman"/>
              </a:rPr>
              <a:t>with an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example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4939">
              <a:lnSpc>
                <a:spcPct val="147300"/>
              </a:lnSpc>
              <a:spcBef>
                <a:spcPts val="5"/>
              </a:spcBef>
            </a:pPr>
            <a:r>
              <a:rPr sz="1069" spc="19" dirty="0">
                <a:latin typeface="Times New Roman"/>
                <a:cs typeface="Times New Roman"/>
              </a:rPr>
              <a:t>Q </a:t>
            </a:r>
            <a:r>
              <a:rPr sz="1069" spc="5" dirty="0">
                <a:latin typeface="Times New Roman"/>
                <a:cs typeface="Times New Roman"/>
              </a:rPr>
              <a:t>Get </a:t>
            </a:r>
            <a:r>
              <a:rPr sz="1069" spc="10" dirty="0">
                <a:latin typeface="Times New Roman"/>
                <a:cs typeface="Times New Roman"/>
              </a:rPr>
              <a:t>the program </a:t>
            </a:r>
            <a:r>
              <a:rPr sz="1069" spc="15" dirty="0">
                <a:latin typeface="Times New Roman"/>
                <a:cs typeface="Times New Roman"/>
              </a:rPr>
              <a:t>names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which students are enrolled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9" dirty="0">
                <a:latin typeface="Times New Roman"/>
                <a:cs typeface="Times New Roman"/>
              </a:rPr>
              <a:t>SQL </a:t>
            </a:r>
            <a:r>
              <a:rPr sz="1069" spc="15" dirty="0">
                <a:latin typeface="Times New Roman"/>
                <a:cs typeface="Times New Roman"/>
              </a:rPr>
              <a:t>Command </a:t>
            </a:r>
            <a:r>
              <a:rPr sz="1069" spc="10" dirty="0">
                <a:latin typeface="Times New Roman"/>
                <a:cs typeface="Times New Roman"/>
              </a:rPr>
              <a:t>for this query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as</a:t>
            </a:r>
            <a:r>
              <a:rPr sz="1069" spc="-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under: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1069" spc="15" dirty="0">
                <a:latin typeface="Times New Roman"/>
                <a:cs typeface="Times New Roman"/>
              </a:rPr>
              <a:t>SELECT </a:t>
            </a:r>
            <a:r>
              <a:rPr sz="1069" spc="10" dirty="0">
                <a:latin typeface="Times New Roman"/>
                <a:cs typeface="Times New Roman"/>
              </a:rPr>
              <a:t>DISTINCT </a:t>
            </a:r>
            <a:r>
              <a:rPr sz="1069" spc="15" dirty="0">
                <a:latin typeface="Times New Roman"/>
                <a:cs typeface="Times New Roman"/>
              </a:rPr>
              <a:t>prName </a:t>
            </a:r>
            <a:r>
              <a:rPr sz="1069" spc="19" dirty="0">
                <a:latin typeface="Times New Roman"/>
                <a:cs typeface="Times New Roman"/>
              </a:rPr>
              <a:t>FROM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Student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14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99577" y="3339655"/>
          <a:ext cx="1643415" cy="1360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5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484"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15">
                      <a:solidFill>
                        <a:srgbClr val="000000"/>
                      </a:solidFill>
                      <a:prstDash val="solid"/>
                    </a:lnL>
                    <a:lnR w="6609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75"/>
                        </a:lnSpc>
                      </a:pPr>
                      <a:r>
                        <a:rPr sz="1100" spc="65" dirty="0">
                          <a:latin typeface="Times New Roman"/>
                          <a:cs typeface="Times New Roman"/>
                        </a:rPr>
                        <a:t>programs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09">
                      <a:solidFill>
                        <a:srgbClr val="000000"/>
                      </a:solidFill>
                      <a:prstDash val="solid"/>
                    </a:lnL>
                    <a:lnR w="6814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702">
                <a:tc>
                  <a:txBody>
                    <a:bodyPr/>
                    <a:lstStyle/>
                    <a:p>
                      <a:pPr marL="60325">
                        <a:lnSpc>
                          <a:spcPts val="124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15">
                      <a:solidFill>
                        <a:srgbClr val="000000"/>
                      </a:solidFill>
                      <a:prstDash val="solid"/>
                    </a:lnL>
                    <a:lnR w="6609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BCS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09">
                      <a:solidFill>
                        <a:srgbClr val="000000"/>
                      </a:solidFill>
                      <a:prstDash val="solid"/>
                    </a:lnL>
                    <a:lnR w="6814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060">
                <a:tc>
                  <a:txBody>
                    <a:bodyPr/>
                    <a:lstStyle/>
                    <a:p>
                      <a:pPr marL="60325">
                        <a:lnSpc>
                          <a:spcPts val="126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15">
                      <a:solidFill>
                        <a:srgbClr val="000000"/>
                      </a:solidFill>
                      <a:prstDash val="solid"/>
                    </a:lnL>
                    <a:lnR w="6609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BIT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09">
                      <a:solidFill>
                        <a:srgbClr val="000000"/>
                      </a:solidFill>
                      <a:prstDash val="solid"/>
                    </a:lnL>
                    <a:lnR w="6814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302">
                <a:tc>
                  <a:txBody>
                    <a:bodyPr/>
                    <a:lstStyle/>
                    <a:p>
                      <a:pPr marL="60325">
                        <a:lnSpc>
                          <a:spcPts val="125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15">
                      <a:solidFill>
                        <a:srgbClr val="000000"/>
                      </a:solidFill>
                      <a:prstDash val="solid"/>
                    </a:lnL>
                    <a:lnR w="6609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55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MCS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09">
                      <a:solidFill>
                        <a:srgbClr val="000000"/>
                      </a:solidFill>
                      <a:prstDash val="solid"/>
                    </a:lnL>
                    <a:lnR w="6814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785">
                <a:tc>
                  <a:txBody>
                    <a:bodyPr/>
                    <a:lstStyle/>
                    <a:p>
                      <a:pPr marL="60325">
                        <a:lnSpc>
                          <a:spcPts val="125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15">
                      <a:solidFill>
                        <a:srgbClr val="000000"/>
                      </a:solidFill>
                      <a:prstDash val="solid"/>
                    </a:lnL>
                    <a:lnR w="6609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55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MBA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09">
                      <a:solidFill>
                        <a:srgbClr val="000000"/>
                      </a:solidFill>
                      <a:prstDash val="solid"/>
                    </a:lnL>
                    <a:lnR w="6814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352774" y="4935722"/>
            <a:ext cx="4867275" cy="4339141"/>
          </a:xfrm>
          <a:prstGeom prst="rect">
            <a:avLst/>
          </a:prstGeom>
        </p:spPr>
        <p:txBody>
          <a:bodyPr vert="horz" wrap="square" lIns="0" tIns="4322" rIns="0" bIns="0" rtlCol="0">
            <a:spAutoFit/>
          </a:bodyPr>
          <a:lstStyle/>
          <a:p>
            <a:pPr marL="12347" marR="5556" algn="just">
              <a:lnSpc>
                <a:spcPts val="1264"/>
              </a:lnSpc>
              <a:spcBef>
                <a:spcPts val="34"/>
              </a:spcBef>
            </a:pPr>
            <a:r>
              <a:rPr sz="1069" spc="15" dirty="0">
                <a:latin typeface="Times New Roman"/>
                <a:cs typeface="Times New Roman"/>
              </a:rPr>
              <a:t>The “WHERE” </a:t>
            </a:r>
            <a:r>
              <a:rPr sz="1069" spc="10" dirty="0">
                <a:latin typeface="Times New Roman"/>
                <a:cs typeface="Times New Roman"/>
              </a:rPr>
              <a:t>clause </a:t>
            </a:r>
            <a:r>
              <a:rPr sz="1069" spc="1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optional. </a:t>
            </a:r>
            <a:r>
              <a:rPr sz="1069" spc="15" dirty="0">
                <a:latin typeface="Times New Roman"/>
                <a:cs typeface="Times New Roman"/>
              </a:rPr>
              <a:t>When </a:t>
            </a:r>
            <a:r>
              <a:rPr sz="1069" spc="10" dirty="0">
                <a:latin typeface="Times New Roman"/>
                <a:cs typeface="Times New Roman"/>
              </a:rPr>
              <a:t>specified, it always follows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9" dirty="0">
                <a:latin typeface="Times New Roman"/>
                <a:cs typeface="Times New Roman"/>
              </a:rPr>
              <a:t>FROM  </a:t>
            </a:r>
            <a:r>
              <a:rPr sz="1069" spc="5" dirty="0">
                <a:latin typeface="Times New Roman"/>
                <a:cs typeface="Times New Roman"/>
              </a:rPr>
              <a:t>clause. </a:t>
            </a:r>
            <a:r>
              <a:rPr sz="1069" spc="15" dirty="0">
                <a:latin typeface="Times New Roman"/>
                <a:cs typeface="Times New Roman"/>
              </a:rPr>
              <a:t>The “WHERE” </a:t>
            </a:r>
            <a:r>
              <a:rPr sz="1069" spc="10" dirty="0">
                <a:latin typeface="Times New Roman"/>
                <a:cs typeface="Times New Roman"/>
              </a:rPr>
              <a:t>clause </a:t>
            </a:r>
            <a:r>
              <a:rPr sz="1069" spc="5" dirty="0">
                <a:latin typeface="Times New Roman"/>
                <a:cs typeface="Times New Roman"/>
              </a:rPr>
              <a:t>filters </a:t>
            </a:r>
            <a:r>
              <a:rPr sz="1069" spc="10" dirty="0">
                <a:latin typeface="Times New Roman"/>
                <a:cs typeface="Times New Roman"/>
              </a:rPr>
              <a:t>rows from </a:t>
            </a:r>
            <a:r>
              <a:rPr sz="1069" spc="15" dirty="0">
                <a:latin typeface="Times New Roman"/>
                <a:cs typeface="Times New Roman"/>
              </a:rPr>
              <a:t>“FROM” </a:t>
            </a:r>
            <a:r>
              <a:rPr sz="1069" spc="10" dirty="0">
                <a:latin typeface="Times New Roman"/>
                <a:cs typeface="Times New Roman"/>
              </a:rPr>
              <a:t>clause tables. </a:t>
            </a:r>
            <a:r>
              <a:rPr sz="1069" spc="15" dirty="0">
                <a:latin typeface="Times New Roman"/>
                <a:cs typeface="Times New Roman"/>
              </a:rPr>
              <a:t>Omitting  </a:t>
            </a:r>
            <a:r>
              <a:rPr sz="1069" spc="292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  <a:spcBef>
                <a:spcPts val="5"/>
              </a:spcBef>
            </a:pPr>
            <a:r>
              <a:rPr sz="1069" spc="19" dirty="0">
                <a:latin typeface="Times New Roman"/>
                <a:cs typeface="Times New Roman"/>
              </a:rPr>
              <a:t>WHERE </a:t>
            </a:r>
            <a:r>
              <a:rPr sz="1069" spc="10" dirty="0">
                <a:latin typeface="Times New Roman"/>
                <a:cs typeface="Times New Roman"/>
              </a:rPr>
              <a:t>clause </a:t>
            </a:r>
            <a:r>
              <a:rPr sz="1069" spc="5" dirty="0">
                <a:latin typeface="Times New Roman"/>
                <a:cs typeface="Times New Roman"/>
              </a:rPr>
              <a:t>specifies </a:t>
            </a:r>
            <a:r>
              <a:rPr sz="1069" spc="10" dirty="0">
                <a:latin typeface="Times New Roman"/>
                <a:cs typeface="Times New Roman"/>
              </a:rPr>
              <a:t>that all rows </a:t>
            </a:r>
            <a:r>
              <a:rPr sz="1069" spc="1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used. Following the </a:t>
            </a:r>
            <a:r>
              <a:rPr sz="1069" spc="19" dirty="0">
                <a:latin typeface="Times New Roman"/>
                <a:cs typeface="Times New Roman"/>
              </a:rPr>
              <a:t>WHERE </a:t>
            </a:r>
            <a:r>
              <a:rPr sz="1069" spc="10" dirty="0">
                <a:latin typeface="Times New Roman"/>
                <a:cs typeface="Times New Roman"/>
              </a:rPr>
              <a:t>keyword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 </a:t>
            </a:r>
            <a:r>
              <a:rPr sz="1069" spc="5" dirty="0">
                <a:latin typeface="Times New Roman"/>
                <a:cs typeface="Times New Roman"/>
              </a:rPr>
              <a:t>logical </a:t>
            </a:r>
            <a:r>
              <a:rPr sz="1069" spc="10" dirty="0">
                <a:latin typeface="Times New Roman"/>
                <a:cs typeface="Times New Roman"/>
              </a:rPr>
              <a:t>expression, also </a:t>
            </a:r>
            <a:r>
              <a:rPr sz="1069" spc="15" dirty="0">
                <a:latin typeface="Times New Roman"/>
                <a:cs typeface="Times New Roman"/>
              </a:rPr>
              <a:t>known </a:t>
            </a:r>
            <a:r>
              <a:rPr sz="1069" spc="10" dirty="0">
                <a:latin typeface="Times New Roman"/>
                <a:cs typeface="Times New Roman"/>
              </a:rPr>
              <a:t>as a predicate. The predicate evaluates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9" dirty="0">
                <a:latin typeface="Times New Roman"/>
                <a:cs typeface="Times New Roman"/>
              </a:rPr>
              <a:t>SQL  </a:t>
            </a:r>
            <a:r>
              <a:rPr sz="1069" spc="5" dirty="0">
                <a:latin typeface="Times New Roman"/>
                <a:cs typeface="Times New Roman"/>
              </a:rPr>
              <a:t>logical </a:t>
            </a:r>
            <a:r>
              <a:rPr sz="1069" spc="15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-- true, </a:t>
            </a:r>
            <a:r>
              <a:rPr sz="1069" spc="10" dirty="0">
                <a:latin typeface="Times New Roman"/>
                <a:cs typeface="Times New Roman"/>
              </a:rPr>
              <a:t>false or </a:t>
            </a:r>
            <a:r>
              <a:rPr sz="1069" spc="15" dirty="0">
                <a:latin typeface="Times New Roman"/>
                <a:cs typeface="Times New Roman"/>
              </a:rPr>
              <a:t>unknown. The </a:t>
            </a:r>
            <a:r>
              <a:rPr sz="1069" spc="10" dirty="0">
                <a:latin typeface="Times New Roman"/>
                <a:cs typeface="Times New Roman"/>
              </a:rPr>
              <a:t>most basic predicate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comparison:</a:t>
            </a:r>
            <a:endParaRPr sz="1069">
              <a:latin typeface="Times New Roman"/>
              <a:cs typeface="Times New Roman"/>
            </a:endParaRPr>
          </a:p>
          <a:p>
            <a:pPr marL="431526">
              <a:lnSpc>
                <a:spcPts val="1244"/>
              </a:lnSpc>
            </a:pPr>
            <a:r>
              <a:rPr sz="1069" spc="10" dirty="0">
                <a:latin typeface="Times New Roman"/>
                <a:cs typeface="Times New Roman"/>
              </a:rPr>
              <a:t>Color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'Red'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593"/>
              </a:spcBef>
            </a:pPr>
            <a:r>
              <a:rPr sz="1069" spc="10" dirty="0">
                <a:latin typeface="Times New Roman"/>
                <a:cs typeface="Times New Roman"/>
              </a:rPr>
              <a:t>This predicate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returns: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069">
              <a:latin typeface="Times New Roman"/>
              <a:cs typeface="Times New Roman"/>
            </a:endParaRPr>
          </a:p>
          <a:p>
            <a:pPr marL="431526" indent="-208662">
              <a:spcBef>
                <a:spcPts val="5"/>
              </a:spcBef>
              <a:buSzPct val="81818"/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True </a:t>
            </a:r>
            <a:r>
              <a:rPr sz="1069" spc="5" dirty="0">
                <a:latin typeface="Times New Roman"/>
                <a:cs typeface="Times New Roman"/>
              </a:rPr>
              <a:t>--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the color </a:t>
            </a:r>
            <a:r>
              <a:rPr sz="1069" spc="15" dirty="0">
                <a:latin typeface="Times New Roman"/>
                <a:cs typeface="Times New Roman"/>
              </a:rPr>
              <a:t>column </a:t>
            </a:r>
            <a:r>
              <a:rPr sz="1069" spc="10" dirty="0">
                <a:latin typeface="Times New Roman"/>
                <a:cs typeface="Times New Roman"/>
              </a:rPr>
              <a:t>contains the string value </a:t>
            </a:r>
            <a:r>
              <a:rPr sz="1069" spc="5" dirty="0">
                <a:latin typeface="Times New Roman"/>
                <a:cs typeface="Times New Roman"/>
              </a:rPr>
              <a:t>--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'Red',</a:t>
            </a:r>
            <a:endParaRPr sz="1069">
              <a:latin typeface="Times New Roman"/>
              <a:cs typeface="Times New Roman"/>
            </a:endParaRPr>
          </a:p>
          <a:p>
            <a:pPr marL="431526" indent="-208662">
              <a:spcBef>
                <a:spcPts val="617"/>
              </a:spcBef>
              <a:buSzPct val="81818"/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5" dirty="0">
                <a:latin typeface="Times New Roman"/>
                <a:cs typeface="Times New Roman"/>
              </a:rPr>
              <a:t>False </a:t>
            </a:r>
            <a:r>
              <a:rPr sz="1069" spc="10" dirty="0">
                <a:latin typeface="Times New Roman"/>
                <a:cs typeface="Times New Roman"/>
              </a:rPr>
              <a:t>--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color </a:t>
            </a:r>
            <a:r>
              <a:rPr sz="1069" spc="15" dirty="0">
                <a:latin typeface="Times New Roman"/>
                <a:cs typeface="Times New Roman"/>
              </a:rPr>
              <a:t>column </a:t>
            </a:r>
            <a:r>
              <a:rPr sz="1069" spc="10" dirty="0">
                <a:latin typeface="Times New Roman"/>
                <a:cs typeface="Times New Roman"/>
              </a:rPr>
              <a:t>contains another string </a:t>
            </a:r>
            <a:r>
              <a:rPr sz="1069" spc="15" dirty="0">
                <a:latin typeface="Times New Roman"/>
                <a:cs typeface="Times New Roman"/>
              </a:rPr>
              <a:t>value </a:t>
            </a:r>
            <a:r>
              <a:rPr sz="1069" spc="10" dirty="0">
                <a:latin typeface="Times New Roman"/>
                <a:cs typeface="Times New Roman"/>
              </a:rPr>
              <a:t>(not </a:t>
            </a:r>
            <a:r>
              <a:rPr sz="1069" spc="5" dirty="0">
                <a:latin typeface="Times New Roman"/>
                <a:cs typeface="Times New Roman"/>
              </a:rPr>
              <a:t>'Red'),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or</a:t>
            </a:r>
            <a:endParaRPr sz="1069">
              <a:latin typeface="Times New Roman"/>
              <a:cs typeface="Times New Roman"/>
            </a:endParaRPr>
          </a:p>
          <a:p>
            <a:pPr marL="431526" indent="-208662">
              <a:spcBef>
                <a:spcPts val="608"/>
              </a:spcBef>
              <a:buSzPct val="81818"/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5" dirty="0">
                <a:latin typeface="Times New Roman"/>
                <a:cs typeface="Times New Roman"/>
              </a:rPr>
              <a:t>Unknown </a:t>
            </a:r>
            <a:r>
              <a:rPr sz="1069" spc="5" dirty="0">
                <a:latin typeface="Times New Roman"/>
                <a:cs typeface="Times New Roman"/>
              </a:rPr>
              <a:t>--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the color column contains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null.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98700"/>
              </a:lnSpc>
              <a:spcBef>
                <a:spcPts val="666"/>
              </a:spcBef>
            </a:pPr>
            <a:r>
              <a:rPr sz="1069" spc="10" dirty="0">
                <a:latin typeface="Times New Roman"/>
                <a:cs typeface="Times New Roman"/>
              </a:rPr>
              <a:t>Generally, a comparison expression compares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contents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 table </a:t>
            </a:r>
            <a:r>
              <a:rPr sz="1069" spc="15" dirty="0">
                <a:latin typeface="Times New Roman"/>
                <a:cs typeface="Times New Roman"/>
              </a:rPr>
              <a:t>column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a  </a:t>
            </a:r>
            <a:r>
              <a:rPr sz="1069" spc="5" dirty="0">
                <a:latin typeface="Times New Roman"/>
                <a:cs typeface="Times New Roman"/>
              </a:rPr>
              <a:t>literal, as </a:t>
            </a:r>
            <a:r>
              <a:rPr sz="1069" spc="10" dirty="0">
                <a:latin typeface="Times New Roman"/>
                <a:cs typeface="Times New Roman"/>
              </a:rPr>
              <a:t>above.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comparison expression </a:t>
            </a:r>
            <a:r>
              <a:rPr sz="1069" spc="19" dirty="0">
                <a:latin typeface="Times New Roman"/>
                <a:cs typeface="Times New Roman"/>
              </a:rPr>
              <a:t>may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0" dirty="0">
                <a:latin typeface="Times New Roman"/>
                <a:cs typeface="Times New Roman"/>
              </a:rPr>
              <a:t>compare two columns </a:t>
            </a:r>
            <a:r>
              <a:rPr sz="1069" spc="5" dirty="0">
                <a:latin typeface="Times New Roman"/>
                <a:cs typeface="Times New Roman"/>
              </a:rPr>
              <a:t>to each  </a:t>
            </a:r>
            <a:r>
              <a:rPr sz="1069" spc="10" dirty="0">
                <a:latin typeface="Times New Roman"/>
                <a:cs typeface="Times New Roman"/>
              </a:rPr>
              <a:t>other. Table joins </a:t>
            </a:r>
            <a:r>
              <a:rPr sz="1069" spc="15" dirty="0">
                <a:latin typeface="Times New Roman"/>
                <a:cs typeface="Times New Roman"/>
              </a:rPr>
              <a:t>use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type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comparison.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700"/>
              </a:lnSpc>
              <a:spcBef>
                <a:spcPts val="656"/>
              </a:spcBef>
            </a:pP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today’s we have studied </a:t>
            </a:r>
            <a:r>
              <a:rPr sz="1069" spc="15" dirty="0">
                <a:latin typeface="Times New Roman"/>
                <a:cs typeface="Times New Roman"/>
              </a:rPr>
              <a:t>the SELECT </a:t>
            </a:r>
            <a:r>
              <a:rPr sz="1069" spc="10" dirty="0">
                <a:latin typeface="Times New Roman"/>
                <a:cs typeface="Times New Roman"/>
              </a:rPr>
              <a:t>statement with </a:t>
            </a:r>
            <a:r>
              <a:rPr sz="1069" spc="5" dirty="0">
                <a:latin typeface="Times New Roman"/>
                <a:cs typeface="Times New Roman"/>
              </a:rPr>
              <a:t>different </a:t>
            </a:r>
            <a:r>
              <a:rPr sz="1069" spc="15" dirty="0">
                <a:latin typeface="Times New Roman"/>
                <a:cs typeface="Times New Roman"/>
              </a:rPr>
              <a:t>examples. The  </a:t>
            </a:r>
            <a:r>
              <a:rPr sz="1069" spc="10" dirty="0">
                <a:latin typeface="Times New Roman"/>
                <a:cs typeface="Times New Roman"/>
              </a:rPr>
              <a:t>keywords </a:t>
            </a:r>
            <a:r>
              <a:rPr sz="875" spc="19" dirty="0">
                <a:latin typeface="Times New Roman"/>
                <a:cs typeface="Times New Roman"/>
              </a:rPr>
              <a:t>SELECT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875" spc="24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enable the </a:t>
            </a:r>
            <a:r>
              <a:rPr sz="1069" spc="15" dirty="0">
                <a:latin typeface="Times New Roman"/>
                <a:cs typeface="Times New Roman"/>
              </a:rPr>
              <a:t>query to </a:t>
            </a:r>
            <a:r>
              <a:rPr sz="1069" spc="5" dirty="0">
                <a:latin typeface="Times New Roman"/>
                <a:cs typeface="Times New Roman"/>
              </a:rPr>
              <a:t>retrieve </a:t>
            </a:r>
            <a:r>
              <a:rPr sz="1069" spc="10" dirty="0">
                <a:latin typeface="Times New Roman"/>
                <a:cs typeface="Times New Roman"/>
              </a:rPr>
              <a:t>data.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make </a:t>
            </a:r>
            <a:r>
              <a:rPr sz="1069" spc="10" dirty="0">
                <a:latin typeface="Times New Roman"/>
                <a:cs typeface="Times New Roman"/>
              </a:rPr>
              <a:t>a broad  statement and include all </a:t>
            </a:r>
            <a:r>
              <a:rPr sz="1069" spc="5" dirty="0">
                <a:latin typeface="Times New Roman"/>
                <a:cs typeface="Times New Roman"/>
              </a:rPr>
              <a:t>tables </a:t>
            </a:r>
            <a:r>
              <a:rPr sz="1069" spc="10" dirty="0">
                <a:latin typeface="Times New Roman"/>
                <a:cs typeface="Times New Roman"/>
              </a:rPr>
              <a:t>with a </a:t>
            </a:r>
            <a:r>
              <a:rPr sz="875" spc="19" dirty="0">
                <a:latin typeface="Times New Roman"/>
                <a:cs typeface="Times New Roman"/>
              </a:rPr>
              <a:t>SELECT </a:t>
            </a:r>
            <a:r>
              <a:rPr sz="875" spc="15" dirty="0">
                <a:latin typeface="Times New Roman"/>
                <a:cs typeface="Times New Roman"/>
              </a:rPr>
              <a:t>* </a:t>
            </a:r>
            <a:r>
              <a:rPr sz="1069" spc="10" dirty="0">
                <a:latin typeface="Times New Roman"/>
                <a:cs typeface="Times New Roman"/>
              </a:rPr>
              <a:t>statement or </a:t>
            </a:r>
            <a:r>
              <a:rPr sz="1069" spc="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can rearrange or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retrieve specific </a:t>
            </a:r>
            <a:r>
              <a:rPr sz="1069" spc="10" dirty="0">
                <a:latin typeface="Times New Roman"/>
                <a:cs typeface="Times New Roman"/>
              </a:rPr>
              <a:t>tables.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keyword </a:t>
            </a:r>
            <a:r>
              <a:rPr sz="875" spc="19" dirty="0">
                <a:latin typeface="Times New Roman"/>
                <a:cs typeface="Times New Roman"/>
              </a:rPr>
              <a:t>DISTINCT </a:t>
            </a:r>
            <a:r>
              <a:rPr sz="1069" spc="5" dirty="0">
                <a:latin typeface="Times New Roman"/>
                <a:cs typeface="Times New Roman"/>
              </a:rPr>
              <a:t>limits </a:t>
            </a:r>
            <a:r>
              <a:rPr sz="1069" spc="10" dirty="0">
                <a:latin typeface="Times New Roman"/>
                <a:cs typeface="Times New Roman"/>
              </a:rPr>
              <a:t>the output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5" dirty="0">
                <a:latin typeface="Times New Roman"/>
                <a:cs typeface="Times New Roman"/>
              </a:rPr>
              <a:t>you </a:t>
            </a:r>
            <a:r>
              <a:rPr sz="1069" spc="15" dirty="0">
                <a:latin typeface="Times New Roman"/>
                <a:cs typeface="Times New Roman"/>
              </a:rPr>
              <a:t>do </a:t>
            </a:r>
            <a:r>
              <a:rPr sz="1069" spc="10" dirty="0">
                <a:latin typeface="Times New Roman"/>
                <a:cs typeface="Times New Roman"/>
              </a:rPr>
              <a:t>not </a:t>
            </a:r>
            <a:r>
              <a:rPr sz="1069" dirty="0">
                <a:latin typeface="Times New Roman"/>
                <a:cs typeface="Times New Roman"/>
              </a:rPr>
              <a:t>see  </a:t>
            </a:r>
            <a:r>
              <a:rPr sz="1069" spc="10" dirty="0">
                <a:latin typeface="Times New Roman"/>
                <a:cs typeface="Times New Roman"/>
              </a:rPr>
              <a:t>duplicate values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column. </a:t>
            </a:r>
            <a:r>
              <a:rPr sz="1069" spc="-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coming </a:t>
            </a:r>
            <a:r>
              <a:rPr sz="1069" spc="10" dirty="0">
                <a:latin typeface="Times New Roman"/>
                <a:cs typeface="Times New Roman"/>
              </a:rPr>
              <a:t>lecture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see further </a:t>
            </a:r>
            <a:r>
              <a:rPr sz="1069" spc="19" dirty="0">
                <a:latin typeface="Times New Roman"/>
                <a:cs typeface="Times New Roman"/>
              </a:rPr>
              <a:t>SQL  </a:t>
            </a:r>
            <a:r>
              <a:rPr sz="1069" spc="15" dirty="0">
                <a:latin typeface="Times New Roman"/>
                <a:cs typeface="Times New Roman"/>
              </a:rPr>
              <a:t>Commands </a:t>
            </a:r>
            <a:r>
              <a:rPr sz="1069" spc="10" dirty="0">
                <a:latin typeface="Times New Roman"/>
                <a:cs typeface="Times New Roman"/>
              </a:rPr>
              <a:t>of Data </a:t>
            </a:r>
            <a:r>
              <a:rPr sz="1069" spc="15" dirty="0">
                <a:latin typeface="Times New Roman"/>
                <a:cs typeface="Times New Roman"/>
              </a:rPr>
              <a:t>Manipulation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Language.</a:t>
            </a:r>
            <a:endParaRPr sz="106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60834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84" y="1315806"/>
            <a:ext cx="1308188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spc="58" dirty="0">
                <a:latin typeface="Arial"/>
                <a:cs typeface="Arial"/>
              </a:rPr>
              <a:t>Lecture </a:t>
            </a:r>
            <a:r>
              <a:rPr sz="1458" spc="29" dirty="0">
                <a:latin typeface="Arial"/>
                <a:cs typeface="Arial"/>
              </a:rPr>
              <a:t>No.</a:t>
            </a:r>
            <a:r>
              <a:rPr sz="1458" spc="-141" dirty="0">
                <a:latin typeface="Arial"/>
                <a:cs typeface="Arial"/>
              </a:rPr>
              <a:t> </a:t>
            </a:r>
            <a:r>
              <a:rPr sz="1458" dirty="0">
                <a:latin typeface="Arial"/>
                <a:cs typeface="Arial"/>
              </a:rPr>
              <a:t>29</a:t>
            </a:r>
          </a:p>
        </p:txBody>
      </p:sp>
      <p:sp>
        <p:nvSpPr>
          <p:cNvPr id="6" name="object 6"/>
          <p:cNvSpPr/>
          <p:nvPr/>
        </p:nvSpPr>
        <p:spPr>
          <a:xfrm>
            <a:off x="1305504" y="2250525"/>
            <a:ext cx="5185216" cy="0"/>
          </a:xfrm>
          <a:custGeom>
            <a:avLst/>
            <a:gdLst/>
            <a:ahLst/>
            <a:cxnLst/>
            <a:rect l="l" t="t" r="r" b="b"/>
            <a:pathLst>
              <a:path w="5333365">
                <a:moveTo>
                  <a:pt x="0" y="0"/>
                </a:moveTo>
                <a:lnTo>
                  <a:pt x="5333105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1352383" y="2030026"/>
            <a:ext cx="5094464" cy="7667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u="heavy" spc="44" dirty="0">
                <a:latin typeface="Arial"/>
                <a:cs typeface="Arial"/>
              </a:rPr>
              <a:t>Reading</a:t>
            </a:r>
            <a:r>
              <a:rPr sz="1167" u="heavy" spc="-58" dirty="0">
                <a:latin typeface="Arial"/>
                <a:cs typeface="Arial"/>
              </a:rPr>
              <a:t> </a:t>
            </a:r>
            <a:r>
              <a:rPr sz="1167" u="heavy" spc="44" dirty="0">
                <a:latin typeface="Arial"/>
                <a:cs typeface="Arial"/>
              </a:rPr>
              <a:t>Material</a:t>
            </a:r>
            <a:endParaRPr sz="1167">
              <a:latin typeface="Arial"/>
              <a:cs typeface="Arial"/>
            </a:endParaRPr>
          </a:p>
          <a:p>
            <a:pPr marL="12347">
              <a:lnSpc>
                <a:spcPts val="1274"/>
              </a:lnSpc>
              <a:spcBef>
                <a:spcPts val="676"/>
              </a:spcBef>
            </a:pPr>
            <a:r>
              <a:rPr sz="1069" spc="10" dirty="0">
                <a:latin typeface="Times New Roman"/>
                <a:cs typeface="Times New Roman"/>
              </a:rPr>
              <a:t>“Database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Management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Systems”,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-5" dirty="0">
                <a:latin typeface="Times New Roman"/>
                <a:cs typeface="Times New Roman"/>
              </a:rPr>
              <a:t>2</a:t>
            </a:r>
            <a:r>
              <a:rPr sz="1094" spc="-7" baseline="40740" dirty="0">
                <a:latin typeface="Times New Roman"/>
                <a:cs typeface="Times New Roman"/>
              </a:rPr>
              <a:t>nd </a:t>
            </a:r>
            <a:r>
              <a:rPr sz="1094" spc="153" baseline="4074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edition,</a:t>
            </a:r>
            <a:r>
              <a:rPr sz="1069" spc="17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Raghu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Ramakrishnan,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Johannes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Gehrke,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McGraw-Hill</a:t>
            </a:r>
            <a:endParaRPr sz="1069">
              <a:latin typeface="Times New Roman"/>
              <a:cs typeface="Times New Roman"/>
            </a:endParaRPr>
          </a:p>
          <a:p>
            <a:pPr marL="222862">
              <a:spcBef>
                <a:spcPts val="29"/>
              </a:spcBef>
            </a:pPr>
            <a:r>
              <a:rPr sz="1069" spc="10" dirty="0">
                <a:latin typeface="Times New Roman"/>
                <a:cs typeface="Times New Roman"/>
              </a:rPr>
              <a:t>“Teach Yourself </a:t>
            </a:r>
            <a:r>
              <a:rPr sz="1069" spc="19" dirty="0">
                <a:latin typeface="Times New Roman"/>
                <a:cs typeface="Times New Roman"/>
              </a:rPr>
              <a:t>SQL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21 </a:t>
            </a:r>
            <a:r>
              <a:rPr sz="1069" spc="10" dirty="0">
                <a:latin typeface="Times New Roman"/>
                <a:cs typeface="Times New Roman"/>
              </a:rPr>
              <a:t>Days”, Second Edition </a:t>
            </a:r>
            <a:r>
              <a:rPr sz="1069" spc="15" dirty="0">
                <a:latin typeface="Times New Roman"/>
                <a:cs typeface="Times New Roman"/>
              </a:rPr>
              <a:t>Que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Series.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05717" y="2625672"/>
            <a:ext cx="5185833" cy="0"/>
          </a:xfrm>
          <a:custGeom>
            <a:avLst/>
            <a:gdLst/>
            <a:ahLst/>
            <a:cxnLst/>
            <a:rect l="l" t="t" r="r" b="b"/>
            <a:pathLst>
              <a:path w="5334000">
                <a:moveTo>
                  <a:pt x="0" y="0"/>
                </a:moveTo>
                <a:lnTo>
                  <a:pt x="5333975" y="0"/>
                </a:lnTo>
              </a:path>
            </a:pathLst>
          </a:custGeom>
          <a:ln w="6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1302647" y="2247562"/>
            <a:ext cx="0" cy="787753"/>
          </a:xfrm>
          <a:custGeom>
            <a:avLst/>
            <a:gdLst/>
            <a:ahLst/>
            <a:cxnLst/>
            <a:rect l="l" t="t" r="r" b="b"/>
            <a:pathLst>
              <a:path h="810260">
                <a:moveTo>
                  <a:pt x="0" y="0"/>
                </a:moveTo>
                <a:lnTo>
                  <a:pt x="0" y="809655"/>
                </a:lnTo>
              </a:path>
            </a:pathLst>
          </a:custGeom>
          <a:ln w="6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1305717" y="3031763"/>
            <a:ext cx="5185833" cy="0"/>
          </a:xfrm>
          <a:custGeom>
            <a:avLst/>
            <a:gdLst/>
            <a:ahLst/>
            <a:cxnLst/>
            <a:rect l="l" t="t" r="r" b="b"/>
            <a:pathLst>
              <a:path w="5334000">
                <a:moveTo>
                  <a:pt x="0" y="0"/>
                </a:moveTo>
                <a:lnTo>
                  <a:pt x="5333975" y="0"/>
                </a:lnTo>
              </a:path>
            </a:pathLst>
          </a:custGeom>
          <a:ln w="6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6493961" y="2247562"/>
            <a:ext cx="0" cy="787753"/>
          </a:xfrm>
          <a:custGeom>
            <a:avLst/>
            <a:gdLst/>
            <a:ahLst/>
            <a:cxnLst/>
            <a:rect l="l" t="t" r="r" b="b"/>
            <a:pathLst>
              <a:path h="810260">
                <a:moveTo>
                  <a:pt x="0" y="0"/>
                </a:moveTo>
                <a:lnTo>
                  <a:pt x="0" y="809655"/>
                </a:lnTo>
              </a:path>
            </a:pathLst>
          </a:custGeom>
          <a:ln w="71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/>
          <p:nvPr/>
        </p:nvSpPr>
        <p:spPr>
          <a:xfrm>
            <a:off x="1352598" y="3326997"/>
            <a:ext cx="4866040" cy="1434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167" spc="49" dirty="0">
                <a:latin typeface="Arial"/>
                <a:cs typeface="Arial"/>
              </a:rPr>
              <a:t>Overview </a:t>
            </a:r>
            <a:r>
              <a:rPr sz="1167" spc="78" dirty="0">
                <a:latin typeface="Arial"/>
                <a:cs typeface="Arial"/>
              </a:rPr>
              <a:t>of</a:t>
            </a:r>
            <a:r>
              <a:rPr sz="1167" spc="-73" dirty="0">
                <a:latin typeface="Arial"/>
                <a:cs typeface="Arial"/>
              </a:rPr>
              <a:t> </a:t>
            </a:r>
            <a:r>
              <a:rPr sz="1167" spc="53" dirty="0">
                <a:latin typeface="Arial"/>
                <a:cs typeface="Arial"/>
              </a:rPr>
              <a:t>Lecture</a:t>
            </a:r>
            <a:endParaRPr sz="1167">
              <a:latin typeface="Arial"/>
              <a:cs typeface="Arial"/>
            </a:endParaRPr>
          </a:p>
          <a:p>
            <a:pPr marL="12347" algn="just">
              <a:spcBef>
                <a:spcPts val="1021"/>
              </a:spcBef>
            </a:pPr>
            <a:r>
              <a:rPr sz="1264" spc="5" dirty="0">
                <a:latin typeface="Times New Roman"/>
                <a:cs typeface="Times New Roman"/>
              </a:rPr>
              <a:t>Data Manipulation</a:t>
            </a:r>
            <a:r>
              <a:rPr sz="1264" spc="-15" dirty="0">
                <a:latin typeface="Times New Roman"/>
                <a:cs typeface="Times New Roman"/>
              </a:rPr>
              <a:t> </a:t>
            </a:r>
            <a:r>
              <a:rPr sz="1264" spc="5" dirty="0">
                <a:latin typeface="Times New Roman"/>
                <a:cs typeface="Times New Roman"/>
              </a:rPr>
              <a:t>Language</a:t>
            </a:r>
            <a:endParaRPr sz="1264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312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800"/>
              </a:lnSpc>
            </a:pP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previous lecture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studied </a:t>
            </a:r>
            <a:r>
              <a:rPr sz="1069" spc="15" dirty="0">
                <a:latin typeface="Times New Roman"/>
                <a:cs typeface="Times New Roman"/>
              </a:rPr>
              <a:t>the SELECT </a:t>
            </a:r>
            <a:r>
              <a:rPr sz="1069" spc="10" dirty="0">
                <a:latin typeface="Times New Roman"/>
                <a:cs typeface="Times New Roman"/>
              </a:rPr>
              <a:t>statement, which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most  widely </a:t>
            </a:r>
            <a:r>
              <a:rPr sz="1069" spc="15" dirty="0">
                <a:latin typeface="Times New Roman"/>
                <a:cs typeface="Times New Roman"/>
              </a:rPr>
              <a:t>used </a:t>
            </a:r>
            <a:r>
              <a:rPr sz="1069" spc="19" dirty="0">
                <a:latin typeface="Times New Roman"/>
                <a:cs typeface="Times New Roman"/>
              </a:rPr>
              <a:t>SQL </a:t>
            </a:r>
            <a:r>
              <a:rPr sz="1069" spc="10" dirty="0">
                <a:latin typeface="Times New Roman"/>
                <a:cs typeface="Times New Roman"/>
              </a:rPr>
              <a:t>statement. </a:t>
            </a: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this lecture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study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9" dirty="0">
                <a:latin typeface="Times New Roman"/>
                <a:cs typeface="Times New Roman"/>
              </a:rPr>
              <a:t>WHERE </a:t>
            </a:r>
            <a:r>
              <a:rPr sz="1069" spc="10" dirty="0">
                <a:latin typeface="Times New Roman"/>
                <a:cs typeface="Times New Roman"/>
              </a:rPr>
              <a:t>clause. This </a:t>
            </a:r>
            <a:r>
              <a:rPr sz="1069" spc="15" dirty="0">
                <a:latin typeface="Times New Roman"/>
                <a:cs typeface="Times New Roman"/>
              </a:rPr>
              <a:t>is  used to </a:t>
            </a:r>
            <a:r>
              <a:rPr sz="1069" spc="10" dirty="0">
                <a:latin typeface="Times New Roman"/>
                <a:cs typeface="Times New Roman"/>
              </a:rPr>
              <a:t>select certain specific</a:t>
            </a:r>
            <a:r>
              <a:rPr sz="1069" spc="-11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rows.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15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  <p:sp>
        <p:nvSpPr>
          <p:cNvPr id="13" name="object 13"/>
          <p:cNvSpPr txBox="1"/>
          <p:nvPr/>
        </p:nvSpPr>
        <p:spPr>
          <a:xfrm>
            <a:off x="1352597" y="5153087"/>
            <a:ext cx="4864806" cy="39041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147300"/>
              </a:lnSpc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9" dirty="0">
                <a:latin typeface="Times New Roman"/>
                <a:cs typeface="Times New Roman"/>
              </a:rPr>
              <a:t>WHERE </a:t>
            </a:r>
            <a:r>
              <a:rPr sz="1069" spc="10" dirty="0">
                <a:latin typeface="Times New Roman"/>
                <a:cs typeface="Times New Roman"/>
              </a:rPr>
              <a:t>clause allows you </a:t>
            </a:r>
            <a:r>
              <a:rPr sz="1069" spc="5" dirty="0">
                <a:latin typeface="Times New Roman"/>
                <a:cs typeface="Times New Roman"/>
              </a:rPr>
              <a:t>to filter </a:t>
            </a:r>
            <a:r>
              <a:rPr sz="1069" spc="10" dirty="0">
                <a:latin typeface="Times New Roman"/>
                <a:cs typeface="Times New Roman"/>
              </a:rPr>
              <a:t>the results from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9" dirty="0">
                <a:latin typeface="Times New Roman"/>
                <a:cs typeface="Times New Roman"/>
              </a:rPr>
              <a:t>SQL </a:t>
            </a:r>
            <a:r>
              <a:rPr sz="1069" spc="10" dirty="0">
                <a:latin typeface="Times New Roman"/>
                <a:cs typeface="Times New Roman"/>
              </a:rPr>
              <a:t>statement - </a:t>
            </a:r>
            <a:r>
              <a:rPr sz="1069" spc="5" dirty="0">
                <a:latin typeface="Times New Roman"/>
                <a:cs typeface="Times New Roman"/>
              </a:rPr>
              <a:t>select,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insert, </a:t>
            </a:r>
            <a:r>
              <a:rPr sz="1069" spc="10" dirty="0">
                <a:latin typeface="Times New Roman"/>
                <a:cs typeface="Times New Roman"/>
              </a:rPr>
              <a:t>update, </a:t>
            </a:r>
            <a:r>
              <a:rPr sz="1069" spc="15" dirty="0">
                <a:latin typeface="Times New Roman"/>
                <a:cs typeface="Times New Roman"/>
              </a:rPr>
              <a:t>or </a:t>
            </a:r>
            <a:r>
              <a:rPr sz="1069" spc="10" dirty="0">
                <a:latin typeface="Times New Roman"/>
                <a:cs typeface="Times New Roman"/>
              </a:rPr>
              <a:t>delete statement.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rows which satisfy the condition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where  clause </a:t>
            </a:r>
            <a:r>
              <a:rPr sz="1069" spc="1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selected.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format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9" dirty="0">
                <a:latin typeface="Times New Roman"/>
                <a:cs typeface="Times New Roman"/>
              </a:rPr>
              <a:t>WHERE </a:t>
            </a:r>
            <a:r>
              <a:rPr sz="1069" spc="10" dirty="0">
                <a:latin typeface="Times New Roman"/>
                <a:cs typeface="Times New Roman"/>
              </a:rPr>
              <a:t>clause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as</a:t>
            </a:r>
            <a:r>
              <a:rPr sz="1069" spc="-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under: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61"/>
              </a:spcBef>
            </a:pPr>
            <a:r>
              <a:rPr sz="1069" spc="15" dirty="0">
                <a:latin typeface="Times New Roman"/>
                <a:cs typeface="Times New Roman"/>
              </a:rPr>
              <a:t>SELECT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[ALL|DISTINCT]</a:t>
            </a:r>
            <a:endParaRPr sz="1069">
              <a:latin typeface="Times New Roman"/>
              <a:cs typeface="Times New Roman"/>
            </a:endParaRPr>
          </a:p>
          <a:p>
            <a:pPr marL="117296">
              <a:spcBef>
                <a:spcPts val="642"/>
              </a:spcBef>
            </a:pPr>
            <a:r>
              <a:rPr sz="1069" spc="24" dirty="0">
                <a:latin typeface="Times New Roman"/>
                <a:cs typeface="Times New Roman"/>
              </a:rPr>
              <a:t>{*|culumn_list </a:t>
            </a:r>
            <a:r>
              <a:rPr sz="1069" spc="15" dirty="0">
                <a:latin typeface="Times New Roman"/>
                <a:cs typeface="Times New Roman"/>
              </a:rPr>
              <a:t>[alias][,…..n]} </a:t>
            </a:r>
            <a:r>
              <a:rPr sz="1069" spc="78" dirty="0">
                <a:latin typeface="Times New Roman"/>
                <a:cs typeface="Times New Roman"/>
              </a:rPr>
              <a:t>FROM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49" dirty="0">
                <a:latin typeface="Times New Roman"/>
                <a:cs typeface="Times New Roman"/>
              </a:rPr>
              <a:t>table_name</a:t>
            </a:r>
            <a:endParaRPr sz="1069">
              <a:latin typeface="Times New Roman"/>
              <a:cs typeface="Times New Roman"/>
            </a:endParaRPr>
          </a:p>
          <a:p>
            <a:pPr marL="82107">
              <a:spcBef>
                <a:spcPts val="583"/>
              </a:spcBef>
            </a:pPr>
            <a:r>
              <a:rPr sz="1069" spc="19" dirty="0">
                <a:latin typeface="Times New Roman"/>
                <a:cs typeface="Times New Roman"/>
              </a:rPr>
              <a:t>[WHERE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&lt;search_condition&gt;]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  <a:spcBef>
                <a:spcPts val="666"/>
              </a:spcBef>
            </a:pPr>
            <a:r>
              <a:rPr sz="1069" spc="10" dirty="0">
                <a:latin typeface="Times New Roman"/>
                <a:cs typeface="Times New Roman"/>
              </a:rPr>
              <a:t>Here </a:t>
            </a:r>
            <a:r>
              <a:rPr sz="1069" spc="19" dirty="0">
                <a:latin typeface="Times New Roman"/>
                <a:cs typeface="Times New Roman"/>
              </a:rPr>
              <a:t>WHERE </a:t>
            </a:r>
            <a:r>
              <a:rPr sz="1069" spc="5" dirty="0">
                <a:latin typeface="Times New Roman"/>
                <a:cs typeface="Times New Roman"/>
              </a:rPr>
              <a:t>is given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square brackets, which means it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optional.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5" dirty="0">
                <a:latin typeface="Times New Roman"/>
                <a:cs typeface="Times New Roman"/>
              </a:rPr>
              <a:t>see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search </a:t>
            </a:r>
            <a:r>
              <a:rPr sz="1069" spc="10" dirty="0">
                <a:latin typeface="Times New Roman"/>
                <a:cs typeface="Times New Roman"/>
              </a:rPr>
              <a:t>condition as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under: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556">
              <a:latin typeface="Times New Roman"/>
              <a:cs typeface="Times New Roman"/>
            </a:endParaRPr>
          </a:p>
          <a:p>
            <a:pPr marL="12347" algn="just"/>
            <a:r>
              <a:rPr sz="1069" spc="10" dirty="0">
                <a:latin typeface="Times New Roman"/>
                <a:cs typeface="Times New Roman"/>
              </a:rPr>
              <a:t>Search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Condition</a:t>
            </a:r>
            <a:endParaRPr sz="1069">
              <a:latin typeface="Times New Roman"/>
              <a:cs typeface="Times New Roman"/>
            </a:endParaRPr>
          </a:p>
          <a:p>
            <a:pPr marL="292622" marR="1726720" indent="-141372">
              <a:lnSpc>
                <a:spcPct val="147300"/>
              </a:lnSpc>
              <a:spcBef>
                <a:spcPts val="10"/>
              </a:spcBef>
              <a:tabLst>
                <a:tab pos="359296" algn="l"/>
              </a:tabLst>
            </a:pPr>
            <a:r>
              <a:rPr sz="1069" spc="10" dirty="0">
                <a:latin typeface="Times New Roman"/>
                <a:cs typeface="Times New Roman"/>
              </a:rPr>
              <a:t>{		[ </a:t>
            </a:r>
            <a:r>
              <a:rPr sz="1069" spc="19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] </a:t>
            </a:r>
            <a:r>
              <a:rPr sz="1069" spc="15" dirty="0">
                <a:latin typeface="Times New Roman"/>
                <a:cs typeface="Times New Roman"/>
              </a:rPr>
              <a:t>&lt; </a:t>
            </a:r>
            <a:r>
              <a:rPr sz="1069" spc="10" dirty="0">
                <a:latin typeface="Times New Roman"/>
                <a:cs typeface="Times New Roman"/>
              </a:rPr>
              <a:t>predicate </a:t>
            </a:r>
            <a:r>
              <a:rPr sz="1069" spc="15" dirty="0">
                <a:latin typeface="Times New Roman"/>
                <a:cs typeface="Times New Roman"/>
              </a:rPr>
              <a:t>&gt; </a:t>
            </a:r>
            <a:r>
              <a:rPr sz="1069" spc="5" dirty="0">
                <a:latin typeface="Times New Roman"/>
                <a:cs typeface="Times New Roman"/>
              </a:rPr>
              <a:t>| </a:t>
            </a:r>
            <a:r>
              <a:rPr sz="1069" spc="10" dirty="0">
                <a:latin typeface="Times New Roman"/>
                <a:cs typeface="Times New Roman"/>
              </a:rPr>
              <a:t>( </a:t>
            </a:r>
            <a:r>
              <a:rPr sz="1069" spc="15" dirty="0">
                <a:latin typeface="Times New Roman"/>
                <a:cs typeface="Times New Roman"/>
              </a:rPr>
              <a:t>&lt; </a:t>
            </a:r>
            <a:r>
              <a:rPr sz="1069" spc="10" dirty="0">
                <a:latin typeface="Times New Roman"/>
                <a:cs typeface="Times New Roman"/>
              </a:rPr>
              <a:t>search_condition </a:t>
            </a:r>
            <a:r>
              <a:rPr sz="1069" spc="15" dirty="0">
                <a:latin typeface="Times New Roman"/>
                <a:cs typeface="Times New Roman"/>
              </a:rPr>
              <a:t>&gt;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)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} 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[ { </a:t>
            </a:r>
            <a:r>
              <a:rPr sz="1069" spc="15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| </a:t>
            </a:r>
            <a:r>
              <a:rPr sz="1069" spc="19" dirty="0">
                <a:latin typeface="Times New Roman"/>
                <a:cs typeface="Times New Roman"/>
              </a:rPr>
              <a:t>OR </a:t>
            </a:r>
            <a:r>
              <a:rPr sz="1069" spc="10" dirty="0">
                <a:latin typeface="Times New Roman"/>
                <a:cs typeface="Times New Roman"/>
              </a:rPr>
              <a:t>} [ </a:t>
            </a:r>
            <a:r>
              <a:rPr sz="1069" spc="19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] { </a:t>
            </a:r>
            <a:r>
              <a:rPr sz="1069" spc="15" dirty="0">
                <a:latin typeface="Times New Roman"/>
                <a:cs typeface="Times New Roman"/>
              </a:rPr>
              <a:t>&lt; </a:t>
            </a:r>
            <a:r>
              <a:rPr sz="1069" spc="5" dirty="0">
                <a:latin typeface="Times New Roman"/>
                <a:cs typeface="Times New Roman"/>
              </a:rPr>
              <a:t>predicate </a:t>
            </a:r>
            <a:r>
              <a:rPr sz="1069" spc="15" dirty="0">
                <a:latin typeface="Times New Roman"/>
                <a:cs typeface="Times New Roman"/>
              </a:rPr>
              <a:t>&gt;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|</a:t>
            </a:r>
            <a:endParaRPr sz="1069">
              <a:latin typeface="Times New Roman"/>
              <a:cs typeface="Times New Roman"/>
            </a:endParaRPr>
          </a:p>
          <a:p>
            <a:pPr marL="1165551">
              <a:spcBef>
                <a:spcPts val="617"/>
              </a:spcBef>
            </a:pPr>
            <a:r>
              <a:rPr sz="1069" spc="10" dirty="0">
                <a:latin typeface="Times New Roman"/>
                <a:cs typeface="Times New Roman"/>
              </a:rPr>
              <a:t>( </a:t>
            </a:r>
            <a:r>
              <a:rPr sz="1069" spc="15" dirty="0">
                <a:latin typeface="Times New Roman"/>
                <a:cs typeface="Times New Roman"/>
              </a:rPr>
              <a:t>&lt; </a:t>
            </a:r>
            <a:r>
              <a:rPr sz="1069" spc="10" dirty="0">
                <a:latin typeface="Times New Roman"/>
                <a:cs typeface="Times New Roman"/>
              </a:rPr>
              <a:t>search_condition </a:t>
            </a:r>
            <a:r>
              <a:rPr sz="1069" spc="15" dirty="0">
                <a:latin typeface="Times New Roman"/>
                <a:cs typeface="Times New Roman"/>
              </a:rPr>
              <a:t>&gt; </a:t>
            </a:r>
            <a:r>
              <a:rPr sz="1069" spc="10" dirty="0">
                <a:latin typeface="Times New Roman"/>
                <a:cs typeface="Times New Roman"/>
              </a:rPr>
              <a:t>) }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]</a:t>
            </a:r>
            <a:endParaRPr sz="1069">
              <a:latin typeface="Times New Roman"/>
              <a:cs typeface="Times New Roman"/>
            </a:endParaRPr>
          </a:p>
          <a:p>
            <a:pPr marL="151867">
              <a:spcBef>
                <a:spcPts val="608"/>
              </a:spcBef>
              <a:tabLst>
                <a:tab pos="359296" algn="l"/>
              </a:tabLst>
            </a:pPr>
            <a:r>
              <a:rPr sz="1069" spc="10" dirty="0">
                <a:latin typeface="Times New Roman"/>
                <a:cs typeface="Times New Roman"/>
              </a:rPr>
              <a:t>}	[ ,...n</a:t>
            </a:r>
            <a:r>
              <a:rPr sz="1069" spc="-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]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17"/>
              </a:spcBef>
            </a:pPr>
            <a:r>
              <a:rPr sz="1069" spc="15" dirty="0">
                <a:latin typeface="Times New Roman"/>
                <a:cs typeface="Times New Roman"/>
              </a:rPr>
              <a:t>&lt; </a:t>
            </a:r>
            <a:r>
              <a:rPr sz="1069" spc="10" dirty="0">
                <a:latin typeface="Times New Roman"/>
                <a:cs typeface="Times New Roman"/>
              </a:rPr>
              <a:t>predicate </a:t>
            </a:r>
            <a:r>
              <a:rPr sz="1069" spc="15" dirty="0">
                <a:latin typeface="Times New Roman"/>
                <a:cs typeface="Times New Roman"/>
              </a:rPr>
              <a:t>&gt;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::=</a:t>
            </a:r>
            <a:endParaRPr sz="1069">
              <a:latin typeface="Times New Roman"/>
              <a:cs typeface="Times New Roman"/>
            </a:endParaRPr>
          </a:p>
          <a:p>
            <a:pPr marL="151250">
              <a:spcBef>
                <a:spcPts val="608"/>
              </a:spcBef>
              <a:tabLst>
                <a:tab pos="359296" algn="l"/>
              </a:tabLst>
            </a:pPr>
            <a:r>
              <a:rPr sz="1069" spc="10" dirty="0">
                <a:latin typeface="Times New Roman"/>
                <a:cs typeface="Times New Roman"/>
              </a:rPr>
              <a:t>{	expression {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5" dirty="0">
                <a:latin typeface="Times New Roman"/>
                <a:cs typeface="Times New Roman"/>
              </a:rPr>
              <a:t>| </a:t>
            </a:r>
            <a:r>
              <a:rPr sz="1069" spc="15" dirty="0">
                <a:latin typeface="Times New Roman"/>
                <a:cs typeface="Times New Roman"/>
              </a:rPr>
              <a:t>&lt; &gt; </a:t>
            </a:r>
            <a:r>
              <a:rPr sz="1069" spc="5" dirty="0">
                <a:latin typeface="Times New Roman"/>
                <a:cs typeface="Times New Roman"/>
              </a:rPr>
              <a:t>| </a:t>
            </a:r>
            <a:r>
              <a:rPr sz="1069" spc="10" dirty="0">
                <a:latin typeface="Times New Roman"/>
                <a:cs typeface="Times New Roman"/>
              </a:rPr>
              <a:t>!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5" dirty="0">
                <a:latin typeface="Times New Roman"/>
                <a:cs typeface="Times New Roman"/>
              </a:rPr>
              <a:t>| </a:t>
            </a:r>
            <a:r>
              <a:rPr sz="1069" spc="15" dirty="0">
                <a:latin typeface="Times New Roman"/>
                <a:cs typeface="Times New Roman"/>
              </a:rPr>
              <a:t>&gt; </a:t>
            </a:r>
            <a:r>
              <a:rPr sz="1069" spc="5" dirty="0">
                <a:latin typeface="Times New Roman"/>
                <a:cs typeface="Times New Roman"/>
              </a:rPr>
              <a:t>| </a:t>
            </a:r>
            <a:r>
              <a:rPr sz="1069" spc="15" dirty="0">
                <a:latin typeface="Times New Roman"/>
                <a:cs typeface="Times New Roman"/>
              </a:rPr>
              <a:t>&gt; = </a:t>
            </a:r>
            <a:r>
              <a:rPr sz="1069" spc="5" dirty="0">
                <a:latin typeface="Times New Roman"/>
                <a:cs typeface="Times New Roman"/>
              </a:rPr>
              <a:t>| </a:t>
            </a:r>
            <a:r>
              <a:rPr sz="1069" spc="10" dirty="0">
                <a:latin typeface="Times New Roman"/>
                <a:cs typeface="Times New Roman"/>
              </a:rPr>
              <a:t>! </a:t>
            </a:r>
            <a:r>
              <a:rPr sz="1069" spc="15" dirty="0">
                <a:latin typeface="Times New Roman"/>
                <a:cs typeface="Times New Roman"/>
              </a:rPr>
              <a:t>&gt; </a:t>
            </a:r>
            <a:r>
              <a:rPr sz="1069" spc="5" dirty="0">
                <a:latin typeface="Times New Roman"/>
                <a:cs typeface="Times New Roman"/>
              </a:rPr>
              <a:t>| </a:t>
            </a:r>
            <a:r>
              <a:rPr sz="1069" spc="15" dirty="0">
                <a:latin typeface="Times New Roman"/>
                <a:cs typeface="Times New Roman"/>
              </a:rPr>
              <a:t>&lt; </a:t>
            </a:r>
            <a:r>
              <a:rPr sz="1069" spc="5" dirty="0">
                <a:latin typeface="Times New Roman"/>
                <a:cs typeface="Times New Roman"/>
              </a:rPr>
              <a:t>| </a:t>
            </a:r>
            <a:r>
              <a:rPr sz="1069" spc="15" dirty="0">
                <a:latin typeface="Times New Roman"/>
                <a:cs typeface="Times New Roman"/>
              </a:rPr>
              <a:t>&lt; = </a:t>
            </a:r>
            <a:r>
              <a:rPr sz="1069" spc="5" dirty="0">
                <a:latin typeface="Times New Roman"/>
                <a:cs typeface="Times New Roman"/>
              </a:rPr>
              <a:t>| </a:t>
            </a:r>
            <a:r>
              <a:rPr sz="1069" spc="10" dirty="0">
                <a:latin typeface="Times New Roman"/>
                <a:cs typeface="Times New Roman"/>
              </a:rPr>
              <a:t>! </a:t>
            </a:r>
            <a:r>
              <a:rPr sz="1069" spc="15" dirty="0">
                <a:latin typeface="Times New Roman"/>
                <a:cs typeface="Times New Roman"/>
              </a:rPr>
              <a:t>&lt;</a:t>
            </a:r>
            <a:r>
              <a:rPr sz="1069" spc="-14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47267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59" y="1320743"/>
            <a:ext cx="4865423" cy="8166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5311"/>
            <a:r>
              <a:rPr sz="1069" spc="10" dirty="0">
                <a:latin typeface="Times New Roman"/>
                <a:cs typeface="Times New Roman"/>
              </a:rPr>
              <a:t>expression</a:t>
            </a:r>
            <a:endParaRPr sz="1069">
              <a:latin typeface="Times New Roman"/>
              <a:cs typeface="Times New Roman"/>
            </a:endParaRPr>
          </a:p>
          <a:p>
            <a:pPr marL="293857">
              <a:spcBef>
                <a:spcPts val="608"/>
              </a:spcBef>
            </a:pPr>
            <a:r>
              <a:rPr sz="1069" spc="5" dirty="0">
                <a:latin typeface="Times New Roman"/>
                <a:cs typeface="Times New Roman"/>
              </a:rPr>
              <a:t>| </a:t>
            </a:r>
            <a:r>
              <a:rPr sz="1069" spc="10" dirty="0">
                <a:latin typeface="Times New Roman"/>
                <a:cs typeface="Times New Roman"/>
              </a:rPr>
              <a:t>string_expression [ </a:t>
            </a:r>
            <a:r>
              <a:rPr sz="1069" spc="19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] LIKE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string_expression</a:t>
            </a:r>
            <a:endParaRPr sz="1069">
              <a:latin typeface="Times New Roman"/>
              <a:cs typeface="Times New Roman"/>
            </a:endParaRPr>
          </a:p>
          <a:p>
            <a:pPr marL="711184" marR="1747092" indent="-417326">
              <a:lnSpc>
                <a:spcPct val="147300"/>
              </a:lnSpc>
              <a:spcBef>
                <a:spcPts val="10"/>
              </a:spcBef>
            </a:pPr>
            <a:r>
              <a:rPr sz="1069" spc="5" dirty="0">
                <a:latin typeface="Times New Roman"/>
                <a:cs typeface="Times New Roman"/>
              </a:rPr>
              <a:t>| </a:t>
            </a:r>
            <a:r>
              <a:rPr sz="1069" spc="10" dirty="0">
                <a:latin typeface="Times New Roman"/>
                <a:cs typeface="Times New Roman"/>
              </a:rPr>
              <a:t>expression [ </a:t>
            </a:r>
            <a:r>
              <a:rPr sz="1069" spc="19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] </a:t>
            </a:r>
            <a:r>
              <a:rPr sz="1069" spc="19" dirty="0">
                <a:latin typeface="Times New Roman"/>
                <a:cs typeface="Times New Roman"/>
              </a:rPr>
              <a:t>BETWEEN </a:t>
            </a:r>
            <a:r>
              <a:rPr sz="1069" spc="10" dirty="0">
                <a:latin typeface="Times New Roman"/>
                <a:cs typeface="Times New Roman"/>
              </a:rPr>
              <a:t>expression</a:t>
            </a:r>
            <a:r>
              <a:rPr sz="1069" spc="-92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AND  </a:t>
            </a:r>
            <a:r>
              <a:rPr sz="1069" spc="10" dirty="0">
                <a:latin typeface="Times New Roman"/>
                <a:cs typeface="Times New Roman"/>
              </a:rPr>
              <a:t>expression</a:t>
            </a:r>
            <a:endParaRPr sz="1069">
              <a:latin typeface="Times New Roman"/>
              <a:cs typeface="Times New Roman"/>
            </a:endParaRPr>
          </a:p>
          <a:p>
            <a:pPr marL="293857">
              <a:spcBef>
                <a:spcPts val="617"/>
              </a:spcBef>
            </a:pPr>
            <a:r>
              <a:rPr sz="1069" spc="5" dirty="0">
                <a:latin typeface="Times New Roman"/>
                <a:cs typeface="Times New Roman"/>
              </a:rPr>
              <a:t>| </a:t>
            </a:r>
            <a:r>
              <a:rPr sz="1069" spc="10" dirty="0">
                <a:latin typeface="Times New Roman"/>
                <a:cs typeface="Times New Roman"/>
              </a:rPr>
              <a:t>expression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[ </a:t>
            </a:r>
            <a:r>
              <a:rPr sz="1069" spc="1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]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NULL</a:t>
            </a:r>
            <a:endParaRPr sz="1069">
              <a:latin typeface="Times New Roman"/>
              <a:cs typeface="Times New Roman"/>
            </a:endParaRPr>
          </a:p>
          <a:p>
            <a:pPr marL="293857">
              <a:spcBef>
                <a:spcPts val="608"/>
              </a:spcBef>
            </a:pPr>
            <a:r>
              <a:rPr sz="1069" spc="5" dirty="0">
                <a:latin typeface="Times New Roman"/>
                <a:cs typeface="Times New Roman"/>
              </a:rPr>
              <a:t>| </a:t>
            </a:r>
            <a:r>
              <a:rPr sz="1069" spc="10" dirty="0">
                <a:latin typeface="Times New Roman"/>
                <a:cs typeface="Times New Roman"/>
              </a:rPr>
              <a:t>expression [ </a:t>
            </a:r>
            <a:r>
              <a:rPr sz="1069" spc="19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]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( </a:t>
            </a:r>
            <a:r>
              <a:rPr sz="1069" spc="15" dirty="0">
                <a:latin typeface="Times New Roman"/>
                <a:cs typeface="Times New Roman"/>
              </a:rPr>
              <a:t>subquery </a:t>
            </a:r>
            <a:r>
              <a:rPr sz="1069" spc="5" dirty="0">
                <a:latin typeface="Times New Roman"/>
                <a:cs typeface="Times New Roman"/>
              </a:rPr>
              <a:t>| </a:t>
            </a:r>
            <a:r>
              <a:rPr sz="1069" spc="10" dirty="0">
                <a:latin typeface="Times New Roman"/>
                <a:cs typeface="Times New Roman"/>
              </a:rPr>
              <a:t>expression [ </a:t>
            </a:r>
            <a:r>
              <a:rPr sz="1069" spc="5" dirty="0">
                <a:latin typeface="Times New Roman"/>
                <a:cs typeface="Times New Roman"/>
              </a:rPr>
              <a:t>,...n </a:t>
            </a:r>
            <a:r>
              <a:rPr sz="1069" spc="10" dirty="0">
                <a:latin typeface="Times New Roman"/>
                <a:cs typeface="Times New Roman"/>
              </a:rPr>
              <a:t>]</a:t>
            </a:r>
            <a:r>
              <a:rPr sz="1069" spc="-11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)</a:t>
            </a:r>
            <a:endParaRPr sz="1069">
              <a:latin typeface="Times New Roman"/>
              <a:cs typeface="Times New Roman"/>
            </a:endParaRPr>
          </a:p>
          <a:p>
            <a:pPr marL="293857">
              <a:spcBef>
                <a:spcPts val="617"/>
              </a:spcBef>
            </a:pPr>
            <a:r>
              <a:rPr sz="1069" spc="5" dirty="0">
                <a:latin typeface="Times New Roman"/>
                <a:cs typeface="Times New Roman"/>
              </a:rPr>
              <a:t>| </a:t>
            </a:r>
            <a:r>
              <a:rPr sz="1069" spc="10" dirty="0">
                <a:latin typeface="Times New Roman"/>
                <a:cs typeface="Times New Roman"/>
              </a:rPr>
              <a:t>expression {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5" dirty="0">
                <a:latin typeface="Times New Roman"/>
                <a:cs typeface="Times New Roman"/>
              </a:rPr>
              <a:t>| </a:t>
            </a:r>
            <a:r>
              <a:rPr sz="1069" spc="15" dirty="0">
                <a:latin typeface="Times New Roman"/>
                <a:cs typeface="Times New Roman"/>
              </a:rPr>
              <a:t>&lt; &gt; </a:t>
            </a:r>
            <a:r>
              <a:rPr sz="1069" spc="5" dirty="0">
                <a:latin typeface="Times New Roman"/>
                <a:cs typeface="Times New Roman"/>
              </a:rPr>
              <a:t>| </a:t>
            </a:r>
            <a:r>
              <a:rPr sz="1069" spc="10" dirty="0">
                <a:latin typeface="Times New Roman"/>
                <a:cs typeface="Times New Roman"/>
              </a:rPr>
              <a:t>!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5" dirty="0">
                <a:latin typeface="Times New Roman"/>
                <a:cs typeface="Times New Roman"/>
              </a:rPr>
              <a:t>| </a:t>
            </a:r>
            <a:r>
              <a:rPr sz="1069" spc="15" dirty="0">
                <a:latin typeface="Times New Roman"/>
                <a:cs typeface="Times New Roman"/>
              </a:rPr>
              <a:t>&gt; </a:t>
            </a:r>
            <a:r>
              <a:rPr sz="1069" spc="5" dirty="0">
                <a:latin typeface="Times New Roman"/>
                <a:cs typeface="Times New Roman"/>
              </a:rPr>
              <a:t>| </a:t>
            </a:r>
            <a:r>
              <a:rPr sz="1069" spc="15" dirty="0">
                <a:latin typeface="Times New Roman"/>
                <a:cs typeface="Times New Roman"/>
              </a:rPr>
              <a:t>&gt; = </a:t>
            </a:r>
            <a:r>
              <a:rPr sz="1069" spc="5" dirty="0">
                <a:latin typeface="Times New Roman"/>
                <a:cs typeface="Times New Roman"/>
              </a:rPr>
              <a:t>| </a:t>
            </a:r>
            <a:r>
              <a:rPr sz="1069" spc="10" dirty="0">
                <a:latin typeface="Times New Roman"/>
                <a:cs typeface="Times New Roman"/>
              </a:rPr>
              <a:t>! </a:t>
            </a:r>
            <a:r>
              <a:rPr sz="1069" spc="15" dirty="0">
                <a:latin typeface="Times New Roman"/>
                <a:cs typeface="Times New Roman"/>
              </a:rPr>
              <a:t>&gt; </a:t>
            </a:r>
            <a:r>
              <a:rPr sz="1069" spc="5" dirty="0">
                <a:latin typeface="Times New Roman"/>
                <a:cs typeface="Times New Roman"/>
              </a:rPr>
              <a:t>| </a:t>
            </a:r>
            <a:r>
              <a:rPr sz="1069" spc="15" dirty="0">
                <a:latin typeface="Times New Roman"/>
                <a:cs typeface="Times New Roman"/>
              </a:rPr>
              <a:t>&lt; </a:t>
            </a:r>
            <a:r>
              <a:rPr sz="1069" spc="5" dirty="0">
                <a:latin typeface="Times New Roman"/>
                <a:cs typeface="Times New Roman"/>
              </a:rPr>
              <a:t>| </a:t>
            </a:r>
            <a:r>
              <a:rPr sz="1069" spc="15" dirty="0">
                <a:latin typeface="Times New Roman"/>
                <a:cs typeface="Times New Roman"/>
              </a:rPr>
              <a:t>&lt; = </a:t>
            </a:r>
            <a:r>
              <a:rPr sz="1069" spc="5" dirty="0">
                <a:latin typeface="Times New Roman"/>
                <a:cs typeface="Times New Roman"/>
              </a:rPr>
              <a:t>| </a:t>
            </a:r>
            <a:r>
              <a:rPr sz="1069" spc="10" dirty="0">
                <a:latin typeface="Times New Roman"/>
                <a:cs typeface="Times New Roman"/>
              </a:rPr>
              <a:t>! </a:t>
            </a:r>
            <a:r>
              <a:rPr sz="1069" spc="15" dirty="0">
                <a:latin typeface="Times New Roman"/>
                <a:cs typeface="Times New Roman"/>
              </a:rPr>
              <a:t>&lt;</a:t>
            </a:r>
            <a:r>
              <a:rPr sz="1069" spc="-15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 marL="432143">
              <a:spcBef>
                <a:spcPts val="608"/>
              </a:spcBef>
            </a:pPr>
            <a:r>
              <a:rPr sz="1069" spc="10" dirty="0">
                <a:latin typeface="Times New Roman"/>
                <a:cs typeface="Times New Roman"/>
              </a:rPr>
              <a:t>{ </a:t>
            </a:r>
            <a:r>
              <a:rPr sz="1069" spc="15" dirty="0">
                <a:latin typeface="Times New Roman"/>
                <a:cs typeface="Times New Roman"/>
              </a:rPr>
              <a:t>ALL </a:t>
            </a:r>
            <a:r>
              <a:rPr sz="1069" spc="5" dirty="0">
                <a:latin typeface="Times New Roman"/>
                <a:cs typeface="Times New Roman"/>
              </a:rPr>
              <a:t>| </a:t>
            </a:r>
            <a:r>
              <a:rPr sz="1069" spc="19" dirty="0">
                <a:latin typeface="Times New Roman"/>
                <a:cs typeface="Times New Roman"/>
              </a:rPr>
              <a:t>SOME </a:t>
            </a:r>
            <a:r>
              <a:rPr sz="1069" spc="5" dirty="0">
                <a:latin typeface="Times New Roman"/>
                <a:cs typeface="Times New Roman"/>
              </a:rPr>
              <a:t>| </a:t>
            </a:r>
            <a:r>
              <a:rPr sz="1069" spc="15" dirty="0">
                <a:latin typeface="Times New Roman"/>
                <a:cs typeface="Times New Roman"/>
              </a:rPr>
              <a:t>ANY} </a:t>
            </a:r>
            <a:r>
              <a:rPr sz="1069" spc="10" dirty="0">
                <a:latin typeface="Times New Roman"/>
                <a:cs typeface="Times New Roman"/>
              </a:rPr>
              <a:t>( </a:t>
            </a:r>
            <a:r>
              <a:rPr sz="1069" spc="15" dirty="0">
                <a:latin typeface="Times New Roman"/>
                <a:cs typeface="Times New Roman"/>
              </a:rPr>
              <a:t>subquery</a:t>
            </a:r>
            <a:r>
              <a:rPr sz="1069" spc="-14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)</a:t>
            </a:r>
            <a:endParaRPr sz="1069">
              <a:latin typeface="Times New Roman"/>
              <a:cs typeface="Times New Roman"/>
            </a:endParaRPr>
          </a:p>
          <a:p>
            <a:pPr marL="293857">
              <a:spcBef>
                <a:spcPts val="617"/>
              </a:spcBef>
            </a:pPr>
            <a:r>
              <a:rPr sz="1069" spc="5" dirty="0">
                <a:latin typeface="Times New Roman"/>
                <a:cs typeface="Times New Roman"/>
              </a:rPr>
              <a:t>| </a:t>
            </a:r>
            <a:r>
              <a:rPr sz="1069" spc="15" dirty="0">
                <a:latin typeface="Times New Roman"/>
                <a:cs typeface="Times New Roman"/>
              </a:rPr>
              <a:t>EXISTS </a:t>
            </a:r>
            <a:r>
              <a:rPr sz="1069" spc="10" dirty="0">
                <a:latin typeface="Times New Roman"/>
                <a:cs typeface="Times New Roman"/>
              </a:rPr>
              <a:t>( </a:t>
            </a:r>
            <a:r>
              <a:rPr sz="1069" spc="15" dirty="0">
                <a:latin typeface="Times New Roman"/>
                <a:cs typeface="Times New Roman"/>
              </a:rPr>
              <a:t>subquery</a:t>
            </a:r>
            <a:r>
              <a:rPr sz="1069" spc="-15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)</a:t>
            </a:r>
            <a:endParaRPr sz="1069">
              <a:latin typeface="Times New Roman"/>
              <a:cs typeface="Times New Roman"/>
            </a:endParaRPr>
          </a:p>
          <a:p>
            <a:pPr marL="151250">
              <a:spcBef>
                <a:spcPts val="608"/>
              </a:spcBef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 marL="12347" marR="6791" algn="just">
              <a:lnSpc>
                <a:spcPts val="1264"/>
              </a:lnSpc>
              <a:spcBef>
                <a:spcPts val="666"/>
              </a:spcBef>
            </a:pP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this format where clause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used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expressions using different comparison  operators. </a:t>
            </a:r>
            <a:r>
              <a:rPr sz="1069" spc="15" dirty="0">
                <a:latin typeface="Times New Roman"/>
                <a:cs typeface="Times New Roman"/>
              </a:rPr>
              <a:t>Those </a:t>
            </a:r>
            <a:r>
              <a:rPr sz="1069" spc="10" dirty="0">
                <a:latin typeface="Times New Roman"/>
                <a:cs typeface="Times New Roman"/>
              </a:rPr>
              <a:t>rows, which </a:t>
            </a:r>
            <a:r>
              <a:rPr sz="1069" spc="5" dirty="0">
                <a:latin typeface="Times New Roman"/>
                <a:cs typeface="Times New Roman"/>
              </a:rPr>
              <a:t>fulfill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condition,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selected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output.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431526"/>
            <a:r>
              <a:rPr sz="1069" spc="15" dirty="0">
                <a:solidFill>
                  <a:srgbClr val="2D5247"/>
                </a:solidFill>
                <a:latin typeface="Times New Roman"/>
                <a:cs typeface="Times New Roman"/>
              </a:rPr>
              <a:t>SELECT</a:t>
            </a:r>
            <a:r>
              <a:rPr sz="1069" spc="194" dirty="0">
                <a:solidFill>
                  <a:srgbClr val="2D5247"/>
                </a:solidFill>
                <a:latin typeface="Times New Roman"/>
                <a:cs typeface="Times New Roman"/>
              </a:rPr>
              <a:t> </a:t>
            </a:r>
            <a:r>
              <a:rPr sz="1069" spc="15" dirty="0">
                <a:solidFill>
                  <a:srgbClr val="2D5247"/>
                </a:solidFill>
                <a:latin typeface="Times New Roman"/>
                <a:cs typeface="Times New Roman"/>
              </a:rPr>
              <a:t>*</a:t>
            </a:r>
            <a:endParaRPr sz="1069">
              <a:latin typeface="Times New Roman"/>
              <a:cs typeface="Times New Roman"/>
            </a:endParaRPr>
          </a:p>
          <a:p>
            <a:pPr marL="431526">
              <a:spcBef>
                <a:spcPts val="608"/>
              </a:spcBef>
            </a:pPr>
            <a:r>
              <a:rPr sz="1069" spc="15" dirty="0">
                <a:solidFill>
                  <a:srgbClr val="2D5247"/>
                </a:solidFill>
                <a:latin typeface="Times New Roman"/>
                <a:cs typeface="Times New Roman"/>
              </a:rPr>
              <a:t>FROM</a:t>
            </a:r>
            <a:r>
              <a:rPr sz="1069" spc="-63" dirty="0">
                <a:solidFill>
                  <a:srgbClr val="2D5247"/>
                </a:solidFill>
                <a:latin typeface="Times New Roman"/>
                <a:cs typeface="Times New Roman"/>
              </a:rPr>
              <a:t> </a:t>
            </a:r>
            <a:r>
              <a:rPr sz="1069" spc="10" dirty="0">
                <a:solidFill>
                  <a:srgbClr val="2D5247"/>
                </a:solidFill>
                <a:latin typeface="Times New Roman"/>
                <a:cs typeface="Times New Roman"/>
              </a:rPr>
              <a:t>supplier</a:t>
            </a:r>
            <a:endParaRPr sz="1069">
              <a:latin typeface="Times New Roman"/>
              <a:cs typeface="Times New Roman"/>
            </a:endParaRPr>
          </a:p>
          <a:p>
            <a:pPr marL="431526">
              <a:spcBef>
                <a:spcPts val="608"/>
              </a:spcBef>
            </a:pPr>
            <a:r>
              <a:rPr sz="1069" spc="19" dirty="0">
                <a:solidFill>
                  <a:srgbClr val="2D5247"/>
                </a:solidFill>
                <a:latin typeface="Times New Roman"/>
                <a:cs typeface="Times New Roman"/>
              </a:rPr>
              <a:t>WHERE </a:t>
            </a:r>
            <a:r>
              <a:rPr sz="1069" spc="10" dirty="0">
                <a:solidFill>
                  <a:srgbClr val="2D5247"/>
                </a:solidFill>
                <a:latin typeface="Times New Roman"/>
                <a:cs typeface="Times New Roman"/>
              </a:rPr>
              <a:t>supplier_name </a:t>
            </a:r>
            <a:r>
              <a:rPr sz="1069" spc="15" dirty="0">
                <a:solidFill>
                  <a:srgbClr val="2D5247"/>
                </a:solidFill>
                <a:latin typeface="Times New Roman"/>
                <a:cs typeface="Times New Roman"/>
              </a:rPr>
              <a:t>=</a:t>
            </a:r>
            <a:r>
              <a:rPr sz="1069" spc="-49" dirty="0">
                <a:solidFill>
                  <a:srgbClr val="2D5247"/>
                </a:solidFill>
                <a:latin typeface="Times New Roman"/>
                <a:cs typeface="Times New Roman"/>
              </a:rPr>
              <a:t> </a:t>
            </a:r>
            <a:r>
              <a:rPr sz="1069" spc="5" dirty="0">
                <a:solidFill>
                  <a:srgbClr val="2D5247"/>
                </a:solidFill>
                <a:latin typeface="Times New Roman"/>
                <a:cs typeface="Times New Roman"/>
              </a:rPr>
              <a:t>'IBM';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700"/>
              </a:lnSpc>
              <a:spcBef>
                <a:spcPts val="5"/>
              </a:spcBef>
            </a:pP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this first </a:t>
            </a:r>
            <a:r>
              <a:rPr sz="1069" spc="10" dirty="0">
                <a:latin typeface="Times New Roman"/>
                <a:cs typeface="Times New Roman"/>
              </a:rPr>
              <a:t>example,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used the </a:t>
            </a:r>
            <a:r>
              <a:rPr sz="1069" spc="19" dirty="0">
                <a:latin typeface="Times New Roman"/>
                <a:cs typeface="Times New Roman"/>
              </a:rPr>
              <a:t>WHERE </a:t>
            </a:r>
            <a:r>
              <a:rPr sz="1069" spc="10" dirty="0">
                <a:latin typeface="Times New Roman"/>
                <a:cs typeface="Times New Roman"/>
              </a:rPr>
              <a:t>clause </a:t>
            </a:r>
            <a:r>
              <a:rPr sz="1069" spc="5" dirty="0">
                <a:latin typeface="Times New Roman"/>
                <a:cs typeface="Times New Roman"/>
              </a:rPr>
              <a:t>to filter </a:t>
            </a:r>
            <a:r>
              <a:rPr sz="1069" spc="10" dirty="0">
                <a:latin typeface="Times New Roman"/>
                <a:cs typeface="Times New Roman"/>
              </a:rPr>
              <a:t>our results from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supplier </a:t>
            </a:r>
            <a:r>
              <a:rPr sz="1069" spc="5" dirty="0">
                <a:latin typeface="Times New Roman"/>
                <a:cs typeface="Times New Roman"/>
              </a:rPr>
              <a:t>table.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The SQL </a:t>
            </a:r>
            <a:r>
              <a:rPr sz="1069" spc="10" dirty="0">
                <a:latin typeface="Times New Roman"/>
                <a:cs typeface="Times New Roman"/>
              </a:rPr>
              <a:t>statement above </a:t>
            </a:r>
            <a:r>
              <a:rPr sz="1069" spc="15" dirty="0">
                <a:latin typeface="Times New Roman"/>
                <a:cs typeface="Times New Roman"/>
              </a:rPr>
              <a:t>would </a:t>
            </a:r>
            <a:r>
              <a:rPr sz="1069" spc="5" dirty="0">
                <a:latin typeface="Times New Roman"/>
                <a:cs typeface="Times New Roman"/>
              </a:rPr>
              <a:t>return all </a:t>
            </a:r>
            <a:r>
              <a:rPr sz="1069" spc="10" dirty="0">
                <a:latin typeface="Times New Roman"/>
                <a:cs typeface="Times New Roman"/>
              </a:rPr>
              <a:t>rows from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supplier  table where the supplier_name </a:t>
            </a:r>
            <a:r>
              <a:rPr sz="1069" spc="5" dirty="0">
                <a:latin typeface="Times New Roman"/>
                <a:cs typeface="Times New Roman"/>
              </a:rPr>
              <a:t>is IBM. </a:t>
            </a:r>
            <a:r>
              <a:rPr sz="1069" spc="10" dirty="0">
                <a:latin typeface="Times New Roman"/>
                <a:cs typeface="Times New Roman"/>
              </a:rPr>
              <a:t>Because the </a:t>
            </a:r>
            <a:r>
              <a:rPr sz="1069" spc="15" dirty="0">
                <a:latin typeface="Times New Roman"/>
                <a:cs typeface="Times New Roman"/>
              </a:rPr>
              <a:t>* is </a:t>
            </a:r>
            <a:r>
              <a:rPr sz="1069" spc="10" dirty="0">
                <a:latin typeface="Times New Roman"/>
                <a:cs typeface="Times New Roman"/>
              </a:rPr>
              <a:t>used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select, </a:t>
            </a:r>
            <a:r>
              <a:rPr sz="1069" spc="10" dirty="0">
                <a:latin typeface="Times New Roman"/>
                <a:cs typeface="Times New Roman"/>
              </a:rPr>
              <a:t>all fields  from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supplier table </a:t>
            </a:r>
            <a:r>
              <a:rPr sz="1069" spc="15" dirty="0">
                <a:latin typeface="Times New Roman"/>
                <a:cs typeface="Times New Roman"/>
              </a:rPr>
              <a:t>would </a:t>
            </a:r>
            <a:r>
              <a:rPr sz="1069" spc="10" dirty="0">
                <a:latin typeface="Times New Roman"/>
                <a:cs typeface="Times New Roman"/>
              </a:rPr>
              <a:t>appear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result </a:t>
            </a:r>
            <a:r>
              <a:rPr sz="1069" spc="5" dirty="0">
                <a:latin typeface="Times New Roman"/>
                <a:cs typeface="Times New Roman"/>
              </a:rPr>
              <a:t>set.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19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see </a:t>
            </a:r>
            <a:r>
              <a:rPr sz="1069" spc="10" dirty="0">
                <a:latin typeface="Times New Roman"/>
                <a:cs typeface="Times New Roman"/>
              </a:rPr>
              <a:t>another  </a:t>
            </a:r>
            <a:r>
              <a:rPr sz="1069" spc="15" dirty="0">
                <a:latin typeface="Times New Roman"/>
                <a:cs typeface="Times New Roman"/>
              </a:rPr>
              <a:t>example </a:t>
            </a:r>
            <a:r>
              <a:rPr sz="1069" spc="10" dirty="0">
                <a:latin typeface="Times New Roman"/>
                <a:cs typeface="Times New Roman"/>
              </a:rPr>
              <a:t>of where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clause.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431526" marR="3249715">
              <a:lnSpc>
                <a:spcPct val="147300"/>
              </a:lnSpc>
              <a:spcBef>
                <a:spcPts val="5"/>
              </a:spcBef>
            </a:pPr>
            <a:r>
              <a:rPr sz="1069" spc="15" dirty="0">
                <a:solidFill>
                  <a:srgbClr val="2D5247"/>
                </a:solidFill>
                <a:latin typeface="Times New Roman"/>
                <a:cs typeface="Times New Roman"/>
              </a:rPr>
              <a:t>SELECT</a:t>
            </a:r>
            <a:r>
              <a:rPr sz="1069" spc="-53" dirty="0">
                <a:solidFill>
                  <a:srgbClr val="2D5247"/>
                </a:solidFill>
                <a:latin typeface="Times New Roman"/>
                <a:cs typeface="Times New Roman"/>
              </a:rPr>
              <a:t> </a:t>
            </a:r>
            <a:r>
              <a:rPr sz="1069" spc="10" dirty="0">
                <a:solidFill>
                  <a:srgbClr val="2D5247"/>
                </a:solidFill>
                <a:latin typeface="Times New Roman"/>
                <a:cs typeface="Times New Roman"/>
              </a:rPr>
              <a:t>supplier_id  </a:t>
            </a:r>
            <a:r>
              <a:rPr sz="1069" spc="15" dirty="0">
                <a:solidFill>
                  <a:srgbClr val="2D5247"/>
                </a:solidFill>
                <a:latin typeface="Times New Roman"/>
                <a:cs typeface="Times New Roman"/>
              </a:rPr>
              <a:t>FROM</a:t>
            </a:r>
            <a:r>
              <a:rPr sz="1069" spc="-63" dirty="0">
                <a:solidFill>
                  <a:srgbClr val="2D5247"/>
                </a:solidFill>
                <a:latin typeface="Times New Roman"/>
                <a:cs typeface="Times New Roman"/>
              </a:rPr>
              <a:t> </a:t>
            </a:r>
            <a:r>
              <a:rPr sz="1069" spc="10" dirty="0">
                <a:solidFill>
                  <a:srgbClr val="2D5247"/>
                </a:solidFill>
                <a:latin typeface="Times New Roman"/>
                <a:cs typeface="Times New Roman"/>
              </a:rPr>
              <a:t>supplier</a:t>
            </a:r>
            <a:endParaRPr sz="1069">
              <a:latin typeface="Times New Roman"/>
              <a:cs typeface="Times New Roman"/>
            </a:endParaRPr>
          </a:p>
          <a:p>
            <a:pPr marL="431526" marR="2608908">
              <a:lnSpc>
                <a:spcPts val="1906"/>
              </a:lnSpc>
              <a:spcBef>
                <a:spcPts val="151"/>
              </a:spcBef>
            </a:pPr>
            <a:r>
              <a:rPr sz="1069" spc="19" dirty="0">
                <a:solidFill>
                  <a:srgbClr val="2D5247"/>
                </a:solidFill>
                <a:latin typeface="Times New Roman"/>
                <a:cs typeface="Times New Roman"/>
              </a:rPr>
              <a:t>WHERE </a:t>
            </a:r>
            <a:r>
              <a:rPr sz="1069" spc="10" dirty="0">
                <a:solidFill>
                  <a:srgbClr val="2D5247"/>
                </a:solidFill>
                <a:latin typeface="Times New Roman"/>
                <a:cs typeface="Times New Roman"/>
              </a:rPr>
              <a:t>supplier_name </a:t>
            </a:r>
            <a:r>
              <a:rPr sz="1069" spc="15" dirty="0">
                <a:solidFill>
                  <a:srgbClr val="2D5247"/>
                </a:solidFill>
                <a:latin typeface="Times New Roman"/>
                <a:cs typeface="Times New Roman"/>
              </a:rPr>
              <a:t>=</a:t>
            </a:r>
            <a:r>
              <a:rPr sz="1069" spc="-58" dirty="0">
                <a:solidFill>
                  <a:srgbClr val="2D5247"/>
                </a:solidFill>
                <a:latin typeface="Times New Roman"/>
                <a:cs typeface="Times New Roman"/>
              </a:rPr>
              <a:t> </a:t>
            </a:r>
            <a:r>
              <a:rPr sz="1069" spc="10" dirty="0">
                <a:solidFill>
                  <a:srgbClr val="2D5247"/>
                </a:solidFill>
                <a:latin typeface="Times New Roman"/>
                <a:cs typeface="Times New Roman"/>
              </a:rPr>
              <a:t>'IBM'  or supplier_city </a:t>
            </a:r>
            <a:r>
              <a:rPr sz="1069" spc="15" dirty="0">
                <a:solidFill>
                  <a:srgbClr val="2D5247"/>
                </a:solidFill>
                <a:latin typeface="Times New Roman"/>
                <a:cs typeface="Times New Roman"/>
              </a:rPr>
              <a:t>=</a:t>
            </a:r>
            <a:r>
              <a:rPr sz="1069" spc="-29" dirty="0">
                <a:solidFill>
                  <a:srgbClr val="2D5247"/>
                </a:solidFill>
                <a:latin typeface="Times New Roman"/>
                <a:cs typeface="Times New Roman"/>
              </a:rPr>
              <a:t> </a:t>
            </a:r>
            <a:r>
              <a:rPr sz="1069" spc="5" dirty="0">
                <a:solidFill>
                  <a:srgbClr val="2D5247"/>
                </a:solidFill>
                <a:latin typeface="Times New Roman"/>
                <a:cs typeface="Times New Roman"/>
              </a:rPr>
              <a:t>'Karachi';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924">
              <a:latin typeface="Times New Roman"/>
              <a:cs typeface="Times New Roman"/>
            </a:endParaRPr>
          </a:p>
          <a:p>
            <a:pPr marL="12347" marR="6173" indent="-617" algn="just">
              <a:lnSpc>
                <a:spcPct val="147700"/>
              </a:lnSpc>
            </a:pPr>
            <a:r>
              <a:rPr sz="1069" spc="24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define a </a:t>
            </a:r>
            <a:r>
              <a:rPr sz="1069" spc="19" dirty="0">
                <a:latin typeface="Times New Roman"/>
                <a:cs typeface="Times New Roman"/>
              </a:rPr>
              <a:t>WHERE </a:t>
            </a:r>
            <a:r>
              <a:rPr sz="1069" spc="10" dirty="0">
                <a:latin typeface="Times New Roman"/>
                <a:cs typeface="Times New Roman"/>
              </a:rPr>
              <a:t>clause with multiple </a:t>
            </a:r>
            <a:r>
              <a:rPr sz="1069" spc="5" dirty="0">
                <a:latin typeface="Times New Roman"/>
                <a:cs typeface="Times New Roman"/>
              </a:rPr>
              <a:t>conditions.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19" dirty="0">
                <a:latin typeface="Times New Roman"/>
                <a:cs typeface="Times New Roman"/>
              </a:rPr>
              <a:t>SQL </a:t>
            </a:r>
            <a:r>
              <a:rPr sz="1069" spc="10" dirty="0">
                <a:latin typeface="Times New Roman"/>
                <a:cs typeface="Times New Roman"/>
              </a:rPr>
              <a:t>statement would  </a:t>
            </a:r>
            <a:r>
              <a:rPr sz="1069" spc="5" dirty="0">
                <a:latin typeface="Times New Roman"/>
                <a:cs typeface="Times New Roman"/>
              </a:rPr>
              <a:t>return all </a:t>
            </a:r>
            <a:r>
              <a:rPr sz="1069" spc="10" dirty="0">
                <a:latin typeface="Times New Roman"/>
                <a:cs typeface="Times New Roman"/>
              </a:rPr>
              <a:t>supplier_id values </a:t>
            </a:r>
            <a:r>
              <a:rPr sz="1069" spc="15" dirty="0">
                <a:latin typeface="Times New Roman"/>
                <a:cs typeface="Times New Roman"/>
              </a:rPr>
              <a:t>where the </a:t>
            </a:r>
            <a:r>
              <a:rPr sz="1069" spc="10" dirty="0">
                <a:latin typeface="Times New Roman"/>
                <a:cs typeface="Times New Roman"/>
              </a:rPr>
              <a:t>supplier_name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IBM </a:t>
            </a:r>
            <a:r>
              <a:rPr sz="1069" spc="15" dirty="0">
                <a:latin typeface="Times New Roman"/>
                <a:cs typeface="Times New Roman"/>
              </a:rPr>
              <a:t>or </a:t>
            </a:r>
            <a:r>
              <a:rPr sz="1069" spc="10" dirty="0">
                <a:latin typeface="Times New Roman"/>
                <a:cs typeface="Times New Roman"/>
              </a:rPr>
              <a:t>the supplier_city </a:t>
            </a:r>
            <a:r>
              <a:rPr sz="1069" spc="15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Karachi..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431526" marR="1681652">
              <a:lnSpc>
                <a:spcPct val="147300"/>
              </a:lnSpc>
              <a:spcBef>
                <a:spcPts val="5"/>
              </a:spcBef>
            </a:pPr>
            <a:r>
              <a:rPr sz="1069" spc="15" dirty="0">
                <a:solidFill>
                  <a:srgbClr val="2D5247"/>
                </a:solidFill>
                <a:latin typeface="Times New Roman"/>
                <a:cs typeface="Times New Roman"/>
              </a:rPr>
              <a:t>SELECT </a:t>
            </a:r>
            <a:r>
              <a:rPr sz="1069" spc="10" dirty="0">
                <a:solidFill>
                  <a:srgbClr val="2D5247"/>
                </a:solidFill>
                <a:latin typeface="Times New Roman"/>
                <a:cs typeface="Times New Roman"/>
              </a:rPr>
              <a:t>supplier.suppler_name, orders.order_id  </a:t>
            </a:r>
            <a:r>
              <a:rPr sz="1069" spc="15" dirty="0">
                <a:solidFill>
                  <a:srgbClr val="2D5247"/>
                </a:solidFill>
                <a:latin typeface="Times New Roman"/>
                <a:cs typeface="Times New Roman"/>
              </a:rPr>
              <a:t>FROM </a:t>
            </a:r>
            <a:r>
              <a:rPr sz="1069" spc="10" dirty="0">
                <a:solidFill>
                  <a:srgbClr val="2D5247"/>
                </a:solidFill>
                <a:latin typeface="Times New Roman"/>
                <a:cs typeface="Times New Roman"/>
              </a:rPr>
              <a:t>supplier,</a:t>
            </a:r>
            <a:r>
              <a:rPr sz="1069" spc="-68" dirty="0">
                <a:solidFill>
                  <a:srgbClr val="2D5247"/>
                </a:solidFill>
                <a:latin typeface="Times New Roman"/>
                <a:cs typeface="Times New Roman"/>
              </a:rPr>
              <a:t> </a:t>
            </a:r>
            <a:r>
              <a:rPr sz="1069" spc="10" dirty="0">
                <a:solidFill>
                  <a:srgbClr val="2D5247"/>
                </a:solidFill>
                <a:latin typeface="Times New Roman"/>
                <a:cs typeface="Times New Roman"/>
              </a:rPr>
              <a:t>orders</a:t>
            </a:r>
            <a:endParaRPr sz="1069">
              <a:latin typeface="Times New Roman"/>
              <a:cs typeface="Times New Roman"/>
            </a:endParaRPr>
          </a:p>
          <a:p>
            <a:pPr marL="431526" marR="1617449">
              <a:lnSpc>
                <a:spcPts val="1906"/>
              </a:lnSpc>
              <a:spcBef>
                <a:spcPts val="151"/>
              </a:spcBef>
            </a:pPr>
            <a:r>
              <a:rPr sz="1069" spc="19" dirty="0">
                <a:solidFill>
                  <a:srgbClr val="2D5247"/>
                </a:solidFill>
                <a:latin typeface="Times New Roman"/>
                <a:cs typeface="Times New Roman"/>
              </a:rPr>
              <a:t>WHERE </a:t>
            </a:r>
            <a:r>
              <a:rPr sz="1069" spc="10" dirty="0">
                <a:solidFill>
                  <a:srgbClr val="2D5247"/>
                </a:solidFill>
                <a:latin typeface="Times New Roman"/>
                <a:cs typeface="Times New Roman"/>
              </a:rPr>
              <a:t>supplier.supplier_id </a:t>
            </a:r>
            <a:r>
              <a:rPr sz="1069" spc="15" dirty="0">
                <a:solidFill>
                  <a:srgbClr val="2D5247"/>
                </a:solidFill>
                <a:latin typeface="Times New Roman"/>
                <a:cs typeface="Times New Roman"/>
              </a:rPr>
              <a:t>= </a:t>
            </a:r>
            <a:r>
              <a:rPr sz="1069" spc="10" dirty="0">
                <a:solidFill>
                  <a:srgbClr val="2D5247"/>
                </a:solidFill>
                <a:latin typeface="Times New Roman"/>
                <a:cs typeface="Times New Roman"/>
              </a:rPr>
              <a:t>orders.supplier_id  and supplier.supplier_city </a:t>
            </a:r>
            <a:r>
              <a:rPr sz="1069" spc="15" dirty="0">
                <a:solidFill>
                  <a:srgbClr val="2D5247"/>
                </a:solidFill>
                <a:latin typeface="Times New Roman"/>
                <a:cs typeface="Times New Roman"/>
              </a:rPr>
              <a:t>=</a:t>
            </a:r>
            <a:r>
              <a:rPr sz="1069" spc="-15" dirty="0">
                <a:solidFill>
                  <a:srgbClr val="2D5247"/>
                </a:solidFill>
                <a:latin typeface="Times New Roman"/>
                <a:cs typeface="Times New Roman"/>
              </a:rPr>
              <a:t> </a:t>
            </a:r>
            <a:r>
              <a:rPr sz="1069" spc="5" dirty="0">
                <a:solidFill>
                  <a:srgbClr val="2D5247"/>
                </a:solidFill>
                <a:latin typeface="Times New Roman"/>
                <a:cs typeface="Times New Roman"/>
              </a:rPr>
              <a:t>'Karachi';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16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2305709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297" y="1243163"/>
            <a:ext cx="4866040" cy="8046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5556">
              <a:lnSpc>
                <a:spcPct val="147300"/>
              </a:lnSpc>
            </a:pPr>
            <a:r>
              <a:rPr sz="1069" spc="24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also </a:t>
            </a:r>
            <a:r>
              <a:rPr sz="1069" spc="15" dirty="0">
                <a:latin typeface="Times New Roman"/>
                <a:cs typeface="Times New Roman"/>
              </a:rPr>
              <a:t>use the </a:t>
            </a:r>
            <a:r>
              <a:rPr sz="1069" spc="19" dirty="0">
                <a:latin typeface="Times New Roman"/>
                <a:cs typeface="Times New Roman"/>
              </a:rPr>
              <a:t>WHERE </a:t>
            </a:r>
            <a:r>
              <a:rPr sz="1069" spc="10" dirty="0">
                <a:latin typeface="Times New Roman"/>
                <a:cs typeface="Times New Roman"/>
              </a:rPr>
              <a:t>clause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join multiple </a:t>
            </a:r>
            <a:r>
              <a:rPr sz="1069" spc="5" dirty="0">
                <a:latin typeface="Times New Roman"/>
                <a:cs typeface="Times New Roman"/>
              </a:rPr>
              <a:t>tables </a:t>
            </a:r>
            <a:r>
              <a:rPr sz="1069" spc="10" dirty="0">
                <a:latin typeface="Times New Roman"/>
                <a:cs typeface="Times New Roman"/>
              </a:rPr>
              <a:t>together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single </a:t>
            </a:r>
            <a:r>
              <a:rPr sz="1069" spc="19" dirty="0">
                <a:latin typeface="Times New Roman"/>
                <a:cs typeface="Times New Roman"/>
              </a:rPr>
              <a:t>SQL  </a:t>
            </a:r>
            <a:r>
              <a:rPr sz="1069" spc="10" dirty="0">
                <a:latin typeface="Times New Roman"/>
                <a:cs typeface="Times New Roman"/>
              </a:rPr>
              <a:t>statement.  This </a:t>
            </a:r>
            <a:r>
              <a:rPr sz="1069" spc="19" dirty="0">
                <a:latin typeface="Times New Roman"/>
                <a:cs typeface="Times New Roman"/>
              </a:rPr>
              <a:t>SQL </a:t>
            </a:r>
            <a:r>
              <a:rPr sz="1069" spc="10" dirty="0">
                <a:latin typeface="Times New Roman"/>
                <a:cs typeface="Times New Roman"/>
              </a:rPr>
              <a:t>statement would return all supplier names and order_ids  </a:t>
            </a:r>
            <a:r>
              <a:rPr sz="1069" spc="22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where</a:t>
            </a:r>
            <a:endParaRPr sz="1069">
              <a:latin typeface="Times New Roman"/>
              <a:cs typeface="Times New Roman"/>
            </a:endParaRPr>
          </a:p>
          <a:p>
            <a:pPr marL="12347" marR="7408">
              <a:lnSpc>
                <a:spcPct val="147300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matching </a:t>
            </a:r>
            <a:r>
              <a:rPr sz="1069" spc="10" dirty="0">
                <a:latin typeface="Times New Roman"/>
                <a:cs typeface="Times New Roman"/>
              </a:rPr>
              <a:t>record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supplier and orders tables based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supplier_id, and  where the supplier_city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Karachi.</a:t>
            </a:r>
            <a:endParaRPr sz="1069">
              <a:latin typeface="Times New Roman"/>
              <a:cs typeface="Times New Roman"/>
            </a:endParaRPr>
          </a:p>
          <a:p>
            <a:pPr marL="12347" marR="7408">
              <a:lnSpc>
                <a:spcPct val="147300"/>
              </a:lnSpc>
              <a:spcBef>
                <a:spcPts val="10"/>
              </a:spcBef>
            </a:pPr>
            <a:r>
              <a:rPr sz="1069" spc="24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see a query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which those courses, which </a:t>
            </a:r>
            <a:r>
              <a:rPr sz="1069" spc="5" dirty="0">
                <a:latin typeface="Times New Roman"/>
                <a:cs typeface="Times New Roman"/>
              </a:rPr>
              <a:t>are part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9" dirty="0">
                <a:latin typeface="Times New Roman"/>
                <a:cs typeface="Times New Roman"/>
              </a:rPr>
              <a:t>MCS,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displayed</a:t>
            </a:r>
            <a:endParaRPr sz="1069">
              <a:latin typeface="Times New Roman"/>
              <a:cs typeface="Times New Roman"/>
            </a:endParaRPr>
          </a:p>
          <a:p>
            <a:pPr marL="82107" marR="2255786" indent="-69760">
              <a:lnSpc>
                <a:spcPct val="1477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Q: </a:t>
            </a:r>
            <a:r>
              <a:rPr sz="1069" spc="10" dirty="0">
                <a:latin typeface="Times New Roman"/>
                <a:cs typeface="Times New Roman"/>
              </a:rPr>
              <a:t>Display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courses of the </a:t>
            </a:r>
            <a:r>
              <a:rPr sz="1069" spc="19" dirty="0">
                <a:latin typeface="Times New Roman"/>
                <a:cs typeface="Times New Roman"/>
              </a:rPr>
              <a:t>MCS </a:t>
            </a:r>
            <a:r>
              <a:rPr sz="1069" spc="10" dirty="0">
                <a:latin typeface="Times New Roman"/>
                <a:cs typeface="Times New Roman"/>
              </a:rPr>
              <a:t>program  Select crCode, crName, prName from course  where </a:t>
            </a:r>
            <a:r>
              <a:rPr sz="1069" spc="15" dirty="0">
                <a:latin typeface="Times New Roman"/>
                <a:cs typeface="Times New Roman"/>
              </a:rPr>
              <a:t>prName =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‘MCS</a:t>
            </a:r>
            <a:endParaRPr sz="1069">
              <a:latin typeface="Times New Roman"/>
              <a:cs typeface="Times New Roman"/>
            </a:endParaRPr>
          </a:p>
          <a:p>
            <a:pPr marL="12347" marR="8026" indent="-617">
              <a:lnSpc>
                <a:spcPts val="1906"/>
              </a:lnSpc>
              <a:spcBef>
                <a:spcPts val="151"/>
              </a:spcBef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in this </a:t>
            </a:r>
            <a:r>
              <a:rPr sz="1069" spc="10" dirty="0">
                <a:latin typeface="Times New Roman"/>
                <a:cs typeface="Times New Roman"/>
              </a:rPr>
              <a:t>query </a:t>
            </a:r>
            <a:r>
              <a:rPr sz="1069" spc="15" dirty="0">
                <a:latin typeface="Times New Roman"/>
                <a:cs typeface="Times New Roman"/>
              </a:rPr>
              <a:t>whole </a:t>
            </a:r>
            <a:r>
              <a:rPr sz="1069" spc="10" dirty="0">
                <a:latin typeface="Times New Roman"/>
                <a:cs typeface="Times New Roman"/>
              </a:rPr>
              <a:t>table would be checked row </a:t>
            </a:r>
            <a:r>
              <a:rPr sz="1069" spc="19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row and where program  </a:t>
            </a:r>
            <a:r>
              <a:rPr sz="1069" spc="15" dirty="0">
                <a:latin typeface="Times New Roman"/>
                <a:cs typeface="Times New Roman"/>
              </a:rPr>
              <a:t>name would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19" dirty="0">
                <a:latin typeface="Times New Roman"/>
                <a:cs typeface="Times New Roman"/>
              </a:rPr>
              <a:t>MCS </a:t>
            </a:r>
            <a:r>
              <a:rPr sz="1069" spc="15" dirty="0">
                <a:latin typeface="Times New Roman"/>
                <a:cs typeface="Times New Roman"/>
              </a:rPr>
              <a:t>would </a:t>
            </a:r>
            <a:r>
              <a:rPr sz="1069" spc="10" dirty="0">
                <a:latin typeface="Times New Roman"/>
                <a:cs typeface="Times New Roman"/>
              </a:rPr>
              <a:t>be selected and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displayed.’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458">
              <a:latin typeface="Times New Roman"/>
              <a:cs typeface="Times New Roman"/>
            </a:endParaRPr>
          </a:p>
          <a:p>
            <a:pPr marL="12347" marR="1422367">
              <a:lnSpc>
                <a:spcPct val="147300"/>
              </a:lnSpc>
            </a:pPr>
            <a:r>
              <a:rPr sz="1069" spc="19" dirty="0">
                <a:latin typeface="Times New Roman"/>
                <a:cs typeface="Times New Roman"/>
              </a:rPr>
              <a:t>Q </a:t>
            </a:r>
            <a:r>
              <a:rPr sz="1069" dirty="0">
                <a:latin typeface="Times New Roman"/>
                <a:cs typeface="Times New Roman"/>
              </a:rPr>
              <a:t>List </a:t>
            </a:r>
            <a:r>
              <a:rPr sz="1069" spc="10" dirty="0">
                <a:latin typeface="Times New Roman"/>
                <a:cs typeface="Times New Roman"/>
              </a:rPr>
              <a:t>the course </a:t>
            </a:r>
            <a:r>
              <a:rPr sz="1069" spc="15" dirty="0">
                <a:latin typeface="Times New Roman"/>
                <a:cs typeface="Times New Roman"/>
              </a:rPr>
              <a:t>names </a:t>
            </a:r>
            <a:r>
              <a:rPr sz="1069" spc="10" dirty="0">
                <a:latin typeface="Times New Roman"/>
                <a:cs typeface="Times New Roman"/>
              </a:rPr>
              <a:t>offered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programs other than </a:t>
            </a:r>
            <a:r>
              <a:rPr sz="1069" spc="19" dirty="0">
                <a:latin typeface="Times New Roman"/>
                <a:cs typeface="Times New Roman"/>
              </a:rPr>
              <a:t>MCS  </a:t>
            </a:r>
            <a:r>
              <a:rPr sz="1069" spc="15" dirty="0">
                <a:latin typeface="Times New Roman"/>
                <a:cs typeface="Times New Roman"/>
              </a:rPr>
              <a:t>SELECT </a:t>
            </a:r>
            <a:r>
              <a:rPr sz="1069" spc="10" dirty="0">
                <a:latin typeface="Times New Roman"/>
                <a:cs typeface="Times New Roman"/>
              </a:rPr>
              <a:t>crCode, crName,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prName</a:t>
            </a: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617"/>
              </a:spcBef>
            </a:pPr>
            <a:r>
              <a:rPr sz="1069" spc="19" dirty="0">
                <a:latin typeface="Times New Roman"/>
                <a:cs typeface="Times New Roman"/>
              </a:rPr>
              <a:t>FROM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course</a:t>
            </a: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608"/>
              </a:spcBef>
            </a:pPr>
            <a:r>
              <a:rPr sz="1069" spc="19" dirty="0">
                <a:latin typeface="Times New Roman"/>
                <a:cs typeface="Times New Roman"/>
              </a:rPr>
              <a:t>WHERE </a:t>
            </a:r>
            <a:r>
              <a:rPr sz="1069" spc="10" dirty="0">
                <a:latin typeface="Times New Roman"/>
                <a:cs typeface="Times New Roman"/>
              </a:rPr>
              <a:t>not (prName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‘MCS’)</a:t>
            </a:r>
            <a:endParaRPr sz="1069">
              <a:latin typeface="Times New Roman"/>
              <a:cs typeface="Times New Roman"/>
            </a:endParaRPr>
          </a:p>
          <a:p>
            <a:pPr marL="12347" marR="5556" indent="-617">
              <a:lnSpc>
                <a:spcPct val="147300"/>
              </a:lnSpc>
              <a:spcBef>
                <a:spcPts val="10"/>
              </a:spcBef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15" dirty="0">
                <a:latin typeface="Times New Roman"/>
                <a:cs typeface="Times New Roman"/>
              </a:rPr>
              <a:t>query </a:t>
            </a:r>
            <a:r>
              <a:rPr sz="1069" spc="5" dirty="0">
                <a:latin typeface="Times New Roman"/>
                <a:cs typeface="Times New Roman"/>
              </a:rPr>
              <a:t>again all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rows would be checked and those courses </a:t>
            </a:r>
            <a:r>
              <a:rPr sz="1069" spc="15" dirty="0">
                <a:latin typeface="Times New Roman"/>
                <a:cs typeface="Times New Roman"/>
              </a:rPr>
              <a:t>would </a:t>
            </a:r>
            <a:r>
              <a:rPr sz="1069" spc="10" dirty="0">
                <a:latin typeface="Times New Roman"/>
                <a:cs typeface="Times New Roman"/>
              </a:rPr>
              <a:t>be  </a:t>
            </a:r>
            <a:r>
              <a:rPr sz="1069" spc="5" dirty="0">
                <a:latin typeface="Times New Roman"/>
                <a:cs typeface="Times New Roman"/>
              </a:rPr>
              <a:t>selected </a:t>
            </a:r>
            <a:r>
              <a:rPr sz="1069" spc="10" dirty="0">
                <a:latin typeface="Times New Roman"/>
                <a:cs typeface="Times New Roman"/>
              </a:rPr>
              <a:t>and displayed </a:t>
            </a:r>
            <a:r>
              <a:rPr sz="1069" spc="15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not for </a:t>
            </a:r>
            <a:r>
              <a:rPr sz="1069" spc="19" dirty="0">
                <a:latin typeface="Times New Roman"/>
                <a:cs typeface="Times New Roman"/>
              </a:rPr>
              <a:t>MCS.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it reverses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output.</a:t>
            </a:r>
            <a:endParaRPr sz="1069">
              <a:latin typeface="Times New Roman"/>
              <a:cs typeface="Times New Roman"/>
            </a:endParaRPr>
          </a:p>
          <a:p>
            <a:pPr marL="12347" marR="382755">
              <a:lnSpc>
                <a:spcPct val="247300"/>
              </a:lnSpc>
            </a:pPr>
            <a:r>
              <a:rPr sz="1069" spc="15" dirty="0">
                <a:latin typeface="Times New Roman"/>
                <a:cs typeface="Times New Roman"/>
              </a:rPr>
              <a:t>The BETWEEN </a:t>
            </a:r>
            <a:r>
              <a:rPr sz="1069" spc="10" dirty="0">
                <a:latin typeface="Times New Roman"/>
                <a:cs typeface="Times New Roman"/>
              </a:rPr>
              <a:t>condition allows </a:t>
            </a:r>
            <a:r>
              <a:rPr sz="1069" spc="5" dirty="0">
                <a:latin typeface="Times New Roman"/>
                <a:cs typeface="Times New Roman"/>
              </a:rPr>
              <a:t>you to </a:t>
            </a:r>
            <a:r>
              <a:rPr sz="1069" spc="10" dirty="0">
                <a:latin typeface="Times New Roman"/>
                <a:cs typeface="Times New Roman"/>
              </a:rPr>
              <a:t>retrieve values within a specific range.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syntax for the </a:t>
            </a:r>
            <a:r>
              <a:rPr sz="1069" spc="19" dirty="0">
                <a:latin typeface="Times New Roman"/>
                <a:cs typeface="Times New Roman"/>
              </a:rPr>
              <a:t>BETWEEN </a:t>
            </a:r>
            <a:r>
              <a:rPr sz="1069" spc="10" dirty="0">
                <a:latin typeface="Times New Roman"/>
                <a:cs typeface="Times New Roman"/>
              </a:rPr>
              <a:t>condition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118">
              <a:latin typeface="Times New Roman"/>
              <a:cs typeface="Times New Roman"/>
            </a:endParaRPr>
          </a:p>
          <a:p>
            <a:pPr marL="431526" marR="3407138">
              <a:lnSpc>
                <a:spcPct val="147400"/>
              </a:lnSpc>
            </a:pPr>
            <a:r>
              <a:rPr sz="1069" spc="15" dirty="0">
                <a:solidFill>
                  <a:srgbClr val="2D5247"/>
                </a:solidFill>
                <a:latin typeface="Times New Roman"/>
                <a:cs typeface="Times New Roman"/>
              </a:rPr>
              <a:t>SELECT</a:t>
            </a:r>
            <a:r>
              <a:rPr sz="1069" spc="-58" dirty="0">
                <a:solidFill>
                  <a:srgbClr val="2D5247"/>
                </a:solidFill>
                <a:latin typeface="Times New Roman"/>
                <a:cs typeface="Times New Roman"/>
              </a:rPr>
              <a:t> </a:t>
            </a:r>
            <a:r>
              <a:rPr sz="1069" spc="10" dirty="0">
                <a:solidFill>
                  <a:srgbClr val="2D5247"/>
                </a:solidFill>
                <a:latin typeface="Times New Roman"/>
                <a:cs typeface="Times New Roman"/>
              </a:rPr>
              <a:t>columns  </a:t>
            </a:r>
            <a:r>
              <a:rPr sz="1069" spc="15" dirty="0">
                <a:solidFill>
                  <a:srgbClr val="2D5247"/>
                </a:solidFill>
                <a:latin typeface="Times New Roman"/>
                <a:cs typeface="Times New Roman"/>
              </a:rPr>
              <a:t>FROM</a:t>
            </a:r>
            <a:r>
              <a:rPr sz="1069" spc="-63" dirty="0">
                <a:solidFill>
                  <a:srgbClr val="2D5247"/>
                </a:solidFill>
                <a:latin typeface="Times New Roman"/>
                <a:cs typeface="Times New Roman"/>
              </a:rPr>
              <a:t> </a:t>
            </a:r>
            <a:r>
              <a:rPr sz="1069" spc="5" dirty="0">
                <a:solidFill>
                  <a:srgbClr val="2D5247"/>
                </a:solidFill>
                <a:latin typeface="Times New Roman"/>
                <a:cs typeface="Times New Roman"/>
              </a:rPr>
              <a:t>tables</a:t>
            </a:r>
            <a:endParaRPr sz="1069">
              <a:latin typeface="Times New Roman"/>
              <a:cs typeface="Times New Roman"/>
            </a:endParaRPr>
          </a:p>
          <a:p>
            <a:pPr marL="431526">
              <a:spcBef>
                <a:spcPts val="593"/>
              </a:spcBef>
            </a:pPr>
            <a:r>
              <a:rPr sz="1069" spc="19" dirty="0">
                <a:solidFill>
                  <a:srgbClr val="2D5247"/>
                </a:solidFill>
                <a:latin typeface="Times New Roman"/>
                <a:cs typeface="Times New Roman"/>
              </a:rPr>
              <a:t>WHERE </a:t>
            </a:r>
            <a:r>
              <a:rPr sz="1069" spc="10" dirty="0">
                <a:solidFill>
                  <a:srgbClr val="2D5247"/>
                </a:solidFill>
                <a:latin typeface="Times New Roman"/>
                <a:cs typeface="Times New Roman"/>
              </a:rPr>
              <a:t>column1 between value1 and</a:t>
            </a:r>
            <a:r>
              <a:rPr sz="1069" spc="-29" dirty="0">
                <a:solidFill>
                  <a:srgbClr val="2D5247"/>
                </a:solidFill>
                <a:latin typeface="Times New Roman"/>
                <a:cs typeface="Times New Roman"/>
              </a:rPr>
              <a:t> </a:t>
            </a:r>
            <a:r>
              <a:rPr sz="1069" spc="10" dirty="0">
                <a:solidFill>
                  <a:srgbClr val="2D5247"/>
                </a:solidFill>
                <a:latin typeface="Times New Roman"/>
                <a:cs typeface="Times New Roman"/>
              </a:rPr>
              <a:t>value2;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4939" indent="-617" algn="just">
              <a:lnSpc>
                <a:spcPct val="147300"/>
              </a:lnSpc>
            </a:pP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19" dirty="0">
                <a:latin typeface="Times New Roman"/>
                <a:cs typeface="Times New Roman"/>
              </a:rPr>
              <a:t>SQL </a:t>
            </a:r>
            <a:r>
              <a:rPr sz="1069" spc="10" dirty="0">
                <a:latin typeface="Times New Roman"/>
                <a:cs typeface="Times New Roman"/>
              </a:rPr>
              <a:t>statement will </a:t>
            </a:r>
            <a:r>
              <a:rPr sz="1069" spc="5" dirty="0">
                <a:latin typeface="Times New Roman"/>
                <a:cs typeface="Times New Roman"/>
              </a:rPr>
              <a:t>return </a:t>
            </a:r>
            <a:r>
              <a:rPr sz="1069" spc="10" dirty="0">
                <a:latin typeface="Times New Roman"/>
                <a:cs typeface="Times New Roman"/>
              </a:rPr>
              <a:t>the records where </a:t>
            </a:r>
            <a:r>
              <a:rPr sz="1069" spc="5" dirty="0">
                <a:latin typeface="Times New Roman"/>
                <a:cs typeface="Times New Roman"/>
              </a:rPr>
              <a:t>column1 is </a:t>
            </a:r>
            <a:r>
              <a:rPr sz="1069" spc="10" dirty="0">
                <a:latin typeface="Times New Roman"/>
                <a:cs typeface="Times New Roman"/>
              </a:rPr>
              <a:t>within the </a:t>
            </a:r>
            <a:r>
              <a:rPr sz="1069" spc="5" dirty="0">
                <a:latin typeface="Times New Roman"/>
                <a:cs typeface="Times New Roman"/>
              </a:rPr>
              <a:t>range </a:t>
            </a:r>
            <a:r>
              <a:rPr sz="1069" spc="15" dirty="0">
                <a:latin typeface="Times New Roman"/>
                <a:cs typeface="Times New Roman"/>
              </a:rPr>
              <a:t>of  </a:t>
            </a:r>
            <a:r>
              <a:rPr sz="1069" spc="10" dirty="0">
                <a:latin typeface="Times New Roman"/>
                <a:cs typeface="Times New Roman"/>
              </a:rPr>
              <a:t>value1 and value2 (inclusive). </a:t>
            </a:r>
            <a:r>
              <a:rPr sz="1069" spc="15" dirty="0">
                <a:latin typeface="Times New Roman"/>
                <a:cs typeface="Times New Roman"/>
              </a:rPr>
              <a:t>The BETWEEN </a:t>
            </a:r>
            <a:r>
              <a:rPr sz="1069" spc="10" dirty="0">
                <a:latin typeface="Times New Roman"/>
                <a:cs typeface="Times New Roman"/>
              </a:rPr>
              <a:t>function can be used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any valid  </a:t>
            </a:r>
            <a:r>
              <a:rPr sz="1069" spc="19" dirty="0">
                <a:latin typeface="Times New Roman"/>
                <a:cs typeface="Times New Roman"/>
              </a:rPr>
              <a:t>SQL </a:t>
            </a:r>
            <a:r>
              <a:rPr sz="1069" spc="10" dirty="0">
                <a:latin typeface="Times New Roman"/>
                <a:cs typeface="Times New Roman"/>
              </a:rPr>
              <a:t>statement - </a:t>
            </a:r>
            <a:r>
              <a:rPr sz="1069" spc="5" dirty="0">
                <a:latin typeface="Times New Roman"/>
                <a:cs typeface="Times New Roman"/>
              </a:rPr>
              <a:t>select, insert, </a:t>
            </a:r>
            <a:r>
              <a:rPr sz="1069" spc="10" dirty="0">
                <a:latin typeface="Times New Roman"/>
                <a:cs typeface="Times New Roman"/>
              </a:rPr>
              <a:t>update, or </a:t>
            </a:r>
            <a:r>
              <a:rPr sz="1069" spc="5" dirty="0">
                <a:latin typeface="Times New Roman"/>
                <a:cs typeface="Times New Roman"/>
              </a:rPr>
              <a:t>delete. </a:t>
            </a:r>
            <a:r>
              <a:rPr sz="1069" spc="24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see </a:t>
            </a:r>
            <a:r>
              <a:rPr sz="1069" spc="10" dirty="0">
                <a:latin typeface="Times New Roman"/>
                <a:cs typeface="Times New Roman"/>
              </a:rPr>
              <a:t>few </a:t>
            </a:r>
            <a:r>
              <a:rPr sz="1069" spc="15" dirty="0">
                <a:latin typeface="Times New Roman"/>
                <a:cs typeface="Times New Roman"/>
              </a:rPr>
              <a:t>examples </a:t>
            </a:r>
            <a:r>
              <a:rPr sz="1069" spc="5" dirty="0">
                <a:latin typeface="Times New Roman"/>
                <a:cs typeface="Times New Roman"/>
              </a:rPr>
              <a:t>of  </a:t>
            </a:r>
            <a:r>
              <a:rPr sz="1069" spc="10" dirty="0">
                <a:latin typeface="Times New Roman"/>
                <a:cs typeface="Times New Roman"/>
              </a:rPr>
              <a:t>this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operator.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431526">
              <a:spcBef>
                <a:spcPts val="671"/>
              </a:spcBef>
            </a:pPr>
            <a:r>
              <a:rPr sz="1069" spc="15" dirty="0">
                <a:solidFill>
                  <a:srgbClr val="2D5247"/>
                </a:solidFill>
                <a:latin typeface="Times New Roman"/>
                <a:cs typeface="Times New Roman"/>
              </a:rPr>
              <a:t>SELECT</a:t>
            </a:r>
            <a:r>
              <a:rPr sz="1069" spc="-87" dirty="0">
                <a:solidFill>
                  <a:srgbClr val="2D5247"/>
                </a:solidFill>
                <a:latin typeface="Times New Roman"/>
                <a:cs typeface="Times New Roman"/>
              </a:rPr>
              <a:t> </a:t>
            </a:r>
            <a:r>
              <a:rPr sz="1069" spc="15" dirty="0">
                <a:solidFill>
                  <a:srgbClr val="2D5247"/>
                </a:solidFill>
                <a:latin typeface="Times New Roman"/>
                <a:cs typeface="Times New Roman"/>
              </a:rPr>
              <a:t>*</a:t>
            </a:r>
            <a:endParaRPr sz="1069">
              <a:latin typeface="Times New Roman"/>
              <a:cs typeface="Times New Roman"/>
            </a:endParaRPr>
          </a:p>
          <a:p>
            <a:pPr marL="431526">
              <a:spcBef>
                <a:spcPts val="608"/>
              </a:spcBef>
            </a:pPr>
            <a:r>
              <a:rPr sz="1069" spc="15" dirty="0">
                <a:solidFill>
                  <a:srgbClr val="2D5247"/>
                </a:solidFill>
                <a:latin typeface="Times New Roman"/>
                <a:cs typeface="Times New Roman"/>
              </a:rPr>
              <a:t>FROM</a:t>
            </a:r>
            <a:r>
              <a:rPr sz="1069" spc="-68" dirty="0">
                <a:solidFill>
                  <a:srgbClr val="2D5247"/>
                </a:solidFill>
                <a:latin typeface="Times New Roman"/>
                <a:cs typeface="Times New Roman"/>
              </a:rPr>
              <a:t> </a:t>
            </a:r>
            <a:r>
              <a:rPr sz="1069" spc="10" dirty="0">
                <a:solidFill>
                  <a:srgbClr val="2D5247"/>
                </a:solidFill>
                <a:latin typeface="Times New Roman"/>
                <a:cs typeface="Times New Roman"/>
              </a:rPr>
              <a:t>suppliers</a:t>
            </a:r>
            <a:endParaRPr sz="1069">
              <a:latin typeface="Times New Roman"/>
              <a:cs typeface="Times New Roman"/>
            </a:endParaRPr>
          </a:p>
          <a:p>
            <a:pPr marL="431526">
              <a:spcBef>
                <a:spcPts val="608"/>
              </a:spcBef>
            </a:pPr>
            <a:r>
              <a:rPr sz="1069" spc="19" dirty="0">
                <a:solidFill>
                  <a:srgbClr val="2D5247"/>
                </a:solidFill>
                <a:latin typeface="Times New Roman"/>
                <a:cs typeface="Times New Roman"/>
              </a:rPr>
              <a:t>WHERE </a:t>
            </a:r>
            <a:r>
              <a:rPr sz="1069" spc="10" dirty="0">
                <a:solidFill>
                  <a:srgbClr val="2D5247"/>
                </a:solidFill>
                <a:latin typeface="Times New Roman"/>
                <a:cs typeface="Times New Roman"/>
              </a:rPr>
              <a:t>supplier_id between </a:t>
            </a:r>
            <a:r>
              <a:rPr sz="1069" spc="15" dirty="0">
                <a:solidFill>
                  <a:srgbClr val="2D5247"/>
                </a:solidFill>
                <a:latin typeface="Times New Roman"/>
                <a:cs typeface="Times New Roman"/>
              </a:rPr>
              <a:t>10 </a:t>
            </a:r>
            <a:r>
              <a:rPr sz="1069" spc="19" dirty="0">
                <a:solidFill>
                  <a:srgbClr val="2D5247"/>
                </a:solidFill>
                <a:latin typeface="Times New Roman"/>
                <a:cs typeface="Times New Roman"/>
              </a:rPr>
              <a:t>AND</a:t>
            </a:r>
            <a:r>
              <a:rPr sz="1069" spc="-63" dirty="0">
                <a:solidFill>
                  <a:srgbClr val="2D5247"/>
                </a:solidFill>
                <a:latin typeface="Times New Roman"/>
                <a:cs typeface="Times New Roman"/>
              </a:rPr>
              <a:t> </a:t>
            </a:r>
            <a:r>
              <a:rPr sz="1069" spc="10" dirty="0">
                <a:solidFill>
                  <a:srgbClr val="2D5247"/>
                </a:solidFill>
                <a:latin typeface="Times New Roman"/>
                <a:cs typeface="Times New Roman"/>
              </a:rPr>
              <a:t>50;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17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1402302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10" y="1320742"/>
            <a:ext cx="4866658" cy="8057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15" dirty="0">
                <a:latin typeface="Times New Roman"/>
                <a:cs typeface="Times New Roman"/>
              </a:rPr>
              <a:t>would </a:t>
            </a:r>
            <a:r>
              <a:rPr sz="1069" spc="5" dirty="0">
                <a:latin typeface="Times New Roman"/>
                <a:cs typeface="Times New Roman"/>
              </a:rPr>
              <a:t>return </a:t>
            </a:r>
            <a:r>
              <a:rPr sz="1069" spc="10" dirty="0">
                <a:latin typeface="Times New Roman"/>
                <a:cs typeface="Times New Roman"/>
              </a:rPr>
              <a:t>all </a:t>
            </a:r>
            <a:r>
              <a:rPr sz="1069" spc="15" dirty="0">
                <a:latin typeface="Times New Roman"/>
                <a:cs typeface="Times New Roman"/>
              </a:rPr>
              <a:t>rows </a:t>
            </a:r>
            <a:r>
              <a:rPr sz="1069" spc="10" dirty="0">
                <a:latin typeface="Times New Roman"/>
                <a:cs typeface="Times New Roman"/>
              </a:rPr>
              <a:t>where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supplier_id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between </a:t>
            </a:r>
            <a:r>
              <a:rPr sz="1069" spc="15" dirty="0">
                <a:latin typeface="Times New Roman"/>
                <a:cs typeface="Times New Roman"/>
              </a:rPr>
              <a:t>10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50.</a:t>
            </a:r>
            <a:endParaRPr sz="1069">
              <a:latin typeface="Times New Roman"/>
              <a:cs typeface="Times New Roman"/>
            </a:endParaRPr>
          </a:p>
          <a:p>
            <a:pPr marL="12347" marR="837123">
              <a:lnSpc>
                <a:spcPct val="199100"/>
              </a:lnSpc>
              <a:spcBef>
                <a:spcPts val="608"/>
              </a:spcBef>
            </a:pPr>
            <a:r>
              <a:rPr sz="1069" spc="15" dirty="0">
                <a:latin typeface="Times New Roman"/>
                <a:cs typeface="Times New Roman"/>
              </a:rPr>
              <a:t>The BETWEEN </a:t>
            </a:r>
            <a:r>
              <a:rPr sz="1069" spc="10" dirty="0">
                <a:latin typeface="Times New Roman"/>
                <a:cs typeface="Times New Roman"/>
              </a:rPr>
              <a:t>function </a:t>
            </a:r>
            <a:r>
              <a:rPr sz="1069" spc="5" dirty="0">
                <a:latin typeface="Times New Roman"/>
                <a:cs typeface="Times New Roman"/>
              </a:rPr>
              <a:t>can </a:t>
            </a:r>
            <a:r>
              <a:rPr sz="1069" spc="10" dirty="0">
                <a:latin typeface="Times New Roman"/>
                <a:cs typeface="Times New Roman"/>
              </a:rPr>
              <a:t>also be combined with the </a:t>
            </a:r>
            <a:r>
              <a:rPr sz="1069" spc="19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operator.  For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example,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431526"/>
            <a:r>
              <a:rPr sz="1069" spc="15" dirty="0">
                <a:latin typeface="Times New Roman"/>
                <a:cs typeface="Times New Roman"/>
              </a:rPr>
              <a:t>SELECT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*</a:t>
            </a:r>
            <a:endParaRPr sz="1069">
              <a:latin typeface="Times New Roman"/>
              <a:cs typeface="Times New Roman"/>
            </a:endParaRPr>
          </a:p>
          <a:p>
            <a:pPr marL="431526">
              <a:spcBef>
                <a:spcPts val="617"/>
              </a:spcBef>
            </a:pPr>
            <a:r>
              <a:rPr sz="1069" spc="15" dirty="0">
                <a:latin typeface="Times New Roman"/>
                <a:cs typeface="Times New Roman"/>
              </a:rPr>
              <a:t>FROM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suppliers</a:t>
            </a:r>
            <a:endParaRPr sz="1069">
              <a:latin typeface="Times New Roman"/>
              <a:cs typeface="Times New Roman"/>
            </a:endParaRPr>
          </a:p>
          <a:p>
            <a:pPr marL="431526">
              <a:spcBef>
                <a:spcPts val="608"/>
              </a:spcBef>
            </a:pPr>
            <a:r>
              <a:rPr sz="1069" spc="19" dirty="0">
                <a:latin typeface="Times New Roman"/>
                <a:cs typeface="Times New Roman"/>
              </a:rPr>
              <a:t>WHERE </a:t>
            </a:r>
            <a:r>
              <a:rPr sz="1069" spc="10" dirty="0">
                <a:latin typeface="Times New Roman"/>
                <a:cs typeface="Times New Roman"/>
              </a:rPr>
              <a:t>supplier_id not between </a:t>
            </a:r>
            <a:r>
              <a:rPr sz="1069" spc="15" dirty="0">
                <a:latin typeface="Times New Roman"/>
                <a:cs typeface="Times New Roman"/>
              </a:rPr>
              <a:t>10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50;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ct val="148200"/>
              </a:lnSpc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function helps reduce the need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use </a:t>
            </a:r>
            <a:r>
              <a:rPr sz="1069" spc="15" dirty="0">
                <a:latin typeface="Times New Roman"/>
                <a:cs typeface="Times New Roman"/>
              </a:rPr>
              <a:t>multiple </a:t>
            </a:r>
            <a:r>
              <a:rPr sz="1069" spc="19" dirty="0">
                <a:latin typeface="Times New Roman"/>
                <a:cs typeface="Times New Roman"/>
              </a:rPr>
              <a:t>OR </a:t>
            </a:r>
            <a:r>
              <a:rPr sz="1069" spc="10" dirty="0">
                <a:latin typeface="Times New Roman"/>
                <a:cs typeface="Times New Roman"/>
              </a:rPr>
              <a:t>conditions. </a:t>
            </a:r>
            <a:r>
              <a:rPr sz="1069" spc="-5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sued </a:t>
            </a:r>
            <a:r>
              <a:rPr sz="1069" dirty="0">
                <a:latin typeface="Times New Roman"/>
                <a:cs typeface="Times New Roman"/>
              </a:rPr>
              <a:t>to  </a:t>
            </a:r>
            <a:r>
              <a:rPr sz="1069" spc="10" dirty="0">
                <a:latin typeface="Times New Roman"/>
                <a:cs typeface="Times New Roman"/>
              </a:rPr>
              <a:t>check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list of values.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syntax for the IN function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069">
              <a:latin typeface="Times New Roman"/>
              <a:cs typeface="Times New Roman"/>
            </a:endParaRPr>
          </a:p>
          <a:p>
            <a:pPr marL="431526" marR="3407138">
              <a:lnSpc>
                <a:spcPct val="148200"/>
              </a:lnSpc>
            </a:pPr>
            <a:r>
              <a:rPr sz="1069" spc="15" dirty="0">
                <a:latin typeface="Times New Roman"/>
                <a:cs typeface="Times New Roman"/>
              </a:rPr>
              <a:t>SELECT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columns  </a:t>
            </a:r>
            <a:r>
              <a:rPr sz="1069" spc="15" dirty="0">
                <a:latin typeface="Times New Roman"/>
                <a:cs typeface="Times New Roman"/>
              </a:rPr>
              <a:t>FROM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tables</a:t>
            </a:r>
            <a:endParaRPr sz="1069">
              <a:latin typeface="Times New Roman"/>
              <a:cs typeface="Times New Roman"/>
            </a:endParaRPr>
          </a:p>
          <a:p>
            <a:pPr marL="431526">
              <a:spcBef>
                <a:spcPts val="608"/>
              </a:spcBef>
            </a:pPr>
            <a:r>
              <a:rPr sz="1069" spc="19" dirty="0">
                <a:latin typeface="Times New Roman"/>
                <a:cs typeface="Times New Roman"/>
              </a:rPr>
              <a:t>WHERE </a:t>
            </a:r>
            <a:r>
              <a:rPr sz="1069" spc="10" dirty="0">
                <a:latin typeface="Times New Roman"/>
                <a:cs typeface="Times New Roman"/>
              </a:rPr>
              <a:t>column1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(value1, </a:t>
            </a:r>
            <a:r>
              <a:rPr sz="1069" spc="5" dirty="0">
                <a:latin typeface="Times New Roman"/>
                <a:cs typeface="Times New Roman"/>
              </a:rPr>
              <a:t>value2,....</a:t>
            </a:r>
            <a:r>
              <a:rPr sz="1069" spc="10" dirty="0">
                <a:latin typeface="Times New Roman"/>
                <a:cs typeface="Times New Roman"/>
              </a:rPr>
              <a:t> value_n);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1477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19" dirty="0">
                <a:latin typeface="Times New Roman"/>
                <a:cs typeface="Times New Roman"/>
              </a:rPr>
              <a:t>SQL </a:t>
            </a:r>
            <a:r>
              <a:rPr sz="1069" spc="10" dirty="0">
                <a:latin typeface="Times New Roman"/>
                <a:cs typeface="Times New Roman"/>
              </a:rPr>
              <a:t>statement will return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records where column1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value1, </a:t>
            </a:r>
            <a:r>
              <a:rPr sz="1069" spc="5" dirty="0">
                <a:latin typeface="Times New Roman"/>
                <a:cs typeface="Times New Roman"/>
              </a:rPr>
              <a:t>value2... </a:t>
            </a:r>
            <a:r>
              <a:rPr sz="1069" spc="10" dirty="0">
                <a:latin typeface="Times New Roman"/>
                <a:cs typeface="Times New Roman"/>
              </a:rPr>
              <a:t>or  value_n. The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function can be used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any </a:t>
            </a:r>
            <a:r>
              <a:rPr sz="1069" spc="10" dirty="0">
                <a:latin typeface="Times New Roman"/>
                <a:cs typeface="Times New Roman"/>
              </a:rPr>
              <a:t>valid </a:t>
            </a:r>
            <a:r>
              <a:rPr sz="1069" spc="19" dirty="0">
                <a:latin typeface="Times New Roman"/>
                <a:cs typeface="Times New Roman"/>
              </a:rPr>
              <a:t>SQL </a:t>
            </a:r>
            <a:r>
              <a:rPr sz="1069" spc="10" dirty="0">
                <a:latin typeface="Times New Roman"/>
                <a:cs typeface="Times New Roman"/>
              </a:rPr>
              <a:t>statement - select, </a:t>
            </a:r>
            <a:r>
              <a:rPr sz="1069" spc="5" dirty="0">
                <a:latin typeface="Times New Roman"/>
                <a:cs typeface="Times New Roman"/>
              </a:rPr>
              <a:t>insert,  </a:t>
            </a:r>
            <a:r>
              <a:rPr sz="1069" spc="10" dirty="0">
                <a:latin typeface="Times New Roman"/>
                <a:cs typeface="Times New Roman"/>
              </a:rPr>
              <a:t>update, or delete.  </a:t>
            </a:r>
            <a:r>
              <a:rPr sz="1069" spc="24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see an </a:t>
            </a:r>
            <a:r>
              <a:rPr sz="1069" spc="15" dirty="0">
                <a:latin typeface="Times New Roman"/>
                <a:cs typeface="Times New Roman"/>
              </a:rPr>
              <a:t>example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operator.</a:t>
            </a:r>
            <a:endParaRPr sz="1069">
              <a:latin typeface="Times New Roman"/>
              <a:cs typeface="Times New Roman"/>
            </a:endParaRPr>
          </a:p>
          <a:p>
            <a:pPr marL="12347" marR="3334908">
              <a:lnSpc>
                <a:spcPct val="147300"/>
              </a:lnSpc>
              <a:spcBef>
                <a:spcPts val="10"/>
              </a:spcBef>
            </a:pPr>
            <a:r>
              <a:rPr sz="1069" spc="15" dirty="0">
                <a:latin typeface="Times New Roman"/>
                <a:cs typeface="Times New Roman"/>
              </a:rPr>
              <a:t>SELECT </a:t>
            </a:r>
            <a:r>
              <a:rPr sz="1069" spc="10" dirty="0">
                <a:latin typeface="Times New Roman"/>
                <a:cs typeface="Times New Roman"/>
              </a:rPr>
              <a:t>crName,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prName  </a:t>
            </a:r>
            <a:r>
              <a:rPr sz="1069" spc="10" dirty="0">
                <a:latin typeface="Times New Roman"/>
                <a:cs typeface="Times New Roman"/>
              </a:rPr>
              <a:t>From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course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17"/>
              </a:spcBef>
            </a:pPr>
            <a:r>
              <a:rPr sz="1069" spc="15" dirty="0">
                <a:latin typeface="Times New Roman"/>
                <a:cs typeface="Times New Roman"/>
              </a:rPr>
              <a:t>Where prName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(‘MCS’,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‘BCS’)</a:t>
            </a:r>
            <a:endParaRPr sz="1069">
              <a:latin typeface="Times New Roman"/>
              <a:cs typeface="Times New Roman"/>
            </a:endParaRPr>
          </a:p>
          <a:p>
            <a:pPr marL="12347" marR="2499021">
              <a:lnSpc>
                <a:spcPts val="1906"/>
              </a:lnSpc>
              <a:spcBef>
                <a:spcPts val="151"/>
              </a:spcBef>
            </a:pPr>
            <a:r>
              <a:rPr sz="1069" spc="-5" dirty="0">
                <a:latin typeface="Times New Roman"/>
                <a:cs typeface="Times New Roman"/>
              </a:rPr>
              <a:t>It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equal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following </a:t>
            </a:r>
            <a:r>
              <a:rPr sz="1069" spc="19" dirty="0">
                <a:latin typeface="Times New Roman"/>
                <a:cs typeface="Times New Roman"/>
              </a:rPr>
              <a:t>SQL </a:t>
            </a:r>
            <a:r>
              <a:rPr sz="1069" spc="10" dirty="0">
                <a:latin typeface="Times New Roman"/>
                <a:cs typeface="Times New Roman"/>
              </a:rPr>
              <a:t>statement  </a:t>
            </a:r>
            <a:r>
              <a:rPr sz="1069" spc="15" dirty="0">
                <a:latin typeface="Times New Roman"/>
                <a:cs typeface="Times New Roman"/>
              </a:rPr>
              <a:t>SELECT </a:t>
            </a:r>
            <a:r>
              <a:rPr sz="1069" spc="10" dirty="0">
                <a:latin typeface="Times New Roman"/>
                <a:cs typeface="Times New Roman"/>
              </a:rPr>
              <a:t>crName,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prName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437"/>
              </a:spcBef>
            </a:pPr>
            <a:r>
              <a:rPr sz="1069" spc="10" dirty="0">
                <a:latin typeface="Times New Roman"/>
                <a:cs typeface="Times New Roman"/>
              </a:rPr>
              <a:t>From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course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17"/>
              </a:spcBef>
            </a:pPr>
            <a:r>
              <a:rPr sz="1069" spc="15" dirty="0">
                <a:latin typeface="Times New Roman"/>
                <a:cs typeface="Times New Roman"/>
              </a:rPr>
              <a:t>Where </a:t>
            </a:r>
            <a:r>
              <a:rPr sz="1069" spc="10" dirty="0">
                <a:latin typeface="Times New Roman"/>
                <a:cs typeface="Times New Roman"/>
              </a:rPr>
              <a:t>(prName </a:t>
            </a:r>
            <a:r>
              <a:rPr sz="1069" spc="15" dirty="0">
                <a:latin typeface="Times New Roman"/>
                <a:cs typeface="Times New Roman"/>
              </a:rPr>
              <a:t>= ‘MCS’) </a:t>
            </a:r>
            <a:r>
              <a:rPr sz="1069" spc="19" dirty="0">
                <a:latin typeface="Times New Roman"/>
                <a:cs typeface="Times New Roman"/>
              </a:rPr>
              <a:t>OR </a:t>
            </a:r>
            <a:r>
              <a:rPr sz="1069" spc="10" dirty="0">
                <a:latin typeface="Times New Roman"/>
                <a:cs typeface="Times New Roman"/>
              </a:rPr>
              <a:t>(prName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‘BCS’)</a:t>
            </a:r>
            <a:endParaRPr sz="1069">
              <a:latin typeface="Times New Roman"/>
              <a:cs typeface="Times New Roman"/>
            </a:endParaRPr>
          </a:p>
          <a:p>
            <a:pPr marL="12347" marR="5556" indent="-617">
              <a:lnSpc>
                <a:spcPct val="147300"/>
              </a:lnSpc>
            </a:pPr>
            <a:r>
              <a:rPr sz="1069" spc="15" dirty="0">
                <a:latin typeface="Times New Roman"/>
                <a:cs typeface="Times New Roman"/>
              </a:rPr>
              <a:t>Now in </a:t>
            </a:r>
            <a:r>
              <a:rPr sz="1069" spc="10" dirty="0">
                <a:latin typeface="Times New Roman"/>
                <a:cs typeface="Times New Roman"/>
              </a:rPr>
              <a:t>these two queries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the rows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checked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19" dirty="0">
                <a:latin typeface="Times New Roman"/>
                <a:cs typeface="Times New Roman"/>
              </a:rPr>
              <a:t>MCS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BCS one </a:t>
            </a:r>
            <a:r>
              <a:rPr sz="1069" spc="19" dirty="0">
                <a:latin typeface="Times New Roman"/>
                <a:cs typeface="Times New Roman"/>
              </a:rPr>
              <a:t>by </a:t>
            </a:r>
            <a:r>
              <a:rPr sz="1069" spc="15" dirty="0">
                <a:latin typeface="Times New Roman"/>
                <a:cs typeface="Times New Roman"/>
              </a:rPr>
              <a:t>one  so </a:t>
            </a:r>
            <a:r>
              <a:rPr sz="1069" spc="10" dirty="0">
                <a:latin typeface="Times New Roman"/>
                <a:cs typeface="Times New Roman"/>
              </a:rPr>
              <a:t>OR can be replaced </a:t>
            </a:r>
            <a:r>
              <a:rPr sz="1069" spc="19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operator.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700"/>
              </a:lnSpc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LIKE operator allows </a:t>
            </a:r>
            <a:r>
              <a:rPr sz="1069" spc="5" dirty="0">
                <a:latin typeface="Times New Roman"/>
                <a:cs typeface="Times New Roman"/>
              </a:rPr>
              <a:t>you to </a:t>
            </a:r>
            <a:r>
              <a:rPr sz="1069" spc="15" dirty="0">
                <a:latin typeface="Times New Roman"/>
                <a:cs typeface="Times New Roman"/>
              </a:rPr>
              <a:t>use </a:t>
            </a:r>
            <a:r>
              <a:rPr sz="1069" spc="10" dirty="0">
                <a:latin typeface="Times New Roman"/>
                <a:cs typeface="Times New Roman"/>
              </a:rPr>
              <a:t>wildcards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where clause of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9" dirty="0">
                <a:latin typeface="Times New Roman"/>
                <a:cs typeface="Times New Roman"/>
              </a:rPr>
              <a:t>SQL  </a:t>
            </a:r>
            <a:r>
              <a:rPr sz="1069" spc="10" dirty="0">
                <a:latin typeface="Times New Roman"/>
                <a:cs typeface="Times New Roman"/>
              </a:rPr>
              <a:t>statement. This allows you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perform </a:t>
            </a:r>
            <a:r>
              <a:rPr sz="1069" spc="5" dirty="0">
                <a:latin typeface="Times New Roman"/>
                <a:cs typeface="Times New Roman"/>
              </a:rPr>
              <a:t>pattern </a:t>
            </a:r>
            <a:r>
              <a:rPr sz="1069" spc="10" dirty="0">
                <a:latin typeface="Times New Roman"/>
                <a:cs typeface="Times New Roman"/>
              </a:rPr>
              <a:t>matching. </a:t>
            </a:r>
            <a:r>
              <a:rPr sz="1069" spc="15" dirty="0">
                <a:latin typeface="Times New Roman"/>
                <a:cs typeface="Times New Roman"/>
              </a:rPr>
              <a:t>The LIKE </a:t>
            </a:r>
            <a:r>
              <a:rPr sz="1069" spc="10" dirty="0">
                <a:latin typeface="Times New Roman"/>
                <a:cs typeface="Times New Roman"/>
              </a:rPr>
              <a:t>condition </a:t>
            </a:r>
            <a:r>
              <a:rPr sz="1069" spc="5" dirty="0">
                <a:latin typeface="Times New Roman"/>
                <a:cs typeface="Times New Roman"/>
              </a:rPr>
              <a:t>can </a:t>
            </a:r>
            <a:r>
              <a:rPr sz="1069" spc="10" dirty="0">
                <a:latin typeface="Times New Roman"/>
                <a:cs typeface="Times New Roman"/>
              </a:rPr>
              <a:t>be  </a:t>
            </a:r>
            <a:r>
              <a:rPr sz="1069" spc="15" dirty="0">
                <a:latin typeface="Times New Roman"/>
                <a:cs typeface="Times New Roman"/>
              </a:rPr>
              <a:t>used in </a:t>
            </a:r>
            <a:r>
              <a:rPr sz="1069" spc="19" dirty="0">
                <a:latin typeface="Times New Roman"/>
                <a:cs typeface="Times New Roman"/>
              </a:rPr>
              <a:t>any </a:t>
            </a:r>
            <a:r>
              <a:rPr sz="1069" spc="10" dirty="0">
                <a:latin typeface="Times New Roman"/>
                <a:cs typeface="Times New Roman"/>
              </a:rPr>
              <a:t>valid </a:t>
            </a:r>
            <a:r>
              <a:rPr sz="1069" spc="19" dirty="0">
                <a:latin typeface="Times New Roman"/>
                <a:cs typeface="Times New Roman"/>
              </a:rPr>
              <a:t>SQL </a:t>
            </a:r>
            <a:r>
              <a:rPr sz="1069" spc="10" dirty="0">
                <a:latin typeface="Times New Roman"/>
                <a:cs typeface="Times New Roman"/>
              </a:rPr>
              <a:t>statement - </a:t>
            </a:r>
            <a:r>
              <a:rPr sz="1069" spc="5" dirty="0">
                <a:latin typeface="Times New Roman"/>
                <a:cs typeface="Times New Roman"/>
              </a:rPr>
              <a:t>select, insert, </a:t>
            </a:r>
            <a:r>
              <a:rPr sz="1069" spc="10" dirty="0">
                <a:latin typeface="Times New Roman"/>
                <a:cs typeface="Times New Roman"/>
              </a:rPr>
              <a:t>update, or</a:t>
            </a:r>
            <a:r>
              <a:rPr sz="1069" spc="-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delete.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47"/>
              </a:spcBef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patterns that </a:t>
            </a:r>
            <a:r>
              <a:rPr sz="1069" spc="5" dirty="0">
                <a:latin typeface="Times New Roman"/>
                <a:cs typeface="Times New Roman"/>
              </a:rPr>
              <a:t>you </a:t>
            </a:r>
            <a:r>
              <a:rPr sz="1069" spc="15" dirty="0">
                <a:latin typeface="Times New Roman"/>
                <a:cs typeface="Times New Roman"/>
              </a:rPr>
              <a:t>can </a:t>
            </a:r>
            <a:r>
              <a:rPr sz="1069" spc="10" dirty="0">
                <a:latin typeface="Times New Roman"/>
                <a:cs typeface="Times New Roman"/>
              </a:rPr>
              <a:t>choose from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are: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431526"/>
            <a:r>
              <a:rPr sz="1069" spc="24" dirty="0">
                <a:latin typeface="Times New Roman"/>
                <a:cs typeface="Times New Roman"/>
              </a:rPr>
              <a:t>% </a:t>
            </a:r>
            <a:r>
              <a:rPr sz="1069" spc="15" dirty="0">
                <a:latin typeface="Times New Roman"/>
                <a:cs typeface="Times New Roman"/>
              </a:rPr>
              <a:t>Allows </a:t>
            </a:r>
            <a:r>
              <a:rPr sz="1069" spc="5" dirty="0">
                <a:latin typeface="Times New Roman"/>
                <a:cs typeface="Times New Roman"/>
              </a:rPr>
              <a:t>you to </a:t>
            </a:r>
            <a:r>
              <a:rPr sz="1069" spc="10" dirty="0">
                <a:latin typeface="Times New Roman"/>
                <a:cs typeface="Times New Roman"/>
              </a:rPr>
              <a:t>match </a:t>
            </a:r>
            <a:r>
              <a:rPr sz="1069" spc="19" dirty="0">
                <a:latin typeface="Times New Roman"/>
                <a:cs typeface="Times New Roman"/>
              </a:rPr>
              <a:t>any </a:t>
            </a:r>
            <a:r>
              <a:rPr sz="1069" spc="10" dirty="0">
                <a:latin typeface="Times New Roman"/>
                <a:cs typeface="Times New Roman"/>
              </a:rPr>
              <a:t>string of </a:t>
            </a:r>
            <a:r>
              <a:rPr sz="1069" spc="19" dirty="0">
                <a:latin typeface="Times New Roman"/>
                <a:cs typeface="Times New Roman"/>
              </a:rPr>
              <a:t>any </a:t>
            </a:r>
            <a:r>
              <a:rPr sz="1069" spc="10" dirty="0">
                <a:latin typeface="Times New Roman"/>
                <a:cs typeface="Times New Roman"/>
              </a:rPr>
              <a:t>length (including zero</a:t>
            </a:r>
            <a:r>
              <a:rPr sz="1069" spc="-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length)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18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2812204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74" y="1319261"/>
            <a:ext cx="4866040" cy="49730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1526"/>
            <a:r>
              <a:rPr sz="1069" spc="15" dirty="0">
                <a:latin typeface="Times New Roman"/>
                <a:cs typeface="Times New Roman"/>
              </a:rPr>
              <a:t>_ Allows </a:t>
            </a:r>
            <a:r>
              <a:rPr sz="1069" spc="5" dirty="0">
                <a:latin typeface="Times New Roman"/>
                <a:cs typeface="Times New Roman"/>
              </a:rPr>
              <a:t>you to </a:t>
            </a:r>
            <a:r>
              <a:rPr sz="1069" spc="10" dirty="0">
                <a:latin typeface="Times New Roman"/>
                <a:cs typeface="Times New Roman"/>
              </a:rPr>
              <a:t>match </a:t>
            </a:r>
            <a:r>
              <a:rPr sz="1069" spc="19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a single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character</a:t>
            </a:r>
            <a:endParaRPr sz="1069">
              <a:latin typeface="Times New Roman"/>
              <a:cs typeface="Times New Roman"/>
            </a:endParaRPr>
          </a:p>
          <a:p>
            <a:pPr marL="12347" marR="2074286">
              <a:lnSpc>
                <a:spcPct val="148200"/>
              </a:lnSpc>
              <a:spcBef>
                <a:spcPts val="651"/>
              </a:spcBef>
            </a:pPr>
            <a:r>
              <a:rPr sz="1069" spc="24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see an </a:t>
            </a:r>
            <a:r>
              <a:rPr sz="1069" spc="15" dirty="0">
                <a:latin typeface="Times New Roman"/>
                <a:cs typeface="Times New Roman"/>
              </a:rPr>
              <a:t>example </a:t>
            </a:r>
            <a:r>
              <a:rPr sz="1069" spc="10" dirty="0">
                <a:latin typeface="Times New Roman"/>
                <a:cs typeface="Times New Roman"/>
              </a:rPr>
              <a:t>of LIKE operator  </a:t>
            </a:r>
            <a:r>
              <a:rPr sz="1069" spc="15" dirty="0">
                <a:latin typeface="Times New Roman"/>
                <a:cs typeface="Times New Roman"/>
              </a:rPr>
              <a:t>Q: </a:t>
            </a:r>
            <a:r>
              <a:rPr sz="1069" spc="10" dirty="0">
                <a:latin typeface="Times New Roman"/>
                <a:cs typeface="Times New Roman"/>
              </a:rPr>
              <a:t>Display </a:t>
            </a:r>
            <a:r>
              <a:rPr sz="1069" spc="15" dirty="0">
                <a:latin typeface="Times New Roman"/>
                <a:cs typeface="Times New Roman"/>
              </a:rPr>
              <a:t>the names and </a:t>
            </a:r>
            <a:r>
              <a:rPr sz="1069" spc="5" dirty="0">
                <a:latin typeface="Times New Roman"/>
                <a:cs typeface="Times New Roman"/>
              </a:rPr>
              <a:t>credits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15" dirty="0">
                <a:latin typeface="Times New Roman"/>
                <a:cs typeface="Times New Roman"/>
              </a:rPr>
              <a:t>CS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programs</a:t>
            </a:r>
            <a:endParaRPr sz="1069">
              <a:latin typeface="Times New Roman"/>
              <a:cs typeface="Times New Roman"/>
            </a:endParaRPr>
          </a:p>
          <a:p>
            <a:pPr marL="82107" marR="1952669">
              <a:lnSpc>
                <a:spcPts val="1906"/>
              </a:lnSpc>
              <a:spcBef>
                <a:spcPts val="151"/>
              </a:spcBef>
            </a:pPr>
            <a:r>
              <a:rPr sz="1069" spc="15" dirty="0">
                <a:latin typeface="Times New Roman"/>
                <a:cs typeface="Times New Roman"/>
              </a:rPr>
              <a:t>SELECT </a:t>
            </a:r>
            <a:r>
              <a:rPr sz="1069" spc="10" dirty="0">
                <a:latin typeface="Times New Roman"/>
                <a:cs typeface="Times New Roman"/>
              </a:rPr>
              <a:t>crName, crCrdts, </a:t>
            </a:r>
            <a:r>
              <a:rPr sz="1069" spc="15" dirty="0">
                <a:latin typeface="Times New Roman"/>
                <a:cs typeface="Times New Roman"/>
              </a:rPr>
              <a:t>prName </a:t>
            </a:r>
            <a:r>
              <a:rPr sz="1069" spc="19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course  </a:t>
            </a:r>
            <a:r>
              <a:rPr sz="1069" spc="19" dirty="0">
                <a:latin typeface="Times New Roman"/>
                <a:cs typeface="Times New Roman"/>
              </a:rPr>
              <a:t>WHERE </a:t>
            </a:r>
            <a:r>
              <a:rPr sz="1069" spc="10" dirty="0">
                <a:latin typeface="Times New Roman"/>
                <a:cs typeface="Times New Roman"/>
              </a:rPr>
              <a:t>prName like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'%CS'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972">
              <a:latin typeface="Times New Roman"/>
              <a:cs typeface="Times New Roman"/>
            </a:endParaRPr>
          </a:p>
          <a:p>
            <a:pPr marL="12347" marR="6791">
              <a:lnSpc>
                <a:spcPct val="148200"/>
              </a:lnSpc>
            </a:pPr>
            <a:r>
              <a:rPr sz="1069" spc="15" dirty="0">
                <a:latin typeface="Times New Roman"/>
                <a:cs typeface="Times New Roman"/>
              </a:rPr>
              <a:t>The ORDER </a:t>
            </a:r>
            <a:r>
              <a:rPr sz="1069" spc="19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clause allows </a:t>
            </a:r>
            <a:r>
              <a:rPr sz="1069" spc="5" dirty="0">
                <a:latin typeface="Times New Roman"/>
                <a:cs typeface="Times New Roman"/>
              </a:rPr>
              <a:t>you to </a:t>
            </a:r>
            <a:r>
              <a:rPr sz="1069" spc="10" dirty="0">
                <a:latin typeface="Times New Roman"/>
                <a:cs typeface="Times New Roman"/>
              </a:rPr>
              <a:t>sort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records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your </a:t>
            </a:r>
            <a:r>
              <a:rPr sz="1069" spc="10" dirty="0">
                <a:latin typeface="Times New Roman"/>
                <a:cs typeface="Times New Roman"/>
              </a:rPr>
              <a:t>result </a:t>
            </a:r>
            <a:r>
              <a:rPr sz="1069" spc="5" dirty="0">
                <a:latin typeface="Times New Roman"/>
                <a:cs typeface="Times New Roman"/>
              </a:rPr>
              <a:t>set.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ORDER  BY </a:t>
            </a:r>
            <a:r>
              <a:rPr sz="1069" spc="10" dirty="0">
                <a:latin typeface="Times New Roman"/>
                <a:cs typeface="Times New Roman"/>
              </a:rPr>
              <a:t>clause can </a:t>
            </a:r>
            <a:r>
              <a:rPr sz="1069" spc="15" dirty="0">
                <a:latin typeface="Times New Roman"/>
                <a:cs typeface="Times New Roman"/>
              </a:rPr>
              <a:t>only be used in SELECT</a:t>
            </a:r>
            <a:r>
              <a:rPr sz="1069" spc="-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statements.</a:t>
            </a:r>
            <a:endParaRPr sz="1069">
              <a:latin typeface="Times New Roman"/>
              <a:cs typeface="Times New Roman"/>
            </a:endParaRPr>
          </a:p>
          <a:p>
            <a:pPr marL="431526" marR="2535444" indent="-419796">
              <a:lnSpc>
                <a:spcPct val="247300"/>
              </a:lnSpc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syntax for the </a:t>
            </a:r>
            <a:r>
              <a:rPr sz="1069" spc="19" dirty="0">
                <a:latin typeface="Times New Roman"/>
                <a:cs typeface="Times New Roman"/>
              </a:rPr>
              <a:t>ORDER </a:t>
            </a:r>
            <a:r>
              <a:rPr sz="1069" spc="15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clause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is:  </a:t>
            </a:r>
            <a:r>
              <a:rPr sz="1069" spc="15" dirty="0">
                <a:latin typeface="Times New Roman"/>
                <a:cs typeface="Times New Roman"/>
              </a:rPr>
              <a:t>SELECT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columns</a:t>
            </a:r>
            <a:endParaRPr sz="1069">
              <a:latin typeface="Times New Roman"/>
              <a:cs typeface="Times New Roman"/>
            </a:endParaRPr>
          </a:p>
          <a:p>
            <a:pPr marL="431526" marR="3329970">
              <a:lnSpc>
                <a:spcPts val="1906"/>
              </a:lnSpc>
              <a:spcBef>
                <a:spcPts val="151"/>
              </a:spcBef>
            </a:pP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5" dirty="0">
                <a:latin typeface="Times New Roman"/>
                <a:cs typeface="Times New Roman"/>
              </a:rPr>
              <a:t>tables  </a:t>
            </a:r>
            <a:r>
              <a:rPr sz="1069" spc="19" dirty="0">
                <a:latin typeface="Times New Roman"/>
                <a:cs typeface="Times New Roman"/>
              </a:rPr>
              <a:t>WHERE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predicates</a:t>
            </a:r>
            <a:endParaRPr sz="1069">
              <a:latin typeface="Times New Roman"/>
              <a:cs typeface="Times New Roman"/>
            </a:endParaRPr>
          </a:p>
          <a:p>
            <a:pPr marL="431526">
              <a:spcBef>
                <a:spcPts val="437"/>
              </a:spcBef>
            </a:pPr>
            <a:r>
              <a:rPr sz="1069" spc="15" dirty="0">
                <a:latin typeface="Times New Roman"/>
                <a:cs typeface="Times New Roman"/>
              </a:rPr>
              <a:t>ORDER BY </a:t>
            </a:r>
            <a:r>
              <a:rPr sz="1069" spc="10" dirty="0">
                <a:latin typeface="Times New Roman"/>
                <a:cs typeface="Times New Roman"/>
              </a:rPr>
              <a:t>column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ASC/DESC;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ct val="148200"/>
              </a:lnSpc>
            </a:pPr>
            <a:r>
              <a:rPr sz="1069" spc="15" dirty="0">
                <a:latin typeface="Times New Roman"/>
                <a:cs typeface="Times New Roman"/>
              </a:rPr>
              <a:t>The ORDER </a:t>
            </a:r>
            <a:r>
              <a:rPr sz="1069" spc="19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clause sorts the </a:t>
            </a:r>
            <a:r>
              <a:rPr sz="1069" spc="5" dirty="0">
                <a:latin typeface="Times New Roman"/>
                <a:cs typeface="Times New Roman"/>
              </a:rPr>
              <a:t>result set </a:t>
            </a:r>
            <a:r>
              <a:rPr sz="1069" spc="15" dirty="0">
                <a:latin typeface="Times New Roman"/>
                <a:cs typeface="Times New Roman"/>
              </a:rPr>
              <a:t>based on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columns </a:t>
            </a:r>
            <a:r>
              <a:rPr sz="1069" spc="10" dirty="0">
                <a:latin typeface="Times New Roman"/>
                <a:cs typeface="Times New Roman"/>
              </a:rPr>
              <a:t>specified.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9" dirty="0">
                <a:latin typeface="Times New Roman"/>
                <a:cs typeface="Times New Roman"/>
              </a:rPr>
              <a:t>ASC </a:t>
            </a:r>
            <a:r>
              <a:rPr sz="1069" spc="15" dirty="0">
                <a:latin typeface="Times New Roman"/>
                <a:cs typeface="Times New Roman"/>
              </a:rPr>
              <a:t>or DESC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omitted, the system </a:t>
            </a:r>
            <a:r>
              <a:rPr sz="1069" spc="15" dirty="0">
                <a:latin typeface="Times New Roman"/>
                <a:cs typeface="Times New Roman"/>
              </a:rPr>
              <a:t>assumed </a:t>
            </a:r>
            <a:r>
              <a:rPr sz="1069" spc="10" dirty="0">
                <a:latin typeface="Times New Roman"/>
                <a:cs typeface="Times New Roman"/>
              </a:rPr>
              <a:t>ascending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order.</a:t>
            </a: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608"/>
              </a:spcBef>
            </a:pPr>
            <a:r>
              <a:rPr sz="1069" spc="39" dirty="0">
                <a:latin typeface="Times New Roman"/>
                <a:cs typeface="Times New Roman"/>
              </a:rPr>
              <a:t>ASC </a:t>
            </a:r>
            <a:r>
              <a:rPr sz="1069" spc="10" dirty="0">
                <a:latin typeface="Times New Roman"/>
                <a:cs typeface="Times New Roman"/>
              </a:rPr>
              <a:t>indicates ascending order.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(Default)</a:t>
            </a: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617"/>
              </a:spcBef>
            </a:pPr>
            <a:r>
              <a:rPr sz="1069" spc="49" dirty="0">
                <a:latin typeface="Times New Roman"/>
                <a:cs typeface="Times New Roman"/>
              </a:rPr>
              <a:t>DESC </a:t>
            </a:r>
            <a:r>
              <a:rPr sz="1069" spc="10" dirty="0">
                <a:latin typeface="Times New Roman"/>
                <a:cs typeface="Times New Roman"/>
              </a:rPr>
              <a:t>indicates descending</a:t>
            </a:r>
            <a:r>
              <a:rPr sz="1069" spc="-11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order.</a:t>
            </a: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608"/>
              </a:spcBef>
            </a:pPr>
            <a:r>
              <a:rPr sz="1069" spc="24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see </a:t>
            </a:r>
            <a:r>
              <a:rPr sz="1069" spc="15" dirty="0">
                <a:latin typeface="Times New Roman"/>
                <a:cs typeface="Times New Roman"/>
              </a:rPr>
              <a:t>the example of ORDER BY </a:t>
            </a:r>
            <a:r>
              <a:rPr sz="1069" spc="10" dirty="0">
                <a:latin typeface="Times New Roman"/>
                <a:cs typeface="Times New Roman"/>
              </a:rPr>
              <a:t>clause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our </a:t>
            </a:r>
            <a:r>
              <a:rPr sz="1069" spc="15" dirty="0">
                <a:latin typeface="Times New Roman"/>
                <a:cs typeface="Times New Roman"/>
              </a:rPr>
              <a:t>next</a:t>
            </a:r>
            <a:r>
              <a:rPr sz="1069" spc="-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lecture.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19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  <p:sp>
        <p:nvSpPr>
          <p:cNvPr id="6" name="object 6"/>
          <p:cNvSpPr txBox="1"/>
          <p:nvPr/>
        </p:nvSpPr>
        <p:spPr>
          <a:xfrm>
            <a:off x="1352374" y="6632190"/>
            <a:ext cx="4865423" cy="974813"/>
          </a:xfrm>
          <a:prstGeom prst="rect">
            <a:avLst/>
          </a:prstGeom>
        </p:spPr>
        <p:txBody>
          <a:bodyPr vert="horz" wrap="square" lIns="0" tIns="77170" rIns="0" bIns="0" rtlCol="0">
            <a:spAutoFit/>
          </a:bodyPr>
          <a:lstStyle/>
          <a:p>
            <a:pPr marL="12347" algn="just">
              <a:spcBef>
                <a:spcPts val="608"/>
              </a:spcBef>
            </a:pPr>
            <a:r>
              <a:rPr sz="1069" dirty="0">
                <a:latin typeface="Times New Roman"/>
                <a:cs typeface="Times New Roman"/>
              </a:rPr>
              <a:t>In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today’s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lecture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we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have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discussed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different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operators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use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24" dirty="0">
                <a:latin typeface="Times New Roman"/>
                <a:cs typeface="Times New Roman"/>
              </a:rPr>
              <a:t>WHERE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clause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300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most widely used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9" dirty="0">
                <a:latin typeface="Times New Roman"/>
                <a:cs typeface="Times New Roman"/>
              </a:rPr>
              <a:t>SQL </a:t>
            </a:r>
            <a:r>
              <a:rPr sz="1069" spc="15" dirty="0">
                <a:latin typeface="Times New Roman"/>
                <a:cs typeface="Times New Roman"/>
              </a:rPr>
              <a:t>Commands.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different </a:t>
            </a:r>
            <a:r>
              <a:rPr sz="1069" spc="10" dirty="0">
                <a:latin typeface="Times New Roman"/>
                <a:cs typeface="Times New Roman"/>
              </a:rPr>
              <a:t>operators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used  according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requirements of users.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study </a:t>
            </a:r>
            <a:r>
              <a:rPr sz="1069" spc="5" dirty="0">
                <a:latin typeface="Times New Roman"/>
                <a:cs typeface="Times New Roman"/>
              </a:rPr>
              <a:t>rest </a:t>
            </a:r>
            <a:r>
              <a:rPr sz="1069" spc="10" dirty="0">
                <a:latin typeface="Times New Roman"/>
                <a:cs typeface="Times New Roman"/>
              </a:rPr>
              <a:t>of the </a:t>
            </a:r>
            <a:r>
              <a:rPr sz="1069" spc="19" dirty="0">
                <a:latin typeface="Times New Roman"/>
                <a:cs typeface="Times New Roman"/>
              </a:rPr>
              <a:t>SQL </a:t>
            </a:r>
            <a:r>
              <a:rPr sz="1069" spc="15" dirty="0">
                <a:latin typeface="Times New Roman"/>
                <a:cs typeface="Times New Roman"/>
              </a:rPr>
              <a:t>Commands in </a:t>
            </a:r>
            <a:r>
              <a:rPr sz="1069" spc="10" dirty="0">
                <a:latin typeface="Times New Roman"/>
                <a:cs typeface="Times New Roman"/>
              </a:rPr>
              <a:t>our  </a:t>
            </a:r>
            <a:r>
              <a:rPr sz="1069" spc="15" dirty="0">
                <a:latin typeface="Times New Roman"/>
                <a:cs typeface="Times New Roman"/>
              </a:rPr>
              <a:t>coming</a:t>
            </a:r>
            <a:r>
              <a:rPr sz="1069" spc="-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lectures.</a:t>
            </a:r>
            <a:endParaRPr sz="106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87857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12" y="1321706"/>
            <a:ext cx="4867275" cy="4399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259"/>
              </a:lnSpc>
            </a:pPr>
            <a:r>
              <a:rPr sz="1069" spc="15" dirty="0">
                <a:latin typeface="Times New Roman"/>
                <a:cs typeface="Times New Roman"/>
              </a:rPr>
              <a:t>the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current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default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database.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name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table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must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unique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database.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15"/>
              </a:spcBef>
            </a:pPr>
            <a:r>
              <a:rPr sz="1069" spc="15" dirty="0">
                <a:latin typeface="Times New Roman"/>
                <a:cs typeface="Times New Roman"/>
              </a:rPr>
              <a:t>The name </a:t>
            </a:r>
            <a:r>
              <a:rPr sz="1069" spc="10" dirty="0">
                <a:latin typeface="Times New Roman"/>
                <a:cs typeface="Times New Roman"/>
              </a:rPr>
              <a:t>must begin with a </a:t>
            </a:r>
            <a:r>
              <a:rPr sz="1069" spc="5" dirty="0">
                <a:latin typeface="Times New Roman"/>
                <a:cs typeface="Times New Roman"/>
              </a:rPr>
              <a:t>letter </a:t>
            </a:r>
            <a:r>
              <a:rPr sz="1069" spc="10" dirty="0">
                <a:latin typeface="Times New Roman"/>
                <a:cs typeface="Times New Roman"/>
              </a:rPr>
              <a:t>and 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followed </a:t>
            </a:r>
            <a:r>
              <a:rPr sz="1069" spc="24" dirty="0">
                <a:latin typeface="Times New Roman"/>
                <a:cs typeface="Times New Roman"/>
              </a:rPr>
              <a:t>by </a:t>
            </a:r>
            <a:r>
              <a:rPr sz="1069" spc="19" dirty="0">
                <a:latin typeface="Times New Roman"/>
                <a:cs typeface="Times New Roman"/>
              </a:rPr>
              <a:t>any </a:t>
            </a:r>
            <a:r>
              <a:rPr sz="1069" spc="15" dirty="0">
                <a:latin typeface="Times New Roman"/>
                <a:cs typeface="Times New Roman"/>
              </a:rPr>
              <a:t>combination </a:t>
            </a:r>
            <a:r>
              <a:rPr sz="1069" spc="10" dirty="0">
                <a:latin typeface="Times New Roman"/>
                <a:cs typeface="Times New Roman"/>
              </a:rPr>
              <a:t>of  alphanumeric characters. </a:t>
            </a:r>
            <a:r>
              <a:rPr sz="1069" spc="15" dirty="0">
                <a:latin typeface="Times New Roman"/>
                <a:cs typeface="Times New Roman"/>
              </a:rPr>
              <a:t>The name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allowed </a:t>
            </a:r>
            <a:r>
              <a:rPr sz="1069" spc="19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contain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underscore character  ( </a:t>
            </a:r>
            <a:r>
              <a:rPr sz="1069" spc="15" dirty="0">
                <a:latin typeface="Times New Roman"/>
                <a:cs typeface="Times New Roman"/>
              </a:rPr>
              <a:t>_ </a:t>
            </a:r>
            <a:r>
              <a:rPr sz="1069" spc="5" dirty="0">
                <a:latin typeface="Times New Roman"/>
                <a:cs typeface="Times New Roman"/>
              </a:rPr>
              <a:t>).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15" dirty="0">
                <a:latin typeface="Times New Roman"/>
                <a:cs typeface="Times New Roman"/>
              </a:rPr>
              <a:t>command </a:t>
            </a:r>
            <a:r>
              <a:rPr sz="1069" spc="10" dirty="0">
                <a:latin typeface="Times New Roman"/>
                <a:cs typeface="Times New Roman"/>
              </a:rPr>
              <a:t>can be used </a:t>
            </a:r>
            <a:r>
              <a:rPr sz="1069" spc="5" dirty="0">
                <a:latin typeface="Times New Roman"/>
                <a:cs typeface="Times New Roman"/>
              </a:rPr>
              <a:t>to create </a:t>
            </a:r>
            <a:r>
              <a:rPr sz="1069" spc="10" dirty="0">
                <a:latin typeface="Times New Roman"/>
                <a:cs typeface="Times New Roman"/>
              </a:rPr>
              <a:t>permanent disk-based or temporary </a:t>
            </a:r>
            <a:r>
              <a:rPr sz="1069" spc="5" dirty="0">
                <a:latin typeface="Times New Roman"/>
                <a:cs typeface="Times New Roman"/>
              </a:rPr>
              <a:t>in-  </a:t>
            </a:r>
            <a:r>
              <a:rPr sz="1069" spc="15" dirty="0">
                <a:latin typeface="Times New Roman"/>
                <a:cs typeface="Times New Roman"/>
              </a:rPr>
              <a:t>memory </a:t>
            </a:r>
            <a:r>
              <a:rPr sz="1069" spc="10" dirty="0">
                <a:latin typeface="Times New Roman"/>
                <a:cs typeface="Times New Roman"/>
              </a:rPr>
              <a:t>database </a:t>
            </a:r>
            <a:r>
              <a:rPr sz="1069" spc="5" dirty="0">
                <a:latin typeface="Times New Roman"/>
                <a:cs typeface="Times New Roman"/>
              </a:rPr>
              <a:t>tables. </a:t>
            </a:r>
            <a:r>
              <a:rPr sz="1069" spc="10" dirty="0">
                <a:latin typeface="Times New Roman"/>
                <a:cs typeface="Times New Roman"/>
              </a:rPr>
              <a:t>Data stored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temporary table </a:t>
            </a:r>
            <a:r>
              <a:rPr sz="1069" spc="5" dirty="0">
                <a:latin typeface="Times New Roman"/>
                <a:cs typeface="Times New Roman"/>
              </a:rPr>
              <a:t>is lost </a:t>
            </a:r>
            <a:r>
              <a:rPr sz="1069" spc="10" dirty="0">
                <a:latin typeface="Times New Roman"/>
                <a:cs typeface="Times New Roman"/>
              </a:rPr>
              <a:t>when the </a:t>
            </a:r>
            <a:r>
              <a:rPr sz="1069" spc="5" dirty="0">
                <a:latin typeface="Times New Roman"/>
                <a:cs typeface="Times New Roman"/>
              </a:rPr>
              <a:t>server </a:t>
            </a:r>
            <a:r>
              <a:rPr sz="1069" spc="15" dirty="0">
                <a:latin typeface="Times New Roman"/>
                <a:cs typeface="Times New Roman"/>
              </a:rPr>
              <a:t>is  shutdown. To </a:t>
            </a:r>
            <a:r>
              <a:rPr sz="1069" spc="5" dirty="0">
                <a:latin typeface="Times New Roman"/>
                <a:cs typeface="Times New Roman"/>
              </a:rPr>
              <a:t>create </a:t>
            </a:r>
            <a:r>
              <a:rPr sz="1069" spc="10" dirty="0">
                <a:latin typeface="Times New Roman"/>
                <a:cs typeface="Times New Roman"/>
              </a:rPr>
              <a:t>a temporary </a:t>
            </a:r>
            <a:r>
              <a:rPr sz="1069" spc="5" dirty="0">
                <a:latin typeface="Times New Roman"/>
                <a:cs typeface="Times New Roman"/>
              </a:rPr>
              <a:t>table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-5" dirty="0">
                <a:latin typeface="Times New Roman"/>
                <a:cs typeface="Times New Roman"/>
              </a:rPr>
              <a:t>"AS </a:t>
            </a:r>
            <a:r>
              <a:rPr sz="1069" spc="63" dirty="0">
                <a:latin typeface="Times New Roman"/>
                <a:cs typeface="Times New Roman"/>
              </a:rPr>
              <a:t>TEMP" </a:t>
            </a:r>
            <a:r>
              <a:rPr sz="1069" spc="5" dirty="0">
                <a:latin typeface="Times New Roman"/>
                <a:cs typeface="Times New Roman"/>
              </a:rPr>
              <a:t>attribute </a:t>
            </a:r>
            <a:r>
              <a:rPr sz="1069" spc="10" dirty="0">
                <a:latin typeface="Times New Roman"/>
                <a:cs typeface="Times New Roman"/>
              </a:rPr>
              <a:t>must be </a:t>
            </a:r>
            <a:r>
              <a:rPr sz="1069" spc="5" dirty="0">
                <a:latin typeface="Times New Roman"/>
                <a:cs typeface="Times New Roman"/>
              </a:rPr>
              <a:t>specified.  </a:t>
            </a:r>
            <a:r>
              <a:rPr sz="1069" spc="15" dirty="0">
                <a:latin typeface="Times New Roman"/>
                <a:cs typeface="Times New Roman"/>
              </a:rPr>
              <a:t>Note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15" dirty="0">
                <a:latin typeface="Times New Roman"/>
                <a:cs typeface="Times New Roman"/>
              </a:rPr>
              <a:t>querying </a:t>
            </a:r>
            <a:r>
              <a:rPr sz="1069" spc="10" dirty="0">
                <a:latin typeface="Times New Roman"/>
                <a:cs typeface="Times New Roman"/>
              </a:rPr>
              <a:t>against a temporary </a:t>
            </a:r>
            <a:r>
              <a:rPr sz="1069" spc="15" dirty="0">
                <a:latin typeface="Times New Roman"/>
                <a:cs typeface="Times New Roman"/>
              </a:rPr>
              <a:t>in-memory </a:t>
            </a:r>
            <a:r>
              <a:rPr sz="1069" spc="10" dirty="0">
                <a:latin typeface="Times New Roman"/>
                <a:cs typeface="Times New Roman"/>
              </a:rPr>
              <a:t>table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generally </a:t>
            </a:r>
            <a:r>
              <a:rPr sz="1069" spc="5" dirty="0">
                <a:latin typeface="Times New Roman"/>
                <a:cs typeface="Times New Roman"/>
              </a:rPr>
              <a:t>faster </a:t>
            </a:r>
            <a:r>
              <a:rPr sz="1069" spc="15" dirty="0">
                <a:latin typeface="Times New Roman"/>
                <a:cs typeface="Times New Roman"/>
              </a:rPr>
              <a:t>than  </a:t>
            </a:r>
            <a:r>
              <a:rPr sz="1069" spc="10" dirty="0">
                <a:latin typeface="Times New Roman"/>
                <a:cs typeface="Times New Roman"/>
              </a:rPr>
              <a:t>querying against a disk-based table. This </a:t>
            </a:r>
            <a:r>
              <a:rPr sz="1069" spc="15" dirty="0">
                <a:latin typeface="Times New Roman"/>
                <a:cs typeface="Times New Roman"/>
              </a:rPr>
              <a:t>command </a:t>
            </a:r>
            <a:r>
              <a:rPr sz="1069" spc="10" dirty="0">
                <a:latin typeface="Times New Roman"/>
                <a:cs typeface="Times New Roman"/>
              </a:rPr>
              <a:t>is non-transactional.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5" dirty="0">
                <a:latin typeface="Times New Roman"/>
                <a:cs typeface="Times New Roman"/>
              </a:rPr>
              <a:t>no </a:t>
            </a:r>
            <a:r>
              <a:rPr sz="1069" spc="5" dirty="0">
                <a:latin typeface="Times New Roman"/>
                <a:cs typeface="Times New Roman"/>
              </a:rPr>
              <a:t>file </a:t>
            </a:r>
            <a:r>
              <a:rPr sz="1069" spc="10" dirty="0">
                <a:latin typeface="Times New Roman"/>
                <a:cs typeface="Times New Roman"/>
              </a:rPr>
              <a:t>size 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given </a:t>
            </a:r>
            <a:r>
              <a:rPr sz="1069" spc="10" dirty="0">
                <a:latin typeface="Times New Roman"/>
                <a:cs typeface="Times New Roman"/>
              </a:rPr>
              <a:t>for a disk-based </a:t>
            </a:r>
            <a:r>
              <a:rPr sz="1069" spc="5" dirty="0">
                <a:latin typeface="Times New Roman"/>
                <a:cs typeface="Times New Roman"/>
              </a:rPr>
              <a:t>table,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table will </a:t>
            </a:r>
            <a:r>
              <a:rPr sz="1069" spc="10" dirty="0">
                <a:latin typeface="Times New Roman"/>
                <a:cs typeface="Times New Roman"/>
              </a:rPr>
              <a:t>be pre-allocated </a:t>
            </a:r>
            <a:r>
              <a:rPr sz="1069" spc="15" dirty="0">
                <a:latin typeface="Times New Roman"/>
                <a:cs typeface="Times New Roman"/>
              </a:rPr>
              <a:t>to 1MB.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5" dirty="0">
                <a:latin typeface="Times New Roman"/>
                <a:cs typeface="Times New Roman"/>
              </a:rPr>
              <a:t>no </a:t>
            </a:r>
            <a:r>
              <a:rPr sz="1069" spc="5" dirty="0">
                <a:latin typeface="Times New Roman"/>
                <a:cs typeface="Times New Roman"/>
              </a:rPr>
              <a:t>filegrowth 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given, </a:t>
            </a:r>
            <a:r>
              <a:rPr sz="1069" spc="10" dirty="0">
                <a:latin typeface="Times New Roman"/>
                <a:cs typeface="Times New Roman"/>
              </a:rPr>
              <a:t>the default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50%.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used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create </a:t>
            </a:r>
            <a:r>
              <a:rPr sz="1069" spc="19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tables, </a:t>
            </a:r>
            <a:r>
              <a:rPr sz="1069" spc="10" dirty="0">
                <a:latin typeface="Times New Roman"/>
                <a:cs typeface="Times New Roman"/>
              </a:rPr>
              <a:t>fields, views and indexes.  </a:t>
            </a:r>
            <a:r>
              <a:rPr sz="1069" spc="-5" dirty="0">
                <a:latin typeface="Times New Roman"/>
                <a:cs typeface="Times New Roman"/>
              </a:rPr>
              <a:t>It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used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create database.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format of statement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as under: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</a:pPr>
            <a:r>
              <a:rPr sz="1069" spc="15" dirty="0">
                <a:latin typeface="Times New Roman"/>
                <a:cs typeface="Times New Roman"/>
              </a:rPr>
              <a:t>CREATE </a:t>
            </a:r>
            <a:r>
              <a:rPr sz="1069" spc="19" dirty="0">
                <a:latin typeface="Times New Roman"/>
                <a:cs typeface="Times New Roman"/>
              </a:rPr>
              <a:t>DATABASE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db_name</a:t>
            </a:r>
            <a:endParaRPr sz="1069">
              <a:latin typeface="Times New Roman"/>
              <a:cs typeface="Times New Roman"/>
            </a:endParaRPr>
          </a:p>
          <a:p>
            <a:pPr marL="12347" marR="7408" algn="just">
              <a:lnSpc>
                <a:spcPct val="98600"/>
              </a:lnSpc>
              <a:spcBef>
                <a:spcPts val="637"/>
              </a:spcBef>
            </a:pPr>
            <a:r>
              <a:rPr sz="1069" spc="68" dirty="0">
                <a:latin typeface="Times New Roman"/>
                <a:cs typeface="Times New Roman"/>
              </a:rPr>
              <a:t>For </a:t>
            </a:r>
            <a:r>
              <a:rPr sz="1069" spc="49" dirty="0">
                <a:latin typeface="Times New Roman"/>
                <a:cs typeface="Times New Roman"/>
              </a:rPr>
              <a:t>Example </a:t>
            </a:r>
            <a:r>
              <a:rPr sz="1069" spc="63" dirty="0">
                <a:latin typeface="Times New Roman"/>
                <a:cs typeface="Times New Roman"/>
              </a:rPr>
              <a:t>CREATE </a:t>
            </a:r>
            <a:r>
              <a:rPr sz="1069" spc="29" dirty="0">
                <a:latin typeface="Times New Roman"/>
                <a:cs typeface="Times New Roman"/>
              </a:rPr>
              <a:t>DATABASE </a:t>
            </a:r>
            <a:r>
              <a:rPr sz="1069" spc="39" dirty="0">
                <a:latin typeface="Times New Roman"/>
                <a:cs typeface="Times New Roman"/>
              </a:rPr>
              <a:t>EXAM.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34" dirty="0">
                <a:latin typeface="Times New Roman"/>
                <a:cs typeface="Times New Roman"/>
              </a:rPr>
              <a:t>now in </a:t>
            </a:r>
            <a:r>
              <a:rPr sz="1069" spc="39" dirty="0">
                <a:latin typeface="Times New Roman"/>
                <a:cs typeface="Times New Roman"/>
              </a:rPr>
              <a:t>this </a:t>
            </a:r>
            <a:r>
              <a:rPr sz="1069" spc="34" dirty="0">
                <a:latin typeface="Times New Roman"/>
                <a:cs typeface="Times New Roman"/>
              </a:rPr>
              <a:t>example </a:t>
            </a:r>
            <a:r>
              <a:rPr sz="1069" spc="58" dirty="0">
                <a:latin typeface="Times New Roman"/>
                <a:cs typeface="Times New Roman"/>
              </a:rPr>
              <a:t>database 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49" dirty="0">
                <a:latin typeface="Times New Roman"/>
                <a:cs typeface="Times New Roman"/>
              </a:rPr>
              <a:t>exam </a:t>
            </a:r>
            <a:r>
              <a:rPr sz="1069" spc="53" dirty="0">
                <a:latin typeface="Times New Roman"/>
                <a:cs typeface="Times New Roman"/>
              </a:rPr>
              <a:t>has </a:t>
            </a:r>
            <a:r>
              <a:rPr sz="1069" spc="39" dirty="0">
                <a:latin typeface="Times New Roman"/>
                <a:cs typeface="Times New Roman"/>
              </a:rPr>
              <a:t>been </a:t>
            </a:r>
            <a:r>
              <a:rPr sz="1069" spc="49" dirty="0">
                <a:latin typeface="Times New Roman"/>
                <a:cs typeface="Times New Roman"/>
              </a:rPr>
              <a:t>created. </a:t>
            </a:r>
            <a:r>
              <a:rPr sz="1069" spc="24" dirty="0">
                <a:latin typeface="Times New Roman"/>
                <a:cs typeface="Times New Roman"/>
              </a:rPr>
              <a:t>Next </a:t>
            </a:r>
            <a:r>
              <a:rPr sz="1069" spc="34" dirty="0">
                <a:latin typeface="Times New Roman"/>
                <a:cs typeface="Times New Roman"/>
              </a:rPr>
              <a:t>step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44" dirty="0">
                <a:latin typeface="Times New Roman"/>
                <a:cs typeface="Times New Roman"/>
              </a:rPr>
              <a:t>to </a:t>
            </a:r>
            <a:r>
              <a:rPr sz="1069" spc="49" dirty="0">
                <a:latin typeface="Times New Roman"/>
                <a:cs typeface="Times New Roman"/>
              </a:rPr>
              <a:t>create </a:t>
            </a:r>
            <a:r>
              <a:rPr sz="1069" spc="34" dirty="0">
                <a:latin typeface="Times New Roman"/>
                <a:cs typeface="Times New Roman"/>
              </a:rPr>
              <a:t>tables. </a:t>
            </a:r>
            <a:r>
              <a:rPr sz="1069" spc="58" dirty="0">
                <a:latin typeface="Times New Roman"/>
                <a:cs typeface="Times New Roman"/>
              </a:rPr>
              <a:t>There </a:t>
            </a:r>
            <a:r>
              <a:rPr sz="1069" spc="73" dirty="0">
                <a:latin typeface="Times New Roman"/>
                <a:cs typeface="Times New Roman"/>
              </a:rPr>
              <a:t>are </a:t>
            </a:r>
            <a:r>
              <a:rPr sz="1069" spc="34" dirty="0">
                <a:latin typeface="Times New Roman"/>
                <a:cs typeface="Times New Roman"/>
              </a:rPr>
              <a:t>two  </a:t>
            </a:r>
            <a:r>
              <a:rPr sz="1069" spc="53" dirty="0">
                <a:latin typeface="Times New Roman"/>
                <a:cs typeface="Times New Roman"/>
              </a:rPr>
              <a:t>approaches for </a:t>
            </a:r>
            <a:r>
              <a:rPr sz="1069" spc="44" dirty="0">
                <a:latin typeface="Times New Roman"/>
                <a:cs typeface="Times New Roman"/>
              </a:rPr>
              <a:t>creating </a:t>
            </a:r>
            <a:r>
              <a:rPr sz="1069" spc="49" dirty="0">
                <a:latin typeface="Times New Roman"/>
                <a:cs typeface="Times New Roman"/>
              </a:rPr>
              <a:t>the</a:t>
            </a:r>
            <a:r>
              <a:rPr sz="1069" spc="-180" dirty="0">
                <a:latin typeface="Times New Roman"/>
                <a:cs typeface="Times New Roman"/>
              </a:rPr>
              <a:t> </a:t>
            </a:r>
            <a:r>
              <a:rPr sz="1069" spc="34" dirty="0">
                <a:latin typeface="Times New Roman"/>
                <a:cs typeface="Times New Roman"/>
              </a:rPr>
              <a:t>tables, </a:t>
            </a:r>
            <a:r>
              <a:rPr sz="1069" spc="39" dirty="0">
                <a:latin typeface="Times New Roman"/>
                <a:cs typeface="Times New Roman"/>
              </a:rPr>
              <a:t>which </a:t>
            </a:r>
            <a:r>
              <a:rPr sz="1069" spc="68" dirty="0">
                <a:latin typeface="Times New Roman"/>
                <a:cs typeface="Times New Roman"/>
              </a:rPr>
              <a:t>are: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indent="209898">
              <a:spcBef>
                <a:spcPts val="719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Through </a:t>
            </a:r>
            <a:r>
              <a:rPr sz="1069" spc="19" dirty="0">
                <a:latin typeface="Times New Roman"/>
                <a:cs typeface="Times New Roman"/>
              </a:rPr>
              <a:t>SQL </a:t>
            </a:r>
            <a:r>
              <a:rPr sz="1069" spc="10" dirty="0">
                <a:latin typeface="Times New Roman"/>
                <a:cs typeface="Times New Roman"/>
              </a:rPr>
              <a:t>Create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command</a:t>
            </a:r>
            <a:endParaRPr sz="1069">
              <a:latin typeface="Times New Roman"/>
              <a:cs typeface="Times New Roman"/>
            </a:endParaRPr>
          </a:p>
          <a:p>
            <a:pPr marL="12347" marR="2805842" indent="209898">
              <a:lnSpc>
                <a:spcPct val="148200"/>
              </a:lnSpc>
              <a:spcBef>
                <a:spcPts val="58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Through Enterprise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Manager  </a:t>
            </a:r>
            <a:r>
              <a:rPr sz="1069" spc="10" dirty="0">
                <a:latin typeface="Times New Roman"/>
                <a:cs typeface="Times New Roman"/>
              </a:rPr>
              <a:t>Create </a:t>
            </a:r>
            <a:r>
              <a:rPr sz="1069" spc="5" dirty="0">
                <a:latin typeface="Times New Roman"/>
                <a:cs typeface="Times New Roman"/>
              </a:rPr>
              <a:t>table </a:t>
            </a:r>
            <a:r>
              <a:rPr sz="1069" spc="15" dirty="0">
                <a:latin typeface="Times New Roman"/>
                <a:cs typeface="Times New Roman"/>
              </a:rPr>
              <a:t>command is </a:t>
            </a:r>
            <a:r>
              <a:rPr sz="1069" spc="10" dirty="0">
                <a:latin typeface="Times New Roman"/>
                <a:cs typeface="Times New Roman"/>
              </a:rPr>
              <a:t>used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to: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85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5" dirty="0">
                <a:latin typeface="Times New Roman"/>
                <a:cs typeface="Times New Roman"/>
              </a:rPr>
              <a:t>Create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table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85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Define </a:t>
            </a:r>
            <a:r>
              <a:rPr sz="1069" spc="5" dirty="0">
                <a:latin typeface="Times New Roman"/>
                <a:cs typeface="Times New Roman"/>
              </a:rPr>
              <a:t>attributes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table </a:t>
            </a:r>
            <a:r>
              <a:rPr sz="1069" spc="10" dirty="0">
                <a:latin typeface="Times New Roman"/>
                <a:cs typeface="Times New Roman"/>
              </a:rPr>
              <a:t>with data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types</a:t>
            </a:r>
            <a:endParaRPr sz="1069">
              <a:latin typeface="Times New Roman"/>
              <a:cs typeface="Times New Roman"/>
            </a:endParaRPr>
          </a:p>
          <a:p>
            <a:pPr marL="431526" marR="7408" indent="-209281">
              <a:lnSpc>
                <a:spcPct val="147300"/>
              </a:lnSpc>
              <a:spcBef>
                <a:spcPts val="117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9" dirty="0">
                <a:latin typeface="Times New Roman"/>
                <a:cs typeface="Times New Roman"/>
              </a:rPr>
              <a:t>Define </a:t>
            </a:r>
            <a:r>
              <a:rPr sz="1069" spc="44" dirty="0">
                <a:latin typeface="Times New Roman"/>
                <a:cs typeface="Times New Roman"/>
              </a:rPr>
              <a:t>different </a:t>
            </a:r>
            <a:r>
              <a:rPr sz="1069" spc="49" dirty="0">
                <a:latin typeface="Times New Roman"/>
                <a:cs typeface="Times New Roman"/>
              </a:rPr>
              <a:t>constraints on </a:t>
            </a:r>
            <a:r>
              <a:rPr sz="1069" spc="53" dirty="0">
                <a:latin typeface="Times New Roman"/>
                <a:cs typeface="Times New Roman"/>
              </a:rPr>
              <a:t>attributes, </a:t>
            </a:r>
            <a:r>
              <a:rPr sz="1069" spc="24" dirty="0">
                <a:latin typeface="Times New Roman"/>
                <a:cs typeface="Times New Roman"/>
              </a:rPr>
              <a:t>like </a:t>
            </a:r>
            <a:r>
              <a:rPr sz="1069" spc="68" dirty="0">
                <a:latin typeface="Times New Roman"/>
                <a:cs typeface="Times New Roman"/>
              </a:rPr>
              <a:t>primary </a:t>
            </a:r>
            <a:r>
              <a:rPr sz="1069" spc="73" dirty="0">
                <a:latin typeface="Times New Roman"/>
                <a:cs typeface="Times New Roman"/>
              </a:rPr>
              <a:t>and </a:t>
            </a:r>
            <a:r>
              <a:rPr sz="1069" spc="34" dirty="0">
                <a:latin typeface="Times New Roman"/>
                <a:cs typeface="Times New Roman"/>
              </a:rPr>
              <a:t>foreign </a:t>
            </a:r>
            <a:r>
              <a:rPr sz="1069" spc="24" dirty="0">
                <a:latin typeface="Times New Roman"/>
                <a:cs typeface="Times New Roman"/>
              </a:rPr>
              <a:t>keys,  </a:t>
            </a:r>
            <a:r>
              <a:rPr sz="1069" spc="34" dirty="0">
                <a:latin typeface="Times New Roman"/>
                <a:cs typeface="Times New Roman"/>
              </a:rPr>
              <a:t>check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49" dirty="0">
                <a:latin typeface="Times New Roman"/>
                <a:cs typeface="Times New Roman"/>
              </a:rPr>
              <a:t>constraint,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53" dirty="0">
                <a:latin typeface="Times New Roman"/>
                <a:cs typeface="Times New Roman"/>
              </a:rPr>
              <a:t>not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34" dirty="0">
                <a:latin typeface="Times New Roman"/>
                <a:cs typeface="Times New Roman"/>
              </a:rPr>
              <a:t>null,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44" dirty="0">
                <a:latin typeface="Times New Roman"/>
                <a:cs typeface="Times New Roman"/>
              </a:rPr>
              <a:t>default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34" dirty="0">
                <a:latin typeface="Times New Roman"/>
                <a:cs typeface="Times New Roman"/>
              </a:rPr>
              <a:t>value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etc.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2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  <p:sp>
        <p:nvSpPr>
          <p:cNvPr id="6" name="object 6"/>
          <p:cNvSpPr txBox="1"/>
          <p:nvPr/>
        </p:nvSpPr>
        <p:spPr>
          <a:xfrm>
            <a:off x="1352375" y="5785175"/>
            <a:ext cx="2938022" cy="333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264"/>
              </a:lnSpc>
            </a:pPr>
            <a:r>
              <a:rPr sz="1069" spc="53" dirty="0">
                <a:latin typeface="Times New Roman"/>
                <a:cs typeface="Times New Roman"/>
              </a:rPr>
              <a:t>The </a:t>
            </a:r>
            <a:r>
              <a:rPr sz="1069" spc="58" dirty="0">
                <a:latin typeface="Times New Roman"/>
                <a:cs typeface="Times New Roman"/>
              </a:rPr>
              <a:t>format</a:t>
            </a:r>
            <a:r>
              <a:rPr sz="1069" spc="-17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49" dirty="0">
                <a:latin typeface="Times New Roman"/>
                <a:cs typeface="Times New Roman"/>
              </a:rPr>
              <a:t>create table </a:t>
            </a:r>
            <a:r>
              <a:rPr sz="1069" spc="53" dirty="0">
                <a:latin typeface="Times New Roman"/>
                <a:cs typeface="Times New Roman"/>
              </a:rPr>
              <a:t>command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39" dirty="0">
                <a:latin typeface="Times New Roman"/>
                <a:cs typeface="Times New Roman"/>
              </a:rPr>
              <a:t>as </a:t>
            </a:r>
            <a:r>
              <a:rPr sz="1069" spc="68" dirty="0">
                <a:latin typeface="Times New Roman"/>
                <a:cs typeface="Times New Roman"/>
              </a:rPr>
              <a:t>under: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64"/>
              </a:lnSpc>
            </a:pPr>
            <a:r>
              <a:rPr sz="1069" spc="15" dirty="0">
                <a:latin typeface="Times New Roman"/>
                <a:cs typeface="Times New Roman"/>
              </a:rPr>
              <a:t>CREATE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62567" y="6183758"/>
            <a:ext cx="73033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671056" algn="l"/>
              </a:tabLst>
            </a:pPr>
            <a:r>
              <a:rPr sz="1069" spc="15" dirty="0">
                <a:latin typeface="Times New Roman"/>
                <a:cs typeface="Times New Roman"/>
              </a:rPr>
              <a:t>ow</a:t>
            </a:r>
            <a:r>
              <a:rPr sz="1069" spc="24" dirty="0">
                <a:latin typeface="Times New Roman"/>
                <a:cs typeface="Times New Roman"/>
              </a:rPr>
              <a:t>n</a:t>
            </a:r>
            <a:r>
              <a:rPr sz="1069" dirty="0">
                <a:latin typeface="Times New Roman"/>
                <a:cs typeface="Times New Roman"/>
              </a:rPr>
              <a:t>e</a:t>
            </a:r>
            <a:r>
              <a:rPr sz="1069" spc="5" dirty="0">
                <a:latin typeface="Times New Roman"/>
                <a:cs typeface="Times New Roman"/>
              </a:rPr>
              <a:t>r.</a:t>
            </a:r>
            <a:r>
              <a:rPr sz="1069" dirty="0">
                <a:latin typeface="Times New Roman"/>
                <a:cs typeface="Times New Roman"/>
              </a:rPr>
              <a:t>	</a:t>
            </a:r>
            <a:r>
              <a:rPr sz="1069" spc="10" dirty="0">
                <a:latin typeface="Times New Roman"/>
                <a:cs typeface="Times New Roman"/>
              </a:rPr>
              <a:t>]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91666" y="6183759"/>
            <a:ext cx="1276085" cy="406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32750" algn="l"/>
              </a:tabLst>
            </a:pPr>
            <a:r>
              <a:rPr sz="1069" spc="10" dirty="0">
                <a:latin typeface="Times New Roman"/>
                <a:cs typeface="Times New Roman"/>
              </a:rPr>
              <a:t>[	</a:t>
            </a:r>
            <a:r>
              <a:rPr sz="1069" spc="5" dirty="0">
                <a:latin typeface="Times New Roman"/>
                <a:cs typeface="Times New Roman"/>
              </a:rPr>
              <a:t>database_name.[</a:t>
            </a: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617"/>
              </a:spcBef>
              <a:tabLst>
                <a:tab pos="908734" algn="l"/>
              </a:tabLst>
            </a:pPr>
            <a:r>
              <a:rPr sz="1069" spc="10" dirty="0">
                <a:latin typeface="Times New Roman"/>
                <a:cs typeface="Times New Roman"/>
              </a:rPr>
              <a:t>(	{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17035" y="6183759"/>
            <a:ext cx="1301397" cy="406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632163" algn="l"/>
                <a:tab pos="949480" algn="l"/>
                <a:tab pos="1260623" algn="l"/>
              </a:tabLst>
            </a:pPr>
            <a:r>
              <a:rPr sz="1069" spc="15" dirty="0">
                <a:latin typeface="Times New Roman"/>
                <a:cs typeface="Times New Roman"/>
              </a:rPr>
              <a:t>own</a:t>
            </a:r>
            <a:r>
              <a:rPr sz="1069" dirty="0">
                <a:latin typeface="Times New Roman"/>
                <a:cs typeface="Times New Roman"/>
              </a:rPr>
              <a:t>e</a:t>
            </a:r>
            <a:r>
              <a:rPr sz="1069" spc="10" dirty="0">
                <a:latin typeface="Times New Roman"/>
                <a:cs typeface="Times New Roman"/>
              </a:rPr>
              <a:t>r</a:t>
            </a:r>
            <a:r>
              <a:rPr sz="1069" dirty="0">
                <a:latin typeface="Times New Roman"/>
                <a:cs typeface="Times New Roman"/>
              </a:rPr>
              <a:t>	</a:t>
            </a:r>
            <a:r>
              <a:rPr sz="1069" spc="10" dirty="0">
                <a:latin typeface="Times New Roman"/>
                <a:cs typeface="Times New Roman"/>
              </a:rPr>
              <a:t>]</a:t>
            </a:r>
            <a:r>
              <a:rPr sz="1069" dirty="0">
                <a:latin typeface="Times New Roman"/>
                <a:cs typeface="Times New Roman"/>
              </a:rPr>
              <a:t>	</a:t>
            </a:r>
            <a:r>
              <a:rPr sz="1069" spc="5" dirty="0">
                <a:latin typeface="Times New Roman"/>
                <a:cs typeface="Times New Roman"/>
              </a:rPr>
              <a:t>.</a:t>
            </a:r>
            <a:r>
              <a:rPr sz="1069" dirty="0">
                <a:latin typeface="Times New Roman"/>
                <a:cs typeface="Times New Roman"/>
              </a:rPr>
              <a:t>	</a:t>
            </a:r>
            <a:r>
              <a:rPr sz="1069" spc="5" dirty="0">
                <a:latin typeface="Times New Roman"/>
                <a:cs typeface="Times New Roman"/>
              </a:rPr>
              <a:t>|</a:t>
            </a:r>
            <a:endParaRPr sz="1069">
              <a:latin typeface="Times New Roman"/>
              <a:cs typeface="Times New Roman"/>
            </a:endParaRPr>
          </a:p>
          <a:p>
            <a:pPr marL="298796">
              <a:spcBef>
                <a:spcPts val="617"/>
              </a:spcBef>
            </a:pPr>
            <a:r>
              <a:rPr sz="1069" spc="15" dirty="0">
                <a:latin typeface="Times New Roman"/>
                <a:cs typeface="Times New Roman"/>
              </a:rPr>
              <a:t>&lt;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28548" y="6425278"/>
            <a:ext cx="1058157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column_definition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40529" y="5943720"/>
            <a:ext cx="671072" cy="64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8026" algn="r"/>
            <a:r>
              <a:rPr sz="1069" spc="19" dirty="0">
                <a:latin typeface="Times New Roman"/>
                <a:cs typeface="Times New Roman"/>
              </a:rPr>
              <a:t>T</a:t>
            </a:r>
            <a:r>
              <a:rPr sz="1069" spc="5" dirty="0">
                <a:latin typeface="Times New Roman"/>
                <a:cs typeface="Times New Roman"/>
              </a:rPr>
              <a:t>A</a:t>
            </a:r>
            <a:r>
              <a:rPr sz="1069" spc="19" dirty="0">
                <a:latin typeface="Times New Roman"/>
                <a:cs typeface="Times New Roman"/>
              </a:rPr>
              <a:t>B</a:t>
            </a:r>
            <a:r>
              <a:rPr sz="1069" spc="10" dirty="0">
                <a:latin typeface="Times New Roman"/>
                <a:cs typeface="Times New Roman"/>
              </a:rPr>
              <a:t>L</a:t>
            </a:r>
            <a:r>
              <a:rPr sz="1069" spc="15" dirty="0">
                <a:latin typeface="Times New Roman"/>
                <a:cs typeface="Times New Roman"/>
              </a:rPr>
              <a:t>E</a:t>
            </a:r>
            <a:endParaRPr sz="1069">
              <a:latin typeface="Times New Roman"/>
              <a:cs typeface="Times New Roman"/>
            </a:endParaRPr>
          </a:p>
          <a:p>
            <a:pPr marR="6173" algn="r">
              <a:spcBef>
                <a:spcPts val="608"/>
              </a:spcBef>
            </a:pPr>
            <a:r>
              <a:rPr sz="1069" spc="15" dirty="0">
                <a:latin typeface="Times New Roman"/>
                <a:cs typeface="Times New Roman"/>
              </a:rPr>
              <a:t>t</a:t>
            </a:r>
            <a:r>
              <a:rPr sz="1069" dirty="0">
                <a:latin typeface="Times New Roman"/>
                <a:cs typeface="Times New Roman"/>
              </a:rPr>
              <a:t>a</a:t>
            </a:r>
            <a:r>
              <a:rPr sz="1069" spc="15" dirty="0">
                <a:latin typeface="Times New Roman"/>
                <a:cs typeface="Times New Roman"/>
              </a:rPr>
              <a:t>b</a:t>
            </a:r>
            <a:r>
              <a:rPr sz="1069" dirty="0">
                <a:latin typeface="Times New Roman"/>
                <a:cs typeface="Times New Roman"/>
              </a:rPr>
              <a:t>l</a:t>
            </a:r>
            <a:r>
              <a:rPr sz="1069" spc="10" dirty="0">
                <a:latin typeface="Times New Roman"/>
                <a:cs typeface="Times New Roman"/>
              </a:rPr>
              <a:t>e_na</a:t>
            </a:r>
            <a:r>
              <a:rPr sz="1069" spc="15" dirty="0">
                <a:latin typeface="Times New Roman"/>
                <a:cs typeface="Times New Roman"/>
              </a:rPr>
              <a:t>m</a:t>
            </a:r>
            <a:r>
              <a:rPr sz="1069" spc="10" dirty="0">
                <a:latin typeface="Times New Roman"/>
                <a:cs typeface="Times New Roman"/>
              </a:rPr>
              <a:t>e</a:t>
            </a:r>
            <a:endParaRPr sz="1069">
              <a:latin typeface="Times New Roman"/>
              <a:cs typeface="Times New Roman"/>
            </a:endParaRPr>
          </a:p>
          <a:p>
            <a:pPr marR="4939" algn="r">
              <a:spcBef>
                <a:spcPts val="617"/>
              </a:spcBef>
            </a:pPr>
            <a:r>
              <a:rPr sz="1069" spc="15" dirty="0">
                <a:latin typeface="Times New Roman"/>
                <a:cs typeface="Times New Roman"/>
              </a:rPr>
              <a:t>&gt;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47042" y="6665318"/>
            <a:ext cx="1671814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omputed_column_expression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34376" y="6665319"/>
            <a:ext cx="2554640" cy="888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675378" algn="l"/>
                <a:tab pos="2106388" algn="l"/>
              </a:tabLst>
            </a:pPr>
            <a:r>
              <a:rPr sz="1069" spc="5" dirty="0">
                <a:latin typeface="Times New Roman"/>
                <a:cs typeface="Times New Roman"/>
              </a:rPr>
              <a:t>|	</a:t>
            </a:r>
            <a:r>
              <a:rPr sz="1069" spc="15" dirty="0">
                <a:latin typeface="Times New Roman"/>
                <a:cs typeface="Times New Roman"/>
              </a:rPr>
              <a:t>column_name	AS</a:t>
            </a: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617"/>
              </a:spcBef>
            </a:pPr>
            <a:r>
              <a:rPr sz="1069" spc="5" dirty="0">
                <a:latin typeface="Times New Roman"/>
                <a:cs typeface="Times New Roman"/>
              </a:rPr>
              <a:t>| </a:t>
            </a:r>
            <a:r>
              <a:rPr sz="1069" spc="15" dirty="0">
                <a:latin typeface="Times New Roman"/>
                <a:cs typeface="Times New Roman"/>
              </a:rPr>
              <a:t>&lt; </a:t>
            </a:r>
            <a:r>
              <a:rPr sz="1069" spc="10" dirty="0">
                <a:latin typeface="Times New Roman"/>
                <a:cs typeface="Times New Roman"/>
              </a:rPr>
              <a:t>table_constraint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&gt;</a:t>
            </a:r>
            <a:endParaRPr sz="1069">
              <a:latin typeface="Times New Roman"/>
              <a:cs typeface="Times New Roman"/>
            </a:endParaRPr>
          </a:p>
          <a:p>
            <a:pPr marL="114209">
              <a:spcBef>
                <a:spcPts val="608"/>
              </a:spcBef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 marL="116061">
              <a:spcBef>
                <a:spcPts val="617"/>
              </a:spcBef>
            </a:pPr>
            <a:r>
              <a:rPr sz="1069" spc="5" dirty="0">
                <a:latin typeface="Times New Roman"/>
                <a:cs typeface="Times New Roman"/>
              </a:rPr>
              <a:t>| </a:t>
            </a:r>
            <a:r>
              <a:rPr sz="1069" spc="10" dirty="0">
                <a:latin typeface="Times New Roman"/>
                <a:cs typeface="Times New Roman"/>
              </a:rPr>
              <a:t>[ { </a:t>
            </a:r>
            <a:r>
              <a:rPr sz="1069" spc="15" dirty="0">
                <a:latin typeface="Times New Roman"/>
                <a:cs typeface="Times New Roman"/>
              </a:rPr>
              <a:t>PRIMARY </a:t>
            </a:r>
            <a:r>
              <a:rPr sz="1069" spc="19" dirty="0">
                <a:latin typeface="Times New Roman"/>
                <a:cs typeface="Times New Roman"/>
              </a:rPr>
              <a:t>KEY </a:t>
            </a:r>
            <a:r>
              <a:rPr sz="1069" spc="5" dirty="0">
                <a:latin typeface="Times New Roman"/>
                <a:cs typeface="Times New Roman"/>
              </a:rPr>
              <a:t>| </a:t>
            </a:r>
            <a:r>
              <a:rPr sz="1069" spc="15" dirty="0">
                <a:latin typeface="Times New Roman"/>
                <a:cs typeface="Times New Roman"/>
              </a:rPr>
              <a:t>UNIQUE </a:t>
            </a:r>
            <a:r>
              <a:rPr sz="1069" spc="10" dirty="0">
                <a:latin typeface="Times New Roman"/>
                <a:cs typeface="Times New Roman"/>
              </a:rPr>
              <a:t>} [ ,...n ]</a:t>
            </a:r>
            <a:r>
              <a:rPr sz="1069" spc="-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]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52385" y="7714336"/>
            <a:ext cx="4864806" cy="1542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47300"/>
              </a:lnSpc>
            </a:pPr>
            <a:r>
              <a:rPr sz="1069" spc="5" dirty="0">
                <a:latin typeface="Times New Roman"/>
                <a:cs typeface="Times New Roman"/>
              </a:rPr>
              <a:t>Let </a:t>
            </a:r>
            <a:r>
              <a:rPr sz="1069" spc="10" dirty="0">
                <a:latin typeface="Times New Roman"/>
                <a:cs typeface="Times New Roman"/>
              </a:rPr>
              <a:t>us </a:t>
            </a:r>
            <a:r>
              <a:rPr sz="1069" spc="19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consider the </a:t>
            </a:r>
            <a:r>
              <a:rPr sz="1069" spc="15" dirty="0">
                <a:latin typeface="Times New Roman"/>
                <a:cs typeface="Times New Roman"/>
              </a:rPr>
              <a:t>CREATE </a:t>
            </a:r>
            <a:r>
              <a:rPr sz="1069" spc="10" dirty="0">
                <a:latin typeface="Times New Roman"/>
                <a:cs typeface="Times New Roman"/>
              </a:rPr>
              <a:t>statement used </a:t>
            </a:r>
            <a:r>
              <a:rPr sz="1069" spc="5" dirty="0">
                <a:latin typeface="Times New Roman"/>
                <a:cs typeface="Times New Roman"/>
              </a:rPr>
              <a:t>to create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Airport table definition  for the Airline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Database.</a:t>
            </a:r>
            <a:endParaRPr sz="1069">
              <a:latin typeface="Times New Roman"/>
              <a:cs typeface="Times New Roman"/>
            </a:endParaRPr>
          </a:p>
          <a:p>
            <a:pPr marL="12347" marR="3308363">
              <a:lnSpc>
                <a:spcPct val="198200"/>
              </a:lnSpc>
              <a:spcBef>
                <a:spcPts val="627"/>
              </a:spcBef>
            </a:pPr>
            <a:r>
              <a:rPr sz="1069" spc="68" dirty="0">
                <a:latin typeface="Times New Roman"/>
                <a:cs typeface="Times New Roman"/>
              </a:rPr>
              <a:t>CREATE </a:t>
            </a:r>
            <a:r>
              <a:rPr sz="1069" spc="58" dirty="0">
                <a:latin typeface="Times New Roman"/>
                <a:cs typeface="Times New Roman"/>
              </a:rPr>
              <a:t>TABLE</a:t>
            </a:r>
            <a:r>
              <a:rPr sz="1069" spc="-15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Airport  </a:t>
            </a:r>
            <a:r>
              <a:rPr sz="1069" spc="5" dirty="0">
                <a:latin typeface="Times New Roman"/>
                <a:cs typeface="Times New Roman"/>
              </a:rPr>
              <a:t>(airport </a:t>
            </a:r>
            <a:r>
              <a:rPr sz="1069" spc="10" dirty="0">
                <a:latin typeface="Times New Roman"/>
                <a:cs typeface="Times New Roman"/>
              </a:rPr>
              <a:t>char(4) not null,  </a:t>
            </a:r>
            <a:r>
              <a:rPr sz="1069" spc="15" dirty="0">
                <a:latin typeface="Times New Roman"/>
                <a:cs typeface="Times New Roman"/>
              </a:rPr>
              <a:t>name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varchar(20),</a:t>
            </a:r>
            <a:endParaRPr sz="106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36014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84" y="2123358"/>
            <a:ext cx="1308188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spc="58" dirty="0">
                <a:latin typeface="Arial"/>
                <a:cs typeface="Arial"/>
              </a:rPr>
              <a:t>Lecture </a:t>
            </a:r>
            <a:r>
              <a:rPr sz="1458" spc="29" dirty="0">
                <a:latin typeface="Arial"/>
                <a:cs typeface="Arial"/>
              </a:rPr>
              <a:t>No.</a:t>
            </a:r>
            <a:r>
              <a:rPr sz="1458" spc="-141" dirty="0">
                <a:latin typeface="Arial"/>
                <a:cs typeface="Arial"/>
              </a:rPr>
              <a:t> </a:t>
            </a:r>
            <a:r>
              <a:rPr sz="1458" dirty="0">
                <a:latin typeface="Arial"/>
                <a:cs typeface="Arial"/>
              </a:rPr>
              <a:t>30</a:t>
            </a:r>
            <a:endParaRPr sz="1458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2383" y="2836122"/>
            <a:ext cx="5099403" cy="924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u="heavy" spc="44" dirty="0">
                <a:latin typeface="Arial"/>
                <a:cs typeface="Arial"/>
              </a:rPr>
              <a:t>Reading</a:t>
            </a:r>
            <a:r>
              <a:rPr sz="1167" u="heavy" spc="-58" dirty="0">
                <a:latin typeface="Arial"/>
                <a:cs typeface="Arial"/>
              </a:rPr>
              <a:t> </a:t>
            </a:r>
            <a:r>
              <a:rPr sz="1167" u="heavy" spc="44" dirty="0">
                <a:latin typeface="Arial"/>
                <a:cs typeface="Arial"/>
              </a:rPr>
              <a:t>Material</a:t>
            </a:r>
            <a:endParaRPr sz="1167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507">
              <a:latin typeface="Times New Roman"/>
              <a:cs typeface="Times New Roman"/>
            </a:endParaRPr>
          </a:p>
          <a:p>
            <a:pPr marL="12347" marR="4939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“Database Management Systems”, </a:t>
            </a:r>
            <a:r>
              <a:rPr sz="1069" spc="15" dirty="0">
                <a:latin typeface="Times New Roman"/>
                <a:cs typeface="Times New Roman"/>
              </a:rPr>
              <a:t>2nd </a:t>
            </a:r>
            <a:r>
              <a:rPr sz="1069" spc="10" dirty="0">
                <a:latin typeface="Times New Roman"/>
                <a:cs typeface="Times New Roman"/>
              </a:rPr>
              <a:t>edition, Raghu Ramakrishnan, Johannes Gehrke,  McGraw-Hill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05504" y="3357461"/>
            <a:ext cx="5185216" cy="0"/>
          </a:xfrm>
          <a:custGeom>
            <a:avLst/>
            <a:gdLst/>
            <a:ahLst/>
            <a:cxnLst/>
            <a:rect l="l" t="t" r="r" b="b"/>
            <a:pathLst>
              <a:path w="5333365">
                <a:moveTo>
                  <a:pt x="0" y="0"/>
                </a:moveTo>
                <a:lnTo>
                  <a:pt x="5333105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1302541" y="3354497"/>
            <a:ext cx="0" cy="382764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238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6493431" y="3354497"/>
            <a:ext cx="0" cy="382764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238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 txBox="1"/>
          <p:nvPr/>
        </p:nvSpPr>
        <p:spPr>
          <a:xfrm>
            <a:off x="1352485" y="4167780"/>
            <a:ext cx="4866658" cy="5036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3207735">
              <a:lnSpc>
                <a:spcPct val="107500"/>
              </a:lnSpc>
            </a:pPr>
            <a:r>
              <a:rPr sz="1167" spc="49" dirty="0">
                <a:latin typeface="Arial"/>
                <a:cs typeface="Arial"/>
              </a:rPr>
              <a:t>Overview </a:t>
            </a:r>
            <a:r>
              <a:rPr sz="1167" spc="78" dirty="0">
                <a:latin typeface="Arial"/>
                <a:cs typeface="Arial"/>
              </a:rPr>
              <a:t>of </a:t>
            </a:r>
            <a:r>
              <a:rPr sz="1167" spc="53" dirty="0">
                <a:latin typeface="Arial"/>
                <a:cs typeface="Arial"/>
              </a:rPr>
              <a:t>Lecture  </a:t>
            </a:r>
            <a:r>
              <a:rPr sz="1069" spc="10" dirty="0">
                <a:latin typeface="Times New Roman"/>
                <a:cs typeface="Times New Roman"/>
              </a:rPr>
              <a:t>Data Manipulation Language  Functions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SQL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95689">
              <a:lnSpc>
                <a:spcPct val="98500"/>
              </a:lnSpc>
            </a:pP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previous lecture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discussed different operators of </a:t>
            </a:r>
            <a:r>
              <a:rPr sz="1069" spc="15" dirty="0">
                <a:latin typeface="Times New Roman"/>
                <a:cs typeface="Times New Roman"/>
              </a:rPr>
              <a:t>SQL, which </a:t>
            </a:r>
            <a:r>
              <a:rPr sz="1069" spc="10" dirty="0">
                <a:latin typeface="Times New Roman"/>
                <a:cs typeface="Times New Roman"/>
              </a:rPr>
              <a:t>are used 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different </a:t>
            </a:r>
            <a:r>
              <a:rPr sz="1069" spc="15" dirty="0">
                <a:latin typeface="Times New Roman"/>
                <a:cs typeface="Times New Roman"/>
              </a:rPr>
              <a:t>commands. By the </a:t>
            </a:r>
            <a:r>
              <a:rPr sz="1069" spc="10" dirty="0">
                <a:latin typeface="Times New Roman"/>
                <a:cs typeface="Times New Roman"/>
              </a:rPr>
              <a:t>end of previous lecture we </a:t>
            </a:r>
            <a:r>
              <a:rPr sz="1069" spc="15" dirty="0">
                <a:latin typeface="Times New Roman"/>
                <a:cs typeface="Times New Roman"/>
              </a:rPr>
              <a:t>were </a:t>
            </a:r>
            <a:r>
              <a:rPr sz="1069" spc="10" dirty="0">
                <a:latin typeface="Times New Roman"/>
                <a:cs typeface="Times New Roman"/>
              </a:rPr>
              <a:t>discussing </a:t>
            </a:r>
            <a:r>
              <a:rPr sz="1069" spc="15" dirty="0">
                <a:latin typeface="Times New Roman"/>
                <a:cs typeface="Times New Roman"/>
              </a:rPr>
              <a:t>ORDER  BY </a:t>
            </a:r>
            <a:r>
              <a:rPr sz="1069" spc="10" dirty="0">
                <a:latin typeface="Times New Roman"/>
                <a:cs typeface="Times New Roman"/>
              </a:rPr>
              <a:t>clause, which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basically </a:t>
            </a:r>
            <a:r>
              <a:rPr sz="1069" spc="15" dirty="0">
                <a:latin typeface="Times New Roman"/>
                <a:cs typeface="Times New Roman"/>
              </a:rPr>
              <a:t>used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bring the output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ascending </a:t>
            </a:r>
            <a:r>
              <a:rPr sz="1069" spc="15" dirty="0">
                <a:latin typeface="Times New Roman"/>
                <a:cs typeface="Times New Roman"/>
              </a:rPr>
              <a:t>or </a:t>
            </a:r>
            <a:r>
              <a:rPr sz="1069" spc="10" dirty="0">
                <a:latin typeface="Times New Roman"/>
                <a:cs typeface="Times New Roman"/>
              </a:rPr>
              <a:t>descending  order. </a:t>
            </a: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this lecture we will </a:t>
            </a:r>
            <a:r>
              <a:rPr sz="1069" spc="5" dirty="0">
                <a:latin typeface="Times New Roman"/>
                <a:cs typeface="Times New Roman"/>
              </a:rPr>
              <a:t>see </a:t>
            </a:r>
            <a:r>
              <a:rPr sz="1069" spc="15" dirty="0">
                <a:latin typeface="Times New Roman"/>
                <a:cs typeface="Times New Roman"/>
              </a:rPr>
              <a:t>some </a:t>
            </a:r>
            <a:r>
              <a:rPr sz="1069" spc="10" dirty="0">
                <a:latin typeface="Times New Roman"/>
                <a:cs typeface="Times New Roman"/>
              </a:rPr>
              <a:t>examples of this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clause.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924">
              <a:latin typeface="Times New Roman"/>
              <a:cs typeface="Times New Roman"/>
            </a:endParaRPr>
          </a:p>
          <a:p>
            <a:pPr marL="12347"/>
            <a:r>
              <a:rPr sz="1264" spc="68" dirty="0">
                <a:latin typeface="Times New Roman"/>
                <a:cs typeface="Times New Roman"/>
              </a:rPr>
              <a:t>ORDER </a:t>
            </a:r>
            <a:r>
              <a:rPr sz="1264" spc="10" dirty="0">
                <a:latin typeface="Times New Roman"/>
                <a:cs typeface="Times New Roman"/>
              </a:rPr>
              <a:t>BY</a:t>
            </a:r>
            <a:r>
              <a:rPr sz="1264" spc="-146" dirty="0">
                <a:latin typeface="Times New Roman"/>
                <a:cs typeface="Times New Roman"/>
              </a:rPr>
              <a:t> </a:t>
            </a:r>
            <a:r>
              <a:rPr sz="1264" spc="44" dirty="0">
                <a:latin typeface="Times New Roman"/>
                <a:cs typeface="Times New Roman"/>
              </a:rPr>
              <a:t>Clause</a:t>
            </a:r>
            <a:endParaRPr sz="1264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600"/>
              </a:lnSpc>
              <a:spcBef>
                <a:spcPts val="647"/>
              </a:spcBef>
            </a:pPr>
            <a:r>
              <a:rPr sz="1069" spc="15" dirty="0">
                <a:latin typeface="Times New Roman"/>
                <a:cs typeface="Times New Roman"/>
              </a:rPr>
              <a:t>The ORDER </a:t>
            </a:r>
            <a:r>
              <a:rPr sz="1069" spc="19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clause allows </a:t>
            </a:r>
            <a:r>
              <a:rPr sz="1069" spc="5" dirty="0">
                <a:latin typeface="Times New Roman"/>
                <a:cs typeface="Times New Roman"/>
              </a:rPr>
              <a:t>you to </a:t>
            </a:r>
            <a:r>
              <a:rPr sz="1069" spc="10" dirty="0">
                <a:latin typeface="Times New Roman"/>
                <a:cs typeface="Times New Roman"/>
              </a:rPr>
              <a:t>sort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records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your </a:t>
            </a:r>
            <a:r>
              <a:rPr sz="1069" spc="10" dirty="0">
                <a:latin typeface="Times New Roman"/>
                <a:cs typeface="Times New Roman"/>
              </a:rPr>
              <a:t>result </a:t>
            </a:r>
            <a:r>
              <a:rPr sz="1069" spc="5" dirty="0">
                <a:latin typeface="Times New Roman"/>
                <a:cs typeface="Times New Roman"/>
              </a:rPr>
              <a:t>set.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ORDER  BY </a:t>
            </a:r>
            <a:r>
              <a:rPr sz="1069" spc="10" dirty="0">
                <a:latin typeface="Times New Roman"/>
                <a:cs typeface="Times New Roman"/>
              </a:rPr>
              <a:t>clause </a:t>
            </a:r>
            <a:r>
              <a:rPr sz="1069" spc="15" dirty="0">
                <a:latin typeface="Times New Roman"/>
                <a:cs typeface="Times New Roman"/>
              </a:rPr>
              <a:t>can only </a:t>
            </a:r>
            <a:r>
              <a:rPr sz="1069" spc="10" dirty="0">
                <a:latin typeface="Times New Roman"/>
                <a:cs typeface="Times New Roman"/>
              </a:rPr>
              <a:t>be used </a:t>
            </a:r>
            <a:r>
              <a:rPr sz="1069" spc="15" dirty="0">
                <a:latin typeface="Times New Roman"/>
                <a:cs typeface="Times New Roman"/>
              </a:rPr>
              <a:t>in SELECT </a:t>
            </a:r>
            <a:r>
              <a:rPr sz="1069" spc="10" dirty="0">
                <a:latin typeface="Times New Roman"/>
                <a:cs typeface="Times New Roman"/>
              </a:rPr>
              <a:t>statements.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9" dirty="0">
                <a:latin typeface="Times New Roman"/>
                <a:cs typeface="Times New Roman"/>
              </a:rPr>
              <a:t>ORDER </a:t>
            </a:r>
            <a:r>
              <a:rPr sz="1069" spc="15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clause sorts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result set based </a:t>
            </a:r>
            <a:r>
              <a:rPr sz="1069" spc="15" dirty="0">
                <a:latin typeface="Times New Roman"/>
                <a:cs typeface="Times New Roman"/>
              </a:rPr>
              <a:t>on the columns </a:t>
            </a:r>
            <a:r>
              <a:rPr sz="1069" spc="5" dirty="0">
                <a:latin typeface="Times New Roman"/>
                <a:cs typeface="Times New Roman"/>
              </a:rPr>
              <a:t>specified.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ASC </a:t>
            </a:r>
            <a:r>
              <a:rPr sz="1069" spc="10" dirty="0">
                <a:latin typeface="Times New Roman"/>
                <a:cs typeface="Times New Roman"/>
              </a:rPr>
              <a:t>or </a:t>
            </a:r>
            <a:r>
              <a:rPr sz="1069" spc="15" dirty="0">
                <a:latin typeface="Times New Roman"/>
                <a:cs typeface="Times New Roman"/>
              </a:rPr>
              <a:t>DESC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omitted,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system assumed ascending order. 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see few examples of this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clause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431526" marR="3148470">
              <a:lnSpc>
                <a:spcPct val="1473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SELECT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supplier_city  </a:t>
            </a:r>
            <a:r>
              <a:rPr sz="1069" spc="15" dirty="0">
                <a:latin typeface="Times New Roman"/>
                <a:cs typeface="Times New Roman"/>
              </a:rPr>
              <a:t>FROM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supplier</a:t>
            </a:r>
            <a:endParaRPr sz="1069">
              <a:latin typeface="Times New Roman"/>
              <a:cs typeface="Times New Roman"/>
            </a:endParaRPr>
          </a:p>
          <a:p>
            <a:pPr marL="431526" marR="2610143">
              <a:lnSpc>
                <a:spcPct val="147300"/>
              </a:lnSpc>
              <a:spcBef>
                <a:spcPts val="10"/>
              </a:spcBef>
            </a:pPr>
            <a:r>
              <a:rPr sz="1069" spc="19" dirty="0">
                <a:latin typeface="Times New Roman"/>
                <a:cs typeface="Times New Roman"/>
              </a:rPr>
              <a:t>WHERE </a:t>
            </a:r>
            <a:r>
              <a:rPr sz="1069" spc="10" dirty="0">
                <a:latin typeface="Times New Roman"/>
                <a:cs typeface="Times New Roman"/>
              </a:rPr>
              <a:t>supplier_name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'IBM'  </a:t>
            </a:r>
            <a:r>
              <a:rPr sz="1069" spc="15" dirty="0">
                <a:latin typeface="Times New Roman"/>
                <a:cs typeface="Times New Roman"/>
              </a:rPr>
              <a:t>ORDER BY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supplier_city;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647"/>
              </a:spcBef>
            </a:pP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15" dirty="0">
                <a:latin typeface="Times New Roman"/>
                <a:cs typeface="Times New Roman"/>
              </a:rPr>
              <a:t>would </a:t>
            </a:r>
            <a:r>
              <a:rPr sz="1069" spc="5" dirty="0">
                <a:latin typeface="Times New Roman"/>
                <a:cs typeface="Times New Roman"/>
              </a:rPr>
              <a:t>return </a:t>
            </a:r>
            <a:r>
              <a:rPr sz="1069" spc="10" dirty="0">
                <a:latin typeface="Times New Roman"/>
                <a:cs typeface="Times New Roman"/>
              </a:rPr>
              <a:t>all records sorted </a:t>
            </a:r>
            <a:r>
              <a:rPr sz="1069" spc="24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the supplier_city </a:t>
            </a:r>
            <a:r>
              <a:rPr sz="1069" spc="5" dirty="0">
                <a:latin typeface="Times New Roman"/>
                <a:cs typeface="Times New Roman"/>
              </a:rPr>
              <a:t>field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ascending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order.</a:t>
            </a:r>
            <a:endParaRPr sz="1069">
              <a:latin typeface="Times New Roman"/>
              <a:cs typeface="Times New Roman"/>
            </a:endParaRPr>
          </a:p>
          <a:p>
            <a:pPr marL="431526" marR="3148470">
              <a:lnSpc>
                <a:spcPct val="147300"/>
              </a:lnSpc>
              <a:spcBef>
                <a:spcPts val="666"/>
              </a:spcBef>
            </a:pPr>
            <a:r>
              <a:rPr sz="1069" spc="15" dirty="0">
                <a:latin typeface="Times New Roman"/>
                <a:cs typeface="Times New Roman"/>
              </a:rPr>
              <a:t>SELECT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supplier_city  </a:t>
            </a:r>
            <a:r>
              <a:rPr sz="1069" spc="15" dirty="0">
                <a:latin typeface="Times New Roman"/>
                <a:cs typeface="Times New Roman"/>
              </a:rPr>
              <a:t>FROM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supplier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20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1508301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74" y="1243651"/>
            <a:ext cx="4632678" cy="895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1526" marR="2295296">
              <a:lnSpc>
                <a:spcPct val="147300"/>
              </a:lnSpc>
            </a:pPr>
            <a:r>
              <a:rPr sz="1069" spc="19" dirty="0">
                <a:latin typeface="Times New Roman"/>
                <a:cs typeface="Times New Roman"/>
              </a:rPr>
              <a:t>WHERE </a:t>
            </a:r>
            <a:r>
              <a:rPr sz="1069" spc="10" dirty="0">
                <a:latin typeface="Times New Roman"/>
                <a:cs typeface="Times New Roman"/>
              </a:rPr>
              <a:t>supplier_name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'IBM'  </a:t>
            </a:r>
            <a:r>
              <a:rPr sz="1069" spc="15" dirty="0">
                <a:latin typeface="Times New Roman"/>
                <a:cs typeface="Times New Roman"/>
              </a:rPr>
              <a:t>ORDER BY </a:t>
            </a:r>
            <a:r>
              <a:rPr sz="1069" spc="10" dirty="0">
                <a:latin typeface="Times New Roman"/>
                <a:cs typeface="Times New Roman"/>
              </a:rPr>
              <a:t>supplier_city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DESC;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661"/>
              </a:spcBef>
            </a:pP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15" dirty="0">
                <a:latin typeface="Times New Roman"/>
                <a:cs typeface="Times New Roman"/>
              </a:rPr>
              <a:t>would </a:t>
            </a:r>
            <a:r>
              <a:rPr sz="1069" spc="5" dirty="0">
                <a:latin typeface="Times New Roman"/>
                <a:cs typeface="Times New Roman"/>
              </a:rPr>
              <a:t>return </a:t>
            </a:r>
            <a:r>
              <a:rPr sz="1069" spc="10" dirty="0">
                <a:latin typeface="Times New Roman"/>
                <a:cs typeface="Times New Roman"/>
              </a:rPr>
              <a:t>all records sorted </a:t>
            </a:r>
            <a:r>
              <a:rPr sz="1069" spc="24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the supplier_city </a:t>
            </a:r>
            <a:r>
              <a:rPr sz="1069" spc="5" dirty="0">
                <a:latin typeface="Times New Roman"/>
                <a:cs typeface="Times New Roman"/>
              </a:rPr>
              <a:t>field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descending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order.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21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  <p:sp>
        <p:nvSpPr>
          <p:cNvPr id="6" name="object 6"/>
          <p:cNvSpPr txBox="1"/>
          <p:nvPr/>
        </p:nvSpPr>
        <p:spPr>
          <a:xfrm>
            <a:off x="1352301" y="2583716"/>
            <a:ext cx="4867892" cy="67158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264" spc="44" dirty="0">
                <a:latin typeface="Times New Roman"/>
                <a:cs typeface="Times New Roman"/>
              </a:rPr>
              <a:t>Functions in</a:t>
            </a:r>
            <a:r>
              <a:rPr sz="1264" spc="-97" dirty="0">
                <a:latin typeface="Times New Roman"/>
                <a:cs typeface="Times New Roman"/>
              </a:rPr>
              <a:t> </a:t>
            </a:r>
            <a:r>
              <a:rPr sz="1264" spc="58" dirty="0">
                <a:latin typeface="Times New Roman"/>
                <a:cs typeface="Times New Roman"/>
              </a:rPr>
              <a:t>SQL</a:t>
            </a:r>
            <a:endParaRPr sz="1264">
              <a:latin typeface="Times New Roman"/>
              <a:cs typeface="Times New Roman"/>
            </a:endParaRPr>
          </a:p>
          <a:p>
            <a:pPr marL="12347" algn="just">
              <a:spcBef>
                <a:spcPts val="253"/>
              </a:spcBef>
            </a:pPr>
            <a:r>
              <a:rPr sz="1069" spc="19" dirty="0">
                <a:latin typeface="Times New Roman"/>
                <a:cs typeface="Times New Roman"/>
              </a:rPr>
              <a:t>A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function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special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type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of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command.</a:t>
            </a:r>
            <a:r>
              <a:rPr sz="1069" spc="18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Infact,</a:t>
            </a:r>
            <a:r>
              <a:rPr sz="1069" spc="17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functions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are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one-word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command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08"/>
              </a:spcBef>
            </a:pPr>
            <a:r>
              <a:rPr sz="1069" spc="10" dirty="0">
                <a:latin typeface="Times New Roman"/>
                <a:cs typeface="Times New Roman"/>
              </a:rPr>
              <a:t>that  return  a  single  value.  The  value  </a:t>
            </a:r>
            <a:r>
              <a:rPr sz="1069" spc="15" dirty="0">
                <a:latin typeface="Times New Roman"/>
                <a:cs typeface="Times New Roman"/>
              </a:rPr>
              <a:t>of  </a:t>
            </a:r>
            <a:r>
              <a:rPr sz="1069" spc="10" dirty="0">
                <a:latin typeface="Times New Roman"/>
                <a:cs typeface="Times New Roman"/>
              </a:rPr>
              <a:t>a  function  can  be  determined  </a:t>
            </a:r>
            <a:r>
              <a:rPr sz="1069" spc="19" dirty="0">
                <a:latin typeface="Times New Roman"/>
                <a:cs typeface="Times New Roman"/>
              </a:rPr>
              <a:t>by </a:t>
            </a:r>
            <a:r>
              <a:rPr sz="1069" spc="23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input</a:t>
            </a:r>
            <a:endParaRPr sz="1069">
              <a:latin typeface="Times New Roman"/>
              <a:cs typeface="Times New Roman"/>
            </a:endParaRPr>
          </a:p>
          <a:p>
            <a:pPr marL="12347" marR="4939" indent="-617" algn="just">
              <a:lnSpc>
                <a:spcPct val="1476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parameters, as with a function that </a:t>
            </a:r>
            <a:r>
              <a:rPr sz="1069" spc="5" dirty="0">
                <a:latin typeface="Times New Roman"/>
                <a:cs typeface="Times New Roman"/>
              </a:rPr>
              <a:t>averages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list </a:t>
            </a:r>
            <a:r>
              <a:rPr sz="1069" spc="10" dirty="0">
                <a:latin typeface="Times New Roman"/>
                <a:cs typeface="Times New Roman"/>
              </a:rPr>
              <a:t>of database values. But </a:t>
            </a:r>
            <a:r>
              <a:rPr sz="1069" spc="15" dirty="0">
                <a:latin typeface="Times New Roman"/>
                <a:cs typeface="Times New Roman"/>
              </a:rPr>
              <a:t>many  </a:t>
            </a:r>
            <a:r>
              <a:rPr sz="1069" spc="10" dirty="0">
                <a:latin typeface="Times New Roman"/>
                <a:cs typeface="Times New Roman"/>
              </a:rPr>
              <a:t>functions </a:t>
            </a:r>
            <a:r>
              <a:rPr sz="1069" spc="15" dirty="0">
                <a:latin typeface="Times New Roman"/>
                <a:cs typeface="Times New Roman"/>
              </a:rPr>
              <a:t>do not use any </a:t>
            </a:r>
            <a:r>
              <a:rPr sz="1069" spc="5" dirty="0">
                <a:latin typeface="Times New Roman"/>
                <a:cs typeface="Times New Roman"/>
              </a:rPr>
              <a:t>type </a:t>
            </a:r>
            <a:r>
              <a:rPr sz="1069" spc="10" dirty="0">
                <a:latin typeface="Times New Roman"/>
                <a:cs typeface="Times New Roman"/>
              </a:rPr>
              <a:t>of input parameter, such as the function that </a:t>
            </a:r>
            <a:r>
              <a:rPr sz="1069" spc="5" dirty="0">
                <a:latin typeface="Times New Roman"/>
                <a:cs typeface="Times New Roman"/>
              </a:rPr>
              <a:t>returns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current </a:t>
            </a:r>
            <a:r>
              <a:rPr sz="1069" spc="10" dirty="0">
                <a:latin typeface="Times New Roman"/>
                <a:cs typeface="Times New Roman"/>
              </a:rPr>
              <a:t>system time, CURRENT_TIME</a:t>
            </a:r>
            <a:r>
              <a:rPr sz="1069" i="1" spc="10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There are </a:t>
            </a:r>
            <a:r>
              <a:rPr sz="1069" spc="15" dirty="0">
                <a:latin typeface="Times New Roman"/>
                <a:cs typeface="Times New Roman"/>
              </a:rPr>
              <a:t>normally two </a:t>
            </a:r>
            <a:r>
              <a:rPr sz="1069" spc="10" dirty="0">
                <a:latin typeface="Times New Roman"/>
                <a:cs typeface="Times New Roman"/>
              </a:rPr>
              <a:t>types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functions.  </a:t>
            </a:r>
            <a:r>
              <a:rPr sz="1069" spc="5" dirty="0">
                <a:latin typeface="Times New Roman"/>
                <a:cs typeface="Times New Roman"/>
              </a:rPr>
              <a:t>First is </a:t>
            </a:r>
            <a:r>
              <a:rPr sz="1069" spc="10" dirty="0">
                <a:latin typeface="Times New Roman"/>
                <a:cs typeface="Times New Roman"/>
              </a:rPr>
              <a:t>Built in, which </a:t>
            </a:r>
            <a:r>
              <a:rPr sz="1069" spc="1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provided </a:t>
            </a:r>
            <a:r>
              <a:rPr sz="1069" spc="24" dirty="0">
                <a:latin typeface="Times New Roman"/>
                <a:cs typeface="Times New Roman"/>
              </a:rPr>
              <a:t>by </a:t>
            </a:r>
            <a:r>
              <a:rPr sz="1069" spc="19" dirty="0">
                <a:latin typeface="Times New Roman"/>
                <a:cs typeface="Times New Roman"/>
              </a:rPr>
              <a:t>any </a:t>
            </a:r>
            <a:r>
              <a:rPr sz="1069" spc="10" dirty="0">
                <a:latin typeface="Times New Roman"/>
                <a:cs typeface="Times New Roman"/>
              </a:rPr>
              <a:t>specific tool or language. </a:t>
            </a:r>
            <a:r>
              <a:rPr sz="1069" spc="15" dirty="0">
                <a:latin typeface="Times New Roman"/>
                <a:cs typeface="Times New Roman"/>
              </a:rPr>
              <a:t>Second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user  defined, which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defined </a:t>
            </a:r>
            <a:r>
              <a:rPr sz="1069" spc="19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user.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9" dirty="0">
                <a:latin typeface="Times New Roman"/>
                <a:cs typeface="Times New Roman"/>
              </a:rPr>
              <a:t>SQL </a:t>
            </a:r>
            <a:r>
              <a:rPr sz="1069" spc="10" dirty="0">
                <a:latin typeface="Times New Roman"/>
                <a:cs typeface="Times New Roman"/>
              </a:rPr>
              <a:t>supports a </a:t>
            </a:r>
            <a:r>
              <a:rPr sz="1069" spc="15" dirty="0">
                <a:latin typeface="Times New Roman"/>
                <a:cs typeface="Times New Roman"/>
              </a:rPr>
              <a:t>number of </a:t>
            </a:r>
            <a:r>
              <a:rPr sz="1069" spc="5" dirty="0">
                <a:latin typeface="Times New Roman"/>
                <a:cs typeface="Times New Roman"/>
              </a:rPr>
              <a:t>useful  </a:t>
            </a:r>
            <a:r>
              <a:rPr sz="1069" spc="10" dirty="0">
                <a:latin typeface="Times New Roman"/>
                <a:cs typeface="Times New Roman"/>
              </a:rPr>
              <a:t>functions.. </a:t>
            </a: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addition, </a:t>
            </a:r>
            <a:r>
              <a:rPr sz="1069" spc="5" dirty="0">
                <a:latin typeface="Times New Roman"/>
                <a:cs typeface="Times New Roman"/>
              </a:rPr>
              <a:t>each </a:t>
            </a:r>
            <a:r>
              <a:rPr sz="1069" spc="10" dirty="0">
                <a:latin typeface="Times New Roman"/>
                <a:cs typeface="Times New Roman"/>
              </a:rPr>
              <a:t>database </a:t>
            </a:r>
            <a:r>
              <a:rPr sz="1069" spc="15" dirty="0">
                <a:latin typeface="Times New Roman"/>
                <a:cs typeface="Times New Roman"/>
              </a:rPr>
              <a:t>vendor </a:t>
            </a:r>
            <a:r>
              <a:rPr sz="1069" spc="10" dirty="0">
                <a:latin typeface="Times New Roman"/>
                <a:cs typeface="Times New Roman"/>
              </a:rPr>
              <a:t>maintains a long list of </a:t>
            </a:r>
            <a:r>
              <a:rPr sz="1069" spc="5" dirty="0">
                <a:latin typeface="Times New Roman"/>
                <a:cs typeface="Times New Roman"/>
              </a:rPr>
              <a:t>their </a:t>
            </a:r>
            <a:r>
              <a:rPr sz="1069" spc="15" dirty="0">
                <a:latin typeface="Times New Roman"/>
                <a:cs typeface="Times New Roman"/>
              </a:rPr>
              <a:t>own  </a:t>
            </a:r>
            <a:r>
              <a:rPr sz="1069" spc="10" dirty="0">
                <a:latin typeface="Times New Roman"/>
                <a:cs typeface="Times New Roman"/>
              </a:rPr>
              <a:t>internal functions that are outside of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scope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9" dirty="0">
                <a:latin typeface="Times New Roman"/>
                <a:cs typeface="Times New Roman"/>
              </a:rPr>
              <a:t>SQL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standard.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</a:pPr>
            <a:r>
              <a:rPr sz="1069" spc="39" dirty="0">
                <a:latin typeface="Times New Roman"/>
                <a:cs typeface="Times New Roman"/>
              </a:rPr>
              <a:t>Categories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44" dirty="0">
                <a:latin typeface="Times New Roman"/>
                <a:cs typeface="Times New Roman"/>
              </a:rPr>
              <a:t>Functions:</a:t>
            </a:r>
            <a:endParaRPr sz="1069">
              <a:latin typeface="Times New Roman"/>
              <a:cs typeface="Times New Roman"/>
            </a:endParaRPr>
          </a:p>
          <a:p>
            <a:pPr marL="127791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These  </a:t>
            </a:r>
            <a:r>
              <a:rPr sz="1069" spc="5" dirty="0">
                <a:latin typeface="Times New Roman"/>
                <a:cs typeface="Times New Roman"/>
              </a:rPr>
              <a:t>categories  </a:t>
            </a:r>
            <a:r>
              <a:rPr sz="1069" spc="10" dirty="0">
                <a:latin typeface="Times New Roman"/>
                <a:cs typeface="Times New Roman"/>
              </a:rPr>
              <a:t>of  functions  </a:t>
            </a:r>
            <a:r>
              <a:rPr sz="1069" spc="5" dirty="0">
                <a:latin typeface="Times New Roman"/>
                <a:cs typeface="Times New Roman"/>
              </a:rPr>
              <a:t>are  specific  to  </a:t>
            </a:r>
            <a:r>
              <a:rPr sz="1069" spc="19" dirty="0">
                <a:latin typeface="Times New Roman"/>
                <a:cs typeface="Times New Roman"/>
              </a:rPr>
              <a:t>SQL  </a:t>
            </a:r>
            <a:r>
              <a:rPr sz="1069" spc="10" dirty="0">
                <a:latin typeface="Times New Roman"/>
                <a:cs typeface="Times New Roman"/>
              </a:rPr>
              <a:t>Server.  Depending  </a:t>
            </a:r>
            <a:r>
              <a:rPr sz="1069" spc="15" dirty="0">
                <a:latin typeface="Times New Roman"/>
                <a:cs typeface="Times New Roman"/>
              </a:rPr>
              <a:t>on    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17"/>
              </a:spcBef>
            </a:pPr>
            <a:r>
              <a:rPr sz="1069" spc="10" dirty="0">
                <a:latin typeface="Times New Roman"/>
                <a:cs typeface="Times New Roman"/>
              </a:rPr>
              <a:t>arguments and the return value, functions are categorized </a:t>
            </a:r>
            <a:r>
              <a:rPr sz="1069" spc="5" dirty="0">
                <a:latin typeface="Times New Roman"/>
                <a:cs typeface="Times New Roman"/>
              </a:rPr>
              <a:t>as</a:t>
            </a:r>
            <a:r>
              <a:rPr sz="1069" spc="10" dirty="0">
                <a:latin typeface="Times New Roman"/>
                <a:cs typeface="Times New Roman"/>
              </a:rPr>
              <a:t> under: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76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Mathematical </a:t>
            </a:r>
            <a:r>
              <a:rPr sz="1069" spc="15" dirty="0">
                <a:latin typeface="Times New Roman"/>
                <a:cs typeface="Times New Roman"/>
              </a:rPr>
              <a:t>(ABS, ROUND, </a:t>
            </a:r>
            <a:r>
              <a:rPr sz="1069" spc="10" dirty="0">
                <a:latin typeface="Times New Roman"/>
                <a:cs typeface="Times New Roman"/>
              </a:rPr>
              <a:t>SIN,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SQRT)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700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String </a:t>
            </a:r>
            <a:r>
              <a:rPr sz="1069" spc="15" dirty="0">
                <a:latin typeface="Times New Roman"/>
                <a:cs typeface="Times New Roman"/>
              </a:rPr>
              <a:t>(LOWER, UPPER, SUBSTRING,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LEN)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85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Date (DATEDIFF, </a:t>
            </a:r>
            <a:r>
              <a:rPr sz="1069" spc="15" dirty="0">
                <a:latin typeface="Times New Roman"/>
                <a:cs typeface="Times New Roman"/>
              </a:rPr>
              <a:t>DATEPART, GETDATE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())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85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System (USER, </a:t>
            </a:r>
            <a:r>
              <a:rPr sz="1069" spc="15" dirty="0">
                <a:latin typeface="Times New Roman"/>
                <a:cs typeface="Times New Roman"/>
              </a:rPr>
              <a:t>DATALENGTH,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HOST_NAME)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85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Conversion </a:t>
            </a:r>
            <a:r>
              <a:rPr sz="1069" spc="15" dirty="0">
                <a:latin typeface="Times New Roman"/>
                <a:cs typeface="Times New Roman"/>
              </a:rPr>
              <a:t>(CAST,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CONVERT)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17"/>
              </a:spcBef>
            </a:pPr>
            <a:r>
              <a:rPr sz="1069" spc="24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see an </a:t>
            </a:r>
            <a:r>
              <a:rPr sz="1069" spc="15" dirty="0">
                <a:latin typeface="Times New Roman"/>
                <a:cs typeface="Times New Roman"/>
              </a:rPr>
              <a:t>example </a:t>
            </a:r>
            <a:r>
              <a:rPr sz="1069" spc="10" dirty="0">
                <a:latin typeface="Times New Roman"/>
                <a:cs typeface="Times New Roman"/>
              </a:rPr>
              <a:t>using above-mentioned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functions:</a:t>
            </a:r>
            <a:endParaRPr sz="1069">
              <a:latin typeface="Times New Roman"/>
              <a:cs typeface="Times New Roman"/>
            </a:endParaRPr>
          </a:p>
          <a:p>
            <a:pPr marL="117296" marR="290770" indent="-105566">
              <a:lnSpc>
                <a:spcPts val="1906"/>
              </a:lnSpc>
              <a:spcBef>
                <a:spcPts val="151"/>
              </a:spcBef>
            </a:pPr>
            <a:r>
              <a:rPr sz="1069" spc="15" dirty="0">
                <a:latin typeface="Times New Roman"/>
                <a:cs typeface="Times New Roman"/>
              </a:rPr>
              <a:t>SELECT </a:t>
            </a:r>
            <a:r>
              <a:rPr sz="1069" spc="10" dirty="0">
                <a:latin typeface="Times New Roman"/>
                <a:cs typeface="Times New Roman"/>
              </a:rPr>
              <a:t>upper (stName), lower (stFName), stAdres, len(convert(char, stAdres)),  </a:t>
            </a:r>
            <a:r>
              <a:rPr sz="1069" spc="19" dirty="0">
                <a:latin typeface="Times New Roman"/>
                <a:cs typeface="Times New Roman"/>
              </a:rPr>
              <a:t>FROM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student</a:t>
            </a:r>
            <a:endParaRPr sz="1069">
              <a:latin typeface="Times New Roman"/>
              <a:cs typeface="Times New Roman"/>
            </a:endParaRPr>
          </a:p>
          <a:p>
            <a:pPr marL="12347" marR="6791" algn="just">
              <a:lnSpc>
                <a:spcPct val="98500"/>
              </a:lnSpc>
              <a:spcBef>
                <a:spcPts val="446"/>
              </a:spcBef>
            </a:pP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15" dirty="0">
                <a:latin typeface="Times New Roman"/>
                <a:cs typeface="Times New Roman"/>
              </a:rPr>
              <a:t>example </a:t>
            </a:r>
            <a:r>
              <a:rPr sz="1069" spc="10" dirty="0">
                <a:latin typeface="Times New Roman"/>
                <a:cs typeface="Times New Roman"/>
              </a:rPr>
              <a:t>student </a:t>
            </a:r>
            <a:r>
              <a:rPr sz="1069" spc="15" dirty="0">
                <a:latin typeface="Times New Roman"/>
                <a:cs typeface="Times New Roman"/>
              </a:rPr>
              <a:t>name </a:t>
            </a:r>
            <a:r>
              <a:rPr sz="1069" spc="10" dirty="0">
                <a:latin typeface="Times New Roman"/>
                <a:cs typeface="Times New Roman"/>
              </a:rPr>
              <a:t>will be displayed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upper case whereas father </a:t>
            </a:r>
            <a:r>
              <a:rPr sz="1069" spc="15" dirty="0">
                <a:latin typeface="Times New Roman"/>
                <a:cs typeface="Times New Roman"/>
              </a:rPr>
              <a:t>name  </a:t>
            </a:r>
            <a:r>
              <a:rPr sz="1069" spc="10" dirty="0">
                <a:latin typeface="Times New Roman"/>
                <a:cs typeface="Times New Roman"/>
              </a:rPr>
              <a:t>will be displayed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lower case. The third function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getting </a:t>
            </a:r>
            <a:r>
              <a:rPr sz="1069" spc="15" dirty="0">
                <a:latin typeface="Times New Roman"/>
                <a:cs typeface="Times New Roman"/>
              </a:rPr>
              <a:t>the length </a:t>
            </a:r>
            <a:r>
              <a:rPr sz="1069" spc="10" dirty="0">
                <a:latin typeface="Times New Roman"/>
                <a:cs typeface="Times New Roman"/>
              </a:rPr>
              <a:t>of student  address. </a:t>
            </a:r>
            <a:r>
              <a:rPr sz="1069" spc="-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has </a:t>
            </a:r>
            <a:r>
              <a:rPr sz="1069" spc="5" dirty="0">
                <a:latin typeface="Times New Roman"/>
                <a:cs typeface="Times New Roman"/>
              </a:rPr>
              <a:t>got </a:t>
            </a:r>
            <a:r>
              <a:rPr sz="1069" spc="10" dirty="0">
                <a:latin typeface="Times New Roman"/>
                <a:cs typeface="Times New Roman"/>
              </a:rPr>
              <a:t>nesting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functions, first address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converted into character and  then its </a:t>
            </a:r>
            <a:r>
              <a:rPr sz="1069" spc="5" dirty="0">
                <a:latin typeface="Times New Roman"/>
                <a:cs typeface="Times New Roman"/>
              </a:rPr>
              <a:t>length will </a:t>
            </a:r>
            <a:r>
              <a:rPr sz="1069" spc="10" dirty="0">
                <a:latin typeface="Times New Roman"/>
                <a:cs typeface="Times New Roman"/>
              </a:rPr>
              <a:t>be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displayed.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8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Aggregate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Functions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8"/>
              </a:lnSpc>
            </a:pPr>
            <a:r>
              <a:rPr sz="1069" spc="10" dirty="0">
                <a:latin typeface="Times New Roman"/>
                <a:cs typeface="Times New Roman"/>
              </a:rPr>
              <a:t>These functions operate 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a set  of rows  and  </a:t>
            </a:r>
            <a:r>
              <a:rPr sz="1069" spc="5" dirty="0">
                <a:latin typeface="Times New Roman"/>
                <a:cs typeface="Times New Roman"/>
              </a:rPr>
              <a:t>return  </a:t>
            </a:r>
            <a:r>
              <a:rPr sz="1069" spc="10" dirty="0">
                <a:latin typeface="Times New Roman"/>
                <a:cs typeface="Times New Roman"/>
              </a:rPr>
              <a:t>a single value.  </a:t>
            </a:r>
            <a:r>
              <a:rPr sz="1069" spc="5" dirty="0">
                <a:latin typeface="Times New Roman"/>
                <a:cs typeface="Times New Roman"/>
              </a:rPr>
              <a:t>If  </a:t>
            </a:r>
            <a:r>
              <a:rPr sz="1069" spc="10" dirty="0">
                <a:latin typeface="Times New Roman"/>
                <a:cs typeface="Times New Roman"/>
              </a:rPr>
              <a:t>used </a:t>
            </a:r>
            <a:r>
              <a:rPr sz="1069" spc="23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among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17"/>
              </a:spcBef>
            </a:pPr>
            <a:r>
              <a:rPr sz="1069" spc="15" dirty="0">
                <a:latin typeface="Times New Roman"/>
                <a:cs typeface="Times New Roman"/>
              </a:rPr>
              <a:t>many </a:t>
            </a:r>
            <a:r>
              <a:rPr sz="1069" spc="10" dirty="0">
                <a:latin typeface="Times New Roman"/>
                <a:cs typeface="Times New Roman"/>
              </a:rPr>
              <a:t>other expressions  </a:t>
            </a:r>
            <a:r>
              <a:rPr sz="1069" spc="5" dirty="0">
                <a:latin typeface="Times New Roman"/>
                <a:cs typeface="Times New Roman"/>
              </a:rPr>
              <a:t>in  </a:t>
            </a:r>
            <a:r>
              <a:rPr sz="1069" spc="10" dirty="0">
                <a:latin typeface="Times New Roman"/>
                <a:cs typeface="Times New Roman"/>
              </a:rPr>
              <a:t>the item list of a </a:t>
            </a:r>
            <a:r>
              <a:rPr sz="1069" spc="15" dirty="0">
                <a:latin typeface="Times New Roman"/>
                <a:cs typeface="Times New Roman"/>
              </a:rPr>
              <a:t>SELECT </a:t>
            </a:r>
            <a:r>
              <a:rPr sz="1069" spc="10" dirty="0">
                <a:latin typeface="Times New Roman"/>
                <a:cs typeface="Times New Roman"/>
              </a:rPr>
              <a:t>statement,  the </a:t>
            </a:r>
            <a:r>
              <a:rPr sz="1069" spc="15" dirty="0">
                <a:latin typeface="Times New Roman"/>
                <a:cs typeface="Times New Roman"/>
              </a:rPr>
              <a:t>SELECT 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must</a:t>
            </a:r>
            <a:endParaRPr sz="106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39489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83" y="1243000"/>
            <a:ext cx="4864806" cy="735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147700"/>
              </a:lnSpc>
            </a:pPr>
            <a:r>
              <a:rPr sz="1069" spc="10" dirty="0">
                <a:latin typeface="Times New Roman"/>
                <a:cs typeface="Times New Roman"/>
              </a:rPr>
              <a:t>have a </a:t>
            </a:r>
            <a:r>
              <a:rPr sz="1069" spc="15" dirty="0">
                <a:latin typeface="Times New Roman"/>
                <a:cs typeface="Times New Roman"/>
              </a:rPr>
              <a:t>GROUP BY </a:t>
            </a:r>
            <a:r>
              <a:rPr sz="1069" spc="10" dirty="0">
                <a:latin typeface="Times New Roman"/>
                <a:cs typeface="Times New Roman"/>
              </a:rPr>
              <a:t>clause. </a:t>
            </a:r>
            <a:r>
              <a:rPr sz="1069" spc="15" dirty="0">
                <a:latin typeface="Times New Roman"/>
                <a:cs typeface="Times New Roman"/>
              </a:rPr>
              <a:t>No </a:t>
            </a:r>
            <a:r>
              <a:rPr sz="1069" spc="19" dirty="0">
                <a:latin typeface="Times New Roman"/>
                <a:cs typeface="Times New Roman"/>
              </a:rPr>
              <a:t>GROUP </a:t>
            </a:r>
            <a:r>
              <a:rPr sz="1069" spc="15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clause </a:t>
            </a:r>
            <a:r>
              <a:rPr sz="1069" spc="5" dirty="0">
                <a:latin typeface="Times New Roman"/>
                <a:cs typeface="Times New Roman"/>
              </a:rPr>
              <a:t>is required if </a:t>
            </a:r>
            <a:r>
              <a:rPr sz="1069" spc="10" dirty="0">
                <a:latin typeface="Times New Roman"/>
                <a:cs typeface="Times New Roman"/>
              </a:rPr>
              <a:t>the aggregate  function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only value </a:t>
            </a:r>
            <a:r>
              <a:rPr sz="1069" spc="5" dirty="0">
                <a:latin typeface="Times New Roman"/>
                <a:cs typeface="Times New Roman"/>
              </a:rPr>
              <a:t>retrieved </a:t>
            </a:r>
            <a:r>
              <a:rPr sz="1069" spc="24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9" dirty="0">
                <a:latin typeface="Times New Roman"/>
                <a:cs typeface="Times New Roman"/>
              </a:rPr>
              <a:t>SELECT </a:t>
            </a:r>
            <a:r>
              <a:rPr sz="1069" spc="10" dirty="0">
                <a:latin typeface="Times New Roman"/>
                <a:cs typeface="Times New Roman"/>
              </a:rPr>
              <a:t>statement. Following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5" dirty="0">
                <a:latin typeface="Times New Roman"/>
                <a:cs typeface="Times New Roman"/>
              </a:rPr>
              <a:t>some </a:t>
            </a:r>
            <a:r>
              <a:rPr sz="1069" spc="10" dirty="0">
                <a:latin typeface="Times New Roman"/>
                <a:cs typeface="Times New Roman"/>
              </a:rPr>
              <a:t>of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aggregate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functions: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22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762473" y="2168621"/>
          <a:ext cx="4465373" cy="23583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2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59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2268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100" spc="50" dirty="0">
                          <a:latin typeface="Times New Roman"/>
                          <a:cs typeface="Times New Roman"/>
                        </a:rPr>
                        <a:t>Function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100" spc="25" dirty="0">
                          <a:latin typeface="Times New Roman"/>
                          <a:cs typeface="Times New Roman"/>
                        </a:rPr>
                        <a:t>Usage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300">
                <a:tc>
                  <a:txBody>
                    <a:bodyPr/>
                    <a:lstStyle/>
                    <a:p>
                      <a:pPr marL="22225" marR="255270">
                        <a:lnSpc>
                          <a:spcPts val="1300"/>
                        </a:lnSpc>
                        <a:spcBef>
                          <a:spcPts val="60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ss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on) 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expression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45"/>
                        </a:spcBef>
                        <a:tabLst>
                          <a:tab pos="891540" algn="l"/>
                        </a:tabLst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Computes	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average  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value  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of   a  </a:t>
                      </a:r>
                      <a:r>
                        <a:rPr sz="110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column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by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he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015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COUNT(expression)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Counts the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rows defined 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by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1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expression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015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COUNT(*)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Counts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all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rows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in the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specified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table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view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26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MIN(expression)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Finds   the  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minimum  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value  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sz="1100" spc="2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a  </a:t>
                      </a:r>
                      <a:r>
                        <a:rPr sz="1100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column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100" spc="25" dirty="0">
                          <a:latin typeface="Times New Roman"/>
                          <a:cs typeface="Times New Roman"/>
                        </a:rPr>
                        <a:t>by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he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520">
                <a:tc>
                  <a:txBody>
                    <a:bodyPr/>
                    <a:lstStyle/>
                    <a:p>
                      <a:pPr marL="22225">
                        <a:lnSpc>
                          <a:spcPts val="122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expression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520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MAX(expression)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Finds   the  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maximum  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value  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in  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100" spc="2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column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by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he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2254">
                <a:tc>
                  <a:txBody>
                    <a:bodyPr/>
                    <a:lstStyle/>
                    <a:p>
                      <a:pPr marL="22225">
                        <a:lnSpc>
                          <a:spcPts val="122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expression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352310" y="4501019"/>
            <a:ext cx="4866658" cy="46973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7536" indent="419179">
              <a:lnSpc>
                <a:spcPts val="2557"/>
              </a:lnSpc>
              <a:tabLst>
                <a:tab pos="1758821" algn="l"/>
              </a:tabLst>
            </a:pPr>
            <a:r>
              <a:rPr sz="1069" spc="10" dirty="0">
                <a:latin typeface="Times New Roman"/>
                <a:cs typeface="Times New Roman"/>
              </a:rPr>
              <a:t>SUM(expression)	</a:t>
            </a:r>
            <a:r>
              <a:rPr sz="1069" spc="15" dirty="0">
                <a:latin typeface="Times New Roman"/>
                <a:cs typeface="Times New Roman"/>
              </a:rPr>
              <a:t>Computes the </a:t>
            </a:r>
            <a:r>
              <a:rPr sz="1069" spc="10" dirty="0">
                <a:latin typeface="Times New Roman"/>
                <a:cs typeface="Times New Roman"/>
              </a:rPr>
              <a:t>sum </a:t>
            </a:r>
            <a:r>
              <a:rPr sz="1069" spc="15" dirty="0">
                <a:latin typeface="Times New Roman"/>
                <a:cs typeface="Times New Roman"/>
              </a:rPr>
              <a:t>of column </a:t>
            </a:r>
            <a:r>
              <a:rPr sz="1069" spc="10" dirty="0">
                <a:latin typeface="Times New Roman"/>
                <a:cs typeface="Times New Roman"/>
              </a:rPr>
              <a:t>values </a:t>
            </a:r>
            <a:r>
              <a:rPr sz="1069" spc="15" dirty="0">
                <a:latin typeface="Times New Roman"/>
                <a:cs typeface="Times New Roman"/>
              </a:rPr>
              <a:t>by</a:t>
            </a:r>
            <a:r>
              <a:rPr sz="1069" spc="-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 expression 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SELECT </a:t>
            </a:r>
            <a:r>
              <a:rPr sz="1069" spc="10" dirty="0">
                <a:latin typeface="Times New Roman"/>
                <a:cs typeface="Times New Roman"/>
              </a:rPr>
              <a:t>avg(cgpa)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'Average </a:t>
            </a:r>
            <a:r>
              <a:rPr sz="1069" spc="15" dirty="0">
                <a:latin typeface="Times New Roman"/>
                <a:cs typeface="Times New Roman"/>
              </a:rPr>
              <a:t>CGPA', max(cgpa) </a:t>
            </a:r>
            <a:r>
              <a:rPr sz="1069" spc="10" dirty="0">
                <a:latin typeface="Times New Roman"/>
                <a:cs typeface="Times New Roman"/>
              </a:rPr>
              <a:t>as </a:t>
            </a:r>
            <a:r>
              <a:rPr sz="1069" spc="15" dirty="0">
                <a:latin typeface="Times New Roman"/>
                <a:cs typeface="Times New Roman"/>
              </a:rPr>
              <a:t>'Maximum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CGPA'</a:t>
            </a:r>
            <a:endParaRPr sz="1069">
              <a:latin typeface="Times New Roman"/>
              <a:cs typeface="Times New Roman"/>
            </a:endParaRPr>
          </a:p>
          <a:p>
            <a:pPr marL="47536" algn="just">
              <a:spcBef>
                <a:spcPts val="306"/>
              </a:spcBef>
            </a:pPr>
            <a:r>
              <a:rPr sz="1069" spc="10" dirty="0">
                <a:latin typeface="Times New Roman"/>
                <a:cs typeface="Times New Roman"/>
              </a:rPr>
              <a:t>from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student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458">
              <a:latin typeface="Times New Roman"/>
              <a:cs typeface="Times New Roman"/>
            </a:endParaRPr>
          </a:p>
          <a:p>
            <a:pPr marL="12347" algn="just"/>
            <a:r>
              <a:rPr sz="1264" spc="68" dirty="0">
                <a:latin typeface="Times New Roman"/>
                <a:cs typeface="Times New Roman"/>
              </a:rPr>
              <a:t>GROUP </a:t>
            </a:r>
            <a:r>
              <a:rPr sz="1264" spc="10" dirty="0">
                <a:latin typeface="Times New Roman"/>
                <a:cs typeface="Times New Roman"/>
              </a:rPr>
              <a:t>BY</a:t>
            </a:r>
            <a:r>
              <a:rPr sz="1264" spc="-141" dirty="0">
                <a:latin typeface="Times New Roman"/>
                <a:cs typeface="Times New Roman"/>
              </a:rPr>
              <a:t> </a:t>
            </a:r>
            <a:r>
              <a:rPr sz="1264" spc="44" dirty="0">
                <a:latin typeface="Times New Roman"/>
                <a:cs typeface="Times New Roman"/>
              </a:rPr>
              <a:t>Clause</a:t>
            </a:r>
            <a:endParaRPr sz="1264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500"/>
              </a:lnSpc>
              <a:spcBef>
                <a:spcPts val="647"/>
              </a:spcBef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9" dirty="0">
                <a:latin typeface="Times New Roman"/>
                <a:cs typeface="Times New Roman"/>
              </a:rPr>
              <a:t>GROUP </a:t>
            </a:r>
            <a:r>
              <a:rPr sz="1069" spc="15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clause can be used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9" dirty="0">
                <a:latin typeface="Times New Roman"/>
                <a:cs typeface="Times New Roman"/>
              </a:rPr>
              <a:t>SELECT </a:t>
            </a:r>
            <a:r>
              <a:rPr sz="1069" spc="10" dirty="0">
                <a:latin typeface="Times New Roman"/>
                <a:cs typeface="Times New Roman"/>
              </a:rPr>
              <a:t>statement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collect data across  multiple </a:t>
            </a:r>
            <a:r>
              <a:rPr sz="1069" spc="5" dirty="0">
                <a:latin typeface="Times New Roman"/>
                <a:cs typeface="Times New Roman"/>
              </a:rPr>
              <a:t>records </a:t>
            </a:r>
            <a:r>
              <a:rPr sz="1069" spc="10" dirty="0">
                <a:latin typeface="Times New Roman"/>
                <a:cs typeface="Times New Roman"/>
              </a:rPr>
              <a:t>and group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results </a:t>
            </a:r>
            <a:r>
              <a:rPr sz="1069" spc="24" dirty="0">
                <a:latin typeface="Times New Roman"/>
                <a:cs typeface="Times New Roman"/>
              </a:rPr>
              <a:t>by </a:t>
            </a:r>
            <a:r>
              <a:rPr sz="1069" spc="15" dirty="0">
                <a:latin typeface="Times New Roman"/>
                <a:cs typeface="Times New Roman"/>
              </a:rPr>
              <a:t>one </a:t>
            </a:r>
            <a:r>
              <a:rPr sz="1069" spc="10" dirty="0">
                <a:latin typeface="Times New Roman"/>
                <a:cs typeface="Times New Roman"/>
              </a:rPr>
              <a:t>or more columns. </a:t>
            </a:r>
            <a:r>
              <a:rPr sz="1069" spc="-5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added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9" dirty="0">
                <a:latin typeface="Times New Roman"/>
                <a:cs typeface="Times New Roman"/>
              </a:rPr>
              <a:t>SQL  </a:t>
            </a:r>
            <a:r>
              <a:rPr sz="1069" spc="10" dirty="0">
                <a:latin typeface="Times New Roman"/>
                <a:cs typeface="Times New Roman"/>
              </a:rPr>
              <a:t>because aggregate functions (like </a:t>
            </a:r>
            <a:r>
              <a:rPr sz="1069" spc="15" dirty="0">
                <a:latin typeface="Times New Roman"/>
                <a:cs typeface="Times New Roman"/>
              </a:rPr>
              <a:t>SUM) </a:t>
            </a:r>
            <a:r>
              <a:rPr sz="1069" spc="10" dirty="0">
                <a:latin typeface="Times New Roman"/>
                <a:cs typeface="Times New Roman"/>
              </a:rPr>
              <a:t>return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aggregate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5" dirty="0">
                <a:latin typeface="Times New Roman"/>
                <a:cs typeface="Times New Roman"/>
              </a:rPr>
              <a:t>column </a:t>
            </a:r>
            <a:r>
              <a:rPr sz="1069" spc="10" dirty="0">
                <a:latin typeface="Times New Roman"/>
                <a:cs typeface="Times New Roman"/>
              </a:rPr>
              <a:t>values  </a:t>
            </a:r>
            <a:r>
              <a:rPr sz="1069" spc="15" dirty="0">
                <a:latin typeface="Times New Roman"/>
                <a:cs typeface="Times New Roman"/>
              </a:rPr>
              <a:t>every time they </a:t>
            </a:r>
            <a:r>
              <a:rPr sz="1069" spc="10" dirty="0">
                <a:latin typeface="Times New Roman"/>
                <a:cs typeface="Times New Roman"/>
              </a:rPr>
              <a:t>are called, and without the </a:t>
            </a:r>
            <a:r>
              <a:rPr sz="1069" spc="15" dirty="0">
                <a:latin typeface="Times New Roman"/>
                <a:cs typeface="Times New Roman"/>
              </a:rPr>
              <a:t>GROUP BY </a:t>
            </a:r>
            <a:r>
              <a:rPr sz="1069" spc="10" dirty="0">
                <a:latin typeface="Times New Roman"/>
                <a:cs typeface="Times New Roman"/>
              </a:rPr>
              <a:t>function it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impossible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find </a:t>
            </a:r>
            <a:r>
              <a:rPr sz="1069" spc="15" dirty="0">
                <a:latin typeface="Times New Roman"/>
                <a:cs typeface="Times New Roman"/>
              </a:rPr>
              <a:t>the sum </a:t>
            </a:r>
            <a:r>
              <a:rPr sz="1069" spc="10" dirty="0">
                <a:latin typeface="Times New Roman"/>
                <a:cs typeface="Times New Roman"/>
              </a:rPr>
              <a:t>for each individual group of column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values.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47"/>
              </a:spcBef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syntax for the </a:t>
            </a:r>
            <a:r>
              <a:rPr sz="1069" spc="19" dirty="0">
                <a:latin typeface="Times New Roman"/>
                <a:cs typeface="Times New Roman"/>
              </a:rPr>
              <a:t>GROUP </a:t>
            </a:r>
            <a:r>
              <a:rPr sz="1069" spc="15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clause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is:</a:t>
            </a:r>
            <a:endParaRPr sz="1069">
              <a:latin typeface="Times New Roman"/>
              <a:cs typeface="Times New Roman"/>
            </a:endParaRPr>
          </a:p>
          <a:p>
            <a:pPr marL="431526" marR="914291">
              <a:lnSpc>
                <a:spcPct val="148200"/>
              </a:lnSpc>
              <a:spcBef>
                <a:spcPts val="651"/>
              </a:spcBef>
            </a:pPr>
            <a:r>
              <a:rPr sz="1069" spc="15" dirty="0">
                <a:latin typeface="Times New Roman"/>
                <a:cs typeface="Times New Roman"/>
              </a:rPr>
              <a:t>SELECT </a:t>
            </a:r>
            <a:r>
              <a:rPr sz="1069" spc="10" dirty="0">
                <a:latin typeface="Times New Roman"/>
                <a:cs typeface="Times New Roman"/>
              </a:rPr>
              <a:t>column1, column2, </a:t>
            </a:r>
            <a:r>
              <a:rPr sz="1069" spc="5" dirty="0">
                <a:latin typeface="Times New Roman"/>
                <a:cs typeface="Times New Roman"/>
              </a:rPr>
              <a:t>... </a:t>
            </a:r>
            <a:r>
              <a:rPr sz="1069" spc="10" dirty="0">
                <a:latin typeface="Times New Roman"/>
                <a:cs typeface="Times New Roman"/>
              </a:rPr>
              <a:t>column_n, aggregate_function  (expression)</a:t>
            </a:r>
            <a:endParaRPr sz="1069">
              <a:latin typeface="Times New Roman"/>
              <a:cs typeface="Times New Roman"/>
            </a:endParaRPr>
          </a:p>
          <a:p>
            <a:pPr marL="431526" marR="3329970">
              <a:lnSpc>
                <a:spcPct val="147300"/>
              </a:lnSpc>
            </a:pP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5" dirty="0">
                <a:latin typeface="Times New Roman"/>
                <a:cs typeface="Times New Roman"/>
              </a:rPr>
              <a:t>tables  </a:t>
            </a:r>
            <a:r>
              <a:rPr sz="1069" spc="19" dirty="0">
                <a:latin typeface="Times New Roman"/>
                <a:cs typeface="Times New Roman"/>
              </a:rPr>
              <a:t>WHERE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predicates</a:t>
            </a:r>
            <a:endParaRPr sz="1069">
              <a:latin typeface="Times New Roman"/>
              <a:cs typeface="Times New Roman"/>
            </a:endParaRPr>
          </a:p>
          <a:p>
            <a:pPr marL="431526">
              <a:spcBef>
                <a:spcPts val="617"/>
              </a:spcBef>
            </a:pPr>
            <a:r>
              <a:rPr sz="1069" spc="15" dirty="0">
                <a:latin typeface="Times New Roman"/>
                <a:cs typeface="Times New Roman"/>
              </a:rPr>
              <a:t>GROUP BY </a:t>
            </a:r>
            <a:r>
              <a:rPr sz="1069" spc="10" dirty="0">
                <a:latin typeface="Times New Roman"/>
                <a:cs typeface="Times New Roman"/>
              </a:rPr>
              <a:t>column1, column2, </a:t>
            </a:r>
            <a:r>
              <a:rPr sz="1069" spc="5" dirty="0">
                <a:latin typeface="Times New Roman"/>
                <a:cs typeface="Times New Roman"/>
              </a:rPr>
              <a:t>...</a:t>
            </a:r>
            <a:r>
              <a:rPr sz="1069" spc="10" dirty="0">
                <a:latin typeface="Times New Roman"/>
                <a:cs typeface="Times New Roman"/>
              </a:rPr>
              <a:t> column_n;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47"/>
              </a:spcBef>
            </a:pPr>
            <a:r>
              <a:rPr sz="1069" spc="10" dirty="0">
                <a:latin typeface="Times New Roman"/>
                <a:cs typeface="Times New Roman"/>
              </a:rPr>
              <a:t>Aggregate function 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a function such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9" dirty="0">
                <a:latin typeface="Times New Roman"/>
                <a:cs typeface="Times New Roman"/>
              </a:rPr>
              <a:t>SUM, </a:t>
            </a:r>
            <a:r>
              <a:rPr sz="1069" spc="15" dirty="0">
                <a:latin typeface="Times New Roman"/>
                <a:cs typeface="Times New Roman"/>
              </a:rPr>
              <a:t>COUNT, MIN </a:t>
            </a:r>
            <a:r>
              <a:rPr sz="1069" spc="10" dirty="0">
                <a:latin typeface="Times New Roman"/>
                <a:cs typeface="Times New Roman"/>
              </a:rPr>
              <a:t>or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24" dirty="0">
                <a:latin typeface="Times New Roman"/>
                <a:cs typeface="Times New Roman"/>
              </a:rPr>
              <a:t>MAX</a:t>
            </a:r>
            <a:endParaRPr sz="106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68558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84" y="1544496"/>
            <a:ext cx="4866040" cy="7752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259"/>
              </a:lnSpc>
            </a:pPr>
            <a:r>
              <a:rPr sz="1069" spc="49" dirty="0">
                <a:latin typeface="Times New Roman"/>
                <a:cs typeface="Times New Roman"/>
              </a:rPr>
              <a:t>Example </a:t>
            </a:r>
            <a:r>
              <a:rPr sz="1069" spc="34" dirty="0">
                <a:latin typeface="Times New Roman"/>
                <a:cs typeface="Times New Roman"/>
              </a:rPr>
              <a:t>using </a:t>
            </a:r>
            <a:r>
              <a:rPr sz="1069" spc="49" dirty="0">
                <a:latin typeface="Times New Roman"/>
                <a:cs typeface="Times New Roman"/>
              </a:rPr>
              <a:t>the </a:t>
            </a:r>
            <a:r>
              <a:rPr sz="1069" spc="34" dirty="0">
                <a:latin typeface="Times New Roman"/>
                <a:cs typeface="Times New Roman"/>
              </a:rPr>
              <a:t>SUM</a:t>
            </a:r>
            <a:r>
              <a:rPr sz="1069" spc="-170" dirty="0">
                <a:latin typeface="Times New Roman"/>
                <a:cs typeface="Times New Roman"/>
              </a:rPr>
              <a:t> </a:t>
            </a:r>
            <a:r>
              <a:rPr sz="1069" spc="44" dirty="0">
                <a:latin typeface="Times New Roman"/>
                <a:cs typeface="Times New Roman"/>
              </a:rPr>
              <a:t>function</a:t>
            </a:r>
            <a:endParaRPr sz="1069">
              <a:latin typeface="Times New Roman"/>
              <a:cs typeface="Times New Roman"/>
            </a:endParaRPr>
          </a:p>
          <a:p>
            <a:pPr marL="12347" marR="62968">
              <a:lnSpc>
                <a:spcPts val="1274"/>
              </a:lnSpc>
              <a:spcBef>
                <a:spcPts val="24"/>
              </a:spcBef>
            </a:pPr>
            <a:r>
              <a:rPr sz="1069" spc="10" dirty="0">
                <a:latin typeface="Times New Roman"/>
                <a:cs typeface="Times New Roman"/>
              </a:rPr>
              <a:t>For example, the </a:t>
            </a:r>
            <a:r>
              <a:rPr sz="1069" spc="19" dirty="0">
                <a:latin typeface="Times New Roman"/>
                <a:cs typeface="Times New Roman"/>
              </a:rPr>
              <a:t>SUM </a:t>
            </a:r>
            <a:r>
              <a:rPr sz="1069" spc="10" dirty="0">
                <a:latin typeface="Times New Roman"/>
                <a:cs typeface="Times New Roman"/>
              </a:rPr>
              <a:t>function can be used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return </a:t>
            </a:r>
            <a:r>
              <a:rPr sz="1069" spc="15" dirty="0">
                <a:latin typeface="Times New Roman"/>
                <a:cs typeface="Times New Roman"/>
              </a:rPr>
              <a:t>the name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department and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total sales </a:t>
            </a:r>
            <a:r>
              <a:rPr sz="1069" spc="10" dirty="0">
                <a:latin typeface="Times New Roman"/>
                <a:cs typeface="Times New Roman"/>
              </a:rPr>
              <a:t>(in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associated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department).</a:t>
            </a:r>
            <a:endParaRPr sz="1069">
              <a:latin typeface="Times New Roman"/>
              <a:cs typeface="Times New Roman"/>
            </a:endParaRPr>
          </a:p>
          <a:p>
            <a:pPr marL="12347" marR="1788454">
              <a:lnSpc>
                <a:spcPts val="1264"/>
              </a:lnSpc>
              <a:spcBef>
                <a:spcPts val="15"/>
              </a:spcBef>
            </a:pPr>
            <a:r>
              <a:rPr sz="1069" spc="68" dirty="0">
                <a:latin typeface="Times New Roman"/>
                <a:cs typeface="Times New Roman"/>
              </a:rPr>
              <a:t>SELECT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58" dirty="0">
                <a:latin typeface="Times New Roman"/>
                <a:cs typeface="Times New Roman"/>
              </a:rPr>
              <a:t>department,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39" dirty="0">
                <a:latin typeface="Times New Roman"/>
                <a:cs typeface="Times New Roman"/>
              </a:rPr>
              <a:t>SUM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(sales)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39" dirty="0">
                <a:latin typeface="Times New Roman"/>
                <a:cs typeface="Times New Roman"/>
              </a:rPr>
              <a:t>as</a:t>
            </a:r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spc="68" dirty="0">
                <a:latin typeface="Times New Roman"/>
                <a:cs typeface="Times New Roman"/>
              </a:rPr>
              <a:t>"Total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44" dirty="0">
                <a:latin typeface="Times New Roman"/>
                <a:cs typeface="Times New Roman"/>
              </a:rPr>
              <a:t>sales"  </a:t>
            </a:r>
            <a:r>
              <a:rPr sz="1069" spc="78" dirty="0">
                <a:latin typeface="Times New Roman"/>
                <a:cs typeface="Times New Roman"/>
              </a:rPr>
              <a:t>FROM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49" dirty="0">
                <a:latin typeface="Times New Roman"/>
                <a:cs typeface="Times New Roman"/>
              </a:rPr>
              <a:t>order_details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06"/>
              </a:lnSpc>
            </a:pPr>
            <a:r>
              <a:rPr sz="1069" spc="68" dirty="0">
                <a:latin typeface="Times New Roman"/>
                <a:cs typeface="Times New Roman"/>
              </a:rPr>
              <a:t>GROUP </a:t>
            </a:r>
            <a:r>
              <a:rPr sz="1069" spc="19" dirty="0">
                <a:latin typeface="Times New Roman"/>
                <a:cs typeface="Times New Roman"/>
              </a:rPr>
              <a:t>BY</a:t>
            </a:r>
            <a:r>
              <a:rPr sz="1069" spc="-160" dirty="0">
                <a:latin typeface="Times New Roman"/>
                <a:cs typeface="Times New Roman"/>
              </a:rPr>
              <a:t> </a:t>
            </a:r>
            <a:r>
              <a:rPr sz="1069" spc="68" dirty="0">
                <a:latin typeface="Times New Roman"/>
                <a:cs typeface="Times New Roman"/>
              </a:rPr>
              <a:t>department;</a:t>
            </a:r>
            <a:endParaRPr sz="1069">
              <a:latin typeface="Times New Roman"/>
              <a:cs typeface="Times New Roman"/>
            </a:endParaRPr>
          </a:p>
          <a:p>
            <a:pPr marL="12347" marR="401892" algn="just">
              <a:lnSpc>
                <a:spcPts val="1264"/>
              </a:lnSpc>
              <a:spcBef>
                <a:spcPts val="39"/>
              </a:spcBef>
            </a:pP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this example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listed one </a:t>
            </a:r>
            <a:r>
              <a:rPr sz="1069" spc="15" dirty="0">
                <a:latin typeface="Times New Roman"/>
                <a:cs typeface="Times New Roman"/>
              </a:rPr>
              <a:t>column in the SELECT </a:t>
            </a:r>
            <a:r>
              <a:rPr sz="1069" spc="10" dirty="0">
                <a:latin typeface="Times New Roman"/>
                <a:cs typeface="Times New Roman"/>
              </a:rPr>
              <a:t>statement that </a:t>
            </a:r>
            <a:r>
              <a:rPr sz="1069" spc="15" dirty="0">
                <a:latin typeface="Times New Roman"/>
                <a:cs typeface="Times New Roman"/>
              </a:rPr>
              <a:t>is not  </a:t>
            </a:r>
            <a:r>
              <a:rPr sz="1069" spc="10" dirty="0">
                <a:latin typeface="Times New Roman"/>
                <a:cs typeface="Times New Roman"/>
              </a:rPr>
              <a:t>encapsulated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9" dirty="0">
                <a:latin typeface="Times New Roman"/>
                <a:cs typeface="Times New Roman"/>
              </a:rPr>
              <a:t>SUM </a:t>
            </a:r>
            <a:r>
              <a:rPr sz="1069" spc="10" dirty="0">
                <a:latin typeface="Times New Roman"/>
                <a:cs typeface="Times New Roman"/>
              </a:rPr>
              <a:t>function, </a:t>
            </a:r>
            <a:r>
              <a:rPr sz="1069" spc="5" dirty="0">
                <a:latin typeface="Times New Roman"/>
                <a:cs typeface="Times New Roman"/>
              </a:rPr>
              <a:t>so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15" dirty="0">
                <a:latin typeface="Times New Roman"/>
                <a:cs typeface="Times New Roman"/>
              </a:rPr>
              <a:t>used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9" dirty="0">
                <a:latin typeface="Times New Roman"/>
                <a:cs typeface="Times New Roman"/>
              </a:rPr>
              <a:t>GROUP </a:t>
            </a:r>
            <a:r>
              <a:rPr sz="1069" spc="15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clause.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department </a:t>
            </a:r>
            <a:r>
              <a:rPr sz="1069" spc="5" dirty="0">
                <a:latin typeface="Times New Roman"/>
                <a:cs typeface="Times New Roman"/>
              </a:rPr>
              <a:t>field </a:t>
            </a:r>
            <a:r>
              <a:rPr sz="1069" spc="10" dirty="0">
                <a:latin typeface="Times New Roman"/>
                <a:cs typeface="Times New Roman"/>
              </a:rPr>
              <a:t>must, therefore, be listed </a:t>
            </a:r>
            <a:r>
              <a:rPr sz="1069" spc="15" dirty="0">
                <a:latin typeface="Times New Roman"/>
                <a:cs typeface="Times New Roman"/>
              </a:rPr>
              <a:t>in the </a:t>
            </a:r>
            <a:r>
              <a:rPr sz="1069" spc="19" dirty="0">
                <a:latin typeface="Times New Roman"/>
                <a:cs typeface="Times New Roman"/>
              </a:rPr>
              <a:t>GROUP BY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section.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25"/>
              </a:lnSpc>
            </a:pPr>
            <a:r>
              <a:rPr sz="1069" spc="49" dirty="0">
                <a:latin typeface="Times New Roman"/>
                <a:cs typeface="Times New Roman"/>
              </a:rPr>
              <a:t>Example </a:t>
            </a:r>
            <a:r>
              <a:rPr sz="1069" spc="34" dirty="0">
                <a:latin typeface="Times New Roman"/>
                <a:cs typeface="Times New Roman"/>
              </a:rPr>
              <a:t>using </a:t>
            </a:r>
            <a:r>
              <a:rPr sz="1069" spc="49" dirty="0">
                <a:latin typeface="Times New Roman"/>
                <a:cs typeface="Times New Roman"/>
              </a:rPr>
              <a:t>the </a:t>
            </a:r>
            <a:r>
              <a:rPr sz="1069" spc="53" dirty="0">
                <a:latin typeface="Times New Roman"/>
                <a:cs typeface="Times New Roman"/>
              </a:rPr>
              <a:t>COUNT</a:t>
            </a:r>
            <a:r>
              <a:rPr sz="1069" spc="-170" dirty="0">
                <a:latin typeface="Times New Roman"/>
                <a:cs typeface="Times New Roman"/>
              </a:rPr>
              <a:t> </a:t>
            </a:r>
            <a:r>
              <a:rPr sz="1069" spc="44" dirty="0">
                <a:latin typeface="Times New Roman"/>
                <a:cs typeface="Times New Roman"/>
              </a:rPr>
              <a:t>function</a:t>
            </a:r>
            <a:endParaRPr sz="1069">
              <a:latin typeface="Times New Roman"/>
              <a:cs typeface="Times New Roman"/>
            </a:endParaRPr>
          </a:p>
          <a:p>
            <a:pPr marL="12347" marR="67291">
              <a:lnSpc>
                <a:spcPts val="1264"/>
              </a:lnSpc>
              <a:spcBef>
                <a:spcPts val="39"/>
              </a:spcBef>
            </a:pPr>
            <a:r>
              <a:rPr sz="1069" spc="24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also </a:t>
            </a:r>
            <a:r>
              <a:rPr sz="1069" spc="15" dirty="0">
                <a:latin typeface="Times New Roman"/>
                <a:cs typeface="Times New Roman"/>
              </a:rPr>
              <a:t>use the </a:t>
            </a:r>
            <a:r>
              <a:rPr sz="1069" spc="19" dirty="0">
                <a:latin typeface="Times New Roman"/>
                <a:cs typeface="Times New Roman"/>
              </a:rPr>
              <a:t>COUNT </a:t>
            </a:r>
            <a:r>
              <a:rPr sz="1069" spc="10" dirty="0">
                <a:latin typeface="Times New Roman"/>
                <a:cs typeface="Times New Roman"/>
              </a:rPr>
              <a:t>function </a:t>
            </a:r>
            <a:r>
              <a:rPr sz="1069" spc="5" dirty="0">
                <a:latin typeface="Times New Roman"/>
                <a:cs typeface="Times New Roman"/>
              </a:rPr>
              <a:t>to return </a:t>
            </a:r>
            <a:r>
              <a:rPr sz="1069" spc="15" dirty="0">
                <a:latin typeface="Times New Roman"/>
                <a:cs typeface="Times New Roman"/>
              </a:rPr>
              <a:t>the name </a:t>
            </a:r>
            <a:r>
              <a:rPr sz="1069" spc="10" dirty="0">
                <a:latin typeface="Times New Roman"/>
                <a:cs typeface="Times New Roman"/>
              </a:rPr>
              <a:t>of the department and </a:t>
            </a:r>
            <a:r>
              <a:rPr sz="1069" spc="15" dirty="0">
                <a:latin typeface="Times New Roman"/>
                <a:cs typeface="Times New Roman"/>
              </a:rPr>
              <a:t>the  number </a:t>
            </a:r>
            <a:r>
              <a:rPr sz="1069" spc="10" dirty="0">
                <a:latin typeface="Times New Roman"/>
                <a:cs typeface="Times New Roman"/>
              </a:rPr>
              <a:t>of employees (in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associated department) that </a:t>
            </a:r>
            <a:r>
              <a:rPr sz="1069" spc="15" dirty="0">
                <a:latin typeface="Times New Roman"/>
                <a:cs typeface="Times New Roman"/>
              </a:rPr>
              <a:t>make </a:t>
            </a:r>
            <a:r>
              <a:rPr sz="1069" spc="10" dirty="0">
                <a:latin typeface="Times New Roman"/>
                <a:cs typeface="Times New Roman"/>
              </a:rPr>
              <a:t>over </a:t>
            </a:r>
            <a:r>
              <a:rPr sz="1069" spc="15" dirty="0">
                <a:latin typeface="Times New Roman"/>
                <a:cs typeface="Times New Roman"/>
              </a:rPr>
              <a:t>Rs 25,000 </a:t>
            </a:r>
            <a:r>
              <a:rPr sz="1069" spc="5" dirty="0">
                <a:latin typeface="Times New Roman"/>
                <a:cs typeface="Times New Roman"/>
              </a:rPr>
              <a:t>/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year.</a:t>
            </a:r>
            <a:endParaRPr sz="1069">
              <a:latin typeface="Times New Roman"/>
              <a:cs typeface="Times New Roman"/>
            </a:endParaRPr>
          </a:p>
          <a:p>
            <a:pPr marL="12347" marR="1141475">
              <a:lnSpc>
                <a:spcPts val="1274"/>
              </a:lnSpc>
              <a:spcBef>
                <a:spcPts val="10"/>
              </a:spcBef>
            </a:pPr>
            <a:r>
              <a:rPr sz="1069" spc="68" dirty="0">
                <a:latin typeface="Times New Roman"/>
                <a:cs typeface="Times New Roman"/>
              </a:rPr>
              <a:t>SELECT </a:t>
            </a:r>
            <a:r>
              <a:rPr sz="1069" spc="58" dirty="0">
                <a:latin typeface="Times New Roman"/>
                <a:cs typeface="Times New Roman"/>
              </a:rPr>
              <a:t>department, </a:t>
            </a:r>
            <a:r>
              <a:rPr sz="1069" spc="53" dirty="0">
                <a:latin typeface="Times New Roman"/>
                <a:cs typeface="Times New Roman"/>
              </a:rPr>
              <a:t>COUNT </a:t>
            </a:r>
            <a:r>
              <a:rPr sz="1069" spc="10" dirty="0">
                <a:latin typeface="Times New Roman"/>
                <a:cs typeface="Times New Roman"/>
              </a:rPr>
              <a:t>(*) </a:t>
            </a:r>
            <a:r>
              <a:rPr sz="1069" spc="39" dirty="0">
                <a:latin typeface="Times New Roman"/>
                <a:cs typeface="Times New Roman"/>
              </a:rPr>
              <a:t>as </a:t>
            </a:r>
            <a:r>
              <a:rPr sz="1069" spc="78" dirty="0">
                <a:latin typeface="Times New Roman"/>
                <a:cs typeface="Times New Roman"/>
              </a:rPr>
              <a:t>"Number</a:t>
            </a:r>
            <a:r>
              <a:rPr sz="1069" spc="-17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39" dirty="0">
                <a:latin typeface="Times New Roman"/>
                <a:cs typeface="Times New Roman"/>
              </a:rPr>
              <a:t>employees"  </a:t>
            </a:r>
            <a:r>
              <a:rPr sz="1069" spc="78" dirty="0">
                <a:latin typeface="Times New Roman"/>
                <a:cs typeface="Times New Roman"/>
              </a:rPr>
              <a:t>FROM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24" dirty="0">
                <a:latin typeface="Times New Roman"/>
                <a:cs typeface="Times New Roman"/>
              </a:rPr>
              <a:t>employees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06"/>
              </a:lnSpc>
            </a:pPr>
            <a:r>
              <a:rPr sz="1069" spc="83" dirty="0">
                <a:latin typeface="Times New Roman"/>
                <a:cs typeface="Times New Roman"/>
              </a:rPr>
              <a:t>WHERE </a:t>
            </a:r>
            <a:r>
              <a:rPr sz="1069" spc="49" dirty="0">
                <a:latin typeface="Times New Roman"/>
                <a:cs typeface="Times New Roman"/>
              </a:rPr>
              <a:t>salary </a:t>
            </a:r>
            <a:r>
              <a:rPr sz="1069" spc="19" dirty="0">
                <a:latin typeface="Times New Roman"/>
                <a:cs typeface="Times New Roman"/>
              </a:rPr>
              <a:t>&gt;</a:t>
            </a:r>
            <a:r>
              <a:rPr sz="1069" spc="-175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25000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</a:pPr>
            <a:r>
              <a:rPr sz="1069" spc="68" dirty="0">
                <a:latin typeface="Times New Roman"/>
                <a:cs typeface="Times New Roman"/>
              </a:rPr>
              <a:t>GROUP </a:t>
            </a:r>
            <a:r>
              <a:rPr sz="1069" spc="19" dirty="0">
                <a:latin typeface="Times New Roman"/>
                <a:cs typeface="Times New Roman"/>
              </a:rPr>
              <a:t>BY</a:t>
            </a:r>
            <a:r>
              <a:rPr sz="1069" spc="-160" dirty="0">
                <a:latin typeface="Times New Roman"/>
                <a:cs typeface="Times New Roman"/>
              </a:rPr>
              <a:t> </a:t>
            </a:r>
            <a:r>
              <a:rPr sz="1069" spc="68" dirty="0">
                <a:latin typeface="Times New Roman"/>
                <a:cs typeface="Times New Roman"/>
              </a:rPr>
              <a:t>department;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24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1264" spc="44" dirty="0">
                <a:latin typeface="Times New Roman"/>
                <a:cs typeface="Times New Roman"/>
              </a:rPr>
              <a:t>HAVING</a:t>
            </a:r>
            <a:r>
              <a:rPr sz="1264" spc="-63" dirty="0">
                <a:latin typeface="Times New Roman"/>
                <a:cs typeface="Times New Roman"/>
              </a:rPr>
              <a:t> </a:t>
            </a:r>
            <a:r>
              <a:rPr sz="1264" spc="44" dirty="0">
                <a:latin typeface="Times New Roman"/>
                <a:cs typeface="Times New Roman"/>
              </a:rPr>
              <a:t>Clause</a:t>
            </a:r>
            <a:endParaRPr sz="1264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700"/>
              </a:lnSpc>
              <a:spcBef>
                <a:spcPts val="632"/>
              </a:spcBef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9" dirty="0">
                <a:latin typeface="Times New Roman"/>
                <a:cs typeface="Times New Roman"/>
              </a:rPr>
              <a:t>HAVING </a:t>
            </a:r>
            <a:r>
              <a:rPr sz="1069" spc="10" dirty="0">
                <a:latin typeface="Times New Roman"/>
                <a:cs typeface="Times New Roman"/>
              </a:rPr>
              <a:t>clause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used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combination with the </a:t>
            </a:r>
            <a:r>
              <a:rPr sz="1069" spc="19" dirty="0">
                <a:latin typeface="Times New Roman"/>
                <a:cs typeface="Times New Roman"/>
              </a:rPr>
              <a:t>GROUP </a:t>
            </a:r>
            <a:r>
              <a:rPr sz="1069" spc="15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clause. </a:t>
            </a:r>
            <a:r>
              <a:rPr sz="1069" spc="-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be  used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SELECT </a:t>
            </a:r>
            <a:r>
              <a:rPr sz="1069" spc="10" dirty="0">
                <a:latin typeface="Times New Roman"/>
                <a:cs typeface="Times New Roman"/>
              </a:rPr>
              <a:t>statement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filter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records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9" dirty="0">
                <a:latin typeface="Times New Roman"/>
                <a:cs typeface="Times New Roman"/>
              </a:rPr>
              <a:t>GROUP </a:t>
            </a:r>
            <a:r>
              <a:rPr sz="1069" spc="15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returns.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times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want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limit the output based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the corresponding </a:t>
            </a:r>
            <a:r>
              <a:rPr sz="1069" spc="15" dirty="0">
                <a:latin typeface="Times New Roman"/>
                <a:cs typeface="Times New Roman"/>
              </a:rPr>
              <a:t>sum </a:t>
            </a:r>
            <a:r>
              <a:rPr sz="1069" spc="10" dirty="0">
                <a:latin typeface="Times New Roman"/>
                <a:cs typeface="Times New Roman"/>
              </a:rPr>
              <a:t>(or </a:t>
            </a:r>
            <a:r>
              <a:rPr sz="1069" spc="19" dirty="0">
                <a:latin typeface="Times New Roman"/>
                <a:cs typeface="Times New Roman"/>
              </a:rPr>
              <a:t>any </a:t>
            </a:r>
            <a:r>
              <a:rPr sz="1069" spc="10" dirty="0">
                <a:latin typeface="Times New Roman"/>
                <a:cs typeface="Times New Roman"/>
              </a:rPr>
              <a:t>other aggregate  functions). </a:t>
            </a:r>
            <a:r>
              <a:rPr sz="1069" spc="15" dirty="0">
                <a:latin typeface="Times New Roman"/>
                <a:cs typeface="Times New Roman"/>
              </a:rPr>
              <a:t>For </a:t>
            </a:r>
            <a:r>
              <a:rPr sz="1069" spc="10" dirty="0">
                <a:latin typeface="Times New Roman"/>
                <a:cs typeface="Times New Roman"/>
              </a:rPr>
              <a:t>example, </a:t>
            </a:r>
            <a:r>
              <a:rPr sz="1069" spc="15" dirty="0">
                <a:latin typeface="Times New Roman"/>
                <a:cs typeface="Times New Roman"/>
              </a:rPr>
              <a:t>we might </a:t>
            </a:r>
            <a:r>
              <a:rPr sz="1069" spc="10" dirty="0">
                <a:latin typeface="Times New Roman"/>
                <a:cs typeface="Times New Roman"/>
              </a:rPr>
              <a:t>want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see </a:t>
            </a:r>
            <a:r>
              <a:rPr sz="1069" spc="15" dirty="0">
                <a:latin typeface="Times New Roman"/>
                <a:cs typeface="Times New Roman"/>
              </a:rPr>
              <a:t>only </a:t>
            </a:r>
            <a:r>
              <a:rPr sz="1069" spc="10" dirty="0">
                <a:latin typeface="Times New Roman"/>
                <a:cs typeface="Times New Roman"/>
              </a:rPr>
              <a:t>the stores with sales over </a:t>
            </a:r>
            <a:r>
              <a:rPr sz="1069" spc="15" dirty="0">
                <a:latin typeface="Times New Roman"/>
                <a:cs typeface="Times New Roman"/>
              </a:rPr>
              <a:t>Rs  </a:t>
            </a:r>
            <a:r>
              <a:rPr sz="1069" spc="10" dirty="0">
                <a:latin typeface="Times New Roman"/>
                <a:cs typeface="Times New Roman"/>
              </a:rPr>
              <a:t>1,500. </a:t>
            </a:r>
            <a:r>
              <a:rPr sz="1069" spc="5" dirty="0">
                <a:latin typeface="Times New Roman"/>
                <a:cs typeface="Times New Roman"/>
              </a:rPr>
              <a:t>Instead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using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9" dirty="0">
                <a:latin typeface="Times New Roman"/>
                <a:cs typeface="Times New Roman"/>
              </a:rPr>
              <a:t>WHERE </a:t>
            </a:r>
            <a:r>
              <a:rPr sz="1069" spc="10" dirty="0">
                <a:latin typeface="Times New Roman"/>
                <a:cs typeface="Times New Roman"/>
              </a:rPr>
              <a:t>clause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9" dirty="0">
                <a:latin typeface="Times New Roman"/>
                <a:cs typeface="Times New Roman"/>
              </a:rPr>
              <a:t>SQL </a:t>
            </a:r>
            <a:r>
              <a:rPr sz="1069" spc="10" dirty="0">
                <a:latin typeface="Times New Roman"/>
                <a:cs typeface="Times New Roman"/>
              </a:rPr>
              <a:t>statement, though,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need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use the HAVING </a:t>
            </a:r>
            <a:r>
              <a:rPr sz="1069" spc="10" dirty="0">
                <a:latin typeface="Times New Roman"/>
                <a:cs typeface="Times New Roman"/>
              </a:rPr>
              <a:t>clause, which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reserved </a:t>
            </a:r>
            <a:r>
              <a:rPr sz="1069" spc="10" dirty="0">
                <a:latin typeface="Times New Roman"/>
                <a:cs typeface="Times New Roman"/>
              </a:rPr>
              <a:t>for aggregate functions. The </a:t>
            </a:r>
            <a:r>
              <a:rPr sz="1069" spc="15" dirty="0">
                <a:latin typeface="Times New Roman"/>
                <a:cs typeface="Times New Roman"/>
              </a:rPr>
              <a:t>HAVING  </a:t>
            </a:r>
            <a:r>
              <a:rPr sz="1069" spc="10" dirty="0">
                <a:latin typeface="Times New Roman"/>
                <a:cs typeface="Times New Roman"/>
              </a:rPr>
              <a:t>clause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typically placed near the end of the </a:t>
            </a:r>
            <a:r>
              <a:rPr sz="1069" spc="19" dirty="0">
                <a:latin typeface="Times New Roman"/>
                <a:cs typeface="Times New Roman"/>
              </a:rPr>
              <a:t>SQL </a:t>
            </a:r>
            <a:r>
              <a:rPr sz="1069" spc="10" dirty="0">
                <a:latin typeface="Times New Roman"/>
                <a:cs typeface="Times New Roman"/>
              </a:rPr>
              <a:t>statement, and a </a:t>
            </a:r>
            <a:r>
              <a:rPr sz="1069" spc="15" dirty="0">
                <a:latin typeface="Times New Roman"/>
                <a:cs typeface="Times New Roman"/>
              </a:rPr>
              <a:t>SQL </a:t>
            </a:r>
            <a:r>
              <a:rPr sz="1069" spc="10" dirty="0">
                <a:latin typeface="Times New Roman"/>
                <a:cs typeface="Times New Roman"/>
              </a:rPr>
              <a:t>statement  with </a:t>
            </a:r>
            <a:r>
              <a:rPr sz="1069" spc="15" dirty="0">
                <a:latin typeface="Times New Roman"/>
                <a:cs typeface="Times New Roman"/>
              </a:rPr>
              <a:t>the HAVING clause </a:t>
            </a:r>
            <a:r>
              <a:rPr sz="1069" spc="19" dirty="0">
                <a:latin typeface="Times New Roman"/>
                <a:cs typeface="Times New Roman"/>
              </a:rPr>
              <a:t>may </a:t>
            </a:r>
            <a:r>
              <a:rPr sz="1069" spc="15" dirty="0">
                <a:latin typeface="Times New Roman"/>
                <a:cs typeface="Times New Roman"/>
              </a:rPr>
              <a:t>or </a:t>
            </a:r>
            <a:r>
              <a:rPr sz="1069" spc="19" dirty="0">
                <a:latin typeface="Times New Roman"/>
                <a:cs typeface="Times New Roman"/>
              </a:rPr>
              <a:t>may </a:t>
            </a:r>
            <a:r>
              <a:rPr sz="1069" spc="10" dirty="0">
                <a:latin typeface="Times New Roman"/>
                <a:cs typeface="Times New Roman"/>
              </a:rPr>
              <a:t>not include the </a:t>
            </a:r>
            <a:r>
              <a:rPr sz="1069" spc="15" dirty="0">
                <a:latin typeface="Times New Roman"/>
                <a:cs typeface="Times New Roman"/>
              </a:rPr>
              <a:t>GROUP </a:t>
            </a:r>
            <a:r>
              <a:rPr sz="1069" spc="19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clause.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syntax  </a:t>
            </a:r>
            <a:r>
              <a:rPr sz="1069" spc="10" dirty="0">
                <a:latin typeface="Times New Roman"/>
                <a:cs typeface="Times New Roman"/>
              </a:rPr>
              <a:t>for the </a:t>
            </a:r>
            <a:r>
              <a:rPr sz="1069" spc="19" dirty="0">
                <a:latin typeface="Times New Roman"/>
                <a:cs typeface="Times New Roman"/>
              </a:rPr>
              <a:t>HAVING </a:t>
            </a:r>
            <a:r>
              <a:rPr sz="1069" spc="10" dirty="0">
                <a:latin typeface="Times New Roman"/>
                <a:cs typeface="Times New Roman"/>
              </a:rPr>
              <a:t>clause</a:t>
            </a:r>
            <a:r>
              <a:rPr sz="1069" spc="-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is: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069">
              <a:latin typeface="Times New Roman"/>
              <a:cs typeface="Times New Roman"/>
            </a:endParaRPr>
          </a:p>
          <a:p>
            <a:pPr marL="431526" marR="913674">
              <a:lnSpc>
                <a:spcPct val="1473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SELECT </a:t>
            </a:r>
            <a:r>
              <a:rPr sz="1069" spc="10" dirty="0">
                <a:latin typeface="Times New Roman"/>
                <a:cs typeface="Times New Roman"/>
              </a:rPr>
              <a:t>column1, column2, </a:t>
            </a:r>
            <a:r>
              <a:rPr sz="1069" spc="5" dirty="0">
                <a:latin typeface="Times New Roman"/>
                <a:cs typeface="Times New Roman"/>
              </a:rPr>
              <a:t>... </a:t>
            </a:r>
            <a:r>
              <a:rPr sz="1069" spc="10" dirty="0">
                <a:latin typeface="Times New Roman"/>
                <a:cs typeface="Times New Roman"/>
              </a:rPr>
              <a:t>column_n, aggregate_function  (expression)</a:t>
            </a:r>
            <a:endParaRPr sz="1069">
              <a:latin typeface="Times New Roman"/>
              <a:cs typeface="Times New Roman"/>
            </a:endParaRPr>
          </a:p>
          <a:p>
            <a:pPr marL="431526" marR="3329351">
              <a:lnSpc>
                <a:spcPct val="147300"/>
              </a:lnSpc>
              <a:spcBef>
                <a:spcPts val="10"/>
              </a:spcBef>
            </a:pP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5" dirty="0">
                <a:latin typeface="Times New Roman"/>
                <a:cs typeface="Times New Roman"/>
              </a:rPr>
              <a:t>tables  </a:t>
            </a:r>
            <a:r>
              <a:rPr sz="1069" spc="19" dirty="0">
                <a:latin typeface="Times New Roman"/>
                <a:cs typeface="Times New Roman"/>
              </a:rPr>
              <a:t>WHERE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predicates</a:t>
            </a:r>
            <a:endParaRPr sz="1069">
              <a:latin typeface="Times New Roman"/>
              <a:cs typeface="Times New Roman"/>
            </a:endParaRPr>
          </a:p>
          <a:p>
            <a:pPr marL="431526" marR="1871179">
              <a:lnSpc>
                <a:spcPct val="146400"/>
              </a:lnSpc>
              <a:spcBef>
                <a:spcPts val="19"/>
              </a:spcBef>
            </a:pPr>
            <a:r>
              <a:rPr sz="1069" spc="15" dirty="0">
                <a:latin typeface="Times New Roman"/>
                <a:cs typeface="Times New Roman"/>
              </a:rPr>
              <a:t>GROUP BY </a:t>
            </a:r>
            <a:r>
              <a:rPr sz="1069" spc="10" dirty="0">
                <a:latin typeface="Times New Roman"/>
                <a:cs typeface="Times New Roman"/>
              </a:rPr>
              <a:t>column1, column2, </a:t>
            </a:r>
            <a:r>
              <a:rPr sz="1069" spc="5" dirty="0">
                <a:latin typeface="Times New Roman"/>
                <a:cs typeface="Times New Roman"/>
              </a:rPr>
              <a:t>... </a:t>
            </a:r>
            <a:r>
              <a:rPr sz="1069" spc="15" dirty="0">
                <a:latin typeface="Times New Roman"/>
                <a:cs typeface="Times New Roman"/>
              </a:rPr>
              <a:t>column_n  HAVING </a:t>
            </a:r>
            <a:r>
              <a:rPr sz="1069" spc="10" dirty="0">
                <a:latin typeface="Times New Roman"/>
                <a:cs typeface="Times New Roman"/>
              </a:rPr>
              <a:t>condition1 </a:t>
            </a:r>
            <a:r>
              <a:rPr sz="1069" spc="5" dirty="0">
                <a:latin typeface="Times New Roman"/>
                <a:cs typeface="Times New Roman"/>
              </a:rPr>
              <a:t>...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condition_n;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1099495">
              <a:lnSpc>
                <a:spcPct val="148200"/>
              </a:lnSpc>
            </a:pPr>
            <a:r>
              <a:rPr sz="1069" spc="10" dirty="0">
                <a:latin typeface="Times New Roman"/>
                <a:cs typeface="Times New Roman"/>
              </a:rPr>
              <a:t>Aggregate function 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a function such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9" dirty="0">
                <a:latin typeface="Times New Roman"/>
                <a:cs typeface="Times New Roman"/>
              </a:rPr>
              <a:t>SUM, </a:t>
            </a:r>
            <a:r>
              <a:rPr sz="1069" spc="10" dirty="0">
                <a:latin typeface="Times New Roman"/>
                <a:cs typeface="Times New Roman"/>
              </a:rPr>
              <a:t>MIN </a:t>
            </a:r>
            <a:r>
              <a:rPr sz="1069" spc="15" dirty="0">
                <a:latin typeface="Times New Roman"/>
                <a:cs typeface="Times New Roman"/>
              </a:rPr>
              <a:t>or MAX.  </a:t>
            </a:r>
            <a:r>
              <a:rPr sz="1069" spc="24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see </a:t>
            </a:r>
            <a:r>
              <a:rPr sz="1069" spc="10" dirty="0">
                <a:latin typeface="Times New Roman"/>
                <a:cs typeface="Times New Roman"/>
              </a:rPr>
              <a:t>few examples of </a:t>
            </a:r>
            <a:r>
              <a:rPr sz="1069" spc="15" dirty="0">
                <a:latin typeface="Times New Roman"/>
                <a:cs typeface="Times New Roman"/>
              </a:rPr>
              <a:t>HAVING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Clause.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08"/>
              </a:spcBef>
            </a:pPr>
            <a:r>
              <a:rPr sz="1069" spc="49" dirty="0">
                <a:latin typeface="Times New Roman"/>
                <a:cs typeface="Times New Roman"/>
              </a:rPr>
              <a:t>Example </a:t>
            </a:r>
            <a:r>
              <a:rPr sz="1069" spc="34" dirty="0">
                <a:latin typeface="Times New Roman"/>
                <a:cs typeface="Times New Roman"/>
              </a:rPr>
              <a:t>using </a:t>
            </a:r>
            <a:r>
              <a:rPr sz="1069" spc="49" dirty="0">
                <a:latin typeface="Times New Roman"/>
                <a:cs typeface="Times New Roman"/>
              </a:rPr>
              <a:t>the </a:t>
            </a:r>
            <a:r>
              <a:rPr sz="1069" spc="34" dirty="0">
                <a:latin typeface="Times New Roman"/>
                <a:cs typeface="Times New Roman"/>
              </a:rPr>
              <a:t>SUM</a:t>
            </a:r>
            <a:r>
              <a:rPr sz="1069" spc="-170" dirty="0">
                <a:latin typeface="Times New Roman"/>
                <a:cs typeface="Times New Roman"/>
              </a:rPr>
              <a:t> </a:t>
            </a:r>
            <a:r>
              <a:rPr sz="1069" spc="44" dirty="0">
                <a:latin typeface="Times New Roman"/>
                <a:cs typeface="Times New Roman"/>
              </a:rPr>
              <a:t>function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23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1127853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34" y="1321543"/>
            <a:ext cx="4866658" cy="81668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18520" algn="just">
              <a:lnSpc>
                <a:spcPct val="98600"/>
              </a:lnSpc>
            </a:pPr>
            <a:r>
              <a:rPr sz="1069" spc="24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use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9" dirty="0">
                <a:latin typeface="Times New Roman"/>
                <a:cs typeface="Times New Roman"/>
              </a:rPr>
              <a:t>SUM </a:t>
            </a:r>
            <a:r>
              <a:rPr sz="1069" spc="10" dirty="0">
                <a:latin typeface="Times New Roman"/>
                <a:cs typeface="Times New Roman"/>
              </a:rPr>
              <a:t>function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return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name </a:t>
            </a:r>
            <a:r>
              <a:rPr sz="1069" spc="10" dirty="0">
                <a:latin typeface="Times New Roman"/>
                <a:cs typeface="Times New Roman"/>
              </a:rPr>
              <a:t>of the department and the </a:t>
            </a:r>
            <a:r>
              <a:rPr sz="1069" spc="5" dirty="0">
                <a:latin typeface="Times New Roman"/>
                <a:cs typeface="Times New Roman"/>
              </a:rPr>
              <a:t>total sales  </a:t>
            </a:r>
            <a:r>
              <a:rPr sz="1069" spc="10" dirty="0">
                <a:latin typeface="Times New Roman"/>
                <a:cs typeface="Times New Roman"/>
              </a:rPr>
              <a:t>(in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associated department). The </a:t>
            </a:r>
            <a:r>
              <a:rPr sz="1069" spc="15" dirty="0">
                <a:latin typeface="Times New Roman"/>
                <a:cs typeface="Times New Roman"/>
              </a:rPr>
              <a:t>HAVING </a:t>
            </a:r>
            <a:r>
              <a:rPr sz="1069" spc="10" dirty="0">
                <a:latin typeface="Times New Roman"/>
                <a:cs typeface="Times New Roman"/>
              </a:rPr>
              <a:t>clause </a:t>
            </a:r>
            <a:r>
              <a:rPr sz="1069" spc="5" dirty="0">
                <a:latin typeface="Times New Roman"/>
                <a:cs typeface="Times New Roman"/>
              </a:rPr>
              <a:t>will filter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results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5" dirty="0">
                <a:latin typeface="Times New Roman"/>
                <a:cs typeface="Times New Roman"/>
              </a:rPr>
              <a:t>only  </a:t>
            </a:r>
            <a:r>
              <a:rPr sz="1069" spc="10" dirty="0">
                <a:latin typeface="Times New Roman"/>
                <a:cs typeface="Times New Roman"/>
              </a:rPr>
              <a:t>departments with </a:t>
            </a:r>
            <a:r>
              <a:rPr sz="1069" spc="5" dirty="0">
                <a:latin typeface="Times New Roman"/>
                <a:cs typeface="Times New Roman"/>
              </a:rPr>
              <a:t>sales greater </a:t>
            </a:r>
            <a:r>
              <a:rPr sz="1069" spc="10" dirty="0">
                <a:latin typeface="Times New Roman"/>
                <a:cs typeface="Times New Roman"/>
              </a:rPr>
              <a:t>than </a:t>
            </a:r>
            <a:r>
              <a:rPr sz="1069" spc="15" dirty="0">
                <a:latin typeface="Times New Roman"/>
                <a:cs typeface="Times New Roman"/>
              </a:rPr>
              <a:t>Rs 1000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returned.</a:t>
            </a:r>
            <a:endParaRPr sz="1069">
              <a:latin typeface="Times New Roman"/>
              <a:cs typeface="Times New Roman"/>
            </a:endParaRPr>
          </a:p>
          <a:p>
            <a:pPr marL="12347" marR="1789688">
              <a:lnSpc>
                <a:spcPts val="1264"/>
              </a:lnSpc>
              <a:spcBef>
                <a:spcPts val="58"/>
              </a:spcBef>
            </a:pPr>
            <a:r>
              <a:rPr sz="1069" spc="68" dirty="0">
                <a:latin typeface="Times New Roman"/>
                <a:cs typeface="Times New Roman"/>
              </a:rPr>
              <a:t>SELECT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58" dirty="0">
                <a:latin typeface="Times New Roman"/>
                <a:cs typeface="Times New Roman"/>
              </a:rPr>
              <a:t>department,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39" dirty="0">
                <a:latin typeface="Times New Roman"/>
                <a:cs typeface="Times New Roman"/>
              </a:rPr>
              <a:t>SUM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(sales)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39" dirty="0">
                <a:latin typeface="Times New Roman"/>
                <a:cs typeface="Times New Roman"/>
              </a:rPr>
              <a:t>as</a:t>
            </a:r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spc="68" dirty="0">
                <a:latin typeface="Times New Roman"/>
                <a:cs typeface="Times New Roman"/>
              </a:rPr>
              <a:t>"Total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44" dirty="0">
                <a:latin typeface="Times New Roman"/>
                <a:cs typeface="Times New Roman"/>
              </a:rPr>
              <a:t>sales"  </a:t>
            </a:r>
            <a:r>
              <a:rPr sz="1069" spc="78" dirty="0">
                <a:latin typeface="Times New Roman"/>
                <a:cs typeface="Times New Roman"/>
              </a:rPr>
              <a:t>FROM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49" dirty="0">
                <a:latin typeface="Times New Roman"/>
                <a:cs typeface="Times New Roman"/>
              </a:rPr>
              <a:t>order_details</a:t>
            </a:r>
            <a:endParaRPr sz="1069">
              <a:latin typeface="Times New Roman"/>
              <a:cs typeface="Times New Roman"/>
            </a:endParaRPr>
          </a:p>
          <a:p>
            <a:pPr marL="12347" marR="3042286">
              <a:lnSpc>
                <a:spcPts val="1264"/>
              </a:lnSpc>
              <a:spcBef>
                <a:spcPts val="5"/>
              </a:spcBef>
            </a:pPr>
            <a:r>
              <a:rPr sz="1069" spc="68" dirty="0">
                <a:latin typeface="Times New Roman"/>
                <a:cs typeface="Times New Roman"/>
              </a:rPr>
              <a:t>GROUP </a:t>
            </a:r>
            <a:r>
              <a:rPr sz="1069" spc="19" dirty="0">
                <a:latin typeface="Times New Roman"/>
                <a:cs typeface="Times New Roman"/>
              </a:rPr>
              <a:t>BY </a:t>
            </a:r>
            <a:r>
              <a:rPr sz="1069" spc="68" dirty="0">
                <a:latin typeface="Times New Roman"/>
                <a:cs typeface="Times New Roman"/>
              </a:rPr>
              <a:t>department  </a:t>
            </a:r>
            <a:r>
              <a:rPr sz="1069" spc="49" dirty="0">
                <a:latin typeface="Times New Roman"/>
                <a:cs typeface="Times New Roman"/>
              </a:rPr>
              <a:t>HAVING </a:t>
            </a:r>
            <a:r>
              <a:rPr sz="1069" spc="34" dirty="0">
                <a:latin typeface="Times New Roman"/>
                <a:cs typeface="Times New Roman"/>
              </a:rPr>
              <a:t>SUM </a:t>
            </a:r>
            <a:r>
              <a:rPr sz="1069" spc="19" dirty="0">
                <a:latin typeface="Times New Roman"/>
                <a:cs typeface="Times New Roman"/>
              </a:rPr>
              <a:t>(sales) &gt;</a:t>
            </a:r>
            <a:r>
              <a:rPr sz="1069" spc="-141" dirty="0">
                <a:latin typeface="Times New Roman"/>
                <a:cs typeface="Times New Roman"/>
              </a:rPr>
              <a:t> </a:t>
            </a:r>
            <a:r>
              <a:rPr sz="1069" spc="24" dirty="0">
                <a:latin typeface="Times New Roman"/>
                <a:cs typeface="Times New Roman"/>
              </a:rPr>
              <a:t>1000;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191"/>
              </a:lnSpc>
            </a:pPr>
            <a:r>
              <a:rPr sz="1069" spc="15" dirty="0">
                <a:latin typeface="Times New Roman"/>
                <a:cs typeface="Times New Roman"/>
              </a:rPr>
              <a:t>Example </a:t>
            </a:r>
            <a:r>
              <a:rPr sz="1069" spc="10" dirty="0">
                <a:latin typeface="Times New Roman"/>
                <a:cs typeface="Times New Roman"/>
              </a:rPr>
              <a:t>using the </a:t>
            </a:r>
            <a:r>
              <a:rPr sz="1069" spc="19" dirty="0">
                <a:latin typeface="Times New Roman"/>
                <a:cs typeface="Times New Roman"/>
              </a:rPr>
              <a:t>COUNT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function</a:t>
            </a:r>
            <a:endParaRPr sz="1069">
              <a:latin typeface="Times New Roman"/>
              <a:cs typeface="Times New Roman"/>
            </a:endParaRPr>
          </a:p>
          <a:p>
            <a:pPr marL="12347" marR="230888">
              <a:lnSpc>
                <a:spcPts val="1264"/>
              </a:lnSpc>
              <a:spcBef>
                <a:spcPts val="53"/>
              </a:spcBef>
            </a:pPr>
            <a:r>
              <a:rPr sz="1069" spc="10" dirty="0">
                <a:latin typeface="Times New Roman"/>
                <a:cs typeface="Times New Roman"/>
              </a:rPr>
              <a:t>For example, </a:t>
            </a:r>
            <a:r>
              <a:rPr sz="1069" spc="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could </a:t>
            </a:r>
            <a:r>
              <a:rPr sz="1069" spc="15" dirty="0">
                <a:latin typeface="Times New Roman"/>
                <a:cs typeface="Times New Roman"/>
              </a:rPr>
              <a:t>use the COUNT </a:t>
            </a:r>
            <a:r>
              <a:rPr sz="1069" spc="10" dirty="0">
                <a:latin typeface="Times New Roman"/>
                <a:cs typeface="Times New Roman"/>
              </a:rPr>
              <a:t>function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return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name of </a:t>
            </a:r>
            <a:r>
              <a:rPr sz="1069" spc="10" dirty="0">
                <a:latin typeface="Times New Roman"/>
                <a:cs typeface="Times New Roman"/>
              </a:rPr>
              <a:t>the  department and the </a:t>
            </a:r>
            <a:r>
              <a:rPr sz="1069" spc="15" dirty="0">
                <a:latin typeface="Times New Roman"/>
                <a:cs typeface="Times New Roman"/>
              </a:rPr>
              <a:t>number </a:t>
            </a:r>
            <a:r>
              <a:rPr sz="1069" spc="10" dirty="0">
                <a:latin typeface="Times New Roman"/>
                <a:cs typeface="Times New Roman"/>
              </a:rPr>
              <a:t>of employees (in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associated department) that </a:t>
            </a:r>
            <a:r>
              <a:rPr sz="1069" spc="15" dirty="0">
                <a:latin typeface="Times New Roman"/>
                <a:cs typeface="Times New Roman"/>
              </a:rPr>
              <a:t>make  </a:t>
            </a:r>
            <a:r>
              <a:rPr sz="1069" spc="10" dirty="0">
                <a:latin typeface="Times New Roman"/>
                <a:cs typeface="Times New Roman"/>
              </a:rPr>
              <a:t>over $25,000 </a:t>
            </a:r>
            <a:r>
              <a:rPr sz="1069" spc="5" dirty="0">
                <a:latin typeface="Times New Roman"/>
                <a:cs typeface="Times New Roman"/>
              </a:rPr>
              <a:t>/ year.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HAVING </a:t>
            </a:r>
            <a:r>
              <a:rPr sz="1069" spc="10" dirty="0">
                <a:latin typeface="Times New Roman"/>
                <a:cs typeface="Times New Roman"/>
              </a:rPr>
              <a:t>clause </a:t>
            </a:r>
            <a:r>
              <a:rPr sz="1069" spc="5" dirty="0">
                <a:latin typeface="Times New Roman"/>
                <a:cs typeface="Times New Roman"/>
              </a:rPr>
              <a:t>will filter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results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15" dirty="0">
                <a:latin typeface="Times New Roman"/>
                <a:cs typeface="Times New Roman"/>
              </a:rPr>
              <a:t>only  </a:t>
            </a:r>
            <a:r>
              <a:rPr sz="1069" spc="10" dirty="0">
                <a:latin typeface="Times New Roman"/>
                <a:cs typeface="Times New Roman"/>
              </a:rPr>
              <a:t>departments with </a:t>
            </a:r>
            <a:r>
              <a:rPr sz="1069" spc="5" dirty="0">
                <a:latin typeface="Times New Roman"/>
                <a:cs typeface="Times New Roman"/>
              </a:rPr>
              <a:t>at least </a:t>
            </a:r>
            <a:r>
              <a:rPr sz="1069" spc="15" dirty="0">
                <a:latin typeface="Times New Roman"/>
                <a:cs typeface="Times New Roman"/>
              </a:rPr>
              <a:t>25 </a:t>
            </a:r>
            <a:r>
              <a:rPr sz="1069" spc="10" dirty="0">
                <a:latin typeface="Times New Roman"/>
                <a:cs typeface="Times New Roman"/>
              </a:rPr>
              <a:t>employees will </a:t>
            </a:r>
            <a:r>
              <a:rPr sz="1069" spc="15" dirty="0">
                <a:latin typeface="Times New Roman"/>
                <a:cs typeface="Times New Roman"/>
              </a:rPr>
              <a:t>be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returned.</a:t>
            </a:r>
            <a:endParaRPr sz="1069">
              <a:latin typeface="Times New Roman"/>
              <a:cs typeface="Times New Roman"/>
            </a:endParaRPr>
          </a:p>
          <a:p>
            <a:pPr marL="12347" marR="1142092">
              <a:lnSpc>
                <a:spcPts val="1264"/>
              </a:lnSpc>
              <a:spcBef>
                <a:spcPts val="29"/>
              </a:spcBef>
            </a:pPr>
            <a:r>
              <a:rPr sz="1069" spc="68" dirty="0">
                <a:latin typeface="Times New Roman"/>
                <a:cs typeface="Times New Roman"/>
              </a:rPr>
              <a:t>SELECT </a:t>
            </a:r>
            <a:r>
              <a:rPr sz="1069" spc="58" dirty="0">
                <a:latin typeface="Times New Roman"/>
                <a:cs typeface="Times New Roman"/>
              </a:rPr>
              <a:t>department, </a:t>
            </a:r>
            <a:r>
              <a:rPr sz="1069" spc="53" dirty="0">
                <a:latin typeface="Times New Roman"/>
                <a:cs typeface="Times New Roman"/>
              </a:rPr>
              <a:t>COUNT </a:t>
            </a:r>
            <a:r>
              <a:rPr sz="1069" spc="10" dirty="0">
                <a:latin typeface="Times New Roman"/>
                <a:cs typeface="Times New Roman"/>
              </a:rPr>
              <a:t>(*) </a:t>
            </a:r>
            <a:r>
              <a:rPr sz="1069" spc="39" dirty="0">
                <a:latin typeface="Times New Roman"/>
                <a:cs typeface="Times New Roman"/>
              </a:rPr>
              <a:t>as </a:t>
            </a:r>
            <a:r>
              <a:rPr sz="1069" spc="78" dirty="0">
                <a:latin typeface="Times New Roman"/>
                <a:cs typeface="Times New Roman"/>
              </a:rPr>
              <a:t>"Number</a:t>
            </a:r>
            <a:r>
              <a:rPr sz="1069" spc="-17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39" dirty="0">
                <a:latin typeface="Times New Roman"/>
                <a:cs typeface="Times New Roman"/>
              </a:rPr>
              <a:t>employees"  </a:t>
            </a:r>
            <a:r>
              <a:rPr sz="1069" spc="78" dirty="0">
                <a:latin typeface="Times New Roman"/>
                <a:cs typeface="Times New Roman"/>
              </a:rPr>
              <a:t>FROM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24" dirty="0">
                <a:latin typeface="Times New Roman"/>
                <a:cs typeface="Times New Roman"/>
              </a:rPr>
              <a:t>employees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15"/>
              </a:lnSpc>
            </a:pPr>
            <a:r>
              <a:rPr sz="1069" spc="83" dirty="0">
                <a:latin typeface="Times New Roman"/>
                <a:cs typeface="Times New Roman"/>
              </a:rPr>
              <a:t>WHERE </a:t>
            </a:r>
            <a:r>
              <a:rPr sz="1069" spc="49" dirty="0">
                <a:latin typeface="Times New Roman"/>
                <a:cs typeface="Times New Roman"/>
              </a:rPr>
              <a:t>salary </a:t>
            </a:r>
            <a:r>
              <a:rPr sz="1069" spc="19" dirty="0">
                <a:latin typeface="Times New Roman"/>
                <a:cs typeface="Times New Roman"/>
              </a:rPr>
              <a:t>&gt;</a:t>
            </a:r>
            <a:r>
              <a:rPr sz="1069" spc="-175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25000</a:t>
            </a:r>
            <a:endParaRPr sz="1069">
              <a:latin typeface="Times New Roman"/>
              <a:cs typeface="Times New Roman"/>
            </a:endParaRPr>
          </a:p>
          <a:p>
            <a:pPr marL="12347" marR="3197857">
              <a:lnSpc>
                <a:spcPts val="1264"/>
              </a:lnSpc>
              <a:spcBef>
                <a:spcPts val="53"/>
              </a:spcBef>
            </a:pPr>
            <a:r>
              <a:rPr sz="1069" spc="68" dirty="0">
                <a:latin typeface="Times New Roman"/>
                <a:cs typeface="Times New Roman"/>
              </a:rPr>
              <a:t>GROUP </a:t>
            </a:r>
            <a:r>
              <a:rPr sz="1069" spc="19" dirty="0">
                <a:latin typeface="Times New Roman"/>
                <a:cs typeface="Times New Roman"/>
              </a:rPr>
              <a:t>BY </a:t>
            </a:r>
            <a:r>
              <a:rPr sz="1069" spc="68" dirty="0">
                <a:latin typeface="Times New Roman"/>
                <a:cs typeface="Times New Roman"/>
              </a:rPr>
              <a:t>department  </a:t>
            </a:r>
            <a:r>
              <a:rPr sz="1069" spc="49" dirty="0">
                <a:latin typeface="Times New Roman"/>
                <a:cs typeface="Times New Roman"/>
              </a:rPr>
              <a:t>HAVING </a:t>
            </a:r>
            <a:r>
              <a:rPr sz="1069" spc="53" dirty="0">
                <a:latin typeface="Times New Roman"/>
                <a:cs typeface="Times New Roman"/>
              </a:rPr>
              <a:t>COUNT </a:t>
            </a:r>
            <a:r>
              <a:rPr sz="1069" spc="10" dirty="0">
                <a:latin typeface="Times New Roman"/>
                <a:cs typeface="Times New Roman"/>
              </a:rPr>
              <a:t>(*) </a:t>
            </a:r>
            <a:r>
              <a:rPr sz="1069" spc="19" dirty="0">
                <a:latin typeface="Times New Roman"/>
                <a:cs typeface="Times New Roman"/>
              </a:rPr>
              <a:t>&gt;</a:t>
            </a:r>
            <a:r>
              <a:rPr sz="1069" spc="-151" dirty="0">
                <a:latin typeface="Times New Roman"/>
                <a:cs typeface="Times New Roman"/>
              </a:rPr>
              <a:t> </a:t>
            </a:r>
            <a:r>
              <a:rPr sz="1069" spc="29" dirty="0">
                <a:latin typeface="Times New Roman"/>
                <a:cs typeface="Times New Roman"/>
              </a:rPr>
              <a:t>10;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10"/>
              </a:lnSpc>
            </a:pPr>
            <a:r>
              <a:rPr sz="1069" spc="15" dirty="0">
                <a:latin typeface="Times New Roman"/>
                <a:cs typeface="Times New Roman"/>
              </a:rPr>
              <a:t>Accessing </a:t>
            </a:r>
            <a:r>
              <a:rPr sz="1069" spc="39" dirty="0">
                <a:latin typeface="Times New Roman"/>
                <a:cs typeface="Times New Roman"/>
              </a:rPr>
              <a:t>Multiple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44" dirty="0">
                <a:latin typeface="Times New Roman"/>
                <a:cs typeface="Times New Roman"/>
              </a:rPr>
              <a:t>Tables:</a:t>
            </a:r>
            <a:endParaRPr sz="1069">
              <a:latin typeface="Times New Roman"/>
              <a:cs typeface="Times New Roman"/>
            </a:endParaRPr>
          </a:p>
          <a:p>
            <a:pPr marL="12347" marR="114209">
              <a:lnSpc>
                <a:spcPct val="98600"/>
              </a:lnSpc>
              <a:spcBef>
                <a:spcPts val="5"/>
              </a:spcBef>
            </a:pPr>
            <a:r>
              <a:rPr sz="1069" spc="34" dirty="0">
                <a:latin typeface="Times New Roman"/>
                <a:cs typeface="Times New Roman"/>
              </a:rPr>
              <a:t>Until</a:t>
            </a:r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spc="39" dirty="0">
                <a:latin typeface="Times New Roman"/>
                <a:cs typeface="Times New Roman"/>
              </a:rPr>
              <a:t>now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we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44" dirty="0">
                <a:latin typeface="Times New Roman"/>
                <a:cs typeface="Times New Roman"/>
              </a:rPr>
              <a:t>have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39" dirty="0">
                <a:latin typeface="Times New Roman"/>
                <a:cs typeface="Times New Roman"/>
              </a:rPr>
              <a:t>been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24" dirty="0">
                <a:latin typeface="Times New Roman"/>
                <a:cs typeface="Times New Roman"/>
              </a:rPr>
              <a:t>accessing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73" dirty="0">
                <a:latin typeface="Times New Roman"/>
                <a:cs typeface="Times New Roman"/>
              </a:rPr>
              <a:t>data</a:t>
            </a:r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spc="63" dirty="0">
                <a:latin typeface="Times New Roman"/>
                <a:cs typeface="Times New Roman"/>
              </a:rPr>
              <a:t>through</a:t>
            </a:r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spc="34" dirty="0">
                <a:latin typeface="Times New Roman"/>
                <a:cs typeface="Times New Roman"/>
              </a:rPr>
              <a:t>one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44" dirty="0">
                <a:latin typeface="Times New Roman"/>
                <a:cs typeface="Times New Roman"/>
              </a:rPr>
              <a:t>table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24" dirty="0">
                <a:latin typeface="Times New Roman"/>
                <a:cs typeface="Times New Roman"/>
              </a:rPr>
              <a:t>only.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53" dirty="0">
                <a:latin typeface="Times New Roman"/>
                <a:cs typeface="Times New Roman"/>
              </a:rPr>
              <a:t>But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53" dirty="0">
                <a:latin typeface="Times New Roman"/>
                <a:cs typeface="Times New Roman"/>
              </a:rPr>
              <a:t>there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49" dirty="0">
                <a:latin typeface="Times New Roman"/>
                <a:cs typeface="Times New Roman"/>
              </a:rPr>
              <a:t>can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39" dirty="0">
                <a:latin typeface="Times New Roman"/>
                <a:cs typeface="Times New Roman"/>
              </a:rPr>
              <a:t>be  </a:t>
            </a:r>
            <a:r>
              <a:rPr sz="1069" spc="24" dirty="0">
                <a:latin typeface="Times New Roman"/>
                <a:cs typeface="Times New Roman"/>
              </a:rPr>
              <a:t>occasions </a:t>
            </a:r>
            <a:r>
              <a:rPr sz="1069" spc="49" dirty="0">
                <a:latin typeface="Times New Roman"/>
                <a:cs typeface="Times New Roman"/>
              </a:rPr>
              <a:t>where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39" dirty="0">
                <a:latin typeface="Times New Roman"/>
                <a:cs typeface="Times New Roman"/>
              </a:rPr>
              <a:t>have </a:t>
            </a:r>
            <a:r>
              <a:rPr sz="1069" spc="44" dirty="0">
                <a:latin typeface="Times New Roman"/>
                <a:cs typeface="Times New Roman"/>
              </a:rPr>
              <a:t>to </a:t>
            </a:r>
            <a:r>
              <a:rPr sz="1069" spc="19" dirty="0">
                <a:latin typeface="Times New Roman"/>
                <a:cs typeface="Times New Roman"/>
              </a:rPr>
              <a:t>access </a:t>
            </a:r>
            <a:r>
              <a:rPr sz="1069" spc="49" dirty="0">
                <a:latin typeface="Times New Roman"/>
                <a:cs typeface="Times New Roman"/>
              </a:rPr>
              <a:t>the </a:t>
            </a:r>
            <a:r>
              <a:rPr sz="1069" spc="73" dirty="0">
                <a:latin typeface="Times New Roman"/>
                <a:cs typeface="Times New Roman"/>
              </a:rPr>
              <a:t>data </a:t>
            </a:r>
            <a:r>
              <a:rPr sz="1069" spc="58" dirty="0">
                <a:latin typeface="Times New Roman"/>
                <a:cs typeface="Times New Roman"/>
              </a:rPr>
              <a:t>from </a:t>
            </a:r>
            <a:r>
              <a:rPr sz="1069" spc="44" dirty="0">
                <a:latin typeface="Times New Roman"/>
                <a:cs typeface="Times New Roman"/>
              </a:rPr>
              <a:t>different </a:t>
            </a:r>
            <a:r>
              <a:rPr sz="1069" spc="34" dirty="0">
                <a:latin typeface="Times New Roman"/>
                <a:cs typeface="Times New Roman"/>
              </a:rPr>
              <a:t>tables.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44" dirty="0">
                <a:latin typeface="Times New Roman"/>
                <a:cs typeface="Times New Roman"/>
              </a:rPr>
              <a:t>depending  </a:t>
            </a:r>
            <a:r>
              <a:rPr sz="1069" spc="63" dirty="0">
                <a:latin typeface="Times New Roman"/>
                <a:cs typeface="Times New Roman"/>
              </a:rPr>
              <a:t>upon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39" dirty="0">
                <a:latin typeface="Times New Roman"/>
                <a:cs typeface="Times New Roman"/>
              </a:rPr>
              <a:t>different</a:t>
            </a:r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spc="53" dirty="0">
                <a:latin typeface="Times New Roman"/>
                <a:cs typeface="Times New Roman"/>
              </a:rPr>
              <a:t>requirements</a:t>
            </a:r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spc="73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49" dirty="0">
                <a:latin typeface="Times New Roman"/>
                <a:cs typeface="Times New Roman"/>
              </a:rPr>
              <a:t>can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44" dirty="0">
                <a:latin typeface="Times New Roman"/>
                <a:cs typeface="Times New Roman"/>
              </a:rPr>
              <a:t>be</a:t>
            </a:r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spc="24" dirty="0">
                <a:latin typeface="Times New Roman"/>
                <a:cs typeface="Times New Roman"/>
              </a:rPr>
              <a:t>accessed </a:t>
            </a:r>
            <a:r>
              <a:rPr sz="1069" spc="58" dirty="0">
                <a:latin typeface="Times New Roman"/>
                <a:cs typeface="Times New Roman"/>
              </a:rPr>
              <a:t>from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44" dirty="0">
                <a:latin typeface="Times New Roman"/>
                <a:cs typeface="Times New Roman"/>
              </a:rPr>
              <a:t>different</a:t>
            </a:r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spc="34" dirty="0">
                <a:latin typeface="Times New Roman"/>
                <a:cs typeface="Times New Roman"/>
              </a:rPr>
              <a:t>tables.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54"/>
              </a:lnSpc>
            </a:pPr>
            <a:r>
              <a:rPr sz="1069" spc="39" dirty="0">
                <a:latin typeface="Times New Roman"/>
                <a:cs typeface="Times New Roman"/>
              </a:rPr>
              <a:t>Referential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39" dirty="0">
                <a:latin typeface="Times New Roman"/>
                <a:cs typeface="Times New Roman"/>
              </a:rPr>
              <a:t>integrity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53" dirty="0">
                <a:latin typeface="Times New Roman"/>
                <a:cs typeface="Times New Roman"/>
              </a:rPr>
              <a:t>constraint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39" dirty="0">
                <a:latin typeface="Times New Roman"/>
                <a:cs typeface="Times New Roman"/>
              </a:rPr>
              <a:t>plays</a:t>
            </a:r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spc="73" dirty="0">
                <a:latin typeface="Times New Roman"/>
                <a:cs typeface="Times New Roman"/>
              </a:rPr>
              <a:t>an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63" dirty="0">
                <a:latin typeface="Times New Roman"/>
                <a:cs typeface="Times New Roman"/>
              </a:rPr>
              <a:t>important</a:t>
            </a:r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spc="34" dirty="0">
                <a:latin typeface="Times New Roman"/>
                <a:cs typeface="Times New Roman"/>
              </a:rPr>
              <a:t>role</a:t>
            </a:r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spc="44" dirty="0">
                <a:latin typeface="Times New Roman"/>
                <a:cs typeface="Times New Roman"/>
              </a:rPr>
              <a:t>in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49" dirty="0">
                <a:latin typeface="Times New Roman"/>
                <a:cs typeface="Times New Roman"/>
              </a:rPr>
              <a:t>gathering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73" dirty="0">
                <a:latin typeface="Times New Roman"/>
                <a:cs typeface="Times New Roman"/>
              </a:rPr>
              <a:t>data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58" dirty="0">
                <a:latin typeface="Times New Roman"/>
                <a:cs typeface="Times New Roman"/>
              </a:rPr>
              <a:t>from</a:t>
            </a:r>
            <a:endParaRPr sz="1069">
              <a:latin typeface="Times New Roman"/>
              <a:cs typeface="Times New Roman"/>
            </a:endParaRPr>
          </a:p>
          <a:p>
            <a:pPr marL="12347" marR="393867">
              <a:lnSpc>
                <a:spcPts val="1264"/>
              </a:lnSpc>
              <a:spcBef>
                <a:spcPts val="53"/>
              </a:spcBef>
            </a:pPr>
            <a:r>
              <a:rPr sz="1069" spc="39" dirty="0">
                <a:latin typeface="Times New Roman"/>
                <a:cs typeface="Times New Roman"/>
              </a:rPr>
              <a:t>multiple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34" dirty="0">
                <a:latin typeface="Times New Roman"/>
                <a:cs typeface="Times New Roman"/>
              </a:rPr>
              <a:t>tables.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24" dirty="0">
                <a:latin typeface="Times New Roman"/>
                <a:cs typeface="Times New Roman"/>
              </a:rPr>
              <a:t>Following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73" dirty="0">
                <a:latin typeface="Times New Roman"/>
                <a:cs typeface="Times New Roman"/>
              </a:rPr>
              <a:t>are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49" dirty="0">
                <a:latin typeface="Times New Roman"/>
                <a:cs typeface="Times New Roman"/>
              </a:rPr>
              <a:t>the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44" dirty="0">
                <a:latin typeface="Times New Roman"/>
                <a:cs typeface="Times New Roman"/>
              </a:rPr>
              <a:t>methods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19" dirty="0">
                <a:latin typeface="Times New Roman"/>
                <a:cs typeface="Times New Roman"/>
              </a:rPr>
              <a:t> accessing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73" dirty="0">
                <a:latin typeface="Times New Roman"/>
                <a:cs typeface="Times New Roman"/>
              </a:rPr>
              <a:t>data</a:t>
            </a:r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spc="58" dirty="0">
                <a:latin typeface="Times New Roman"/>
                <a:cs typeface="Times New Roman"/>
              </a:rPr>
              <a:t>from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44" dirty="0">
                <a:latin typeface="Times New Roman"/>
                <a:cs typeface="Times New Roman"/>
              </a:rPr>
              <a:t>different  tables: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875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1069" spc="53" dirty="0">
                <a:latin typeface="Times New Roman"/>
                <a:cs typeface="Times New Roman"/>
              </a:rPr>
              <a:t>Cartesian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63" dirty="0">
                <a:latin typeface="Times New Roman"/>
                <a:cs typeface="Times New Roman"/>
              </a:rPr>
              <a:t>Product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326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5" dirty="0">
                <a:latin typeface="Times New Roman"/>
                <a:cs typeface="Times New Roman"/>
              </a:rPr>
              <a:t>Inner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join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76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Outer</a:t>
            </a:r>
            <a:r>
              <a:rPr sz="1069" spc="-92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Join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700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5" dirty="0">
                <a:latin typeface="Times New Roman"/>
                <a:cs typeface="Times New Roman"/>
              </a:rPr>
              <a:t>Full </a:t>
            </a:r>
            <a:r>
              <a:rPr sz="1069" spc="10" dirty="0">
                <a:latin typeface="Times New Roman"/>
                <a:cs typeface="Times New Roman"/>
              </a:rPr>
              <a:t>outer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join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85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Semi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Join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85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Natural </a:t>
            </a:r>
            <a:r>
              <a:rPr sz="1069" spc="15" dirty="0">
                <a:latin typeface="Times New Roman"/>
                <a:cs typeface="Times New Roman"/>
              </a:rPr>
              <a:t>JoinWe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discuss </a:t>
            </a:r>
            <a:r>
              <a:rPr sz="1069" spc="15" dirty="0">
                <a:latin typeface="Times New Roman"/>
                <a:cs typeface="Times New Roman"/>
              </a:rPr>
              <a:t>them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19" dirty="0">
                <a:latin typeface="Times New Roman"/>
                <a:cs typeface="Times New Roman"/>
              </a:rPr>
              <a:t>by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one.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924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</a:pPr>
            <a:r>
              <a:rPr sz="1069" spc="53" dirty="0">
                <a:latin typeface="Times New Roman"/>
                <a:cs typeface="Times New Roman"/>
              </a:rPr>
              <a:t>Cartesian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63" dirty="0">
                <a:latin typeface="Times New Roman"/>
                <a:cs typeface="Times New Roman"/>
              </a:rPr>
              <a:t>product: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</a:pPr>
            <a:r>
              <a:rPr sz="1069" spc="19" dirty="0">
                <a:latin typeface="Times New Roman"/>
                <a:cs typeface="Times New Roman"/>
              </a:rPr>
              <a:t>A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Cartesian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join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gives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Cartesian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product.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A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Cartesian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join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when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you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join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every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08"/>
              </a:spcBef>
            </a:pPr>
            <a:r>
              <a:rPr sz="1069" spc="10" dirty="0">
                <a:latin typeface="Times New Roman"/>
                <a:cs typeface="Times New Roman"/>
              </a:rPr>
              <a:t>row of one table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every </a:t>
            </a:r>
            <a:r>
              <a:rPr sz="1069" spc="10" dirty="0">
                <a:latin typeface="Times New Roman"/>
                <a:cs typeface="Times New Roman"/>
              </a:rPr>
              <a:t>row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another table. </a:t>
            </a:r>
            <a:r>
              <a:rPr sz="1069" spc="19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dirty="0">
                <a:latin typeface="Times New Roman"/>
                <a:cs typeface="Times New Roman"/>
              </a:rPr>
              <a:t>get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24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joining  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every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300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row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 table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every row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itself. </a:t>
            </a:r>
            <a:r>
              <a:rPr sz="1069" spc="15" dirty="0">
                <a:latin typeface="Times New Roman"/>
                <a:cs typeface="Times New Roman"/>
              </a:rPr>
              <a:t>No </a:t>
            </a:r>
            <a:r>
              <a:rPr sz="1069" spc="5" dirty="0">
                <a:latin typeface="Times New Roman"/>
                <a:cs typeface="Times New Roman"/>
              </a:rPr>
              <a:t>specific </a:t>
            </a:r>
            <a:r>
              <a:rPr sz="1069" spc="15" dirty="0">
                <a:latin typeface="Times New Roman"/>
                <a:cs typeface="Times New Roman"/>
              </a:rPr>
              <a:t>command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used just </a:t>
            </a:r>
            <a:r>
              <a:rPr sz="1069" spc="5" dirty="0">
                <a:latin typeface="Times New Roman"/>
                <a:cs typeface="Times New Roman"/>
              </a:rPr>
              <a:t>Select is </a:t>
            </a:r>
            <a:r>
              <a:rPr sz="1069" spc="10" dirty="0">
                <a:latin typeface="Times New Roman"/>
                <a:cs typeface="Times New Roman"/>
              </a:rPr>
              <a:t>used 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join </a:t>
            </a:r>
            <a:r>
              <a:rPr sz="1069" spc="15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tables. </a:t>
            </a:r>
            <a:r>
              <a:rPr sz="1069" spc="10" dirty="0">
                <a:latin typeface="Times New Roman"/>
                <a:cs typeface="Times New Roman"/>
              </a:rPr>
              <a:t>Simply the names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tables involved are </a:t>
            </a:r>
            <a:r>
              <a:rPr sz="1069" spc="5" dirty="0">
                <a:latin typeface="Times New Roman"/>
                <a:cs typeface="Times New Roman"/>
              </a:rPr>
              <a:t>given </a:t>
            </a:r>
            <a:r>
              <a:rPr sz="1069" spc="10" dirty="0">
                <a:latin typeface="Times New Roman"/>
                <a:cs typeface="Times New Roman"/>
              </a:rPr>
              <a:t>and Cartesian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product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produced. </a:t>
            </a:r>
            <a:r>
              <a:rPr sz="1069" spc="-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produces </a:t>
            </a:r>
            <a:r>
              <a:rPr sz="1069" spc="19" dirty="0">
                <a:latin typeface="Times New Roman"/>
                <a:cs typeface="Times New Roman"/>
              </a:rPr>
              <a:t>m </a:t>
            </a:r>
            <a:r>
              <a:rPr sz="1069" spc="15" dirty="0">
                <a:latin typeface="Times New Roman"/>
                <a:cs typeface="Times New Roman"/>
              </a:rPr>
              <a:t>x n </a:t>
            </a:r>
            <a:r>
              <a:rPr sz="1069" spc="10" dirty="0">
                <a:latin typeface="Times New Roman"/>
                <a:cs typeface="Times New Roman"/>
              </a:rPr>
              <a:t>rows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resulting table.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see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few examples of Cartesian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product.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08"/>
              </a:spcBef>
            </a:pPr>
            <a:r>
              <a:rPr sz="1069" spc="10" dirty="0">
                <a:latin typeface="Times New Roman"/>
                <a:cs typeface="Times New Roman"/>
              </a:rPr>
              <a:t>Select </a:t>
            </a:r>
            <a:r>
              <a:rPr sz="1069" spc="15" dirty="0">
                <a:latin typeface="Times New Roman"/>
                <a:cs typeface="Times New Roman"/>
              </a:rPr>
              <a:t>* </a:t>
            </a:r>
            <a:r>
              <a:rPr sz="1069" spc="10" dirty="0">
                <a:latin typeface="Times New Roman"/>
                <a:cs typeface="Times New Roman"/>
              </a:rPr>
              <a:t>from program,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course</a:t>
            </a:r>
            <a:endParaRPr sz="1069">
              <a:latin typeface="Times New Roman"/>
              <a:cs typeface="Times New Roman"/>
            </a:endParaRPr>
          </a:p>
          <a:p>
            <a:pPr marL="12347" marR="5556" indent="-617" algn="just">
              <a:lnSpc>
                <a:spcPct val="1477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Now in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15" dirty="0">
                <a:latin typeface="Times New Roman"/>
                <a:cs typeface="Times New Roman"/>
              </a:rPr>
              <a:t>example </a:t>
            </a:r>
            <a:r>
              <a:rPr sz="1069" spc="10" dirty="0">
                <a:latin typeface="Times New Roman"/>
                <a:cs typeface="Times New Roman"/>
              </a:rPr>
              <a:t>all the attributes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program and course are selected </a:t>
            </a:r>
            <a:r>
              <a:rPr sz="1069" spc="15" dirty="0">
                <a:latin typeface="Times New Roman"/>
                <a:cs typeface="Times New Roman"/>
              </a:rPr>
              <a:t>and the </a:t>
            </a:r>
            <a:r>
              <a:rPr sz="1069" spc="5" dirty="0">
                <a:latin typeface="Times New Roman"/>
                <a:cs typeface="Times New Roman"/>
              </a:rPr>
              <a:t>total  </a:t>
            </a:r>
            <a:r>
              <a:rPr sz="1069" spc="15" dirty="0">
                <a:latin typeface="Times New Roman"/>
                <a:cs typeface="Times New Roman"/>
              </a:rPr>
              <a:t>number </a:t>
            </a:r>
            <a:r>
              <a:rPr sz="1069" spc="10" dirty="0">
                <a:latin typeface="Times New Roman"/>
                <a:cs typeface="Times New Roman"/>
              </a:rPr>
              <a:t>of rows would be number of rows of program </a:t>
            </a:r>
            <a:r>
              <a:rPr sz="1069" spc="15" dirty="0">
                <a:latin typeface="Times New Roman"/>
                <a:cs typeface="Times New Roman"/>
              </a:rPr>
              <a:t>x </a:t>
            </a:r>
            <a:r>
              <a:rPr sz="1069" spc="10" dirty="0">
                <a:latin typeface="Times New Roman"/>
                <a:cs typeface="Times New Roman"/>
              </a:rPr>
              <a:t>number of rows of </a:t>
            </a:r>
            <a:r>
              <a:rPr sz="1069" spc="5" dirty="0">
                <a:latin typeface="Times New Roman"/>
                <a:cs typeface="Times New Roman"/>
              </a:rPr>
              <a:t>course.In  </a:t>
            </a:r>
            <a:r>
              <a:rPr sz="1069" spc="10" dirty="0">
                <a:latin typeface="Times New Roman"/>
                <a:cs typeface="Times New Roman"/>
              </a:rPr>
              <a:t>Cartesian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product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certain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columns</a:t>
            </a:r>
            <a:r>
              <a:rPr sz="1069" spc="17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can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selected,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same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column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name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needs</a:t>
            </a:r>
            <a:r>
              <a:rPr sz="1069" spc="17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24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1395731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23" y="1243651"/>
            <a:ext cx="4865423" cy="22978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147300"/>
              </a:lnSpc>
            </a:pPr>
            <a:r>
              <a:rPr sz="1069" spc="10" dirty="0">
                <a:latin typeface="Times New Roman"/>
                <a:cs typeface="Times New Roman"/>
              </a:rPr>
              <a:t>qualified. Similarly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5" dirty="0">
                <a:latin typeface="Times New Roman"/>
                <a:cs typeface="Times New Roman"/>
              </a:rPr>
              <a:t>can </a:t>
            </a:r>
            <a:r>
              <a:rPr sz="1069" spc="10" dirty="0">
                <a:latin typeface="Times New Roman"/>
                <a:cs typeface="Times New Roman"/>
              </a:rPr>
              <a:t>be applied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more than one </a:t>
            </a:r>
            <a:r>
              <a:rPr sz="1069" spc="5" dirty="0">
                <a:latin typeface="Times New Roman"/>
                <a:cs typeface="Times New Roman"/>
              </a:rPr>
              <a:t>table, </a:t>
            </a:r>
            <a:r>
              <a:rPr sz="1069" spc="10" dirty="0">
                <a:latin typeface="Times New Roman"/>
                <a:cs typeface="Times New Roman"/>
              </a:rPr>
              <a:t>and even can be applied 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same </a:t>
            </a:r>
            <a:r>
              <a:rPr sz="1069" spc="5" dirty="0">
                <a:latin typeface="Times New Roman"/>
                <a:cs typeface="Times New Roman"/>
              </a:rPr>
              <a:t>table </a:t>
            </a:r>
            <a:r>
              <a:rPr sz="1069" spc="10" dirty="0">
                <a:latin typeface="Times New Roman"/>
                <a:cs typeface="Times New Roman"/>
              </a:rPr>
              <a:t>.For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Example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17"/>
              </a:spcBef>
            </a:pPr>
            <a:r>
              <a:rPr sz="1069" spc="15" dirty="0">
                <a:latin typeface="Times New Roman"/>
                <a:cs typeface="Times New Roman"/>
              </a:rPr>
              <a:t>SELECT * </a:t>
            </a:r>
            <a:r>
              <a:rPr sz="1069" spc="10" dirty="0">
                <a:latin typeface="Times New Roman"/>
                <a:cs typeface="Times New Roman"/>
              </a:rPr>
              <a:t>from Student, </a:t>
            </a:r>
            <a:r>
              <a:rPr sz="1069" spc="5" dirty="0">
                <a:latin typeface="Times New Roman"/>
                <a:cs typeface="Times New Roman"/>
              </a:rPr>
              <a:t>class,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program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458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1264" spc="68" dirty="0">
                <a:latin typeface="Times New Roman"/>
                <a:cs typeface="Times New Roman"/>
              </a:rPr>
              <a:t>Summary</a:t>
            </a:r>
            <a:endParaRPr sz="1264">
              <a:latin typeface="Times New Roman"/>
              <a:cs typeface="Times New Roman"/>
            </a:endParaRPr>
          </a:p>
          <a:p>
            <a:pPr marL="12347" marR="4939" algn="just">
              <a:lnSpc>
                <a:spcPct val="98500"/>
              </a:lnSpc>
              <a:spcBef>
                <a:spcPts val="247"/>
              </a:spcBef>
            </a:pP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today’s lecture we have seen certain important functions of SQL, which are </a:t>
            </a:r>
            <a:r>
              <a:rPr sz="1069" spc="15" dirty="0">
                <a:latin typeface="Times New Roman"/>
                <a:cs typeface="Times New Roman"/>
              </a:rPr>
              <a:t>more  </a:t>
            </a:r>
            <a:r>
              <a:rPr sz="1069" spc="5" dirty="0">
                <a:latin typeface="Times New Roman"/>
                <a:cs typeface="Times New Roman"/>
              </a:rPr>
              <a:t>specific to </a:t>
            </a:r>
            <a:r>
              <a:rPr sz="1069" spc="19" dirty="0">
                <a:latin typeface="Times New Roman"/>
                <a:cs typeface="Times New Roman"/>
              </a:rPr>
              <a:t>SQL </a:t>
            </a:r>
            <a:r>
              <a:rPr sz="1069" spc="10" dirty="0">
                <a:latin typeface="Times New Roman"/>
                <a:cs typeface="Times New Roman"/>
              </a:rPr>
              <a:t>Server. </a:t>
            </a:r>
            <a:r>
              <a:rPr sz="1069" spc="24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studied </a:t>
            </a:r>
            <a:r>
              <a:rPr sz="1069" spc="15" dirty="0">
                <a:latin typeface="Times New Roman"/>
                <a:cs typeface="Times New Roman"/>
              </a:rPr>
              <a:t>some </a:t>
            </a:r>
            <a:r>
              <a:rPr sz="1069" spc="5" dirty="0">
                <a:latin typeface="Times New Roman"/>
                <a:cs typeface="Times New Roman"/>
              </a:rPr>
              <a:t>mathematical, </a:t>
            </a:r>
            <a:r>
              <a:rPr sz="1069" spc="10" dirty="0">
                <a:latin typeface="Times New Roman"/>
                <a:cs typeface="Times New Roman"/>
              </a:rPr>
              <a:t>string and conversion  functions, which are </a:t>
            </a:r>
            <a:r>
              <a:rPr sz="1069" spc="15" dirty="0">
                <a:latin typeface="Times New Roman"/>
                <a:cs typeface="Times New Roman"/>
              </a:rPr>
              <a:t>used in </a:t>
            </a:r>
            <a:r>
              <a:rPr sz="1069" spc="19" dirty="0">
                <a:latin typeface="Times New Roman"/>
                <a:cs typeface="Times New Roman"/>
              </a:rPr>
              <a:t>SQL </a:t>
            </a:r>
            <a:r>
              <a:rPr sz="1069" spc="15" dirty="0">
                <a:latin typeface="Times New Roman"/>
                <a:cs typeface="Times New Roman"/>
              </a:rPr>
              <a:t>Commands.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0" dirty="0">
                <a:latin typeface="Times New Roman"/>
                <a:cs typeface="Times New Roman"/>
              </a:rPr>
              <a:t>studied Aggregate functions,  which are applied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a entire </a:t>
            </a:r>
            <a:r>
              <a:rPr sz="1069" spc="5" dirty="0">
                <a:latin typeface="Times New Roman"/>
                <a:cs typeface="Times New Roman"/>
              </a:rPr>
              <a:t>table </a:t>
            </a:r>
            <a:r>
              <a:rPr sz="1069" spc="15" dirty="0">
                <a:latin typeface="Times New Roman"/>
                <a:cs typeface="Times New Roman"/>
              </a:rPr>
              <a:t>or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set </a:t>
            </a:r>
            <a:r>
              <a:rPr sz="1069" spc="10" dirty="0">
                <a:latin typeface="Times New Roman"/>
                <a:cs typeface="Times New Roman"/>
              </a:rPr>
              <a:t>of rows and return one value. </a:t>
            </a:r>
            <a:r>
              <a:rPr sz="1069" spc="24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also  </a:t>
            </a:r>
            <a:r>
              <a:rPr sz="1069" spc="10" dirty="0">
                <a:latin typeface="Times New Roman"/>
                <a:cs typeface="Times New Roman"/>
              </a:rPr>
              <a:t>studied Group </a:t>
            </a:r>
            <a:r>
              <a:rPr sz="1069" spc="24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clause which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used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conjunction with aggregate functions. </a:t>
            </a:r>
            <a:r>
              <a:rPr sz="1069" spc="-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 end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saw </a:t>
            </a:r>
            <a:r>
              <a:rPr sz="1069" spc="15" dirty="0">
                <a:latin typeface="Times New Roman"/>
                <a:cs typeface="Times New Roman"/>
              </a:rPr>
              <a:t>how to </a:t>
            </a:r>
            <a:r>
              <a:rPr sz="1069" spc="10" dirty="0">
                <a:latin typeface="Times New Roman"/>
                <a:cs typeface="Times New Roman"/>
              </a:rPr>
              <a:t>extract data from different tables and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studied Cartesian  product.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see </a:t>
            </a:r>
            <a:r>
              <a:rPr sz="1069" spc="5" dirty="0">
                <a:latin typeface="Times New Roman"/>
                <a:cs typeface="Times New Roman"/>
              </a:rPr>
              <a:t>rest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methods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our </a:t>
            </a:r>
            <a:r>
              <a:rPr sz="1069" spc="15" dirty="0">
                <a:latin typeface="Times New Roman"/>
                <a:cs typeface="Times New Roman"/>
              </a:rPr>
              <a:t>coming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lectures.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25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364185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82" y="1319261"/>
            <a:ext cx="4866658" cy="79249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069" spc="10" dirty="0">
                <a:latin typeface="Times New Roman"/>
                <a:cs typeface="Times New Roman"/>
              </a:rPr>
              <a:t>checkin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varchar(50),</a:t>
            </a:r>
            <a:endParaRPr sz="1069">
              <a:latin typeface="Times New Roman"/>
              <a:cs typeface="Times New Roman"/>
            </a:endParaRPr>
          </a:p>
          <a:p>
            <a:pPr marL="12347" marR="3513322">
              <a:lnSpc>
                <a:spcPct val="198200"/>
              </a:lnSpc>
            </a:pPr>
            <a:r>
              <a:rPr sz="1069" spc="10" dirty="0">
                <a:latin typeface="Times New Roman"/>
                <a:cs typeface="Times New Roman"/>
              </a:rPr>
              <a:t>resvtns varchar(12),  </a:t>
            </a:r>
            <a:r>
              <a:rPr sz="1069" spc="5" dirty="0">
                <a:latin typeface="Times New Roman"/>
                <a:cs typeface="Times New Roman"/>
              </a:rPr>
              <a:t>flightinfo </a:t>
            </a:r>
            <a:r>
              <a:rPr sz="1069" spc="10" dirty="0">
                <a:latin typeface="Times New Roman"/>
                <a:cs typeface="Times New Roman"/>
              </a:rPr>
              <a:t>varchar(12)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069" spc="49" dirty="0">
                <a:latin typeface="Times New Roman"/>
                <a:cs typeface="Times New Roman"/>
              </a:rPr>
              <a:t>Table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Name.(Airport)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The name </a:t>
            </a:r>
            <a:r>
              <a:rPr sz="1069" spc="10" dirty="0">
                <a:latin typeface="Times New Roman"/>
                <a:cs typeface="Times New Roman"/>
              </a:rPr>
              <a:t>chosen for a table must be a valid </a:t>
            </a:r>
            <a:r>
              <a:rPr sz="1069" spc="15" dirty="0">
                <a:latin typeface="Times New Roman"/>
                <a:cs typeface="Times New Roman"/>
              </a:rPr>
              <a:t>name </a:t>
            </a:r>
            <a:r>
              <a:rPr sz="1069" spc="5" dirty="0">
                <a:latin typeface="Times New Roman"/>
                <a:cs typeface="Times New Roman"/>
              </a:rPr>
              <a:t>for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DBMS.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069" spc="53" dirty="0">
                <a:latin typeface="Times New Roman"/>
                <a:cs typeface="Times New Roman"/>
              </a:rPr>
              <a:t>Column </a:t>
            </a:r>
            <a:r>
              <a:rPr sz="1069" spc="29" dirty="0">
                <a:latin typeface="Times New Roman"/>
                <a:cs typeface="Times New Roman"/>
              </a:rPr>
              <a:t>Names. </a:t>
            </a:r>
            <a:r>
              <a:rPr sz="1069" spc="10" dirty="0">
                <a:latin typeface="Times New Roman"/>
                <a:cs typeface="Times New Roman"/>
              </a:rPr>
              <a:t>(Airport, Name, </a:t>
            </a:r>
            <a:r>
              <a:rPr sz="1069" spc="5" dirty="0">
                <a:latin typeface="Times New Roman"/>
                <a:cs typeface="Times New Roman"/>
              </a:rPr>
              <a:t>...,</a:t>
            </a:r>
            <a:r>
              <a:rPr sz="1069" spc="-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FlightInfo)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6791">
              <a:lnSpc>
                <a:spcPts val="1264"/>
              </a:lnSpc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names chosen for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columns of a </a:t>
            </a:r>
            <a:r>
              <a:rPr sz="1069" spc="5" dirty="0">
                <a:latin typeface="Times New Roman"/>
                <a:cs typeface="Times New Roman"/>
              </a:rPr>
              <a:t>table </a:t>
            </a:r>
            <a:r>
              <a:rPr sz="1069" spc="10" dirty="0">
                <a:latin typeface="Times New Roman"/>
                <a:cs typeface="Times New Roman"/>
              </a:rPr>
              <a:t>must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0" dirty="0">
                <a:latin typeface="Times New Roman"/>
                <a:cs typeface="Times New Roman"/>
              </a:rPr>
              <a:t>be a valid </a:t>
            </a:r>
            <a:r>
              <a:rPr sz="1069" spc="15" dirty="0">
                <a:latin typeface="Times New Roman"/>
                <a:cs typeface="Times New Roman"/>
              </a:rPr>
              <a:t>name </a:t>
            </a:r>
            <a:r>
              <a:rPr sz="1069" spc="10" dirty="0">
                <a:latin typeface="Times New Roman"/>
                <a:cs typeface="Times New Roman"/>
              </a:rPr>
              <a:t>for the  </a:t>
            </a:r>
            <a:r>
              <a:rPr sz="1069" spc="15" dirty="0">
                <a:latin typeface="Times New Roman"/>
                <a:cs typeface="Times New Roman"/>
              </a:rPr>
              <a:t>DBMS.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069" spc="58" dirty="0">
                <a:latin typeface="Times New Roman"/>
                <a:cs typeface="Times New Roman"/>
              </a:rPr>
              <a:t>Data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34" dirty="0">
                <a:latin typeface="Times New Roman"/>
                <a:cs typeface="Times New Roman"/>
              </a:rPr>
              <a:t>Types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900"/>
              </a:lnSpc>
              <a:spcBef>
                <a:spcPts val="632"/>
              </a:spcBef>
            </a:pPr>
            <a:r>
              <a:rPr sz="1069" spc="10" dirty="0">
                <a:latin typeface="Times New Roman"/>
                <a:cs typeface="Times New Roman"/>
              </a:rPr>
              <a:t>Each </a:t>
            </a:r>
            <a:r>
              <a:rPr sz="1069" spc="15" dirty="0">
                <a:latin typeface="Times New Roman"/>
                <a:cs typeface="Times New Roman"/>
              </a:rPr>
              <a:t>column </a:t>
            </a:r>
            <a:r>
              <a:rPr sz="1069" spc="10" dirty="0">
                <a:latin typeface="Times New Roman"/>
                <a:cs typeface="Times New Roman"/>
              </a:rPr>
              <a:t>must be </a:t>
            </a:r>
            <a:r>
              <a:rPr sz="1069" spc="5" dirty="0">
                <a:latin typeface="Times New Roman"/>
                <a:cs typeface="Times New Roman"/>
              </a:rPr>
              <a:t>allocated an </a:t>
            </a:r>
            <a:r>
              <a:rPr sz="1069" spc="10" dirty="0">
                <a:latin typeface="Times New Roman"/>
                <a:cs typeface="Times New Roman"/>
              </a:rPr>
              <a:t>appropriate </a:t>
            </a:r>
            <a:r>
              <a:rPr sz="1069" spc="15" dirty="0">
                <a:latin typeface="Times New Roman"/>
                <a:cs typeface="Times New Roman"/>
              </a:rPr>
              <a:t>data </a:t>
            </a:r>
            <a:r>
              <a:rPr sz="1069" spc="10" dirty="0">
                <a:latin typeface="Times New Roman"/>
                <a:cs typeface="Times New Roman"/>
              </a:rPr>
              <a:t>type. In addition, </a:t>
            </a:r>
            <a:r>
              <a:rPr sz="1069" spc="15" dirty="0">
                <a:latin typeface="Times New Roman"/>
                <a:cs typeface="Times New Roman"/>
              </a:rPr>
              <a:t>key columns, </a:t>
            </a:r>
            <a:r>
              <a:rPr sz="1069" spc="5" dirty="0">
                <a:latin typeface="Times New Roman"/>
                <a:cs typeface="Times New Roman"/>
              </a:rPr>
              <a:t>i.e.  </a:t>
            </a:r>
            <a:r>
              <a:rPr sz="1069" spc="15" dirty="0">
                <a:latin typeface="Times New Roman"/>
                <a:cs typeface="Times New Roman"/>
              </a:rPr>
              <a:t>columns </a:t>
            </a:r>
            <a:r>
              <a:rPr sz="1069" spc="10" dirty="0">
                <a:latin typeface="Times New Roman"/>
                <a:cs typeface="Times New Roman"/>
              </a:rPr>
              <a:t>used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uniquely identify individual </a:t>
            </a:r>
            <a:r>
              <a:rPr sz="1069" spc="15" dirty="0">
                <a:latin typeface="Times New Roman"/>
                <a:cs typeface="Times New Roman"/>
              </a:rPr>
              <a:t>rows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given </a:t>
            </a:r>
            <a:r>
              <a:rPr sz="1069" spc="10" dirty="0">
                <a:latin typeface="Times New Roman"/>
                <a:cs typeface="Times New Roman"/>
              </a:rPr>
              <a:t>table, </a:t>
            </a:r>
            <a:r>
              <a:rPr sz="1069" spc="19" dirty="0">
                <a:latin typeface="Times New Roman"/>
                <a:cs typeface="Times New Roman"/>
              </a:rPr>
              <a:t>may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specified 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19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NULL. </a:t>
            </a:r>
            <a:r>
              <a:rPr sz="1069" spc="19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DBMS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then ensure that columns </a:t>
            </a:r>
            <a:r>
              <a:rPr sz="1069" spc="5" dirty="0">
                <a:latin typeface="Times New Roman"/>
                <a:cs typeface="Times New Roman"/>
              </a:rPr>
              <a:t>specified as </a:t>
            </a:r>
            <a:r>
              <a:rPr sz="1069" spc="19" dirty="0">
                <a:latin typeface="Times New Roman"/>
                <a:cs typeface="Times New Roman"/>
              </a:rPr>
              <a:t>NOT NULL  </a:t>
            </a:r>
            <a:r>
              <a:rPr sz="1069" spc="10" dirty="0">
                <a:latin typeface="Times New Roman"/>
                <a:cs typeface="Times New Roman"/>
              </a:rPr>
              <a:t>always contain a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value.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61"/>
              </a:spcBef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column definition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explained as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under: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222862" marR="1789072" indent="-211133">
              <a:lnSpc>
                <a:spcPct val="148200"/>
              </a:lnSpc>
              <a:spcBef>
                <a:spcPts val="690"/>
              </a:spcBef>
            </a:pPr>
            <a:r>
              <a:rPr sz="1069" spc="15" dirty="0">
                <a:latin typeface="Times New Roman"/>
                <a:cs typeface="Times New Roman"/>
              </a:rPr>
              <a:t>&lt; </a:t>
            </a:r>
            <a:r>
              <a:rPr sz="1069" spc="10" dirty="0">
                <a:latin typeface="Times New Roman"/>
                <a:cs typeface="Times New Roman"/>
              </a:rPr>
              <a:t>column_definition </a:t>
            </a:r>
            <a:r>
              <a:rPr sz="1069" spc="15" dirty="0">
                <a:latin typeface="Times New Roman"/>
                <a:cs typeface="Times New Roman"/>
              </a:rPr>
              <a:t>&gt; </a:t>
            </a:r>
            <a:r>
              <a:rPr sz="1069" spc="10" dirty="0">
                <a:latin typeface="Times New Roman"/>
                <a:cs typeface="Times New Roman"/>
              </a:rPr>
              <a:t>::= { </a:t>
            </a:r>
            <a:r>
              <a:rPr sz="1069" i="1" spc="15" dirty="0">
                <a:latin typeface="Times New Roman"/>
                <a:cs typeface="Times New Roman"/>
              </a:rPr>
              <a:t>column_name </a:t>
            </a:r>
            <a:r>
              <a:rPr sz="1069" i="1" spc="10" dirty="0">
                <a:latin typeface="Times New Roman"/>
                <a:cs typeface="Times New Roman"/>
              </a:rPr>
              <a:t>data_type</a:t>
            </a:r>
            <a:r>
              <a:rPr sz="1069" i="1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}  [ </a:t>
            </a:r>
            <a:r>
              <a:rPr sz="1069" spc="15" dirty="0">
                <a:latin typeface="Times New Roman"/>
                <a:cs typeface="Times New Roman"/>
              </a:rPr>
              <a:t>DEFAULT </a:t>
            </a:r>
            <a:r>
              <a:rPr sz="1069" i="1" spc="10" dirty="0">
                <a:latin typeface="Times New Roman"/>
                <a:cs typeface="Times New Roman"/>
              </a:rPr>
              <a:t>constant_expression</a:t>
            </a:r>
            <a:r>
              <a:rPr sz="1069" i="1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]</a:t>
            </a:r>
            <a:endParaRPr sz="1069">
              <a:latin typeface="Times New Roman"/>
              <a:cs typeface="Times New Roman"/>
            </a:endParaRPr>
          </a:p>
          <a:p>
            <a:pPr marL="222862">
              <a:spcBef>
                <a:spcPts val="608"/>
              </a:spcBef>
            </a:pPr>
            <a:r>
              <a:rPr sz="1069" spc="10" dirty="0">
                <a:latin typeface="Times New Roman"/>
                <a:cs typeface="Times New Roman"/>
              </a:rPr>
              <a:t>[ </a:t>
            </a:r>
            <a:r>
              <a:rPr sz="1069" spc="15" dirty="0">
                <a:latin typeface="Times New Roman"/>
                <a:cs typeface="Times New Roman"/>
              </a:rPr>
              <a:t>&lt; </a:t>
            </a:r>
            <a:r>
              <a:rPr sz="1069" spc="10" dirty="0">
                <a:latin typeface="Times New Roman"/>
                <a:cs typeface="Times New Roman"/>
              </a:rPr>
              <a:t>column_constraint </a:t>
            </a:r>
            <a:r>
              <a:rPr sz="1069" spc="15" dirty="0">
                <a:latin typeface="Times New Roman"/>
                <a:cs typeface="Times New Roman"/>
              </a:rPr>
              <a:t>&gt; </a:t>
            </a:r>
            <a:r>
              <a:rPr sz="1069" spc="10" dirty="0">
                <a:latin typeface="Times New Roman"/>
                <a:cs typeface="Times New Roman"/>
              </a:rPr>
              <a:t>] [ </a:t>
            </a:r>
            <a:r>
              <a:rPr sz="1069" dirty="0">
                <a:latin typeface="Times New Roman"/>
                <a:cs typeface="Times New Roman"/>
              </a:rPr>
              <a:t>...</a:t>
            </a:r>
            <a:r>
              <a:rPr sz="1069" i="1" dirty="0">
                <a:latin typeface="Times New Roman"/>
                <a:cs typeface="Times New Roman"/>
              </a:rPr>
              <a:t>n</a:t>
            </a:r>
            <a:r>
              <a:rPr sz="1069" i="1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]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27"/>
              </a:spcBef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column constraint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explained </a:t>
            </a:r>
            <a:r>
              <a:rPr sz="1069" spc="5" dirty="0">
                <a:latin typeface="Times New Roman"/>
                <a:cs typeface="Times New Roman"/>
              </a:rPr>
              <a:t>as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under: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08"/>
              </a:spcBef>
            </a:pPr>
            <a:r>
              <a:rPr sz="1069" spc="15" dirty="0">
                <a:latin typeface="Times New Roman"/>
                <a:cs typeface="Times New Roman"/>
              </a:rPr>
              <a:t>&lt; </a:t>
            </a:r>
            <a:r>
              <a:rPr sz="1069" spc="10" dirty="0">
                <a:latin typeface="Times New Roman"/>
                <a:cs typeface="Times New Roman"/>
              </a:rPr>
              <a:t>column_constraint </a:t>
            </a:r>
            <a:r>
              <a:rPr sz="1069" spc="15" dirty="0">
                <a:latin typeface="Times New Roman"/>
                <a:cs typeface="Times New Roman"/>
              </a:rPr>
              <a:t>&gt; ::= </a:t>
            </a:r>
            <a:r>
              <a:rPr sz="1069" spc="10" dirty="0">
                <a:latin typeface="Times New Roman"/>
                <a:cs typeface="Times New Roman"/>
              </a:rPr>
              <a:t>[ </a:t>
            </a:r>
            <a:r>
              <a:rPr sz="1069" spc="15" dirty="0">
                <a:latin typeface="Times New Roman"/>
                <a:cs typeface="Times New Roman"/>
              </a:rPr>
              <a:t>CONSTRAINT </a:t>
            </a:r>
            <a:r>
              <a:rPr sz="1069" spc="10" dirty="0">
                <a:latin typeface="Times New Roman"/>
                <a:cs typeface="Times New Roman"/>
              </a:rPr>
              <a:t>constraint_name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]</a:t>
            </a:r>
            <a:endParaRPr sz="1069">
              <a:latin typeface="Times New Roman"/>
              <a:cs typeface="Times New Roman"/>
            </a:endParaRPr>
          </a:p>
          <a:p>
            <a:pPr marR="3125011" algn="ctr">
              <a:spcBef>
                <a:spcPts val="617"/>
              </a:spcBef>
            </a:pPr>
            <a:r>
              <a:rPr sz="1069" spc="10" dirty="0">
                <a:latin typeface="Times New Roman"/>
                <a:cs typeface="Times New Roman"/>
              </a:rPr>
              <a:t>{ [ </a:t>
            </a:r>
            <a:r>
              <a:rPr sz="1069" spc="15" dirty="0">
                <a:latin typeface="Times New Roman"/>
                <a:cs typeface="Times New Roman"/>
              </a:rPr>
              <a:t>NULL </a:t>
            </a:r>
            <a:r>
              <a:rPr sz="1069" spc="5" dirty="0">
                <a:latin typeface="Times New Roman"/>
                <a:cs typeface="Times New Roman"/>
              </a:rPr>
              <a:t>| </a:t>
            </a:r>
            <a:r>
              <a:rPr sz="1069" spc="19" dirty="0">
                <a:latin typeface="Times New Roman"/>
                <a:cs typeface="Times New Roman"/>
              </a:rPr>
              <a:t>NOT NULL</a:t>
            </a:r>
            <a:r>
              <a:rPr sz="1069" spc="-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]</a:t>
            </a:r>
            <a:endParaRPr sz="1069">
              <a:latin typeface="Times New Roman"/>
              <a:cs typeface="Times New Roman"/>
            </a:endParaRPr>
          </a:p>
          <a:p>
            <a:pPr marR="2332954" algn="ctr">
              <a:spcBef>
                <a:spcPts val="608"/>
              </a:spcBef>
            </a:pPr>
            <a:r>
              <a:rPr sz="1069" spc="5" dirty="0">
                <a:latin typeface="Times New Roman"/>
                <a:cs typeface="Times New Roman"/>
              </a:rPr>
              <a:t>| </a:t>
            </a:r>
            <a:r>
              <a:rPr sz="1069" spc="10" dirty="0">
                <a:latin typeface="Times New Roman"/>
                <a:cs typeface="Times New Roman"/>
              </a:rPr>
              <a:t>[ { </a:t>
            </a:r>
            <a:r>
              <a:rPr sz="1069" spc="15" dirty="0">
                <a:latin typeface="Times New Roman"/>
                <a:cs typeface="Times New Roman"/>
              </a:rPr>
              <a:t>PRIMARY </a:t>
            </a:r>
            <a:r>
              <a:rPr sz="1069" spc="24" dirty="0">
                <a:latin typeface="Times New Roman"/>
                <a:cs typeface="Times New Roman"/>
              </a:rPr>
              <a:t>KEY </a:t>
            </a:r>
            <a:r>
              <a:rPr sz="1069" spc="5" dirty="0">
                <a:latin typeface="Times New Roman"/>
                <a:cs typeface="Times New Roman"/>
              </a:rPr>
              <a:t>| </a:t>
            </a:r>
            <a:r>
              <a:rPr sz="1069" spc="15" dirty="0">
                <a:latin typeface="Times New Roman"/>
                <a:cs typeface="Times New Roman"/>
              </a:rPr>
              <a:t>UNIQUE</a:t>
            </a:r>
            <a:r>
              <a:rPr sz="1069" spc="-11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 marR="4087454" algn="ctr">
              <a:spcBef>
                <a:spcPts val="617"/>
              </a:spcBef>
            </a:pPr>
            <a:r>
              <a:rPr sz="1069" spc="10" dirty="0">
                <a:latin typeface="Times New Roman"/>
                <a:cs typeface="Times New Roman"/>
              </a:rPr>
              <a:t>]</a:t>
            </a:r>
            <a:endParaRPr sz="1069">
              <a:latin typeface="Times New Roman"/>
              <a:cs typeface="Times New Roman"/>
            </a:endParaRPr>
          </a:p>
          <a:p>
            <a:pPr marL="293857">
              <a:spcBef>
                <a:spcPts val="608"/>
              </a:spcBef>
            </a:pPr>
            <a:r>
              <a:rPr sz="1069" spc="5" dirty="0">
                <a:latin typeface="Times New Roman"/>
                <a:cs typeface="Times New Roman"/>
              </a:rPr>
              <a:t>| </a:t>
            </a:r>
            <a:r>
              <a:rPr sz="1069" spc="10" dirty="0">
                <a:latin typeface="Times New Roman"/>
                <a:cs typeface="Times New Roman"/>
              </a:rPr>
              <a:t>[ [ </a:t>
            </a:r>
            <a:r>
              <a:rPr sz="1069" spc="15" dirty="0">
                <a:latin typeface="Times New Roman"/>
                <a:cs typeface="Times New Roman"/>
              </a:rPr>
              <a:t>FOREIGN </a:t>
            </a:r>
            <a:r>
              <a:rPr sz="1069" spc="24" dirty="0">
                <a:latin typeface="Times New Roman"/>
                <a:cs typeface="Times New Roman"/>
              </a:rPr>
              <a:t>KEY</a:t>
            </a:r>
            <a:r>
              <a:rPr sz="1069" spc="-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]</a:t>
            </a:r>
            <a:endParaRPr sz="1069">
              <a:latin typeface="Times New Roman"/>
              <a:cs typeface="Times New Roman"/>
            </a:endParaRPr>
          </a:p>
          <a:p>
            <a:pPr marL="432143">
              <a:spcBef>
                <a:spcPts val="617"/>
              </a:spcBef>
            </a:pPr>
            <a:r>
              <a:rPr sz="1069" spc="15" dirty="0">
                <a:latin typeface="Times New Roman"/>
                <a:cs typeface="Times New Roman"/>
              </a:rPr>
              <a:t>REFERENCES </a:t>
            </a:r>
            <a:r>
              <a:rPr sz="1069" spc="10" dirty="0">
                <a:latin typeface="Times New Roman"/>
                <a:cs typeface="Times New Roman"/>
              </a:rPr>
              <a:t>ref_table [ ( ref_column )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]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432143" marR="1721780">
              <a:lnSpc>
                <a:spcPct val="147300"/>
              </a:lnSpc>
              <a:spcBef>
                <a:spcPts val="671"/>
              </a:spcBef>
            </a:pPr>
            <a:r>
              <a:rPr sz="1069" spc="10" dirty="0">
                <a:latin typeface="Times New Roman"/>
                <a:cs typeface="Times New Roman"/>
              </a:rPr>
              <a:t>[ </a:t>
            </a:r>
            <a:r>
              <a:rPr sz="1069" spc="19" dirty="0">
                <a:latin typeface="Times New Roman"/>
                <a:cs typeface="Times New Roman"/>
              </a:rPr>
              <a:t>ON </a:t>
            </a:r>
            <a:r>
              <a:rPr sz="1069" spc="15" dirty="0">
                <a:latin typeface="Times New Roman"/>
                <a:cs typeface="Times New Roman"/>
              </a:rPr>
              <a:t>DELETE </a:t>
            </a:r>
            <a:r>
              <a:rPr sz="1069" spc="10" dirty="0">
                <a:latin typeface="Times New Roman"/>
                <a:cs typeface="Times New Roman"/>
              </a:rPr>
              <a:t>{ </a:t>
            </a:r>
            <a:r>
              <a:rPr sz="1069" spc="15" dirty="0">
                <a:latin typeface="Times New Roman"/>
                <a:cs typeface="Times New Roman"/>
              </a:rPr>
              <a:t>CASCADE </a:t>
            </a:r>
            <a:r>
              <a:rPr sz="1069" spc="5" dirty="0">
                <a:latin typeface="Times New Roman"/>
                <a:cs typeface="Times New Roman"/>
              </a:rPr>
              <a:t>| </a:t>
            </a:r>
            <a:r>
              <a:rPr sz="1069" spc="10" dirty="0">
                <a:latin typeface="Times New Roman"/>
                <a:cs typeface="Times New Roman"/>
              </a:rPr>
              <a:t>NO </a:t>
            </a:r>
            <a:r>
              <a:rPr sz="1069" spc="15" dirty="0">
                <a:latin typeface="Times New Roman"/>
                <a:cs typeface="Times New Roman"/>
              </a:rPr>
              <a:t>ACTION </a:t>
            </a:r>
            <a:r>
              <a:rPr sz="1069" spc="10" dirty="0">
                <a:latin typeface="Times New Roman"/>
                <a:cs typeface="Times New Roman"/>
              </a:rPr>
              <a:t>} ]  [ </a:t>
            </a:r>
            <a:r>
              <a:rPr sz="1069" spc="19" dirty="0">
                <a:latin typeface="Times New Roman"/>
                <a:cs typeface="Times New Roman"/>
              </a:rPr>
              <a:t>ON </a:t>
            </a:r>
            <a:r>
              <a:rPr sz="1069" spc="15" dirty="0">
                <a:latin typeface="Times New Roman"/>
                <a:cs typeface="Times New Roman"/>
              </a:rPr>
              <a:t>UPDATE </a:t>
            </a:r>
            <a:r>
              <a:rPr sz="1069" spc="10" dirty="0">
                <a:latin typeface="Times New Roman"/>
                <a:cs typeface="Times New Roman"/>
              </a:rPr>
              <a:t>{ </a:t>
            </a:r>
            <a:r>
              <a:rPr sz="1069" spc="15" dirty="0">
                <a:latin typeface="Times New Roman"/>
                <a:cs typeface="Times New Roman"/>
              </a:rPr>
              <a:t>CASCADE </a:t>
            </a:r>
            <a:r>
              <a:rPr sz="1069" spc="5" dirty="0">
                <a:latin typeface="Times New Roman"/>
                <a:cs typeface="Times New Roman"/>
              </a:rPr>
              <a:t>| </a:t>
            </a:r>
            <a:r>
              <a:rPr sz="1069" spc="10" dirty="0">
                <a:latin typeface="Times New Roman"/>
                <a:cs typeface="Times New Roman"/>
              </a:rPr>
              <a:t>NO </a:t>
            </a:r>
            <a:r>
              <a:rPr sz="1069" spc="15" dirty="0">
                <a:latin typeface="Times New Roman"/>
                <a:cs typeface="Times New Roman"/>
              </a:rPr>
              <a:t>ACTION </a:t>
            </a:r>
            <a:r>
              <a:rPr sz="1069" spc="10" dirty="0">
                <a:latin typeface="Times New Roman"/>
                <a:cs typeface="Times New Roman"/>
              </a:rPr>
              <a:t>}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]</a:t>
            </a:r>
            <a:endParaRPr sz="1069">
              <a:latin typeface="Times New Roman"/>
              <a:cs typeface="Times New Roman"/>
            </a:endParaRPr>
          </a:p>
          <a:p>
            <a:pPr marR="4087454" algn="ctr">
              <a:spcBef>
                <a:spcPts val="617"/>
              </a:spcBef>
            </a:pPr>
            <a:r>
              <a:rPr sz="1069" spc="10" dirty="0">
                <a:latin typeface="Times New Roman"/>
                <a:cs typeface="Times New Roman"/>
              </a:rPr>
              <a:t>]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3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431296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74" y="1320743"/>
            <a:ext cx="4899378" cy="77317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3857"/>
            <a:r>
              <a:rPr sz="1069" spc="5" dirty="0">
                <a:latin typeface="Times New Roman"/>
                <a:cs typeface="Times New Roman"/>
              </a:rPr>
              <a:t>| </a:t>
            </a:r>
            <a:r>
              <a:rPr sz="1069" spc="15" dirty="0">
                <a:latin typeface="Times New Roman"/>
                <a:cs typeface="Times New Roman"/>
              </a:rPr>
              <a:t>CHECK( </a:t>
            </a:r>
            <a:r>
              <a:rPr sz="1069" spc="10" dirty="0">
                <a:latin typeface="Times New Roman"/>
                <a:cs typeface="Times New Roman"/>
              </a:rPr>
              <a:t>logical_expression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)</a:t>
            </a:r>
            <a:endParaRPr sz="1069">
              <a:latin typeface="Times New Roman"/>
              <a:cs typeface="Times New Roman"/>
            </a:endParaRPr>
          </a:p>
          <a:p>
            <a:pPr marL="151867">
              <a:spcBef>
                <a:spcPts val="608"/>
              </a:spcBef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 marL="47536" algn="just">
              <a:spcBef>
                <a:spcPts val="617"/>
              </a:spcBef>
            </a:pPr>
            <a:r>
              <a:rPr sz="1069" spc="10" dirty="0">
                <a:latin typeface="Times New Roman"/>
                <a:cs typeface="Times New Roman"/>
              </a:rPr>
              <a:t>)</a:t>
            </a:r>
            <a:endParaRPr sz="1069">
              <a:latin typeface="Times New Roman"/>
              <a:cs typeface="Times New Roman"/>
            </a:endParaRPr>
          </a:p>
          <a:p>
            <a:pPr marL="12347" marR="38276">
              <a:lnSpc>
                <a:spcPts val="1906"/>
              </a:lnSpc>
              <a:spcBef>
                <a:spcPts val="151"/>
              </a:spcBef>
            </a:pPr>
            <a:r>
              <a:rPr sz="1069" spc="24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see </a:t>
            </a:r>
            <a:r>
              <a:rPr sz="1069" spc="15" dirty="0">
                <a:latin typeface="Times New Roman"/>
                <a:cs typeface="Times New Roman"/>
              </a:rPr>
              <a:t>some </a:t>
            </a:r>
            <a:r>
              <a:rPr sz="1069" spc="10" dirty="0">
                <a:latin typeface="Times New Roman"/>
                <a:cs typeface="Times New Roman"/>
              </a:rPr>
              <a:t>examples of </a:t>
            </a:r>
            <a:r>
              <a:rPr sz="1069" spc="15" dirty="0">
                <a:latin typeface="Times New Roman"/>
                <a:cs typeface="Times New Roman"/>
              </a:rPr>
              <a:t>CREATE command.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9" dirty="0">
                <a:latin typeface="Times New Roman"/>
                <a:cs typeface="Times New Roman"/>
              </a:rPr>
              <a:t>very </a:t>
            </a:r>
            <a:r>
              <a:rPr sz="1069" spc="10" dirty="0">
                <a:latin typeface="Times New Roman"/>
                <a:cs typeface="Times New Roman"/>
              </a:rPr>
              <a:t>simple  </a:t>
            </a:r>
            <a:r>
              <a:rPr sz="1069" spc="15" dirty="0">
                <a:latin typeface="Times New Roman"/>
                <a:cs typeface="Times New Roman"/>
              </a:rPr>
              <a:t>command </a:t>
            </a:r>
            <a:r>
              <a:rPr sz="1069" spc="10" dirty="0">
                <a:latin typeface="Times New Roman"/>
                <a:cs typeface="Times New Roman"/>
              </a:rPr>
              <a:t>for creating a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table.</a:t>
            </a:r>
            <a:endParaRPr sz="1069">
              <a:latin typeface="Times New Roman"/>
              <a:cs typeface="Times New Roman"/>
            </a:endParaRPr>
          </a:p>
          <a:p>
            <a:pPr marL="396337" indent="-384607">
              <a:spcBef>
                <a:spcPts val="437"/>
              </a:spcBef>
            </a:pPr>
            <a:r>
              <a:rPr sz="1069" spc="15" dirty="0">
                <a:latin typeface="Times New Roman"/>
                <a:cs typeface="Times New Roman"/>
              </a:rPr>
              <a:t>CREATE TABLE </a:t>
            </a:r>
            <a:r>
              <a:rPr sz="1069" spc="10" dirty="0">
                <a:latin typeface="Times New Roman"/>
                <a:cs typeface="Times New Roman"/>
              </a:rPr>
              <a:t>Program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(</a:t>
            </a:r>
            <a:endParaRPr sz="1069">
              <a:latin typeface="Times New Roman"/>
              <a:cs typeface="Times New Roman"/>
            </a:endParaRPr>
          </a:p>
          <a:p>
            <a:pPr marL="396337" marR="3442944">
              <a:lnSpc>
                <a:spcPct val="1477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prName char(4),  totSem </a:t>
            </a:r>
            <a:r>
              <a:rPr sz="1069" spc="5" dirty="0">
                <a:latin typeface="Times New Roman"/>
                <a:cs typeface="Times New Roman"/>
              </a:rPr>
              <a:t>tinyint,  </a:t>
            </a:r>
            <a:r>
              <a:rPr sz="1069" spc="10" dirty="0">
                <a:latin typeface="Times New Roman"/>
                <a:cs typeface="Times New Roman"/>
              </a:rPr>
              <a:t>prCredits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smallint)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  <a:spcBef>
                <a:spcPts val="676"/>
              </a:spcBef>
            </a:pPr>
            <a:r>
              <a:rPr sz="1069" spc="39" dirty="0">
                <a:latin typeface="Times New Roman"/>
                <a:cs typeface="Times New Roman"/>
              </a:rPr>
              <a:t>If</a:t>
            </a:r>
            <a:r>
              <a:rPr sz="1069" spc="34" dirty="0">
                <a:latin typeface="Times New Roman"/>
                <a:cs typeface="Times New Roman"/>
              </a:rPr>
              <a:t> </a:t>
            </a:r>
            <a:r>
              <a:rPr sz="1069" spc="39" dirty="0">
                <a:latin typeface="Times New Roman"/>
                <a:cs typeface="Times New Roman"/>
              </a:rPr>
              <a:t>this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53" dirty="0">
                <a:latin typeface="Times New Roman"/>
                <a:cs typeface="Times New Roman"/>
              </a:rPr>
              <a:t>command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39" dirty="0">
                <a:latin typeface="Times New Roman"/>
                <a:cs typeface="Times New Roman"/>
              </a:rPr>
              <a:t>to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49" dirty="0">
                <a:latin typeface="Times New Roman"/>
                <a:cs typeface="Times New Roman"/>
              </a:rPr>
              <a:t>written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spc="44" dirty="0">
                <a:latin typeface="Times New Roman"/>
                <a:cs typeface="Times New Roman"/>
              </a:rPr>
              <a:t>in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spc="58" dirty="0">
                <a:latin typeface="Times New Roman"/>
                <a:cs typeface="Times New Roman"/>
              </a:rPr>
              <a:t>SQL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39" dirty="0">
                <a:latin typeface="Times New Roman"/>
                <a:cs typeface="Times New Roman"/>
              </a:rPr>
              <a:t>Server,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39" dirty="0">
                <a:latin typeface="Times New Roman"/>
                <a:cs typeface="Times New Roman"/>
              </a:rPr>
              <a:t>it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will </a:t>
            </a:r>
            <a:r>
              <a:rPr sz="1069" spc="39" dirty="0">
                <a:latin typeface="Times New Roman"/>
                <a:cs typeface="Times New Roman"/>
              </a:rPr>
              <a:t>be</a:t>
            </a:r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spc="53" dirty="0">
                <a:latin typeface="Times New Roman"/>
                <a:cs typeface="Times New Roman"/>
              </a:rPr>
              <a:t>written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spc="39" dirty="0">
                <a:latin typeface="Times New Roman"/>
                <a:cs typeface="Times New Roman"/>
              </a:rPr>
              <a:t>in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spc="58" dirty="0">
                <a:latin typeface="Times New Roman"/>
                <a:cs typeface="Times New Roman"/>
              </a:rPr>
              <a:t>Query</a:t>
            </a:r>
            <a:r>
              <a:rPr sz="1069" spc="29" dirty="0">
                <a:latin typeface="Times New Roman"/>
                <a:cs typeface="Times New Roman"/>
              </a:rPr>
              <a:t> </a:t>
            </a:r>
            <a:r>
              <a:rPr sz="1069" spc="34" dirty="0">
                <a:latin typeface="Times New Roman"/>
                <a:cs typeface="Times New Roman"/>
              </a:rPr>
              <a:t>Analyzer.  </a:t>
            </a:r>
            <a:r>
              <a:rPr sz="1069" spc="4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29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see </a:t>
            </a:r>
            <a:r>
              <a:rPr sz="1069" spc="73" dirty="0">
                <a:latin typeface="Times New Roman"/>
                <a:cs typeface="Times New Roman"/>
              </a:rPr>
              <a:t>an </a:t>
            </a:r>
            <a:r>
              <a:rPr sz="1069" spc="34" dirty="0">
                <a:latin typeface="Times New Roman"/>
                <a:cs typeface="Times New Roman"/>
              </a:rPr>
              <a:t>example </a:t>
            </a:r>
            <a:r>
              <a:rPr sz="1069" spc="39" dirty="0">
                <a:latin typeface="Times New Roman"/>
                <a:cs typeface="Times New Roman"/>
              </a:rPr>
              <a:t>in which </a:t>
            </a:r>
            <a:r>
              <a:rPr sz="1069" spc="49" dirty="0">
                <a:latin typeface="Times New Roman"/>
                <a:cs typeface="Times New Roman"/>
              </a:rPr>
              <a:t>has </a:t>
            </a:r>
            <a:r>
              <a:rPr sz="1069" spc="53" dirty="0">
                <a:latin typeface="Times New Roman"/>
                <a:cs typeface="Times New Roman"/>
              </a:rPr>
              <a:t>more </a:t>
            </a:r>
            <a:r>
              <a:rPr sz="1069" spc="58" dirty="0">
                <a:latin typeface="Times New Roman"/>
                <a:cs typeface="Times New Roman"/>
              </a:rPr>
              <a:t>attributes </a:t>
            </a:r>
            <a:r>
              <a:rPr sz="1069" spc="44" dirty="0">
                <a:latin typeface="Times New Roman"/>
                <a:cs typeface="Times New Roman"/>
              </a:rPr>
              <a:t>comparatively </a:t>
            </a:r>
            <a:r>
              <a:rPr sz="1069" spc="34" dirty="0">
                <a:latin typeface="Times New Roman"/>
                <a:cs typeface="Times New Roman"/>
              </a:rPr>
              <a:t>along  </a:t>
            </a:r>
            <a:r>
              <a:rPr sz="1069" spc="39" dirty="0">
                <a:latin typeface="Times New Roman"/>
                <a:cs typeface="Times New Roman"/>
              </a:rPr>
              <a:t>with different </a:t>
            </a:r>
            <a:r>
              <a:rPr sz="1069" spc="73" dirty="0">
                <a:latin typeface="Times New Roman"/>
                <a:cs typeface="Times New Roman"/>
              </a:rPr>
              <a:t>data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39" dirty="0">
                <a:latin typeface="Times New Roman"/>
                <a:cs typeface="Times New Roman"/>
              </a:rPr>
              <a:t>types: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20"/>
              </a:lnSpc>
            </a:pPr>
            <a:r>
              <a:rPr sz="1069" spc="15" dirty="0">
                <a:latin typeface="Times New Roman"/>
                <a:cs typeface="Times New Roman"/>
              </a:rPr>
              <a:t>CREATE TABLE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Student</a:t>
            </a:r>
            <a:endParaRPr sz="1069">
              <a:latin typeface="Times New Roman"/>
              <a:cs typeface="Times New Roman"/>
            </a:endParaRPr>
          </a:p>
          <a:p>
            <a:pPr marL="292622" marR="3552832" indent="-35806">
              <a:lnSpc>
                <a:spcPct val="147300"/>
              </a:lnSpc>
            </a:pPr>
            <a:r>
              <a:rPr sz="1069" spc="5" dirty="0">
                <a:latin typeface="Times New Roman"/>
                <a:cs typeface="Times New Roman"/>
              </a:rPr>
              <a:t>(stId </a:t>
            </a:r>
            <a:r>
              <a:rPr sz="1069" spc="10" dirty="0">
                <a:latin typeface="Times New Roman"/>
                <a:cs typeface="Times New Roman"/>
              </a:rPr>
              <a:t>char(5),  stName</a:t>
            </a:r>
            <a:r>
              <a:rPr sz="1069" spc="20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char(25),</a:t>
            </a:r>
            <a:endParaRPr sz="1069">
              <a:latin typeface="Times New Roman"/>
              <a:cs typeface="Times New Roman"/>
            </a:endParaRPr>
          </a:p>
          <a:p>
            <a:pPr marL="292622" marR="3552832">
              <a:lnSpc>
                <a:spcPct val="1476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stFName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char(25),  stAdres text,  stPhone </a:t>
            </a:r>
            <a:r>
              <a:rPr sz="1069" spc="5" dirty="0">
                <a:latin typeface="Times New Roman"/>
                <a:cs typeface="Times New Roman"/>
              </a:rPr>
              <a:t>char(10),  </a:t>
            </a:r>
            <a:r>
              <a:rPr sz="1069" spc="10" dirty="0">
                <a:latin typeface="Times New Roman"/>
                <a:cs typeface="Times New Roman"/>
              </a:rPr>
              <a:t>prName char(4)  curSem smallint,  cgpa</a:t>
            </a:r>
            <a:r>
              <a:rPr sz="1069" spc="-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real)</a:t>
            </a:r>
            <a:endParaRPr sz="1069">
              <a:latin typeface="Times New Roman"/>
              <a:cs typeface="Times New Roman"/>
            </a:endParaRPr>
          </a:p>
          <a:p>
            <a:pPr marL="12347" marR="37041">
              <a:lnSpc>
                <a:spcPct val="147300"/>
              </a:lnSpc>
              <a:spcBef>
                <a:spcPts val="10"/>
              </a:spcBef>
            </a:pP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15" dirty="0">
                <a:latin typeface="Times New Roman"/>
                <a:cs typeface="Times New Roman"/>
              </a:rPr>
              <a:t>example </a:t>
            </a:r>
            <a:r>
              <a:rPr sz="1069" spc="10" dirty="0">
                <a:latin typeface="Times New Roman"/>
                <a:cs typeface="Times New Roman"/>
              </a:rPr>
              <a:t>there are </a:t>
            </a:r>
            <a:r>
              <a:rPr sz="1069" spc="15" dirty="0">
                <a:latin typeface="Times New Roman"/>
                <a:cs typeface="Times New Roman"/>
              </a:rPr>
              <a:t>more </a:t>
            </a:r>
            <a:r>
              <a:rPr sz="1069" spc="10" dirty="0">
                <a:latin typeface="Times New Roman"/>
                <a:cs typeface="Times New Roman"/>
              </a:rPr>
              <a:t>attributes and </a:t>
            </a:r>
            <a:r>
              <a:rPr sz="1069" spc="5" dirty="0">
                <a:latin typeface="Times New Roman"/>
                <a:cs typeface="Times New Roman"/>
              </a:rPr>
              <a:t>different </a:t>
            </a:r>
            <a:r>
              <a:rPr sz="1069" spc="10" dirty="0">
                <a:latin typeface="Times New Roman"/>
                <a:cs typeface="Times New Roman"/>
              </a:rPr>
              <a:t>data types are also </a:t>
            </a:r>
            <a:r>
              <a:rPr sz="1069" spc="5" dirty="0">
                <a:latin typeface="Times New Roman"/>
                <a:cs typeface="Times New Roman"/>
              </a:rPr>
              <a:t>there. </a:t>
            </a:r>
            <a:r>
              <a:rPr sz="1069" spc="24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see an </a:t>
            </a:r>
            <a:r>
              <a:rPr sz="1069" spc="15" dirty="0">
                <a:latin typeface="Times New Roman"/>
                <a:cs typeface="Times New Roman"/>
              </a:rPr>
              <a:t>example </a:t>
            </a:r>
            <a:r>
              <a:rPr sz="1069" spc="10" dirty="0">
                <a:latin typeface="Times New Roman"/>
                <a:cs typeface="Times New Roman"/>
              </a:rPr>
              <a:t>of creating a table with few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constraints: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08"/>
              </a:spcBef>
            </a:pPr>
            <a:r>
              <a:rPr sz="1069" spc="15" dirty="0">
                <a:latin typeface="Times New Roman"/>
                <a:cs typeface="Times New Roman"/>
              </a:rPr>
              <a:t>CREATE TABLE Student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(</a:t>
            </a:r>
            <a:endParaRPr sz="1069">
              <a:latin typeface="Times New Roman"/>
              <a:cs typeface="Times New Roman"/>
            </a:endParaRPr>
          </a:p>
          <a:p>
            <a:pPr marL="256816" marR="40128">
              <a:lnSpc>
                <a:spcPct val="147300"/>
              </a:lnSpc>
              <a:spcBef>
                <a:spcPts val="10"/>
              </a:spcBef>
              <a:tabLst>
                <a:tab pos="1103816" algn="l"/>
                <a:tab pos="3047842" algn="l"/>
              </a:tabLst>
            </a:pPr>
            <a:r>
              <a:rPr sz="1069" spc="5" dirty="0">
                <a:latin typeface="Times New Roman"/>
                <a:cs typeface="Times New Roman"/>
              </a:rPr>
              <a:t>stId  </a:t>
            </a:r>
            <a:r>
              <a:rPr sz="1069" spc="10" dirty="0">
                <a:latin typeface="Times New Roman"/>
                <a:cs typeface="Times New Roman"/>
              </a:rPr>
              <a:t>char(5)  </a:t>
            </a:r>
            <a:r>
              <a:rPr sz="1069" spc="5" dirty="0">
                <a:latin typeface="Times New Roman"/>
                <a:cs typeface="Times New Roman"/>
              </a:rPr>
              <a:t>constraint  </a:t>
            </a:r>
            <a:r>
              <a:rPr sz="1069" spc="15" dirty="0">
                <a:latin typeface="Times New Roman"/>
                <a:cs typeface="Times New Roman"/>
              </a:rPr>
              <a:t>ST_PK  </a:t>
            </a:r>
            <a:r>
              <a:rPr sz="1069" spc="19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primary 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key	</a:t>
            </a:r>
            <a:r>
              <a:rPr sz="1069" spc="5" dirty="0">
                <a:latin typeface="Times New Roman"/>
                <a:cs typeface="Times New Roman"/>
              </a:rPr>
              <a:t>constraint  </a:t>
            </a:r>
            <a:r>
              <a:rPr sz="1069" spc="15" dirty="0">
                <a:latin typeface="Times New Roman"/>
                <a:cs typeface="Times New Roman"/>
              </a:rPr>
              <a:t>ST_CK </a:t>
            </a:r>
            <a:r>
              <a:rPr sz="1069" spc="18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check 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(stId  </a:t>
            </a:r>
            <a:r>
              <a:rPr sz="1069" spc="10" dirty="0">
                <a:latin typeface="Times New Roman"/>
                <a:cs typeface="Times New Roman"/>
              </a:rPr>
              <a:t>like‘S[0-	</a:t>
            </a:r>
            <a:r>
              <a:rPr sz="1069" spc="5" dirty="0">
                <a:latin typeface="Times New Roman"/>
                <a:cs typeface="Times New Roman"/>
              </a:rPr>
              <a:t>9][0-9][0-9][0-9]'),</a:t>
            </a:r>
            <a:endParaRPr sz="1069">
              <a:latin typeface="Times New Roman"/>
              <a:cs typeface="Times New Roman"/>
            </a:endParaRPr>
          </a:p>
          <a:p>
            <a:pPr marL="292622" marR="3126863">
              <a:lnSpc>
                <a:spcPct val="1477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stName char(25) </a:t>
            </a:r>
            <a:r>
              <a:rPr sz="1069" spc="1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null,  stFName char(25),  stAdres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text,</a:t>
            </a:r>
            <a:endParaRPr sz="1069">
              <a:latin typeface="Times New Roman"/>
              <a:cs typeface="Times New Roman"/>
            </a:endParaRPr>
          </a:p>
          <a:p>
            <a:pPr marL="326577" marR="3615184" indent="-34571">
              <a:lnSpc>
                <a:spcPct val="147300"/>
              </a:lnSpc>
            </a:pPr>
            <a:r>
              <a:rPr sz="1069" spc="10" dirty="0">
                <a:latin typeface="Times New Roman"/>
                <a:cs typeface="Times New Roman"/>
              </a:rPr>
              <a:t>stPhone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char(10),  </a:t>
            </a:r>
            <a:r>
              <a:rPr sz="1069" spc="10" dirty="0">
                <a:latin typeface="Times New Roman"/>
                <a:cs typeface="Times New Roman"/>
              </a:rPr>
              <a:t>prName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char(4),</a:t>
            </a:r>
            <a:endParaRPr sz="1069">
              <a:latin typeface="Times New Roman"/>
              <a:cs typeface="Times New Roman"/>
            </a:endParaRPr>
          </a:p>
          <a:p>
            <a:pPr marL="362383" marR="3054016" indent="-35806">
              <a:lnSpc>
                <a:spcPts val="1906"/>
              </a:lnSpc>
              <a:spcBef>
                <a:spcPts val="151"/>
              </a:spcBef>
            </a:pPr>
            <a:r>
              <a:rPr sz="1069" spc="10" dirty="0">
                <a:latin typeface="Times New Roman"/>
                <a:cs typeface="Times New Roman"/>
              </a:rPr>
              <a:t>curSem smallint default 1,  cgpa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real)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4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3872010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83" y="1321543"/>
            <a:ext cx="4867275" cy="27762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5556" indent="35189" algn="just">
              <a:lnSpc>
                <a:spcPct val="98600"/>
              </a:lnSpc>
            </a:pPr>
            <a:r>
              <a:rPr sz="1069" spc="15" dirty="0">
                <a:latin typeface="Times New Roman"/>
                <a:cs typeface="Times New Roman"/>
              </a:rPr>
              <a:t>Every </a:t>
            </a:r>
            <a:r>
              <a:rPr sz="1069" spc="10" dirty="0">
                <a:latin typeface="Times New Roman"/>
                <a:cs typeface="Times New Roman"/>
              </a:rPr>
              <a:t>constraint </a:t>
            </a:r>
            <a:r>
              <a:rPr sz="1069" spc="15" dirty="0">
                <a:latin typeface="Times New Roman"/>
                <a:cs typeface="Times New Roman"/>
              </a:rPr>
              <a:t>should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given </a:t>
            </a:r>
            <a:r>
              <a:rPr sz="1069" spc="10" dirty="0">
                <a:latin typeface="Times New Roman"/>
                <a:cs typeface="Times New Roman"/>
              </a:rPr>
              <a:t>a meaningful </a:t>
            </a:r>
            <a:r>
              <a:rPr sz="1069" spc="15" dirty="0">
                <a:latin typeface="Times New Roman"/>
                <a:cs typeface="Times New Roman"/>
              </a:rPr>
              <a:t>name </a:t>
            </a:r>
            <a:r>
              <a:rPr sz="1069" spc="10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can be </a:t>
            </a:r>
            <a:r>
              <a:rPr sz="1069" spc="5" dirty="0">
                <a:latin typeface="Times New Roman"/>
                <a:cs typeface="Times New Roman"/>
              </a:rPr>
              <a:t>referred </a:t>
            </a:r>
            <a:r>
              <a:rPr sz="1069" spc="10" dirty="0">
                <a:latin typeface="Times New Roman"/>
                <a:cs typeface="Times New Roman"/>
              </a:rPr>
              <a:t>later </a:t>
            </a:r>
            <a:r>
              <a:rPr sz="1069" spc="19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its  name.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check constraint checks the values for any particular </a:t>
            </a:r>
            <a:r>
              <a:rPr sz="1069" spc="5" dirty="0">
                <a:latin typeface="Times New Roman"/>
                <a:cs typeface="Times New Roman"/>
              </a:rPr>
              <a:t>attribute. </a:t>
            </a:r>
            <a:r>
              <a:rPr sz="1069" spc="10" dirty="0">
                <a:latin typeface="Times New Roman"/>
                <a:cs typeface="Times New Roman"/>
              </a:rPr>
              <a:t>In this </a:t>
            </a:r>
            <a:r>
              <a:rPr sz="1069" spc="19" dirty="0">
                <a:latin typeface="Times New Roman"/>
                <a:cs typeface="Times New Roman"/>
              </a:rPr>
              <a:t>way  </a:t>
            </a:r>
            <a:r>
              <a:rPr sz="1069" spc="5" dirty="0">
                <a:latin typeface="Times New Roman"/>
                <a:cs typeface="Times New Roman"/>
              </a:rPr>
              <a:t>different </a:t>
            </a:r>
            <a:r>
              <a:rPr sz="1069" spc="10" dirty="0">
                <a:latin typeface="Times New Roman"/>
                <a:cs typeface="Times New Roman"/>
              </a:rPr>
              <a:t>types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constraints can be enforced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any </a:t>
            </a:r>
            <a:r>
              <a:rPr sz="1069" spc="5" dirty="0">
                <a:latin typeface="Times New Roman"/>
                <a:cs typeface="Times New Roman"/>
              </a:rPr>
              <a:t>table </a:t>
            </a:r>
            <a:r>
              <a:rPr sz="1069" spc="24" dirty="0">
                <a:latin typeface="Times New Roman"/>
                <a:cs typeface="Times New Roman"/>
              </a:rPr>
              <a:t>by </a:t>
            </a:r>
            <a:r>
              <a:rPr sz="1069" spc="15" dirty="0">
                <a:latin typeface="Times New Roman"/>
                <a:cs typeface="Times New Roman"/>
              </a:rPr>
              <a:t>CREATE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command.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875">
              <a:latin typeface="Times New Roman"/>
              <a:cs typeface="Times New Roman"/>
            </a:endParaRPr>
          </a:p>
          <a:p>
            <a:pPr marL="12347" algn="just"/>
            <a:r>
              <a:rPr sz="1264" spc="10" dirty="0">
                <a:latin typeface="Times New Roman"/>
                <a:cs typeface="Times New Roman"/>
              </a:rPr>
              <a:t>Summary</a:t>
            </a:r>
            <a:endParaRPr sz="1264">
              <a:latin typeface="Times New Roman"/>
              <a:cs typeface="Times New Roman"/>
            </a:endParaRPr>
          </a:p>
          <a:p>
            <a:pPr marL="12347" algn="just">
              <a:spcBef>
                <a:spcPts val="276"/>
              </a:spcBef>
            </a:pPr>
            <a:r>
              <a:rPr sz="1069" spc="10" dirty="0">
                <a:latin typeface="Times New Roman"/>
                <a:cs typeface="Times New Roman"/>
              </a:rPr>
              <a:t>Designing  a  database  </a:t>
            </a:r>
            <a:r>
              <a:rPr sz="1069" spc="15" dirty="0">
                <a:latin typeface="Times New Roman"/>
                <a:cs typeface="Times New Roman"/>
              </a:rPr>
              <a:t>properly 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extremely  important  for 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success  of     </a:t>
            </a:r>
            <a:r>
              <a:rPr sz="1069" spc="22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any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08"/>
              </a:spcBef>
            </a:pPr>
            <a:r>
              <a:rPr sz="1069" spc="10" dirty="0">
                <a:latin typeface="Times New Roman"/>
                <a:cs typeface="Times New Roman"/>
              </a:rPr>
              <a:t>application.</a:t>
            </a:r>
            <a:r>
              <a:rPr sz="1069" spc="180" dirty="0">
                <a:latin typeface="Times New Roman"/>
                <a:cs typeface="Times New Roman"/>
              </a:rPr>
              <a:t> </a:t>
            </a:r>
            <a:r>
              <a:rPr sz="1069" spc="-5" dirty="0">
                <a:latin typeface="Times New Roman"/>
                <a:cs typeface="Times New Roman"/>
              </a:rPr>
              <a:t>In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today’s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lecture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have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seen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CREATE</a:t>
            </a:r>
            <a:r>
              <a:rPr sz="1069" spc="170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command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SQL.</a:t>
            </a:r>
            <a:r>
              <a:rPr sz="1069" spc="170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How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1477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different </a:t>
            </a:r>
            <a:r>
              <a:rPr sz="1069" spc="10" dirty="0">
                <a:latin typeface="Times New Roman"/>
                <a:cs typeface="Times New Roman"/>
              </a:rPr>
              <a:t>constraints are applied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15" dirty="0">
                <a:latin typeface="Times New Roman"/>
                <a:cs typeface="Times New Roman"/>
              </a:rPr>
              <a:t>command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help of different examples.  This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an important command and must be practiced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used </a:t>
            </a:r>
            <a:r>
              <a:rPr sz="1069" spc="5" dirty="0">
                <a:latin typeface="Times New Roman"/>
                <a:cs typeface="Times New Roman"/>
              </a:rPr>
              <a:t>to create </a:t>
            </a:r>
            <a:r>
              <a:rPr sz="1069" spc="10" dirty="0">
                <a:latin typeface="Times New Roman"/>
                <a:cs typeface="Times New Roman"/>
              </a:rPr>
              <a:t>database  and different </a:t>
            </a:r>
            <a:r>
              <a:rPr sz="1069" spc="5" dirty="0">
                <a:latin typeface="Times New Roman"/>
                <a:cs typeface="Times New Roman"/>
              </a:rPr>
              <a:t>tables.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create </a:t>
            </a:r>
            <a:r>
              <a:rPr sz="1069" spc="15" dirty="0">
                <a:latin typeface="Times New Roman"/>
                <a:cs typeface="Times New Roman"/>
              </a:rPr>
              <a:t>command </a:t>
            </a:r>
            <a:r>
              <a:rPr sz="1069" spc="5" dirty="0">
                <a:latin typeface="Times New Roman"/>
                <a:cs typeface="Times New Roman"/>
              </a:rPr>
              <a:t>is part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DDL.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410">
              <a:latin typeface="Times New Roman"/>
              <a:cs typeface="Times New Roman"/>
            </a:endParaRPr>
          </a:p>
          <a:p>
            <a:pPr marL="12347" algn="just"/>
            <a:r>
              <a:rPr sz="1264" spc="5" dirty="0">
                <a:latin typeface="Times New Roman"/>
                <a:cs typeface="Times New Roman"/>
              </a:rPr>
              <a:t>Exercise:</a:t>
            </a:r>
            <a:endParaRPr sz="1264">
              <a:latin typeface="Times New Roman"/>
              <a:cs typeface="Times New Roman"/>
            </a:endParaRPr>
          </a:p>
          <a:p>
            <a:pPr marL="12347" marR="5556" algn="just">
              <a:lnSpc>
                <a:spcPts val="1274"/>
              </a:lnSpc>
              <a:spcBef>
                <a:spcPts val="335"/>
              </a:spcBef>
            </a:pPr>
            <a:r>
              <a:rPr sz="1069" spc="58" dirty="0">
                <a:latin typeface="Times New Roman"/>
                <a:cs typeface="Times New Roman"/>
              </a:rPr>
              <a:t>Create </a:t>
            </a:r>
            <a:r>
              <a:rPr sz="1069" spc="73" dirty="0">
                <a:latin typeface="Times New Roman"/>
                <a:cs typeface="Times New Roman"/>
              </a:rPr>
              <a:t>a </a:t>
            </a:r>
            <a:r>
              <a:rPr sz="1069" spc="58" dirty="0">
                <a:latin typeface="Times New Roman"/>
                <a:cs typeface="Times New Roman"/>
              </a:rPr>
              <a:t>database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8" dirty="0">
                <a:latin typeface="Times New Roman"/>
                <a:cs typeface="Times New Roman"/>
              </a:rPr>
              <a:t>Exam </a:t>
            </a:r>
            <a:r>
              <a:rPr sz="1069" spc="34" dirty="0">
                <a:latin typeface="Times New Roman"/>
                <a:cs typeface="Times New Roman"/>
              </a:rPr>
              <a:t>System </a:t>
            </a:r>
            <a:r>
              <a:rPr sz="1069" spc="73" dirty="0">
                <a:latin typeface="Times New Roman"/>
                <a:cs typeface="Times New Roman"/>
              </a:rPr>
              <a:t>and </a:t>
            </a:r>
            <a:r>
              <a:rPr sz="1069" spc="49" dirty="0">
                <a:latin typeface="Times New Roman"/>
                <a:cs typeface="Times New Roman"/>
              </a:rPr>
              <a:t>create </a:t>
            </a:r>
            <a:r>
              <a:rPr sz="1069" spc="44" dirty="0">
                <a:latin typeface="Times New Roman"/>
                <a:cs typeface="Times New Roman"/>
              </a:rPr>
              <a:t>table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3" dirty="0">
                <a:latin typeface="Times New Roman"/>
                <a:cs typeface="Times New Roman"/>
              </a:rPr>
              <a:t>student </a:t>
            </a:r>
            <a:r>
              <a:rPr sz="1069" spc="39" dirty="0">
                <a:latin typeface="Times New Roman"/>
                <a:cs typeface="Times New Roman"/>
              </a:rPr>
              <a:t>with different  </a:t>
            </a:r>
            <a:r>
              <a:rPr sz="1069" spc="49" dirty="0">
                <a:latin typeface="Times New Roman"/>
                <a:cs typeface="Times New Roman"/>
              </a:rPr>
              <a:t>constraints </a:t>
            </a:r>
            <a:r>
              <a:rPr sz="1069" spc="44" dirty="0">
                <a:latin typeface="Times New Roman"/>
                <a:cs typeface="Times New Roman"/>
              </a:rPr>
              <a:t>in </a:t>
            </a:r>
            <a:r>
              <a:rPr sz="1069" spc="58" dirty="0">
                <a:latin typeface="Times New Roman"/>
                <a:cs typeface="Times New Roman"/>
              </a:rPr>
              <a:t>SQL</a:t>
            </a:r>
            <a:r>
              <a:rPr sz="1069" spc="-131" dirty="0">
                <a:latin typeface="Times New Roman"/>
                <a:cs typeface="Times New Roman"/>
              </a:rPr>
              <a:t> </a:t>
            </a:r>
            <a:r>
              <a:rPr sz="1069" spc="39" dirty="0">
                <a:latin typeface="Times New Roman"/>
                <a:cs typeface="Times New Roman"/>
              </a:rPr>
              <a:t>Server.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5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2066794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305504" y="2376482"/>
            <a:ext cx="5185216" cy="0"/>
          </a:xfrm>
          <a:custGeom>
            <a:avLst/>
            <a:gdLst/>
            <a:ahLst/>
            <a:cxnLst/>
            <a:rect l="l" t="t" r="r" b="b"/>
            <a:pathLst>
              <a:path w="5333365">
                <a:moveTo>
                  <a:pt x="0" y="0"/>
                </a:moveTo>
                <a:lnTo>
                  <a:pt x="5333105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1352383" y="1456570"/>
            <a:ext cx="5094464" cy="14843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spc="58" dirty="0">
                <a:latin typeface="Arial"/>
                <a:cs typeface="Arial"/>
              </a:rPr>
              <a:t>Lecture </a:t>
            </a:r>
            <a:r>
              <a:rPr sz="1458" spc="29" dirty="0">
                <a:latin typeface="Arial"/>
                <a:cs typeface="Arial"/>
              </a:rPr>
              <a:t>No.</a:t>
            </a:r>
            <a:r>
              <a:rPr sz="1458" spc="-141" dirty="0">
                <a:latin typeface="Arial"/>
                <a:cs typeface="Arial"/>
              </a:rPr>
              <a:t> </a:t>
            </a:r>
            <a:r>
              <a:rPr sz="1458" dirty="0">
                <a:latin typeface="Arial"/>
                <a:cs typeface="Arial"/>
              </a:rPr>
              <a:t>27</a:t>
            </a:r>
            <a:endParaRPr sz="1458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58">
              <a:latin typeface="Times New Roman"/>
              <a:cs typeface="Times New Roman"/>
            </a:endParaRPr>
          </a:p>
          <a:p>
            <a:pPr marL="12347">
              <a:spcBef>
                <a:spcPts val="1089"/>
              </a:spcBef>
            </a:pPr>
            <a:r>
              <a:rPr sz="1167" u="heavy" spc="44" dirty="0">
                <a:latin typeface="Arial"/>
                <a:cs typeface="Arial"/>
              </a:rPr>
              <a:t>Reading</a:t>
            </a:r>
            <a:r>
              <a:rPr sz="1167" u="heavy" spc="-58" dirty="0">
                <a:latin typeface="Arial"/>
                <a:cs typeface="Arial"/>
              </a:rPr>
              <a:t> </a:t>
            </a:r>
            <a:r>
              <a:rPr sz="1167" u="heavy" spc="44" dirty="0">
                <a:latin typeface="Arial"/>
                <a:cs typeface="Arial"/>
              </a:rPr>
              <a:t>Material</a:t>
            </a:r>
            <a:endParaRPr sz="1167">
              <a:latin typeface="Arial"/>
              <a:cs typeface="Arial"/>
            </a:endParaRPr>
          </a:p>
          <a:p>
            <a:pPr>
              <a:spcBef>
                <a:spcPts val="34"/>
              </a:spcBef>
            </a:pPr>
            <a:endParaRPr sz="1410">
              <a:latin typeface="Times New Roman"/>
              <a:cs typeface="Times New Roman"/>
            </a:endParaRPr>
          </a:p>
          <a:p>
            <a:pPr marL="12347">
              <a:lnSpc>
                <a:spcPts val="1278"/>
              </a:lnSpc>
            </a:pPr>
            <a:r>
              <a:rPr sz="1069" spc="10" dirty="0">
                <a:latin typeface="Times New Roman"/>
                <a:cs typeface="Times New Roman"/>
              </a:rPr>
              <a:t>“Database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Management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Systems”,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-5" dirty="0">
                <a:latin typeface="Times New Roman"/>
                <a:cs typeface="Times New Roman"/>
              </a:rPr>
              <a:t>2</a:t>
            </a:r>
            <a:r>
              <a:rPr sz="1094" spc="-7" baseline="37037" dirty="0">
                <a:latin typeface="Times New Roman"/>
                <a:cs typeface="Times New Roman"/>
              </a:rPr>
              <a:t>nd </a:t>
            </a:r>
            <a:r>
              <a:rPr sz="1094" spc="153" baseline="3703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edition,</a:t>
            </a:r>
            <a:r>
              <a:rPr sz="1069" spc="17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Raghu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Ramakrishnan,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Johannes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Gehrke,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78"/>
              </a:lnSpc>
            </a:pPr>
            <a:r>
              <a:rPr sz="1069" spc="10" dirty="0">
                <a:latin typeface="Times New Roman"/>
                <a:cs typeface="Times New Roman"/>
              </a:rPr>
              <a:t>McGraw-Hill</a:t>
            </a:r>
            <a:endParaRPr sz="1069">
              <a:latin typeface="Times New Roman"/>
              <a:cs typeface="Times New Roman"/>
            </a:endParaRPr>
          </a:p>
          <a:p>
            <a:pPr marL="222862">
              <a:spcBef>
                <a:spcPts val="34"/>
              </a:spcBef>
            </a:pPr>
            <a:r>
              <a:rPr sz="1069" spc="10" dirty="0">
                <a:latin typeface="Times New Roman"/>
                <a:cs typeface="Times New Roman"/>
              </a:rPr>
              <a:t>“Teach Yourself </a:t>
            </a:r>
            <a:r>
              <a:rPr sz="1069" spc="19" dirty="0">
                <a:latin typeface="Times New Roman"/>
                <a:cs typeface="Times New Roman"/>
              </a:rPr>
              <a:t>SQL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21 </a:t>
            </a:r>
            <a:r>
              <a:rPr sz="1069" spc="10" dirty="0">
                <a:latin typeface="Times New Roman"/>
                <a:cs typeface="Times New Roman"/>
              </a:rPr>
              <a:t>Days”, Second Edition </a:t>
            </a:r>
            <a:r>
              <a:rPr sz="1069" spc="15" dirty="0">
                <a:latin typeface="Times New Roman"/>
                <a:cs typeface="Times New Roman"/>
              </a:rPr>
              <a:t>Que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Series.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05717" y="2751649"/>
            <a:ext cx="5185833" cy="0"/>
          </a:xfrm>
          <a:custGeom>
            <a:avLst/>
            <a:gdLst/>
            <a:ahLst/>
            <a:cxnLst/>
            <a:rect l="l" t="t" r="r" b="b"/>
            <a:pathLst>
              <a:path w="5334000">
                <a:moveTo>
                  <a:pt x="0" y="0"/>
                </a:moveTo>
                <a:lnTo>
                  <a:pt x="5333975" y="0"/>
                </a:lnTo>
              </a:path>
            </a:pathLst>
          </a:custGeom>
          <a:ln w="6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1302647" y="2373518"/>
            <a:ext cx="0" cy="787753"/>
          </a:xfrm>
          <a:custGeom>
            <a:avLst/>
            <a:gdLst/>
            <a:ahLst/>
            <a:cxnLst/>
            <a:rect l="l" t="t" r="r" b="b"/>
            <a:pathLst>
              <a:path h="810260">
                <a:moveTo>
                  <a:pt x="0" y="0"/>
                </a:moveTo>
                <a:lnTo>
                  <a:pt x="0" y="809676"/>
                </a:lnTo>
              </a:path>
            </a:pathLst>
          </a:custGeom>
          <a:ln w="6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1305717" y="3157740"/>
            <a:ext cx="5185833" cy="0"/>
          </a:xfrm>
          <a:custGeom>
            <a:avLst/>
            <a:gdLst/>
            <a:ahLst/>
            <a:cxnLst/>
            <a:rect l="l" t="t" r="r" b="b"/>
            <a:pathLst>
              <a:path w="5334000">
                <a:moveTo>
                  <a:pt x="0" y="0"/>
                </a:moveTo>
                <a:lnTo>
                  <a:pt x="5333975" y="0"/>
                </a:lnTo>
              </a:path>
            </a:pathLst>
          </a:custGeom>
          <a:ln w="6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6493961" y="2373518"/>
            <a:ext cx="0" cy="787753"/>
          </a:xfrm>
          <a:custGeom>
            <a:avLst/>
            <a:gdLst/>
            <a:ahLst/>
            <a:cxnLst/>
            <a:rect l="l" t="t" r="r" b="b"/>
            <a:pathLst>
              <a:path h="810260">
                <a:moveTo>
                  <a:pt x="0" y="0"/>
                </a:moveTo>
                <a:lnTo>
                  <a:pt x="0" y="809676"/>
                </a:lnTo>
              </a:path>
            </a:pathLst>
          </a:custGeom>
          <a:ln w="71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 txBox="1"/>
          <p:nvPr/>
        </p:nvSpPr>
        <p:spPr>
          <a:xfrm>
            <a:off x="1352598" y="3613021"/>
            <a:ext cx="4737012" cy="118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49" dirty="0">
                <a:latin typeface="Arial"/>
                <a:cs typeface="Arial"/>
              </a:rPr>
              <a:t>Overview </a:t>
            </a:r>
            <a:r>
              <a:rPr sz="1167" spc="78" dirty="0">
                <a:latin typeface="Arial"/>
                <a:cs typeface="Arial"/>
              </a:rPr>
              <a:t>of</a:t>
            </a:r>
            <a:r>
              <a:rPr sz="1167" spc="-73" dirty="0">
                <a:latin typeface="Arial"/>
                <a:cs typeface="Arial"/>
              </a:rPr>
              <a:t> </a:t>
            </a:r>
            <a:r>
              <a:rPr sz="1167" spc="53" dirty="0">
                <a:latin typeface="Arial"/>
                <a:cs typeface="Arial"/>
              </a:rPr>
              <a:t>Lecture</a:t>
            </a:r>
            <a:endParaRPr sz="1167">
              <a:latin typeface="Arial"/>
              <a:cs typeface="Arial"/>
            </a:endParaRPr>
          </a:p>
          <a:p>
            <a:pPr marL="12347">
              <a:spcBef>
                <a:spcPts val="237"/>
              </a:spcBef>
            </a:pPr>
            <a:r>
              <a:rPr sz="1069" spc="10" dirty="0">
                <a:latin typeface="Times New Roman"/>
                <a:cs typeface="Times New Roman"/>
              </a:rPr>
              <a:t>Data Manipulation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Language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ct val="98500"/>
              </a:lnSpc>
            </a:pP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previous lecture </a:t>
            </a:r>
            <a:r>
              <a:rPr sz="1069" spc="15" dirty="0">
                <a:latin typeface="Times New Roman"/>
                <a:cs typeface="Times New Roman"/>
              </a:rPr>
              <a:t>we were </a:t>
            </a:r>
            <a:r>
              <a:rPr sz="1069" spc="10" dirty="0">
                <a:latin typeface="Times New Roman"/>
                <a:cs typeface="Times New Roman"/>
              </a:rPr>
              <a:t>studying </a:t>
            </a:r>
            <a:r>
              <a:rPr sz="1069" spc="19" dirty="0">
                <a:latin typeface="Times New Roman"/>
                <a:cs typeface="Times New Roman"/>
              </a:rPr>
              <a:t>DDL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studied </a:t>
            </a:r>
            <a:r>
              <a:rPr sz="1069" spc="15" dirty="0">
                <a:latin typeface="Times New Roman"/>
                <a:cs typeface="Times New Roman"/>
              </a:rPr>
              <a:t>the CREATE  command along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different </a:t>
            </a:r>
            <a:r>
              <a:rPr sz="1069" spc="10" dirty="0">
                <a:latin typeface="Times New Roman"/>
                <a:cs typeface="Times New Roman"/>
              </a:rPr>
              <a:t>examples. </a:t>
            </a:r>
            <a:r>
              <a:rPr sz="1069" spc="24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0" dirty="0">
                <a:latin typeface="Times New Roman"/>
                <a:cs typeface="Times New Roman"/>
              </a:rPr>
              <a:t>saw different constraints of </a:t>
            </a:r>
            <a:r>
              <a:rPr sz="1069" spc="5" dirty="0">
                <a:latin typeface="Times New Roman"/>
                <a:cs typeface="Times New Roman"/>
              </a:rPr>
              <a:t>create  </a:t>
            </a:r>
            <a:r>
              <a:rPr sz="1069" spc="15" dirty="0">
                <a:latin typeface="Times New Roman"/>
                <a:cs typeface="Times New Roman"/>
              </a:rPr>
              <a:t>command. </a:t>
            </a: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this lecture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study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9" dirty="0">
                <a:latin typeface="Times New Roman"/>
                <a:cs typeface="Times New Roman"/>
              </a:rPr>
              <a:t>ALTER </a:t>
            </a:r>
            <a:r>
              <a:rPr sz="1069" spc="10" dirty="0">
                <a:latin typeface="Times New Roman"/>
                <a:cs typeface="Times New Roman"/>
              </a:rPr>
              <a:t>and other </a:t>
            </a:r>
            <a:r>
              <a:rPr sz="1069" spc="19" dirty="0">
                <a:latin typeface="Times New Roman"/>
                <a:cs typeface="Times New Roman"/>
              </a:rPr>
              <a:t>SQL </a:t>
            </a:r>
            <a:r>
              <a:rPr sz="1069" spc="15" dirty="0">
                <a:latin typeface="Times New Roman"/>
                <a:cs typeface="Times New Roman"/>
              </a:rPr>
              <a:t>commands </a:t>
            </a:r>
            <a:r>
              <a:rPr sz="1069" spc="10" dirty="0">
                <a:latin typeface="Times New Roman"/>
                <a:cs typeface="Times New Roman"/>
              </a:rPr>
              <a:t>with  examples.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6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  <p:sp>
        <p:nvSpPr>
          <p:cNvPr id="12" name="object 12"/>
          <p:cNvSpPr txBox="1"/>
          <p:nvPr/>
        </p:nvSpPr>
        <p:spPr>
          <a:xfrm>
            <a:off x="1352598" y="5233766"/>
            <a:ext cx="4866658" cy="3530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spc="5" dirty="0">
                <a:latin typeface="Times New Roman"/>
                <a:cs typeface="Times New Roman"/>
              </a:rPr>
              <a:t>Alter Table</a:t>
            </a:r>
            <a:r>
              <a:rPr sz="1264" spc="-44" dirty="0">
                <a:latin typeface="Times New Roman"/>
                <a:cs typeface="Times New Roman"/>
              </a:rPr>
              <a:t> </a:t>
            </a:r>
            <a:r>
              <a:rPr sz="1264" spc="5" dirty="0">
                <a:latin typeface="Times New Roman"/>
                <a:cs typeface="Times New Roman"/>
              </a:rPr>
              <a:t>Statement</a:t>
            </a:r>
            <a:endParaRPr sz="1264">
              <a:latin typeface="Times New Roman"/>
              <a:cs typeface="Times New Roman"/>
            </a:endParaRPr>
          </a:p>
          <a:p>
            <a:pPr marL="12347">
              <a:spcBef>
                <a:spcPts val="262"/>
              </a:spcBef>
            </a:pPr>
            <a:r>
              <a:rPr sz="1069" spc="15" dirty="0">
                <a:latin typeface="Times New Roman"/>
                <a:cs typeface="Times New Roman"/>
              </a:rPr>
              <a:t>The purpose </a:t>
            </a:r>
            <a:r>
              <a:rPr sz="1069" spc="10" dirty="0">
                <a:latin typeface="Times New Roman"/>
                <a:cs typeface="Times New Roman"/>
              </a:rPr>
              <a:t>of  </a:t>
            </a:r>
            <a:r>
              <a:rPr sz="1069" spc="15" dirty="0">
                <a:latin typeface="Times New Roman"/>
                <a:cs typeface="Times New Roman"/>
              </a:rPr>
              <a:t>ALTER  </a:t>
            </a:r>
            <a:r>
              <a:rPr sz="1069" spc="10" dirty="0">
                <a:latin typeface="Times New Roman"/>
                <a:cs typeface="Times New Roman"/>
              </a:rPr>
              <a:t>statement  </a:t>
            </a:r>
            <a:r>
              <a:rPr sz="1069" spc="5" dirty="0">
                <a:latin typeface="Times New Roman"/>
                <a:cs typeface="Times New Roman"/>
              </a:rPr>
              <a:t>is  to  </a:t>
            </a:r>
            <a:r>
              <a:rPr sz="1069" spc="15" dirty="0">
                <a:latin typeface="Times New Roman"/>
                <a:cs typeface="Times New Roman"/>
              </a:rPr>
              <a:t>make </a:t>
            </a:r>
            <a:r>
              <a:rPr sz="1069" spc="10" dirty="0">
                <a:latin typeface="Times New Roman"/>
                <a:cs typeface="Times New Roman"/>
              </a:rPr>
              <a:t>changes  </a:t>
            </a:r>
            <a:r>
              <a:rPr sz="1069" spc="5" dirty="0">
                <a:latin typeface="Times New Roman"/>
                <a:cs typeface="Times New Roman"/>
              </a:rPr>
              <a:t>in  </a:t>
            </a:r>
            <a:r>
              <a:rPr sz="1069" spc="10" dirty="0">
                <a:latin typeface="Times New Roman"/>
                <a:cs typeface="Times New Roman"/>
              </a:rPr>
              <a:t>the  definition  of  a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table</a:t>
            </a: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608"/>
              </a:spcBef>
            </a:pPr>
            <a:r>
              <a:rPr sz="1069" spc="10" dirty="0">
                <a:latin typeface="Times New Roman"/>
                <a:cs typeface="Times New Roman"/>
              </a:rPr>
              <a:t>already  created  through  </a:t>
            </a:r>
            <a:r>
              <a:rPr sz="1069" spc="5" dirty="0">
                <a:latin typeface="Times New Roman"/>
                <a:cs typeface="Times New Roman"/>
              </a:rPr>
              <a:t>Create  </a:t>
            </a:r>
            <a:r>
              <a:rPr sz="1069" spc="10" dirty="0">
                <a:latin typeface="Times New Roman"/>
                <a:cs typeface="Times New Roman"/>
              </a:rPr>
              <a:t>statement.  </a:t>
            </a:r>
            <a:r>
              <a:rPr sz="1069" spc="-10" dirty="0">
                <a:latin typeface="Times New Roman"/>
                <a:cs typeface="Times New Roman"/>
              </a:rPr>
              <a:t>It  </a:t>
            </a:r>
            <a:r>
              <a:rPr sz="1069" spc="15" dirty="0">
                <a:latin typeface="Times New Roman"/>
                <a:cs typeface="Times New Roman"/>
              </a:rPr>
              <a:t>can  </a:t>
            </a:r>
            <a:r>
              <a:rPr sz="1069" spc="10" dirty="0">
                <a:latin typeface="Times New Roman"/>
                <a:cs typeface="Times New Roman"/>
              </a:rPr>
              <a:t>add,  and  </a:t>
            </a:r>
            <a:r>
              <a:rPr sz="1069" spc="15" dirty="0">
                <a:latin typeface="Times New Roman"/>
                <a:cs typeface="Times New Roman"/>
              </a:rPr>
              <a:t>drop  </a:t>
            </a:r>
            <a:r>
              <a:rPr sz="1069" spc="10" dirty="0">
                <a:latin typeface="Times New Roman"/>
                <a:cs typeface="Times New Roman"/>
              </a:rPr>
              <a:t>the  attributes  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or</a:t>
            </a: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ct val="147300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constraints, activate or </a:t>
            </a:r>
            <a:r>
              <a:rPr sz="1069" spc="5" dirty="0">
                <a:latin typeface="Times New Roman"/>
                <a:cs typeface="Times New Roman"/>
              </a:rPr>
              <a:t>deactivate </a:t>
            </a:r>
            <a:r>
              <a:rPr sz="1069" spc="10" dirty="0">
                <a:latin typeface="Times New Roman"/>
                <a:cs typeface="Times New Roman"/>
              </a:rPr>
              <a:t>constraints. </a:t>
            </a:r>
            <a:r>
              <a:rPr sz="1069" spc="-10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modifies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design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existing  table.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format of this </a:t>
            </a:r>
            <a:r>
              <a:rPr sz="1069" spc="15" dirty="0">
                <a:latin typeface="Times New Roman"/>
                <a:cs typeface="Times New Roman"/>
              </a:rPr>
              <a:t>command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as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under:</a:t>
            </a: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642"/>
              </a:spcBef>
            </a:pPr>
            <a:r>
              <a:rPr sz="1069" spc="44" dirty="0">
                <a:latin typeface="Times New Roman"/>
                <a:cs typeface="Times New Roman"/>
              </a:rPr>
              <a:t>Syntax</a:t>
            </a: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583"/>
              </a:spcBef>
            </a:pPr>
            <a:r>
              <a:rPr sz="1069" spc="15" dirty="0">
                <a:latin typeface="Times New Roman"/>
                <a:cs typeface="Times New Roman"/>
              </a:rPr>
              <a:t>ALTER TABLE </a:t>
            </a:r>
            <a:r>
              <a:rPr sz="1069" spc="10" dirty="0">
                <a:latin typeface="Times New Roman"/>
                <a:cs typeface="Times New Roman"/>
              </a:rPr>
              <a:t>table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12347" marR="1242102">
              <a:lnSpc>
                <a:spcPct val="147700"/>
              </a:lnSpc>
              <a:spcBef>
                <a:spcPts val="5"/>
              </a:spcBef>
            </a:pPr>
            <a:r>
              <a:rPr sz="1069" spc="19" dirty="0">
                <a:latin typeface="Times New Roman"/>
                <a:cs typeface="Times New Roman"/>
              </a:rPr>
              <a:t>ADD </a:t>
            </a:r>
            <a:r>
              <a:rPr sz="1069" spc="15" dirty="0">
                <a:latin typeface="Times New Roman"/>
                <a:cs typeface="Times New Roman"/>
              </a:rPr>
              <a:t>[COLUMN] column </a:t>
            </a:r>
            <a:r>
              <a:rPr sz="1069" spc="5" dirty="0">
                <a:latin typeface="Times New Roman"/>
                <a:cs typeface="Times New Roman"/>
              </a:rPr>
              <a:t>type </a:t>
            </a:r>
            <a:r>
              <a:rPr sz="1069" spc="10" dirty="0">
                <a:latin typeface="Times New Roman"/>
                <a:cs typeface="Times New Roman"/>
              </a:rPr>
              <a:t>[(size)] </a:t>
            </a:r>
            <a:r>
              <a:rPr sz="1069" spc="15" dirty="0">
                <a:latin typeface="Times New Roman"/>
                <a:cs typeface="Times New Roman"/>
              </a:rPr>
              <a:t>[DEFAULT </a:t>
            </a:r>
            <a:r>
              <a:rPr sz="1069" spc="10" dirty="0">
                <a:latin typeface="Times New Roman"/>
                <a:cs typeface="Times New Roman"/>
              </a:rPr>
              <a:t>default] </a:t>
            </a:r>
            <a:r>
              <a:rPr sz="1069" spc="5" dirty="0">
                <a:latin typeface="Times New Roman"/>
                <a:cs typeface="Times New Roman"/>
              </a:rPr>
              <a:t>|  </a:t>
            </a:r>
            <a:r>
              <a:rPr sz="1069" spc="15" dirty="0">
                <a:latin typeface="Times New Roman"/>
                <a:cs typeface="Times New Roman"/>
              </a:rPr>
              <a:t>ALTER [COLUMN] column </a:t>
            </a:r>
            <a:r>
              <a:rPr sz="1069" spc="10" dirty="0">
                <a:latin typeface="Times New Roman"/>
                <a:cs typeface="Times New Roman"/>
              </a:rPr>
              <a:t>type [(size)] [DEFAULT default] </a:t>
            </a:r>
            <a:r>
              <a:rPr sz="1069" spc="5" dirty="0">
                <a:latin typeface="Times New Roman"/>
                <a:cs typeface="Times New Roman"/>
              </a:rPr>
              <a:t>|  </a:t>
            </a:r>
            <a:r>
              <a:rPr sz="1069" spc="15" dirty="0">
                <a:latin typeface="Times New Roman"/>
                <a:cs typeface="Times New Roman"/>
              </a:rPr>
              <a:t>ALTER [COLUMN] column </a:t>
            </a:r>
            <a:r>
              <a:rPr sz="1069" spc="19" dirty="0">
                <a:latin typeface="Times New Roman"/>
                <a:cs typeface="Times New Roman"/>
              </a:rPr>
              <a:t>SET </a:t>
            </a:r>
            <a:r>
              <a:rPr sz="1069" spc="15" dirty="0">
                <a:latin typeface="Times New Roman"/>
                <a:cs typeface="Times New Roman"/>
              </a:rPr>
              <a:t>DEFAULT </a:t>
            </a:r>
            <a:r>
              <a:rPr sz="1069" spc="10" dirty="0">
                <a:latin typeface="Times New Roman"/>
                <a:cs typeface="Times New Roman"/>
              </a:rPr>
              <a:t>default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|</a:t>
            </a: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608"/>
              </a:spcBef>
            </a:pPr>
            <a:r>
              <a:rPr sz="1069" spc="19" dirty="0">
                <a:latin typeface="Times New Roman"/>
                <a:cs typeface="Times New Roman"/>
              </a:rPr>
              <a:t>DROP </a:t>
            </a:r>
            <a:r>
              <a:rPr sz="1069" spc="15" dirty="0">
                <a:latin typeface="Times New Roman"/>
                <a:cs typeface="Times New Roman"/>
              </a:rPr>
              <a:t>[COLUMN] column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|</a:t>
            </a: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617"/>
              </a:spcBef>
            </a:pPr>
            <a:r>
              <a:rPr sz="1069" spc="19" dirty="0">
                <a:latin typeface="Times New Roman"/>
                <a:cs typeface="Times New Roman"/>
              </a:rPr>
              <a:t>RENAME </a:t>
            </a:r>
            <a:r>
              <a:rPr sz="1069" spc="15" dirty="0">
                <a:latin typeface="Times New Roman"/>
                <a:cs typeface="Times New Roman"/>
              </a:rPr>
              <a:t>[COLUMN] column TO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columnNew</a:t>
            </a: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593"/>
              </a:spcBef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1069" spc="15" dirty="0">
                <a:latin typeface="Times New Roman"/>
                <a:cs typeface="Times New Roman"/>
              </a:rPr>
              <a:t>The ALTER TABLE </a:t>
            </a:r>
            <a:r>
              <a:rPr sz="1069" spc="10" dirty="0">
                <a:latin typeface="Times New Roman"/>
                <a:cs typeface="Times New Roman"/>
              </a:rPr>
              <a:t>statement has these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parts: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299837" y="8838513"/>
          <a:ext cx="4967288" cy="4994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88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733">
                <a:tc>
                  <a:txBody>
                    <a:bodyPr/>
                    <a:lstStyle/>
                    <a:p>
                      <a:pPr marL="60325">
                        <a:lnSpc>
                          <a:spcPts val="1270"/>
                        </a:lnSpc>
                      </a:pPr>
                      <a:r>
                        <a:rPr sz="1100" spc="85" dirty="0">
                          <a:latin typeface="Times New Roman"/>
                          <a:cs typeface="Times New Roman"/>
                        </a:rPr>
                        <a:t>Part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147">
                      <a:solidFill>
                        <a:srgbClr val="000000"/>
                      </a:solidFill>
                      <a:prstDash val="solid"/>
                    </a:lnL>
                    <a:lnR w="6098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70"/>
                        </a:lnSpc>
                      </a:pPr>
                      <a:r>
                        <a:rPr sz="1100" spc="40" dirty="0">
                          <a:latin typeface="Times New Roman"/>
                          <a:cs typeface="Times New Roman"/>
                        </a:rPr>
                        <a:t>Description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8">
                      <a:solidFill>
                        <a:srgbClr val="000000"/>
                      </a:solidFill>
                      <a:prstDash val="solid"/>
                    </a:lnL>
                    <a:lnR w="6337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526">
                <a:tc>
                  <a:txBody>
                    <a:bodyPr/>
                    <a:lstStyle/>
                    <a:p>
                      <a:pPr marL="60325">
                        <a:lnSpc>
                          <a:spcPts val="125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Table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147">
                      <a:solidFill>
                        <a:srgbClr val="000000"/>
                      </a:solidFill>
                      <a:prstDash val="solid"/>
                    </a:lnL>
                    <a:lnR w="6098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5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The name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table to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altered.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8">
                      <a:solidFill>
                        <a:srgbClr val="000000"/>
                      </a:solidFill>
                      <a:prstDash val="solid"/>
                    </a:lnL>
                    <a:lnR w="6337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5851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99578" y="1328790"/>
          <a:ext cx="4967905" cy="17187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90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016">
                <a:tc>
                  <a:txBody>
                    <a:bodyPr/>
                    <a:lstStyle/>
                    <a:p>
                      <a:pPr marL="60325">
                        <a:lnSpc>
                          <a:spcPts val="125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Column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15">
                      <a:solidFill>
                        <a:srgbClr val="000000"/>
                      </a:solidFill>
                      <a:prstDash val="solid"/>
                    </a:lnL>
                    <a:lnR w="6620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5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The name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column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be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altered 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or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added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or deleted from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table.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20">
                      <a:solidFill>
                        <a:srgbClr val="000000"/>
                      </a:solidFill>
                      <a:prstDash val="solid"/>
                    </a:lnL>
                    <a:lnR w="657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95">
                <a:tc>
                  <a:txBody>
                    <a:bodyPr/>
                    <a:lstStyle/>
                    <a:p>
                      <a:pPr marL="60325">
                        <a:lnSpc>
                          <a:spcPts val="125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ColumnNew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15">
                      <a:solidFill>
                        <a:srgbClr val="000000"/>
                      </a:solidFill>
                      <a:prstDash val="solid"/>
                    </a:lnL>
                    <a:lnR w="6620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5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new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name of the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altered</a:t>
                      </a:r>
                      <a:r>
                        <a:rPr sz="1100" spc="-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column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20">
                      <a:solidFill>
                        <a:srgbClr val="000000"/>
                      </a:solidFill>
                      <a:prstDash val="solid"/>
                    </a:lnL>
                    <a:lnR w="657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463">
                <a:tc>
                  <a:txBody>
                    <a:bodyPr/>
                    <a:lstStyle/>
                    <a:p>
                      <a:pPr marL="60325">
                        <a:lnSpc>
                          <a:spcPts val="125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Type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15">
                      <a:solidFill>
                        <a:srgbClr val="000000"/>
                      </a:solidFill>
                      <a:prstDash val="solid"/>
                    </a:lnL>
                    <a:lnR w="6620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5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data type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1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column.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20">
                      <a:solidFill>
                        <a:srgbClr val="000000"/>
                      </a:solidFill>
                      <a:prstDash val="solid"/>
                    </a:lnL>
                    <a:lnR w="6576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597"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Size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15">
                      <a:solidFill>
                        <a:srgbClr val="000000"/>
                      </a:solidFill>
                      <a:prstDash val="solid"/>
                    </a:lnL>
                    <a:lnR w="6620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5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The size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of the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altered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column in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characters or bytes for text or  </a:t>
                      </a:r>
                      <a:r>
                        <a:rPr sz="1100" spc="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binary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03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columns.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20">
                      <a:solidFill>
                        <a:srgbClr val="000000"/>
                      </a:solidFill>
                      <a:prstDash val="solid"/>
                    </a:lnL>
                    <a:lnR w="6576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41"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Default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15">
                      <a:solidFill>
                        <a:srgbClr val="000000"/>
                      </a:solidFill>
                      <a:prstDash val="solid"/>
                    </a:lnL>
                    <a:lnR w="6620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5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100" spc="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expression</a:t>
                      </a:r>
                      <a:r>
                        <a:rPr sz="1100" spc="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defining</a:t>
                      </a:r>
                      <a:r>
                        <a:rPr sz="1100" spc="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100" spc="1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new</a:t>
                      </a:r>
                      <a:r>
                        <a:rPr sz="1100" spc="1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default</a:t>
                      </a:r>
                      <a:r>
                        <a:rPr sz="1100" spc="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value</a:t>
                      </a:r>
                      <a:r>
                        <a:rPr sz="1100" spc="1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100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100" spc="1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altered</a:t>
                      </a:r>
                      <a:r>
                        <a:rPr sz="1100" spc="1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column.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03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Can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contain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literal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values, and functions of these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values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20">
                      <a:solidFill>
                        <a:srgbClr val="000000"/>
                      </a:solidFill>
                      <a:prstDash val="solid"/>
                    </a:lnL>
                    <a:lnR w="6576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7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  <p:sp>
        <p:nvSpPr>
          <p:cNvPr id="6" name="object 6"/>
          <p:cNvSpPr txBox="1"/>
          <p:nvPr/>
        </p:nvSpPr>
        <p:spPr>
          <a:xfrm>
            <a:off x="1352740" y="3412338"/>
            <a:ext cx="4867892" cy="59244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5556" algn="just">
              <a:lnSpc>
                <a:spcPts val="1264"/>
              </a:lnSpc>
            </a:pPr>
            <a:r>
              <a:rPr sz="1069" spc="24" dirty="0">
                <a:latin typeface="Times New Roman"/>
                <a:cs typeface="Times New Roman"/>
              </a:rPr>
              <a:t>Using </a:t>
            </a:r>
            <a:r>
              <a:rPr sz="1069" spc="49" dirty="0">
                <a:latin typeface="Times New Roman"/>
                <a:cs typeface="Times New Roman"/>
              </a:rPr>
              <a:t>the </a:t>
            </a:r>
            <a:r>
              <a:rPr sz="1069" spc="68" dirty="0">
                <a:latin typeface="Times New Roman"/>
                <a:cs typeface="Times New Roman"/>
              </a:rPr>
              <a:t>ALTER </a:t>
            </a:r>
            <a:r>
              <a:rPr sz="1069" spc="53" dirty="0">
                <a:latin typeface="Times New Roman"/>
                <a:cs typeface="Times New Roman"/>
              </a:rPr>
              <a:t>TABLE </a:t>
            </a:r>
            <a:r>
              <a:rPr sz="1069" spc="44" dirty="0">
                <a:latin typeface="Times New Roman"/>
                <a:cs typeface="Times New Roman"/>
              </a:rPr>
              <a:t>statement,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3" dirty="0">
                <a:latin typeface="Times New Roman"/>
                <a:cs typeface="Times New Roman"/>
              </a:rPr>
              <a:t>can </a:t>
            </a:r>
            <a:r>
              <a:rPr sz="1069" spc="58" dirty="0">
                <a:latin typeface="Times New Roman"/>
                <a:cs typeface="Times New Roman"/>
              </a:rPr>
              <a:t>alter </a:t>
            </a:r>
            <a:r>
              <a:rPr sz="1069" spc="73" dirty="0">
                <a:latin typeface="Times New Roman"/>
                <a:cs typeface="Times New Roman"/>
              </a:rPr>
              <a:t>an </a:t>
            </a:r>
            <a:r>
              <a:rPr sz="1069" spc="24" dirty="0">
                <a:latin typeface="Times New Roman"/>
                <a:cs typeface="Times New Roman"/>
              </a:rPr>
              <a:t>existing </a:t>
            </a:r>
            <a:r>
              <a:rPr sz="1069" spc="44" dirty="0">
                <a:latin typeface="Times New Roman"/>
                <a:cs typeface="Times New Roman"/>
              </a:rPr>
              <a:t>table </a:t>
            </a:r>
            <a:r>
              <a:rPr sz="1069" spc="39" dirty="0">
                <a:latin typeface="Times New Roman"/>
                <a:cs typeface="Times New Roman"/>
              </a:rPr>
              <a:t>in </a:t>
            </a:r>
            <a:r>
              <a:rPr sz="1069" spc="34" dirty="0">
                <a:latin typeface="Times New Roman"/>
                <a:cs typeface="Times New Roman"/>
              </a:rPr>
              <a:t>several  </a:t>
            </a:r>
            <a:r>
              <a:rPr sz="1069" spc="24" dirty="0">
                <a:latin typeface="Times New Roman"/>
                <a:cs typeface="Times New Roman"/>
              </a:rPr>
              <a:t>ways. </a:t>
            </a:r>
            <a:r>
              <a:rPr sz="1069" spc="49" dirty="0">
                <a:latin typeface="Times New Roman"/>
                <a:cs typeface="Times New Roman"/>
              </a:rPr>
              <a:t>We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53" dirty="0">
                <a:latin typeface="Times New Roman"/>
                <a:cs typeface="Times New Roman"/>
              </a:rPr>
              <a:t>can:</a:t>
            </a:r>
            <a:endParaRPr sz="1069">
              <a:latin typeface="Times New Roman"/>
              <a:cs typeface="Times New Roman"/>
            </a:endParaRPr>
          </a:p>
          <a:p>
            <a:pPr marL="431526" marR="7408" indent="-208662">
              <a:lnSpc>
                <a:spcPct val="147300"/>
              </a:lnSpc>
              <a:spcBef>
                <a:spcPts val="612"/>
              </a:spcBef>
              <a:buSzPct val="81818"/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Use </a:t>
            </a:r>
            <a:r>
              <a:rPr sz="1069" spc="24" dirty="0">
                <a:latin typeface="Times New Roman"/>
                <a:cs typeface="Times New Roman"/>
              </a:rPr>
              <a:t>ADD </a:t>
            </a:r>
            <a:r>
              <a:rPr sz="1069" spc="19" dirty="0">
                <a:latin typeface="Times New Roman"/>
                <a:cs typeface="Times New Roman"/>
              </a:rPr>
              <a:t>COLUMN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add a </a:t>
            </a:r>
            <a:r>
              <a:rPr sz="1069" spc="19" dirty="0">
                <a:latin typeface="Times New Roman"/>
                <a:cs typeface="Times New Roman"/>
              </a:rPr>
              <a:t>new </a:t>
            </a:r>
            <a:r>
              <a:rPr sz="1069" spc="10" dirty="0">
                <a:latin typeface="Times New Roman"/>
                <a:cs typeface="Times New Roman"/>
              </a:rPr>
              <a:t>column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table. </a:t>
            </a:r>
            <a:r>
              <a:rPr sz="1069" spc="15" dirty="0">
                <a:latin typeface="Times New Roman"/>
                <a:cs typeface="Times New Roman"/>
              </a:rPr>
              <a:t>Specify the </a:t>
            </a:r>
            <a:r>
              <a:rPr sz="1069" spc="10" dirty="0">
                <a:latin typeface="Times New Roman"/>
                <a:cs typeface="Times New Roman"/>
              </a:rPr>
              <a:t>name, data  </a:t>
            </a:r>
            <a:r>
              <a:rPr sz="1069" spc="5" dirty="0">
                <a:latin typeface="Times New Roman"/>
                <a:cs typeface="Times New Roman"/>
              </a:rPr>
              <a:t>type, an </a:t>
            </a:r>
            <a:r>
              <a:rPr sz="1069" spc="10" dirty="0">
                <a:latin typeface="Times New Roman"/>
                <a:cs typeface="Times New Roman"/>
              </a:rPr>
              <a:t>optional size, and an optional </a:t>
            </a:r>
            <a:r>
              <a:rPr sz="1069" spc="5" dirty="0">
                <a:latin typeface="Times New Roman"/>
                <a:cs typeface="Times New Roman"/>
              </a:rPr>
              <a:t>default </a:t>
            </a:r>
            <a:r>
              <a:rPr sz="1069" spc="10" dirty="0">
                <a:latin typeface="Times New Roman"/>
                <a:cs typeface="Times New Roman"/>
              </a:rPr>
              <a:t>value of the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column.</a:t>
            </a:r>
            <a:endParaRPr sz="1069">
              <a:latin typeface="Times New Roman"/>
              <a:cs typeface="Times New Roman"/>
            </a:endParaRPr>
          </a:p>
          <a:p>
            <a:pPr marL="431526" marR="8026" indent="-208662">
              <a:lnSpc>
                <a:spcPts val="1906"/>
              </a:lnSpc>
              <a:spcBef>
                <a:spcPts val="151"/>
              </a:spcBef>
              <a:buSzPct val="81818"/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Use </a:t>
            </a:r>
            <a:r>
              <a:rPr sz="1069" spc="15" dirty="0">
                <a:latin typeface="Times New Roman"/>
                <a:cs typeface="Times New Roman"/>
              </a:rPr>
              <a:t>ALTER COLUMN to </a:t>
            </a:r>
            <a:r>
              <a:rPr sz="1069" spc="5" dirty="0">
                <a:latin typeface="Times New Roman"/>
                <a:cs typeface="Times New Roman"/>
              </a:rPr>
              <a:t>alter type, </a:t>
            </a:r>
            <a:r>
              <a:rPr sz="1069" spc="10" dirty="0">
                <a:latin typeface="Times New Roman"/>
                <a:cs typeface="Times New Roman"/>
              </a:rPr>
              <a:t>size or default value of an existing  column.</a:t>
            </a:r>
            <a:endParaRPr sz="1069">
              <a:latin typeface="Times New Roman"/>
              <a:cs typeface="Times New Roman"/>
            </a:endParaRPr>
          </a:p>
          <a:p>
            <a:pPr marL="431526" indent="-208662">
              <a:spcBef>
                <a:spcPts val="437"/>
              </a:spcBef>
              <a:buSzPct val="81818"/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Use  </a:t>
            </a:r>
            <a:r>
              <a:rPr sz="1069" spc="19" dirty="0">
                <a:latin typeface="Times New Roman"/>
                <a:cs typeface="Times New Roman"/>
              </a:rPr>
              <a:t>DROP  COLUMN  </a:t>
            </a:r>
            <a:r>
              <a:rPr sz="1069" spc="15" dirty="0">
                <a:latin typeface="Times New Roman"/>
                <a:cs typeface="Times New Roman"/>
              </a:rPr>
              <a:t>to  </a:t>
            </a:r>
            <a:r>
              <a:rPr sz="1069" spc="10" dirty="0">
                <a:latin typeface="Times New Roman"/>
                <a:cs typeface="Times New Roman"/>
              </a:rPr>
              <a:t>delete  a  column.  </a:t>
            </a:r>
            <a:r>
              <a:rPr sz="1069" spc="15" dirty="0">
                <a:latin typeface="Times New Roman"/>
                <a:cs typeface="Times New Roman"/>
              </a:rPr>
              <a:t>Specify  only  the  name 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endParaRPr sz="1069">
              <a:latin typeface="Times New Roman"/>
              <a:cs typeface="Times New Roman"/>
            </a:endParaRPr>
          </a:p>
          <a:p>
            <a:pPr marR="3542954" algn="ctr">
              <a:spcBef>
                <a:spcPts val="617"/>
              </a:spcBef>
            </a:pPr>
            <a:r>
              <a:rPr sz="1069" spc="10" dirty="0">
                <a:latin typeface="Times New Roman"/>
                <a:cs typeface="Times New Roman"/>
              </a:rPr>
              <a:t>column.</a:t>
            </a:r>
            <a:endParaRPr sz="1069">
              <a:latin typeface="Times New Roman"/>
              <a:cs typeface="Times New Roman"/>
            </a:endParaRPr>
          </a:p>
          <a:p>
            <a:pPr marL="431526" marR="5556" indent="-208662">
              <a:lnSpc>
                <a:spcPts val="1885"/>
              </a:lnSpc>
              <a:spcBef>
                <a:spcPts val="156"/>
              </a:spcBef>
              <a:buSzPct val="81818"/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Use </a:t>
            </a:r>
            <a:r>
              <a:rPr sz="1069" spc="19" dirty="0">
                <a:latin typeface="Times New Roman"/>
                <a:cs typeface="Times New Roman"/>
              </a:rPr>
              <a:t>RENAME COLUMN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rename an existing column. </a:t>
            </a:r>
            <a:r>
              <a:rPr sz="1069" spc="24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cannot add,  </a:t>
            </a:r>
            <a:r>
              <a:rPr sz="1069" spc="5" dirty="0">
                <a:latin typeface="Times New Roman"/>
                <a:cs typeface="Times New Roman"/>
              </a:rPr>
              <a:t>delete </a:t>
            </a:r>
            <a:r>
              <a:rPr sz="1069" spc="10" dirty="0">
                <a:latin typeface="Times New Roman"/>
                <a:cs typeface="Times New Roman"/>
              </a:rPr>
              <a:t>or </a:t>
            </a:r>
            <a:r>
              <a:rPr sz="1069" spc="15" dirty="0">
                <a:latin typeface="Times New Roman"/>
                <a:cs typeface="Times New Roman"/>
              </a:rPr>
              <a:t>modify more </a:t>
            </a:r>
            <a:r>
              <a:rPr sz="1069" spc="10" dirty="0">
                <a:latin typeface="Times New Roman"/>
                <a:cs typeface="Times New Roman"/>
              </a:rPr>
              <a:t>than one </a:t>
            </a:r>
            <a:r>
              <a:rPr sz="1069" spc="15" dirty="0">
                <a:latin typeface="Times New Roman"/>
                <a:cs typeface="Times New Roman"/>
              </a:rPr>
              <a:t>column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time.We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see an </a:t>
            </a:r>
            <a:r>
              <a:rPr sz="1069" spc="29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example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099"/>
              </a:lnSpc>
            </a:pP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alter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command</a:t>
            </a:r>
            <a:endParaRPr sz="1069">
              <a:latin typeface="Times New Roman"/>
              <a:cs typeface="Times New Roman"/>
            </a:endParaRPr>
          </a:p>
          <a:p>
            <a:pPr marL="187056" marR="3383062" indent="-175327">
              <a:lnSpc>
                <a:spcPts val="1264"/>
              </a:lnSpc>
              <a:spcBef>
                <a:spcPts val="44"/>
              </a:spcBef>
            </a:pPr>
            <a:r>
              <a:rPr sz="1069" spc="15" dirty="0">
                <a:latin typeface="Times New Roman"/>
                <a:cs typeface="Times New Roman"/>
              </a:rPr>
              <a:t>ALTER TABLE </a:t>
            </a:r>
            <a:r>
              <a:rPr sz="1069" spc="10" dirty="0">
                <a:latin typeface="Times New Roman"/>
                <a:cs typeface="Times New Roman"/>
              </a:rPr>
              <a:t>Student  add constraint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fk_st_pr</a:t>
            </a:r>
            <a:endParaRPr sz="1069">
              <a:latin typeface="Times New Roman"/>
              <a:cs typeface="Times New Roman"/>
            </a:endParaRPr>
          </a:p>
          <a:p>
            <a:pPr marL="187056">
              <a:lnSpc>
                <a:spcPts val="1220"/>
              </a:lnSpc>
            </a:pPr>
            <a:r>
              <a:rPr sz="1069" spc="10" dirty="0">
                <a:latin typeface="Times New Roman"/>
                <a:cs typeface="Times New Roman"/>
              </a:rPr>
              <a:t>foreign </a:t>
            </a:r>
            <a:r>
              <a:rPr sz="1069" spc="15" dirty="0">
                <a:latin typeface="Times New Roman"/>
                <a:cs typeface="Times New Roman"/>
              </a:rPr>
              <a:t>key  </a:t>
            </a:r>
            <a:r>
              <a:rPr sz="1069" spc="10" dirty="0">
                <a:latin typeface="Times New Roman"/>
                <a:cs typeface="Times New Roman"/>
              </a:rPr>
              <a:t>(prName)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references</a:t>
            </a:r>
            <a:endParaRPr sz="1069">
              <a:latin typeface="Times New Roman"/>
              <a:cs typeface="Times New Roman"/>
            </a:endParaRPr>
          </a:p>
          <a:p>
            <a:pPr marL="1165551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Program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(prName)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200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simple example,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15" dirty="0">
                <a:latin typeface="Times New Roman"/>
                <a:cs typeface="Times New Roman"/>
              </a:rPr>
              <a:t>we have </a:t>
            </a:r>
            <a:r>
              <a:rPr sz="1069" spc="10" dirty="0">
                <a:latin typeface="Times New Roman"/>
                <a:cs typeface="Times New Roman"/>
              </a:rPr>
              <a:t>incorporated a constraint and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names  are meaningful, </a:t>
            </a:r>
            <a:r>
              <a:rPr sz="1069" spc="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that if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future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refer </a:t>
            </a:r>
            <a:r>
              <a:rPr sz="1069" spc="10" dirty="0">
                <a:latin typeface="Times New Roman"/>
                <a:cs typeface="Times New Roman"/>
              </a:rPr>
              <a:t>them,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do </a:t>
            </a:r>
            <a:r>
              <a:rPr sz="1069" spc="10" dirty="0">
                <a:latin typeface="Times New Roman"/>
                <a:cs typeface="Times New Roman"/>
              </a:rPr>
              <a:t>so. </a:t>
            </a:r>
            <a:r>
              <a:rPr sz="1069" spc="24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see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5" dirty="0">
                <a:latin typeface="Times New Roman"/>
                <a:cs typeface="Times New Roman"/>
              </a:rPr>
              <a:t>example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15" dirty="0">
                <a:latin typeface="Times New Roman"/>
                <a:cs typeface="Times New Roman"/>
              </a:rPr>
              <a:t>removing </a:t>
            </a:r>
            <a:r>
              <a:rPr sz="1069" spc="10" dirty="0">
                <a:latin typeface="Times New Roman"/>
                <a:cs typeface="Times New Roman"/>
              </a:rPr>
              <a:t>or changing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attribute.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49"/>
              </a:lnSpc>
            </a:pPr>
            <a:r>
              <a:rPr sz="1069" spc="15" dirty="0">
                <a:latin typeface="Times New Roman"/>
                <a:cs typeface="Times New Roman"/>
              </a:rPr>
              <a:t>ALTER TABLE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student</a:t>
            </a:r>
            <a:endParaRPr sz="1069">
              <a:latin typeface="Times New Roman"/>
              <a:cs typeface="Times New Roman"/>
            </a:endParaRPr>
          </a:p>
          <a:p>
            <a:pPr marL="12347" marR="2428643" indent="244469">
              <a:lnSpc>
                <a:spcPts val="1274"/>
              </a:lnSpc>
              <a:spcBef>
                <a:spcPts val="39"/>
              </a:spcBef>
            </a:pPr>
            <a:r>
              <a:rPr sz="1069" spc="15" dirty="0">
                <a:latin typeface="Times New Roman"/>
                <a:cs typeface="Times New Roman"/>
              </a:rPr>
              <a:t>ALTER </a:t>
            </a:r>
            <a:r>
              <a:rPr sz="1069" spc="19" dirty="0">
                <a:latin typeface="Times New Roman"/>
                <a:cs typeface="Times New Roman"/>
              </a:rPr>
              <a:t>COLUMN </a:t>
            </a:r>
            <a:r>
              <a:rPr sz="1069" spc="15" dirty="0">
                <a:latin typeface="Times New Roman"/>
                <a:cs typeface="Times New Roman"/>
              </a:rPr>
              <a:t>stFName </a:t>
            </a:r>
            <a:r>
              <a:rPr sz="1069" spc="5" dirty="0">
                <a:latin typeface="Times New Roman"/>
                <a:cs typeface="Times New Roman"/>
              </a:rPr>
              <a:t>char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(20)  </a:t>
            </a:r>
            <a:r>
              <a:rPr sz="1069" spc="15" dirty="0">
                <a:latin typeface="Times New Roman"/>
                <a:cs typeface="Times New Roman"/>
              </a:rPr>
              <a:t>ALTER TABLE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student</a:t>
            </a:r>
            <a:endParaRPr sz="1069">
              <a:latin typeface="Times New Roman"/>
              <a:cs typeface="Times New Roman"/>
            </a:endParaRPr>
          </a:p>
          <a:p>
            <a:pPr marL="12347" indent="210515">
              <a:lnSpc>
                <a:spcPts val="1206"/>
              </a:lnSpc>
            </a:pPr>
            <a:r>
              <a:rPr sz="1069" spc="10" dirty="0">
                <a:latin typeface="Times New Roman"/>
                <a:cs typeface="Times New Roman"/>
              </a:rPr>
              <a:t>Drop </a:t>
            </a:r>
            <a:r>
              <a:rPr sz="1069" spc="15" dirty="0">
                <a:latin typeface="Times New Roman"/>
                <a:cs typeface="Times New Roman"/>
              </a:rPr>
              <a:t>column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curSem</a:t>
            </a:r>
            <a:endParaRPr sz="1069">
              <a:latin typeface="Times New Roman"/>
              <a:cs typeface="Times New Roman"/>
            </a:endParaRPr>
          </a:p>
          <a:p>
            <a:pPr marL="187056" marR="3281817" indent="-175327">
              <a:lnSpc>
                <a:spcPts val="1274"/>
              </a:lnSpc>
              <a:spcBef>
                <a:spcPts val="39"/>
              </a:spcBef>
            </a:pPr>
            <a:r>
              <a:rPr sz="1069" spc="15" dirty="0">
                <a:latin typeface="Times New Roman"/>
                <a:cs typeface="Times New Roman"/>
              </a:rPr>
              <a:t>ALTER TABLE </a:t>
            </a:r>
            <a:r>
              <a:rPr sz="1069" spc="10" dirty="0">
                <a:latin typeface="Times New Roman"/>
                <a:cs typeface="Times New Roman"/>
              </a:rPr>
              <a:t>student  Drop </a:t>
            </a:r>
            <a:r>
              <a:rPr sz="1069" spc="5" dirty="0">
                <a:latin typeface="Times New Roman"/>
                <a:cs typeface="Times New Roman"/>
              </a:rPr>
              <a:t>constraint </a:t>
            </a:r>
            <a:r>
              <a:rPr sz="1069" spc="10" dirty="0">
                <a:latin typeface="Times New Roman"/>
                <a:cs typeface="Times New Roman"/>
              </a:rPr>
              <a:t>ck_st_pr</a:t>
            </a:r>
            <a:endParaRPr sz="1069">
              <a:latin typeface="Times New Roman"/>
              <a:cs typeface="Times New Roman"/>
            </a:endParaRPr>
          </a:p>
          <a:p>
            <a:pPr marL="12347" indent="-617" algn="just">
              <a:lnSpc>
                <a:spcPts val="1210"/>
              </a:lnSpc>
            </a:pPr>
            <a:r>
              <a:rPr sz="1069" spc="15" dirty="0">
                <a:latin typeface="Times New Roman"/>
                <a:cs typeface="Times New Roman"/>
              </a:rPr>
              <a:t>Now in </a:t>
            </a:r>
            <a:r>
              <a:rPr sz="1069" spc="10" dirty="0">
                <a:latin typeface="Times New Roman"/>
                <a:cs typeface="Times New Roman"/>
              </a:rPr>
              <a:t>these examples either an attribute </a:t>
            </a:r>
            <a:r>
              <a:rPr sz="1069" spc="5" dirty="0">
                <a:latin typeface="Times New Roman"/>
                <a:cs typeface="Times New Roman"/>
              </a:rPr>
              <a:t>is deleted </a:t>
            </a:r>
            <a:r>
              <a:rPr sz="1069" spc="10" dirty="0">
                <a:latin typeface="Times New Roman"/>
                <a:cs typeface="Times New Roman"/>
              </a:rPr>
              <a:t>or </a:t>
            </a:r>
            <a:r>
              <a:rPr sz="1069" spc="5" dirty="0">
                <a:latin typeface="Times New Roman"/>
                <a:cs typeface="Times New Roman"/>
              </a:rPr>
              <a:t>altered </a:t>
            </a:r>
            <a:r>
              <a:rPr sz="1069" spc="19" dirty="0">
                <a:latin typeface="Times New Roman"/>
                <a:cs typeface="Times New Roman"/>
              </a:rPr>
              <a:t>by </a:t>
            </a:r>
            <a:r>
              <a:rPr sz="1069" spc="15" dirty="0">
                <a:latin typeface="Times New Roman"/>
                <a:cs typeface="Times New Roman"/>
              </a:rPr>
              <a:t>using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keywords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of Drop and Alter. </a:t>
            </a:r>
            <a:r>
              <a:rPr sz="1069" spc="24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see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example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15" dirty="0">
                <a:latin typeface="Times New Roman"/>
                <a:cs typeface="Times New Roman"/>
              </a:rPr>
              <a:t>few or </a:t>
            </a:r>
            <a:r>
              <a:rPr sz="1069" spc="10" dirty="0">
                <a:latin typeface="Times New Roman"/>
                <a:cs typeface="Times New Roman"/>
              </a:rPr>
              <a:t>all </a:t>
            </a:r>
            <a:r>
              <a:rPr sz="1069" spc="15" dirty="0">
                <a:latin typeface="Times New Roman"/>
                <a:cs typeface="Times New Roman"/>
              </a:rPr>
              <a:t>rows </a:t>
            </a:r>
            <a:r>
              <a:rPr sz="1069" spc="10" dirty="0">
                <a:latin typeface="Times New Roman"/>
                <a:cs typeface="Times New Roman"/>
              </a:rPr>
              <a:t>will be  removed, or whole table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required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be removed. </a:t>
            </a:r>
            <a:r>
              <a:rPr sz="1069" spc="15" dirty="0">
                <a:latin typeface="Times New Roman"/>
                <a:cs typeface="Times New Roman"/>
              </a:rPr>
              <a:t>The TRUNCATE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used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delete 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the rows of </a:t>
            </a:r>
            <a:r>
              <a:rPr sz="1069" spc="19" dirty="0">
                <a:latin typeface="Times New Roman"/>
                <a:cs typeface="Times New Roman"/>
              </a:rPr>
              <a:t>any </a:t>
            </a:r>
            <a:r>
              <a:rPr sz="1069" spc="10" dirty="0">
                <a:latin typeface="Times New Roman"/>
                <a:cs typeface="Times New Roman"/>
              </a:rPr>
              <a:t>table but rows would exist.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DELETE is </a:t>
            </a:r>
            <a:r>
              <a:rPr sz="1069" spc="10" dirty="0">
                <a:latin typeface="Times New Roman"/>
                <a:cs typeface="Times New Roman"/>
              </a:rPr>
              <a:t>used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delete </a:t>
            </a:r>
            <a:r>
              <a:rPr sz="1069" spc="15" dirty="0">
                <a:latin typeface="Times New Roman"/>
                <a:cs typeface="Times New Roman"/>
              </a:rPr>
              <a:t>one </a:t>
            </a:r>
            <a:r>
              <a:rPr sz="1069" spc="10" dirty="0">
                <a:latin typeface="Times New Roman"/>
                <a:cs typeface="Times New Roman"/>
              </a:rPr>
              <a:t>or  </a:t>
            </a:r>
            <a:r>
              <a:rPr sz="1069" spc="15" dirty="0">
                <a:latin typeface="Times New Roman"/>
                <a:cs typeface="Times New Roman"/>
              </a:rPr>
              <a:t>many </a:t>
            </a:r>
            <a:r>
              <a:rPr sz="1069" spc="10" dirty="0">
                <a:latin typeface="Times New Roman"/>
                <a:cs typeface="Times New Roman"/>
              </a:rPr>
              <a:t>records.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want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remove </a:t>
            </a:r>
            <a:r>
              <a:rPr sz="1069" spc="5" dirty="0">
                <a:latin typeface="Times New Roman"/>
                <a:cs typeface="Times New Roman"/>
              </a:rPr>
              <a:t>all records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must </a:t>
            </a:r>
            <a:r>
              <a:rPr sz="1069" spc="15" dirty="0">
                <a:latin typeface="Times New Roman"/>
                <a:cs typeface="Times New Roman"/>
              </a:rPr>
              <a:t>use TRUNCATE. </a:t>
            </a:r>
            <a:r>
              <a:rPr sz="1069" spc="10" dirty="0">
                <a:latin typeface="Times New Roman"/>
                <a:cs typeface="Times New Roman"/>
              </a:rPr>
              <a:t>Next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9" dirty="0">
                <a:latin typeface="Times New Roman"/>
                <a:cs typeface="Times New Roman"/>
              </a:rPr>
              <a:t>DROP </a:t>
            </a:r>
            <a:r>
              <a:rPr sz="1069" spc="10" dirty="0">
                <a:latin typeface="Times New Roman"/>
                <a:cs typeface="Times New Roman"/>
              </a:rPr>
              <a:t>table </a:t>
            </a:r>
            <a:r>
              <a:rPr sz="1069" spc="15" dirty="0">
                <a:latin typeface="Times New Roman"/>
                <a:cs typeface="Times New Roman"/>
              </a:rPr>
              <a:t>command,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used </a:t>
            </a:r>
            <a:r>
              <a:rPr sz="1069" spc="15" dirty="0">
                <a:latin typeface="Times New Roman"/>
                <a:cs typeface="Times New Roman"/>
              </a:rPr>
              <a:t>to drop the </a:t>
            </a:r>
            <a:r>
              <a:rPr sz="1069" spc="10" dirty="0">
                <a:latin typeface="Times New Roman"/>
                <a:cs typeface="Times New Roman"/>
              </a:rPr>
              <a:t>complete </a:t>
            </a:r>
            <a:r>
              <a:rPr sz="1069" spc="5" dirty="0">
                <a:latin typeface="Times New Roman"/>
                <a:cs typeface="Times New Roman"/>
              </a:rPr>
              <a:t>table </a:t>
            </a:r>
            <a:r>
              <a:rPr sz="1069" spc="10" dirty="0">
                <a:latin typeface="Times New Roman"/>
                <a:cs typeface="Times New Roman"/>
              </a:rPr>
              <a:t>from </a:t>
            </a:r>
            <a:r>
              <a:rPr sz="1069" spc="15" dirty="0">
                <a:latin typeface="Times New Roman"/>
                <a:cs typeface="Times New Roman"/>
              </a:rPr>
              <a:t>the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database.</a:t>
            </a:r>
            <a:endParaRPr sz="1069">
              <a:latin typeface="Times New Roman"/>
              <a:cs typeface="Times New Roman"/>
            </a:endParaRPr>
          </a:p>
          <a:p>
            <a:pPr marL="12347" marR="2936720">
              <a:lnSpc>
                <a:spcPts val="1264"/>
              </a:lnSpc>
              <a:spcBef>
                <a:spcPts val="44"/>
              </a:spcBef>
            </a:pPr>
            <a:r>
              <a:rPr sz="1069" spc="15" dirty="0">
                <a:latin typeface="Times New Roman"/>
                <a:cs typeface="Times New Roman"/>
              </a:rPr>
              <a:t>TRUNCATE TABLE </a:t>
            </a:r>
            <a:r>
              <a:rPr sz="1069" spc="10" dirty="0">
                <a:latin typeface="Times New Roman"/>
                <a:cs typeface="Times New Roman"/>
              </a:rPr>
              <a:t>table_name  Truncate table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class</a:t>
            </a:r>
            <a:endParaRPr sz="106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54155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268" y="1325682"/>
            <a:ext cx="4897526" cy="81140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3337378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Delete can also be </a:t>
            </a:r>
            <a:r>
              <a:rPr sz="1069" spc="15" dirty="0">
                <a:latin typeface="Times New Roman"/>
                <a:cs typeface="Times New Roman"/>
              </a:rPr>
              <a:t>used  </a:t>
            </a:r>
            <a:r>
              <a:rPr sz="1069" spc="19" dirty="0">
                <a:latin typeface="Times New Roman"/>
                <a:cs typeface="Times New Roman"/>
              </a:rPr>
              <a:t>DROP </a:t>
            </a:r>
            <a:r>
              <a:rPr sz="1069" spc="15" dirty="0">
                <a:latin typeface="Times New Roman"/>
                <a:cs typeface="Times New Roman"/>
              </a:rPr>
              <a:t>TABLE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table_name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259"/>
              </a:lnSpc>
            </a:pPr>
            <a:r>
              <a:rPr sz="1069" spc="58" dirty="0">
                <a:latin typeface="Times New Roman"/>
                <a:cs typeface="Times New Roman"/>
              </a:rPr>
              <a:t>Data </a:t>
            </a:r>
            <a:r>
              <a:rPr sz="1069" spc="53" dirty="0">
                <a:latin typeface="Times New Roman"/>
                <a:cs typeface="Times New Roman"/>
              </a:rPr>
              <a:t>Manipulation</a:t>
            </a:r>
            <a:r>
              <a:rPr sz="1069" spc="-111" dirty="0">
                <a:latin typeface="Times New Roman"/>
                <a:cs typeface="Times New Roman"/>
              </a:rPr>
              <a:t> </a:t>
            </a:r>
            <a:r>
              <a:rPr sz="1069" spc="49" dirty="0">
                <a:latin typeface="Times New Roman"/>
                <a:cs typeface="Times New Roman"/>
              </a:rPr>
              <a:t>Language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54"/>
              </a:lnSpc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non-procedural nature of </a:t>
            </a:r>
            <a:r>
              <a:rPr sz="1069" spc="19" dirty="0">
                <a:latin typeface="Times New Roman"/>
                <a:cs typeface="Times New Roman"/>
              </a:rPr>
              <a:t>SQL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one of </a:t>
            </a:r>
            <a:r>
              <a:rPr sz="1069" spc="10" dirty="0">
                <a:latin typeface="Times New Roman"/>
                <a:cs typeface="Times New Roman"/>
              </a:rPr>
              <a:t>the principle characteristics of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4GLs 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-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15"/>
              </a:spcBef>
            </a:pPr>
            <a:r>
              <a:rPr sz="1069" spc="10" dirty="0">
                <a:latin typeface="Times New Roman"/>
                <a:cs typeface="Times New Roman"/>
              </a:rPr>
              <a:t>Fourth Generation Languages - and contrasts </a:t>
            </a:r>
            <a:r>
              <a:rPr sz="1069" spc="15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3GLs (eg, C, Pascal, Modula-2,  </a:t>
            </a:r>
            <a:r>
              <a:rPr sz="1069" spc="15" dirty="0">
                <a:latin typeface="Times New Roman"/>
                <a:cs typeface="Times New Roman"/>
              </a:rPr>
              <a:t>COBOL, </a:t>
            </a:r>
            <a:r>
              <a:rPr sz="1069" spc="5" dirty="0">
                <a:latin typeface="Times New Roman"/>
                <a:cs typeface="Times New Roman"/>
              </a:rPr>
              <a:t>etc)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user has </a:t>
            </a:r>
            <a:r>
              <a:rPr sz="1069" spc="5" dirty="0">
                <a:latin typeface="Times New Roman"/>
                <a:cs typeface="Times New Roman"/>
              </a:rPr>
              <a:t>to give </a:t>
            </a:r>
            <a:r>
              <a:rPr sz="1069" spc="10" dirty="0">
                <a:latin typeface="Times New Roman"/>
                <a:cs typeface="Times New Roman"/>
              </a:rPr>
              <a:t>particular attention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9" dirty="0">
                <a:latin typeface="Times New Roman"/>
                <a:cs typeface="Times New Roman"/>
              </a:rPr>
              <a:t>how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be  </a:t>
            </a:r>
            <a:r>
              <a:rPr sz="1069" spc="10" dirty="0">
                <a:latin typeface="Times New Roman"/>
                <a:cs typeface="Times New Roman"/>
              </a:rPr>
              <a:t>accessed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terms of storage method, primary/secondary indices, end-of-file  conditions, </a:t>
            </a:r>
            <a:r>
              <a:rPr sz="1069" spc="5" dirty="0">
                <a:latin typeface="Times New Roman"/>
                <a:cs typeface="Times New Roman"/>
              </a:rPr>
              <a:t>error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conditions </a:t>
            </a:r>
            <a:r>
              <a:rPr sz="1069" spc="5" dirty="0">
                <a:latin typeface="Times New Roman"/>
                <a:cs typeface="Times New Roman"/>
              </a:rPr>
              <a:t>(eg,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Record </a:t>
            </a:r>
            <a:r>
              <a:rPr sz="1069" spc="19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Found), and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on.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Data  Manipulation Language </a:t>
            </a:r>
            <a:r>
              <a:rPr sz="1069" spc="15" dirty="0">
                <a:latin typeface="Times New Roman"/>
                <a:cs typeface="Times New Roman"/>
              </a:rPr>
              <a:t>(DML)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used to </a:t>
            </a:r>
            <a:r>
              <a:rPr sz="1069" spc="5" dirty="0">
                <a:latin typeface="Times New Roman"/>
                <a:cs typeface="Times New Roman"/>
              </a:rPr>
              <a:t>retrieve, </a:t>
            </a:r>
            <a:r>
              <a:rPr sz="1069" spc="10" dirty="0">
                <a:latin typeface="Times New Roman"/>
                <a:cs typeface="Times New Roman"/>
              </a:rPr>
              <a:t>insert and </a:t>
            </a:r>
            <a:r>
              <a:rPr sz="1069" spc="15" dirty="0">
                <a:latin typeface="Times New Roman"/>
                <a:cs typeface="Times New Roman"/>
              </a:rPr>
              <a:t>modify </a:t>
            </a:r>
            <a:r>
              <a:rPr sz="1069" spc="10" dirty="0">
                <a:latin typeface="Times New Roman"/>
                <a:cs typeface="Times New Roman"/>
              </a:rPr>
              <a:t>database  information. Data </a:t>
            </a:r>
            <a:r>
              <a:rPr sz="1069" spc="15" dirty="0">
                <a:latin typeface="Times New Roman"/>
                <a:cs typeface="Times New Roman"/>
              </a:rPr>
              <a:t>Manipulation is </a:t>
            </a:r>
            <a:r>
              <a:rPr sz="1069" spc="5" dirty="0">
                <a:latin typeface="Times New Roman"/>
                <a:cs typeface="Times New Roman"/>
              </a:rPr>
              <a:t>retrieval,  insertion,  </a:t>
            </a:r>
            <a:r>
              <a:rPr sz="1069" spc="10" dirty="0">
                <a:latin typeface="Times New Roman"/>
                <a:cs typeface="Times New Roman"/>
              </a:rPr>
              <a:t>deletion and modification    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00099"/>
              </a:lnSpc>
              <a:spcBef>
                <a:spcPts val="292"/>
              </a:spcBef>
            </a:pPr>
            <a:r>
              <a:rPr sz="1069" spc="10" dirty="0">
                <a:latin typeface="Times New Roman"/>
                <a:cs typeface="Times New Roman"/>
              </a:rPr>
              <a:t>information from the </a:t>
            </a:r>
            <a:r>
              <a:rPr sz="1069" spc="5" dirty="0">
                <a:latin typeface="Times New Roman"/>
                <a:cs typeface="Times New Roman"/>
              </a:rPr>
              <a:t>database. </a:t>
            </a:r>
            <a:r>
              <a:rPr sz="1069" spc="19" dirty="0">
                <a:latin typeface="Times New Roman"/>
                <a:cs typeface="Times New Roman"/>
              </a:rPr>
              <a:t>SQL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non-procedural language that </a:t>
            </a:r>
            <a:r>
              <a:rPr sz="1069" spc="5" dirty="0">
                <a:latin typeface="Times New Roman"/>
                <a:cs typeface="Times New Roman"/>
              </a:rPr>
              <a:t>is, </a:t>
            </a:r>
            <a:r>
              <a:rPr sz="1069" spc="10" dirty="0">
                <a:latin typeface="Times New Roman"/>
                <a:cs typeface="Times New Roman"/>
              </a:rPr>
              <a:t>it allows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user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concentrate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specifying what data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required rather than concentrating </a:t>
            </a:r>
            <a:r>
              <a:rPr sz="1069" spc="15" dirty="0">
                <a:latin typeface="Times New Roman"/>
                <a:cs typeface="Times New Roman"/>
              </a:rPr>
              <a:t>on  the </a:t>
            </a:r>
            <a:r>
              <a:rPr sz="1069" spc="19" dirty="0">
                <a:latin typeface="Times New Roman"/>
                <a:cs typeface="Times New Roman"/>
              </a:rPr>
              <a:t>how </a:t>
            </a:r>
            <a:r>
              <a:rPr sz="1069" spc="5" dirty="0">
                <a:latin typeface="Times New Roman"/>
                <a:cs typeface="Times New Roman"/>
              </a:rPr>
              <a:t>to get it.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two types of DML.First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procedural in </a:t>
            </a:r>
            <a:r>
              <a:rPr sz="1069" spc="10" dirty="0">
                <a:latin typeface="Times New Roman"/>
                <a:cs typeface="Times New Roman"/>
              </a:rPr>
              <a:t>which: the user  </a:t>
            </a:r>
            <a:r>
              <a:rPr sz="1069" spc="5" dirty="0">
                <a:latin typeface="Times New Roman"/>
                <a:cs typeface="Times New Roman"/>
              </a:rPr>
              <a:t>specifies </a:t>
            </a:r>
            <a:r>
              <a:rPr sz="1069" spc="15" dirty="0">
                <a:latin typeface="Times New Roman"/>
                <a:cs typeface="Times New Roman"/>
              </a:rPr>
              <a:t>what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needed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9" dirty="0">
                <a:latin typeface="Times New Roman"/>
                <a:cs typeface="Times New Roman"/>
              </a:rPr>
              <a:t>how </a:t>
            </a:r>
            <a:r>
              <a:rPr sz="1069" spc="5" dirty="0">
                <a:latin typeface="Times New Roman"/>
                <a:cs typeface="Times New Roman"/>
              </a:rPr>
              <a:t>to get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spc="10" dirty="0">
                <a:latin typeface="Times New Roman"/>
                <a:cs typeface="Times New Roman"/>
              </a:rPr>
              <a:t>Second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nonprocedural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which the  user </a:t>
            </a:r>
            <a:r>
              <a:rPr sz="1069" spc="15" dirty="0">
                <a:latin typeface="Times New Roman"/>
                <a:cs typeface="Times New Roman"/>
              </a:rPr>
              <a:t>only </a:t>
            </a:r>
            <a:r>
              <a:rPr sz="1069" spc="5" dirty="0">
                <a:latin typeface="Times New Roman"/>
                <a:cs typeface="Times New Roman"/>
              </a:rPr>
              <a:t>specifies </a:t>
            </a:r>
            <a:r>
              <a:rPr sz="1069" spc="10" dirty="0">
                <a:latin typeface="Times New Roman"/>
                <a:cs typeface="Times New Roman"/>
              </a:rPr>
              <a:t>what data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needed. The </a:t>
            </a:r>
            <a:r>
              <a:rPr sz="1069" spc="19" dirty="0">
                <a:latin typeface="Times New Roman"/>
                <a:cs typeface="Times New Roman"/>
              </a:rPr>
              <a:t>DML </a:t>
            </a:r>
            <a:r>
              <a:rPr sz="1069" spc="10" dirty="0">
                <a:latin typeface="Times New Roman"/>
                <a:cs typeface="Times New Roman"/>
              </a:rPr>
              <a:t>component of </a:t>
            </a:r>
            <a:r>
              <a:rPr sz="1069" spc="19" dirty="0">
                <a:latin typeface="Times New Roman"/>
                <a:cs typeface="Times New Roman"/>
              </a:rPr>
              <a:t>SQL </a:t>
            </a:r>
            <a:r>
              <a:rPr sz="1069" spc="10" dirty="0">
                <a:latin typeface="Times New Roman"/>
                <a:cs typeface="Times New Roman"/>
              </a:rPr>
              <a:t>comprises of  following basic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statements: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54"/>
              </a:lnSpc>
            </a:pPr>
            <a:r>
              <a:rPr sz="1069" spc="58" dirty="0">
                <a:latin typeface="Times New Roman"/>
                <a:cs typeface="Times New Roman"/>
              </a:rPr>
              <a:t>Insert </a:t>
            </a:r>
            <a:r>
              <a:rPr sz="1069" spc="10" dirty="0">
                <a:latin typeface="Times New Roman"/>
                <a:cs typeface="Times New Roman"/>
              </a:rPr>
              <a:t>To add </a:t>
            </a:r>
            <a:r>
              <a:rPr sz="1069" spc="19" dirty="0">
                <a:latin typeface="Times New Roman"/>
                <a:cs typeface="Times New Roman"/>
              </a:rPr>
              <a:t>new </a:t>
            </a:r>
            <a:r>
              <a:rPr sz="1069" spc="10" dirty="0">
                <a:latin typeface="Times New Roman"/>
                <a:cs typeface="Times New Roman"/>
              </a:rPr>
              <a:t>rows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-11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tables.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64"/>
              </a:lnSpc>
            </a:pPr>
            <a:r>
              <a:rPr sz="1069" spc="19" dirty="0">
                <a:latin typeface="Times New Roman"/>
                <a:cs typeface="Times New Roman"/>
              </a:rPr>
              <a:t>Select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retrieve rows from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tables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</a:pPr>
            <a:r>
              <a:rPr sz="1069" spc="53" dirty="0">
                <a:latin typeface="Times New Roman"/>
                <a:cs typeface="Times New Roman"/>
              </a:rPr>
              <a:t>Update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modify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rows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-13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tables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64"/>
              </a:lnSpc>
            </a:pPr>
            <a:r>
              <a:rPr sz="1069" spc="58" dirty="0">
                <a:latin typeface="Times New Roman"/>
                <a:cs typeface="Times New Roman"/>
              </a:rPr>
              <a:t>Insert</a:t>
            </a:r>
            <a:endParaRPr sz="1069">
              <a:latin typeface="Times New Roman"/>
              <a:cs typeface="Times New Roman"/>
            </a:endParaRPr>
          </a:p>
          <a:p>
            <a:pPr marL="12347" marR="37658" algn="just">
              <a:lnSpc>
                <a:spcPts val="1264"/>
              </a:lnSpc>
              <a:spcBef>
                <a:spcPts val="39"/>
              </a:spcBef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INSERT </a:t>
            </a:r>
            <a:r>
              <a:rPr sz="1069" spc="15" dirty="0">
                <a:latin typeface="Times New Roman"/>
                <a:cs typeface="Times New Roman"/>
              </a:rPr>
              <a:t>command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9" dirty="0">
                <a:latin typeface="Times New Roman"/>
                <a:cs typeface="Times New Roman"/>
              </a:rPr>
              <a:t>SQL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used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add records </a:t>
            </a:r>
            <a:r>
              <a:rPr sz="1069" spc="5" dirty="0">
                <a:latin typeface="Times New Roman"/>
                <a:cs typeface="Times New Roman"/>
              </a:rPr>
              <a:t>to an </a:t>
            </a:r>
            <a:r>
              <a:rPr sz="1069" spc="10" dirty="0">
                <a:latin typeface="Times New Roman"/>
                <a:cs typeface="Times New Roman"/>
              </a:rPr>
              <a:t>existing table.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see the format of insert command as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under: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15"/>
              </a:lnSpc>
            </a:pPr>
            <a:r>
              <a:rPr sz="1069" spc="10" dirty="0">
                <a:latin typeface="Times New Roman"/>
                <a:cs typeface="Times New Roman"/>
              </a:rPr>
              <a:t>INSERT </a:t>
            </a:r>
            <a:r>
              <a:rPr sz="1069" spc="15" dirty="0">
                <a:latin typeface="Times New Roman"/>
                <a:cs typeface="Times New Roman"/>
              </a:rPr>
              <a:t>[INTO]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table</a:t>
            </a:r>
            <a:endParaRPr sz="1069">
              <a:latin typeface="Times New Roman"/>
              <a:cs typeface="Times New Roman"/>
            </a:endParaRPr>
          </a:p>
          <a:p>
            <a:pPr marR="3392322" algn="ctr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{[ </a:t>
            </a:r>
            <a:r>
              <a:rPr sz="1069" spc="10" dirty="0">
                <a:latin typeface="Times New Roman"/>
                <a:cs typeface="Times New Roman"/>
              </a:rPr>
              <a:t>( column_list )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]</a:t>
            </a:r>
            <a:endParaRPr sz="1069">
              <a:latin typeface="Times New Roman"/>
              <a:cs typeface="Times New Roman"/>
            </a:endParaRPr>
          </a:p>
          <a:p>
            <a:pPr marL="292622">
              <a:lnSpc>
                <a:spcPts val="1254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VALUES</a:t>
            </a:r>
            <a:endParaRPr sz="1069">
              <a:latin typeface="Times New Roman"/>
              <a:cs typeface="Times New Roman"/>
            </a:endParaRPr>
          </a:p>
          <a:p>
            <a:pPr marL="431526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( { </a:t>
            </a:r>
            <a:r>
              <a:rPr sz="1069" spc="15" dirty="0">
                <a:latin typeface="Times New Roman"/>
                <a:cs typeface="Times New Roman"/>
              </a:rPr>
              <a:t>DEFAULT </a:t>
            </a:r>
            <a:r>
              <a:rPr sz="1069" spc="5" dirty="0">
                <a:latin typeface="Times New Roman"/>
                <a:cs typeface="Times New Roman"/>
              </a:rPr>
              <a:t>| </a:t>
            </a:r>
            <a:r>
              <a:rPr sz="1069" spc="19" dirty="0">
                <a:latin typeface="Times New Roman"/>
                <a:cs typeface="Times New Roman"/>
              </a:rPr>
              <a:t>NULL </a:t>
            </a:r>
            <a:r>
              <a:rPr sz="1069" spc="5" dirty="0">
                <a:latin typeface="Times New Roman"/>
                <a:cs typeface="Times New Roman"/>
              </a:rPr>
              <a:t>| </a:t>
            </a:r>
            <a:r>
              <a:rPr sz="1069" spc="10" dirty="0">
                <a:latin typeface="Times New Roman"/>
                <a:cs typeface="Times New Roman"/>
              </a:rPr>
              <a:t>expression } [ </a:t>
            </a:r>
            <a:r>
              <a:rPr sz="1069" spc="5" dirty="0">
                <a:latin typeface="Times New Roman"/>
                <a:cs typeface="Times New Roman"/>
              </a:rPr>
              <a:t>,...</a:t>
            </a:r>
            <a:r>
              <a:rPr sz="1069" i="1" spc="5" dirty="0">
                <a:latin typeface="Times New Roman"/>
                <a:cs typeface="Times New Roman"/>
              </a:rPr>
              <a:t>n</a:t>
            </a:r>
            <a:r>
              <a:rPr sz="1069" spc="5" dirty="0">
                <a:latin typeface="Times New Roman"/>
                <a:cs typeface="Times New Roman"/>
              </a:rPr>
              <a:t>]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)</a:t>
            </a:r>
            <a:endParaRPr sz="1069">
              <a:latin typeface="Times New Roman"/>
              <a:cs typeface="Times New Roman"/>
            </a:endParaRPr>
          </a:p>
          <a:p>
            <a:pPr marL="326577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 marL="151867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 marL="153102">
              <a:lnSpc>
                <a:spcPts val="1259"/>
              </a:lnSpc>
            </a:pPr>
            <a:r>
              <a:rPr sz="1069" spc="5" dirty="0">
                <a:latin typeface="Times New Roman"/>
                <a:cs typeface="Times New Roman"/>
              </a:rPr>
              <a:t>| </a:t>
            </a:r>
            <a:r>
              <a:rPr sz="1069" spc="15" dirty="0">
                <a:latin typeface="Times New Roman"/>
                <a:cs typeface="Times New Roman"/>
              </a:rPr>
              <a:t>DEFAULT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VALUES</a:t>
            </a:r>
            <a:endParaRPr sz="1069">
              <a:latin typeface="Times New Roman"/>
              <a:cs typeface="Times New Roman"/>
            </a:endParaRPr>
          </a:p>
          <a:p>
            <a:pPr marL="12347" marR="37041" algn="just">
              <a:lnSpc>
                <a:spcPts val="1264"/>
              </a:lnSpc>
              <a:spcBef>
                <a:spcPts val="44"/>
              </a:spcBef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basic format of the </a:t>
            </a:r>
            <a:r>
              <a:rPr sz="875" spc="19" dirty="0">
                <a:latin typeface="Times New Roman"/>
                <a:cs typeface="Times New Roman"/>
              </a:rPr>
              <a:t>INSERT...VALUES </a:t>
            </a:r>
            <a:r>
              <a:rPr sz="1069" spc="10" dirty="0">
                <a:latin typeface="Times New Roman"/>
                <a:cs typeface="Times New Roman"/>
              </a:rPr>
              <a:t>statement adds a record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a table using </a:t>
            </a:r>
            <a:r>
              <a:rPr sz="1069" spc="15" dirty="0">
                <a:latin typeface="Times New Roman"/>
                <a:cs typeface="Times New Roman"/>
              </a:rPr>
              <a:t>the  columns </a:t>
            </a:r>
            <a:r>
              <a:rPr sz="1069" spc="10" dirty="0">
                <a:latin typeface="Times New Roman"/>
                <a:cs typeface="Times New Roman"/>
              </a:rPr>
              <a:t>you give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and the corresponding values </a:t>
            </a:r>
            <a:r>
              <a:rPr sz="1069" spc="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instruct it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add.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must  follow three rules </a:t>
            </a:r>
            <a:r>
              <a:rPr sz="1069" spc="15" dirty="0">
                <a:latin typeface="Times New Roman"/>
                <a:cs typeface="Times New Roman"/>
              </a:rPr>
              <a:t>when </a:t>
            </a:r>
            <a:r>
              <a:rPr sz="1069" spc="10" dirty="0">
                <a:latin typeface="Times New Roman"/>
                <a:cs typeface="Times New Roman"/>
              </a:rPr>
              <a:t>inserting </a:t>
            </a:r>
            <a:r>
              <a:rPr sz="1069" spc="5" dirty="0">
                <a:latin typeface="Times New Roman"/>
                <a:cs typeface="Times New Roman"/>
              </a:rPr>
              <a:t>data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into a </a:t>
            </a:r>
            <a:r>
              <a:rPr sz="1069" spc="5" dirty="0">
                <a:latin typeface="Times New Roman"/>
                <a:cs typeface="Times New Roman"/>
              </a:rPr>
              <a:t>table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with the </a:t>
            </a:r>
            <a:r>
              <a:rPr sz="875" spc="19" dirty="0">
                <a:latin typeface="Times New Roman"/>
                <a:cs typeface="Times New Roman"/>
              </a:rPr>
              <a:t>INSERT...VALUES  </a:t>
            </a:r>
            <a:r>
              <a:rPr sz="1069" spc="10" dirty="0">
                <a:latin typeface="Times New Roman"/>
                <a:cs typeface="Times New Roman"/>
              </a:rPr>
              <a:t>statement: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20"/>
              </a:lnSpc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values used </a:t>
            </a:r>
            <a:r>
              <a:rPr sz="1069" spc="15" dirty="0">
                <a:latin typeface="Times New Roman"/>
                <a:cs typeface="Times New Roman"/>
              </a:rPr>
              <a:t>must be the same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15" dirty="0">
                <a:latin typeface="Times New Roman"/>
                <a:cs typeface="Times New Roman"/>
              </a:rPr>
              <a:t>type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fields </a:t>
            </a:r>
            <a:r>
              <a:rPr sz="1069" spc="15" dirty="0">
                <a:latin typeface="Times New Roman"/>
                <a:cs typeface="Times New Roman"/>
              </a:rPr>
              <a:t>they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5" dirty="0">
                <a:latin typeface="Times New Roman"/>
                <a:cs typeface="Times New Roman"/>
              </a:rPr>
              <a:t>being </a:t>
            </a:r>
            <a:r>
              <a:rPr sz="1069" spc="10" dirty="0">
                <a:latin typeface="Times New Roman"/>
                <a:cs typeface="Times New Roman"/>
              </a:rPr>
              <a:t>added</a:t>
            </a:r>
            <a:r>
              <a:rPr sz="1069" spc="-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to.</a:t>
            </a:r>
            <a:endParaRPr sz="1069">
              <a:latin typeface="Times New Roman"/>
              <a:cs typeface="Times New Roman"/>
            </a:endParaRPr>
          </a:p>
          <a:p>
            <a:pPr marL="12347" marR="35189" algn="just">
              <a:lnSpc>
                <a:spcPts val="1264"/>
              </a:lnSpc>
              <a:spcBef>
                <a:spcPts val="44"/>
              </a:spcBef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data's size must be within the column's </a:t>
            </a:r>
            <a:r>
              <a:rPr sz="1069" spc="5" dirty="0">
                <a:latin typeface="Times New Roman"/>
                <a:cs typeface="Times New Roman"/>
              </a:rPr>
              <a:t>size.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5" dirty="0">
                <a:latin typeface="Times New Roman"/>
                <a:cs typeface="Times New Roman"/>
              </a:rPr>
              <a:t>instance, you </a:t>
            </a:r>
            <a:r>
              <a:rPr sz="1069" spc="15" dirty="0">
                <a:latin typeface="Times New Roman"/>
                <a:cs typeface="Times New Roman"/>
              </a:rPr>
              <a:t>cannot </a:t>
            </a:r>
            <a:r>
              <a:rPr sz="1069" spc="10" dirty="0">
                <a:latin typeface="Times New Roman"/>
                <a:cs typeface="Times New Roman"/>
              </a:rPr>
              <a:t>add an 80-  character string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a 40-character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column.</a:t>
            </a:r>
            <a:endParaRPr sz="1069">
              <a:latin typeface="Times New Roman"/>
              <a:cs typeface="Times New Roman"/>
            </a:endParaRPr>
          </a:p>
          <a:p>
            <a:pPr marL="12347" marR="34571" indent="-617" algn="just">
              <a:lnSpc>
                <a:spcPct val="105000"/>
              </a:lnSpc>
              <a:spcBef>
                <a:spcPts val="49"/>
              </a:spcBef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data's location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875" spc="24" dirty="0">
                <a:latin typeface="Arial"/>
                <a:cs typeface="Arial"/>
              </a:rPr>
              <a:t>VALUES </a:t>
            </a:r>
            <a:r>
              <a:rPr sz="1069" spc="10" dirty="0">
                <a:latin typeface="Times New Roman"/>
                <a:cs typeface="Times New Roman"/>
              </a:rPr>
              <a:t>list </a:t>
            </a:r>
            <a:r>
              <a:rPr sz="1069" spc="15" dirty="0">
                <a:latin typeface="Times New Roman"/>
                <a:cs typeface="Times New Roman"/>
              </a:rPr>
              <a:t>must </a:t>
            </a:r>
            <a:r>
              <a:rPr sz="1069" spc="10" dirty="0">
                <a:latin typeface="Times New Roman"/>
                <a:cs typeface="Times New Roman"/>
              </a:rPr>
              <a:t>correspond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location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column  list of the </a:t>
            </a:r>
            <a:r>
              <a:rPr sz="1069" spc="15" dirty="0">
                <a:latin typeface="Times New Roman"/>
                <a:cs typeface="Times New Roman"/>
              </a:rPr>
              <a:t>column </a:t>
            </a:r>
            <a:r>
              <a:rPr sz="1069" spc="10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being added to. (That is, the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value must be entered into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first column, the second value into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second column, and </a:t>
            </a:r>
            <a:r>
              <a:rPr sz="1069" spc="5" dirty="0">
                <a:latin typeface="Times New Roman"/>
                <a:cs typeface="Times New Roman"/>
              </a:rPr>
              <a:t>so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on.)</a:t>
            </a:r>
            <a:endParaRPr sz="1069">
              <a:latin typeface="Times New Roman"/>
              <a:cs typeface="Times New Roman"/>
            </a:endParaRPr>
          </a:p>
          <a:p>
            <a:pPr marL="12347" marR="37041" algn="just">
              <a:lnSpc>
                <a:spcPts val="1274"/>
              </a:lnSpc>
              <a:spcBef>
                <a:spcPts val="24"/>
              </a:spcBef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rules </a:t>
            </a:r>
            <a:r>
              <a:rPr sz="1069" spc="10" dirty="0">
                <a:latin typeface="Times New Roman"/>
                <a:cs typeface="Times New Roman"/>
              </a:rPr>
              <a:t>mentioned </a:t>
            </a:r>
            <a:r>
              <a:rPr sz="1069" spc="15" dirty="0">
                <a:latin typeface="Times New Roman"/>
                <a:cs typeface="Times New Roman"/>
              </a:rPr>
              <a:t>above </a:t>
            </a:r>
            <a:r>
              <a:rPr sz="1069" spc="10" dirty="0">
                <a:latin typeface="Times New Roman"/>
                <a:cs typeface="Times New Roman"/>
              </a:rPr>
              <a:t>must be followed.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see the examples of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insert  statement </a:t>
            </a:r>
            <a:r>
              <a:rPr sz="1069" spc="1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coming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lectures.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20"/>
              </a:lnSpc>
            </a:pPr>
            <a:r>
              <a:rPr sz="1069" spc="63" dirty="0">
                <a:latin typeface="Times New Roman"/>
                <a:cs typeface="Times New Roman"/>
              </a:rPr>
              <a:t>Summary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54"/>
              </a:lnSpc>
            </a:pPr>
            <a:r>
              <a:rPr sz="1069" spc="19" dirty="0">
                <a:latin typeface="Times New Roman"/>
                <a:cs typeface="Times New Roman"/>
              </a:rPr>
              <a:t>SQL </a:t>
            </a:r>
            <a:r>
              <a:rPr sz="1069" spc="10" dirty="0">
                <a:latin typeface="Times New Roman"/>
                <a:cs typeface="Times New Roman"/>
              </a:rPr>
              <a:t>provides three statements that </a:t>
            </a:r>
            <a:r>
              <a:rPr sz="1069" spc="5" dirty="0">
                <a:latin typeface="Times New Roman"/>
                <a:cs typeface="Times New Roman"/>
              </a:rPr>
              <a:t>can </a:t>
            </a:r>
            <a:r>
              <a:rPr sz="1069" spc="10" dirty="0">
                <a:latin typeface="Times New Roman"/>
                <a:cs typeface="Times New Roman"/>
              </a:rPr>
              <a:t>be used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manipulate data within a  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database.</a:t>
            </a:r>
            <a:endParaRPr sz="1069">
              <a:latin typeface="Times New Roman"/>
              <a:cs typeface="Times New Roman"/>
            </a:endParaRPr>
          </a:p>
          <a:p>
            <a:pPr marL="12347" marR="38276" algn="just">
              <a:lnSpc>
                <a:spcPct val="98500"/>
              </a:lnSpc>
              <a:spcBef>
                <a:spcPts val="10"/>
              </a:spcBef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875" spc="19" dirty="0">
                <a:latin typeface="Times New Roman"/>
                <a:cs typeface="Times New Roman"/>
              </a:rPr>
              <a:t>INSERT </a:t>
            </a:r>
            <a:r>
              <a:rPr sz="1069" spc="10" dirty="0">
                <a:latin typeface="Times New Roman"/>
                <a:cs typeface="Times New Roman"/>
              </a:rPr>
              <a:t>statement </a:t>
            </a:r>
            <a:r>
              <a:rPr sz="1069" spc="15" dirty="0">
                <a:latin typeface="Times New Roman"/>
                <a:cs typeface="Times New Roman"/>
              </a:rPr>
              <a:t>has </a:t>
            </a:r>
            <a:r>
              <a:rPr sz="1069" spc="10" dirty="0">
                <a:latin typeface="Times New Roman"/>
                <a:cs typeface="Times New Roman"/>
              </a:rPr>
              <a:t>two variations. The </a:t>
            </a:r>
            <a:r>
              <a:rPr sz="875" spc="19" dirty="0">
                <a:latin typeface="Times New Roman"/>
                <a:cs typeface="Times New Roman"/>
              </a:rPr>
              <a:t>INSERT...VALUES </a:t>
            </a:r>
            <a:r>
              <a:rPr sz="1069" spc="10" dirty="0">
                <a:latin typeface="Times New Roman"/>
                <a:cs typeface="Times New Roman"/>
              </a:rPr>
              <a:t>statement inserts a </a:t>
            </a:r>
            <a:r>
              <a:rPr sz="1069" spc="5" dirty="0">
                <a:latin typeface="Times New Roman"/>
                <a:cs typeface="Times New Roman"/>
              </a:rPr>
              <a:t>set  </a:t>
            </a:r>
            <a:r>
              <a:rPr sz="1069" spc="10" dirty="0">
                <a:latin typeface="Times New Roman"/>
                <a:cs typeface="Times New Roman"/>
              </a:rPr>
              <a:t>of values into </a:t>
            </a:r>
            <a:r>
              <a:rPr sz="1069" spc="15" dirty="0">
                <a:latin typeface="Times New Roman"/>
                <a:cs typeface="Times New Roman"/>
              </a:rPr>
              <a:t>one </a:t>
            </a:r>
            <a:r>
              <a:rPr sz="1069" spc="10" dirty="0">
                <a:latin typeface="Times New Roman"/>
                <a:cs typeface="Times New Roman"/>
              </a:rPr>
              <a:t>record.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875" spc="19" dirty="0">
                <a:latin typeface="Times New Roman"/>
                <a:cs typeface="Times New Roman"/>
              </a:rPr>
              <a:t>INSERT...SELECT </a:t>
            </a:r>
            <a:r>
              <a:rPr sz="1069" spc="10" dirty="0">
                <a:latin typeface="Times New Roman"/>
                <a:cs typeface="Times New Roman"/>
              </a:rPr>
              <a:t>statement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used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combination with  a </a:t>
            </a:r>
            <a:r>
              <a:rPr sz="875" spc="19" dirty="0">
                <a:latin typeface="Times New Roman"/>
                <a:cs typeface="Times New Roman"/>
              </a:rPr>
              <a:t>SELECT </a:t>
            </a:r>
            <a:r>
              <a:rPr sz="1069" spc="10" dirty="0">
                <a:latin typeface="Times New Roman"/>
                <a:cs typeface="Times New Roman"/>
              </a:rPr>
              <a:t>statement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insert multiple records into a table based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the contents of </a:t>
            </a:r>
            <a:r>
              <a:rPr sz="1069" spc="15" dirty="0">
                <a:latin typeface="Times New Roman"/>
                <a:cs typeface="Times New Roman"/>
              </a:rPr>
              <a:t>one  </a:t>
            </a:r>
            <a:r>
              <a:rPr sz="1069" spc="10" dirty="0">
                <a:latin typeface="Times New Roman"/>
                <a:cs typeface="Times New Roman"/>
              </a:rPr>
              <a:t>or more </a:t>
            </a:r>
            <a:r>
              <a:rPr sz="1069" spc="5" dirty="0">
                <a:latin typeface="Times New Roman"/>
                <a:cs typeface="Times New Roman"/>
              </a:rPr>
              <a:t>tables.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875" spc="19" dirty="0">
                <a:latin typeface="Times New Roman"/>
                <a:cs typeface="Times New Roman"/>
              </a:rPr>
              <a:t>SELECT   </a:t>
            </a:r>
            <a:r>
              <a:rPr sz="875" spc="22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statement can join multiple tables, and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results </a:t>
            </a:r>
            <a:r>
              <a:rPr sz="1069" spc="10" dirty="0">
                <a:latin typeface="Times New Roman"/>
                <a:cs typeface="Times New Roman"/>
              </a:rPr>
              <a:t>of this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8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3513703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280" y="1321542"/>
            <a:ext cx="4867892" cy="23096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8026" algn="just">
              <a:lnSpc>
                <a:spcPct val="98600"/>
              </a:lnSpc>
            </a:pPr>
            <a:r>
              <a:rPr sz="1069" spc="10" dirty="0">
                <a:latin typeface="Times New Roman"/>
                <a:cs typeface="Times New Roman"/>
              </a:rPr>
              <a:t>join can be added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another </a:t>
            </a:r>
            <a:r>
              <a:rPr sz="1069" spc="5" dirty="0">
                <a:latin typeface="Times New Roman"/>
                <a:cs typeface="Times New Roman"/>
              </a:rPr>
              <a:t>table.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875" spc="24" dirty="0">
                <a:latin typeface="Times New Roman"/>
                <a:cs typeface="Times New Roman"/>
              </a:rPr>
              <a:t>UPDATE </a:t>
            </a:r>
            <a:r>
              <a:rPr sz="1069" spc="10" dirty="0">
                <a:latin typeface="Times New Roman"/>
                <a:cs typeface="Times New Roman"/>
              </a:rPr>
              <a:t>statement changes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values of one  or more columns based </a:t>
            </a:r>
            <a:r>
              <a:rPr sz="1069" spc="15" dirty="0">
                <a:latin typeface="Times New Roman"/>
                <a:cs typeface="Times New Roman"/>
              </a:rPr>
              <a:t>on some </a:t>
            </a:r>
            <a:r>
              <a:rPr sz="1069" spc="10" dirty="0">
                <a:latin typeface="Times New Roman"/>
                <a:cs typeface="Times New Roman"/>
              </a:rPr>
              <a:t>condition. This updated value can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5" dirty="0">
                <a:latin typeface="Times New Roman"/>
                <a:cs typeface="Times New Roman"/>
              </a:rPr>
              <a:t>be the </a:t>
            </a:r>
            <a:r>
              <a:rPr sz="1069" spc="10" dirty="0">
                <a:latin typeface="Times New Roman"/>
                <a:cs typeface="Times New Roman"/>
              </a:rPr>
              <a:t>result  of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expression or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calculation.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  <a:spcBef>
                <a:spcPts val="34"/>
              </a:spcBef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875" spc="24" dirty="0">
                <a:latin typeface="Times New Roman"/>
                <a:cs typeface="Times New Roman"/>
              </a:rPr>
              <a:t>DELETE </a:t>
            </a:r>
            <a:r>
              <a:rPr sz="1069" spc="10" dirty="0">
                <a:latin typeface="Times New Roman"/>
                <a:cs typeface="Times New Roman"/>
              </a:rPr>
              <a:t>statement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simplest of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three </a:t>
            </a:r>
            <a:r>
              <a:rPr sz="1069" spc="10" dirty="0">
                <a:latin typeface="Times New Roman"/>
                <a:cs typeface="Times New Roman"/>
              </a:rPr>
              <a:t>statements. </a:t>
            </a:r>
            <a:r>
              <a:rPr sz="1069" spc="-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deletes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rows from  a  </a:t>
            </a:r>
            <a:r>
              <a:rPr sz="1069" spc="5" dirty="0">
                <a:latin typeface="Times New Roman"/>
                <a:cs typeface="Times New Roman"/>
              </a:rPr>
              <a:t>table  </a:t>
            </a:r>
            <a:r>
              <a:rPr sz="1069" spc="10" dirty="0">
                <a:latin typeface="Times New Roman"/>
                <a:cs typeface="Times New Roman"/>
              </a:rPr>
              <a:t>based  </a:t>
            </a:r>
            <a:r>
              <a:rPr sz="1069" spc="15" dirty="0">
                <a:latin typeface="Times New Roman"/>
                <a:cs typeface="Times New Roman"/>
              </a:rPr>
              <a:t>on  </a:t>
            </a:r>
            <a:r>
              <a:rPr sz="1069" spc="10" dirty="0">
                <a:latin typeface="Times New Roman"/>
                <a:cs typeface="Times New Roman"/>
              </a:rPr>
              <a:t>the  result  of  </a:t>
            </a:r>
            <a:r>
              <a:rPr sz="1069" spc="5" dirty="0">
                <a:latin typeface="Times New Roman"/>
                <a:cs typeface="Times New Roman"/>
              </a:rPr>
              <a:t>an  </a:t>
            </a:r>
            <a:r>
              <a:rPr sz="1069" spc="10" dirty="0">
                <a:latin typeface="Times New Roman"/>
                <a:cs typeface="Times New Roman"/>
              </a:rPr>
              <a:t>optional </a:t>
            </a:r>
            <a:r>
              <a:rPr sz="875" spc="24" dirty="0">
                <a:latin typeface="Times New Roman"/>
                <a:cs typeface="Times New Roman"/>
              </a:rPr>
              <a:t>WHERE  </a:t>
            </a:r>
            <a:r>
              <a:rPr sz="1069" spc="5" dirty="0">
                <a:latin typeface="Times New Roman"/>
                <a:cs typeface="Times New Roman"/>
              </a:rPr>
              <a:t>clause.  </a:t>
            </a:r>
            <a:r>
              <a:rPr sz="1069" dirty="0">
                <a:latin typeface="Times New Roman"/>
                <a:cs typeface="Times New Roman"/>
              </a:rPr>
              <a:t>If 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875" spc="29" dirty="0">
                <a:latin typeface="Times New Roman"/>
                <a:cs typeface="Times New Roman"/>
              </a:rPr>
              <a:t>WHERE  </a:t>
            </a:r>
            <a:r>
              <a:rPr sz="1069" spc="10" dirty="0">
                <a:latin typeface="Times New Roman"/>
                <a:cs typeface="Times New Roman"/>
              </a:rPr>
              <a:t>clause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is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omitted, all </a:t>
            </a:r>
            <a:r>
              <a:rPr sz="1069" spc="5" dirty="0">
                <a:latin typeface="Times New Roman"/>
                <a:cs typeface="Times New Roman"/>
              </a:rPr>
              <a:t>records </a:t>
            </a:r>
            <a:r>
              <a:rPr sz="1069" spc="10" dirty="0">
                <a:latin typeface="Times New Roman"/>
                <a:cs typeface="Times New Roman"/>
              </a:rPr>
              <a:t>from the </a:t>
            </a:r>
            <a:r>
              <a:rPr sz="1069" spc="5" dirty="0">
                <a:latin typeface="Times New Roman"/>
                <a:cs typeface="Times New Roman"/>
              </a:rPr>
              <a:t>table are </a:t>
            </a:r>
            <a:r>
              <a:rPr sz="1069" spc="10" dirty="0">
                <a:latin typeface="Times New Roman"/>
                <a:cs typeface="Times New Roman"/>
              </a:rPr>
              <a:t>deleted. Modern database </a:t>
            </a:r>
            <a:r>
              <a:rPr sz="1069" spc="15" dirty="0">
                <a:latin typeface="Times New Roman"/>
                <a:cs typeface="Times New Roman"/>
              </a:rPr>
              <a:t>systems supply  </a:t>
            </a:r>
            <a:r>
              <a:rPr sz="1069" spc="10" dirty="0">
                <a:latin typeface="Times New Roman"/>
                <a:cs typeface="Times New Roman"/>
              </a:rPr>
              <a:t>various tools for data manipulation. </a:t>
            </a:r>
            <a:r>
              <a:rPr sz="1069" spc="15" dirty="0">
                <a:latin typeface="Times New Roman"/>
                <a:cs typeface="Times New Roman"/>
              </a:rPr>
              <a:t>Some of </a:t>
            </a:r>
            <a:r>
              <a:rPr sz="1069" spc="10" dirty="0">
                <a:latin typeface="Times New Roman"/>
                <a:cs typeface="Times New Roman"/>
              </a:rPr>
              <a:t>these tools enable developers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import  or  export  data  from  foreign  sources.  This  feature  is  particularly  </a:t>
            </a:r>
            <a:r>
              <a:rPr sz="1069" spc="15" dirty="0">
                <a:latin typeface="Times New Roman"/>
                <a:cs typeface="Times New Roman"/>
              </a:rPr>
              <a:t>useful  </a:t>
            </a:r>
            <a:r>
              <a:rPr sz="1069" spc="10" dirty="0">
                <a:latin typeface="Times New Roman"/>
                <a:cs typeface="Times New Roman"/>
              </a:rPr>
              <a:t>when   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database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upsized or downsized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different </a:t>
            </a:r>
            <a:r>
              <a:rPr sz="1069" spc="10" dirty="0">
                <a:latin typeface="Times New Roman"/>
                <a:cs typeface="Times New Roman"/>
              </a:rPr>
              <a:t>system. Microsoft </a:t>
            </a:r>
            <a:r>
              <a:rPr sz="1069" spc="15" dirty="0">
                <a:latin typeface="Times New Roman"/>
                <a:cs typeface="Times New Roman"/>
              </a:rPr>
              <a:t>Access, </a:t>
            </a:r>
            <a:r>
              <a:rPr sz="1069" spc="10" dirty="0">
                <a:latin typeface="Times New Roman"/>
                <a:cs typeface="Times New Roman"/>
              </a:rPr>
              <a:t>Microsoft  and Sybase </a:t>
            </a:r>
            <a:r>
              <a:rPr sz="1069" spc="19" dirty="0">
                <a:latin typeface="Times New Roman"/>
                <a:cs typeface="Times New Roman"/>
              </a:rPr>
              <a:t>SQL </a:t>
            </a:r>
            <a:r>
              <a:rPr sz="1069" spc="10" dirty="0">
                <a:latin typeface="Times New Roman"/>
                <a:cs typeface="Times New Roman"/>
              </a:rPr>
              <a:t>Server, and Personal Oracle7 include </a:t>
            </a:r>
            <a:r>
              <a:rPr sz="1069" spc="19" dirty="0">
                <a:latin typeface="Times New Roman"/>
                <a:cs typeface="Times New Roman"/>
              </a:rPr>
              <a:t>many </a:t>
            </a:r>
            <a:r>
              <a:rPr sz="1069" spc="10" dirty="0">
                <a:latin typeface="Times New Roman"/>
                <a:cs typeface="Times New Roman"/>
              </a:rPr>
              <a:t>options that support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migration of </a:t>
            </a:r>
            <a:r>
              <a:rPr sz="1069" spc="15" dirty="0">
                <a:latin typeface="Times New Roman"/>
                <a:cs typeface="Times New Roman"/>
              </a:rPr>
              <a:t>data </a:t>
            </a:r>
            <a:r>
              <a:rPr sz="1069" spc="10" dirty="0">
                <a:latin typeface="Times New Roman"/>
                <a:cs typeface="Times New Roman"/>
              </a:rPr>
              <a:t>between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systems.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25"/>
              </a:lnSpc>
            </a:pPr>
            <a:r>
              <a:rPr sz="1069" spc="34" dirty="0">
                <a:latin typeface="Times New Roman"/>
                <a:cs typeface="Times New Roman"/>
              </a:rPr>
              <a:t>Exercise:</a:t>
            </a:r>
            <a:endParaRPr sz="1069">
              <a:latin typeface="Times New Roman"/>
              <a:cs typeface="Times New Roman"/>
            </a:endParaRPr>
          </a:p>
          <a:p>
            <a:pPr marL="12347" marR="9878" algn="just">
              <a:lnSpc>
                <a:spcPts val="1264"/>
              </a:lnSpc>
              <a:spcBef>
                <a:spcPts val="39"/>
              </a:spcBef>
            </a:pPr>
            <a:r>
              <a:rPr sz="1069" spc="15" dirty="0">
                <a:latin typeface="Times New Roman"/>
                <a:cs typeface="Times New Roman"/>
              </a:rPr>
              <a:t>Try </a:t>
            </a:r>
            <a:r>
              <a:rPr sz="1069" spc="10" dirty="0">
                <a:latin typeface="Times New Roman"/>
                <a:cs typeface="Times New Roman"/>
              </a:rPr>
              <a:t>inserting values with </a:t>
            </a:r>
            <a:r>
              <a:rPr sz="1069" spc="5" dirty="0">
                <a:latin typeface="Times New Roman"/>
                <a:cs typeface="Times New Roman"/>
              </a:rPr>
              <a:t>incorrect </a:t>
            </a:r>
            <a:r>
              <a:rPr sz="1069" spc="15" dirty="0">
                <a:latin typeface="Times New Roman"/>
                <a:cs typeface="Times New Roman"/>
              </a:rPr>
              <a:t>data </a:t>
            </a:r>
            <a:r>
              <a:rPr sz="1069" spc="10" dirty="0">
                <a:latin typeface="Times New Roman"/>
                <a:cs typeface="Times New Roman"/>
              </a:rPr>
              <a:t>types into a table. </a:t>
            </a:r>
            <a:r>
              <a:rPr sz="1069" spc="15" dirty="0">
                <a:latin typeface="Times New Roman"/>
                <a:cs typeface="Times New Roman"/>
              </a:rPr>
              <a:t>Note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errors </a:t>
            </a:r>
            <a:r>
              <a:rPr sz="1069" spc="10" dirty="0">
                <a:latin typeface="Times New Roman"/>
                <a:cs typeface="Times New Roman"/>
              </a:rPr>
              <a:t>and then  insert values with </a:t>
            </a:r>
            <a:r>
              <a:rPr sz="1069" spc="5" dirty="0">
                <a:latin typeface="Times New Roman"/>
                <a:cs typeface="Times New Roman"/>
              </a:rPr>
              <a:t>correct </a:t>
            </a:r>
            <a:r>
              <a:rPr sz="1069" spc="10" dirty="0">
                <a:latin typeface="Times New Roman"/>
                <a:cs typeface="Times New Roman"/>
              </a:rPr>
              <a:t>data types into the </a:t>
            </a:r>
            <a:r>
              <a:rPr sz="1069" spc="15" dirty="0">
                <a:latin typeface="Times New Roman"/>
                <a:cs typeface="Times New Roman"/>
              </a:rPr>
              <a:t>same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table.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9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1928251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6598</Words>
  <Application>Microsoft Office PowerPoint</Application>
  <PresentationFormat>Custom</PresentationFormat>
  <Paragraphs>722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Courier New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#1</dc:title>
  <dc:creator>jzaheer</dc:creator>
  <cp:lastModifiedBy>Asif Ashraf</cp:lastModifiedBy>
  <cp:revision>12</cp:revision>
  <dcterms:created xsi:type="dcterms:W3CDTF">2016-11-20T12:48:04Z</dcterms:created>
  <dcterms:modified xsi:type="dcterms:W3CDTF">2016-11-22T15:02:59Z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2009-02-20T00:00:00Z</vt:filetime>
  </property>
  <property fmtid="{D5CDD505-2E9C-101B-9397-08002B2CF9AE}" pid="3" name="Creator">
    <vt:lpwstr>Acrobat PDFMaker 6.0 for Word</vt:lpwstr>
  </property>
  <property fmtid="{D5CDD505-2E9C-101B-9397-08002B2CF9AE}" pid="4" name="LastSaved">
    <vt:filetime>2016-11-20T00:00:00Z</vt:filetime>
  </property>
</Properties>
</file>