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" id="{2AAA1EFD-C70B-4712-B62F-FF4C8DED80A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02" id="{000BE3C3-FC6A-4589-B7FF-09CAACEA762B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03" id="{B23F1411-FD77-402B-8888-B4BDC48285BE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04" id="{0A6718DE-FABF-415B-A434-A6F04C473095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05" id="{AC64FABD-A3F2-4DBD-866C-0640A11FBE1C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-2894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u.edu.pk/ds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0624" y="868856"/>
            <a:ext cx="86492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Lecture No.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502220"/>
            <a:ext cx="1400792" cy="100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8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 </a:t>
            </a:r>
            <a:r>
              <a:rPr sz="1458" b="1" spc="-5" dirty="0">
                <a:latin typeface="Arial"/>
                <a:cs typeface="Arial"/>
              </a:rPr>
              <a:t>01  </a:t>
            </a:r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715025"/>
            <a:ext cx="261267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5270" y="2715025"/>
            <a:ext cx="60501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7237" y="3035805"/>
            <a:ext cx="79207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3.1, 3.2,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3.2.1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267" y="3654142"/>
            <a:ext cx="76676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0764" y="4048512"/>
            <a:ext cx="88900" cy="1024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6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8583" y="4041341"/>
            <a:ext cx="1756392" cy="103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4400"/>
              </a:lnSpc>
            </a:pPr>
            <a:r>
              <a:rPr sz="1069" spc="10" dirty="0">
                <a:latin typeface="Times New Roman"/>
                <a:cs typeface="Times New Roman"/>
              </a:rPr>
              <a:t>Introduction to Data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Structures  </a:t>
            </a:r>
            <a:r>
              <a:rPr sz="1069" spc="5" dirty="0">
                <a:latin typeface="Times New Roman"/>
                <a:cs typeface="Times New Roman"/>
              </a:rPr>
              <a:t>Selecting </a:t>
            </a:r>
            <a:r>
              <a:rPr sz="1069" spc="10" dirty="0">
                <a:latin typeface="Times New Roman"/>
                <a:cs typeface="Times New Roman"/>
              </a:rPr>
              <a:t>a Data </a:t>
            </a:r>
            <a:r>
              <a:rPr sz="1069" spc="5" dirty="0">
                <a:latin typeface="Times New Roman"/>
                <a:cs typeface="Times New Roman"/>
              </a:rPr>
              <a:t>Structure 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 Philosophy  </a:t>
            </a:r>
            <a:r>
              <a:rPr sz="1069" spc="10" dirty="0">
                <a:latin typeface="Times New Roman"/>
                <a:cs typeface="Times New Roman"/>
              </a:rPr>
              <a:t>Goals of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Course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3"/>
              </a:spcBef>
            </a:pPr>
            <a:r>
              <a:rPr sz="1069" spc="10" dirty="0">
                <a:latin typeface="Times New Roman"/>
                <a:cs typeface="Times New Roman"/>
              </a:rPr>
              <a:t>Array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List data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structure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2145" y="5222504"/>
            <a:ext cx="4853076" cy="3749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Welcome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course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structure.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very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important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subject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topics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covered </a:t>
            </a:r>
            <a:r>
              <a:rPr sz="1069" spc="5" dirty="0">
                <a:latin typeface="Times New Roman"/>
                <a:cs typeface="Times New Roman"/>
              </a:rPr>
              <a:t>in it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encountered by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again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again in the future courses.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 great applicability, this is usually called as the foundation course.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have  already studied Introduction to programming using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C++ and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focus of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course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carry </a:t>
            </a:r>
            <a:r>
              <a:rPr sz="1069" spc="10" dirty="0">
                <a:latin typeface="Times New Roman"/>
                <a:cs typeface="Times New Roman"/>
              </a:rPr>
              <a:t>out programming with the  </a:t>
            </a:r>
            <a:r>
              <a:rPr sz="1069" spc="5" dirty="0">
                <a:latin typeface="Times New Roman"/>
                <a:cs typeface="Times New Roman"/>
              </a:rPr>
              <a:t>use of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C++ </a:t>
            </a:r>
            <a:r>
              <a:rPr sz="1069" spc="10" dirty="0">
                <a:latin typeface="Times New Roman"/>
                <a:cs typeface="Times New Roman"/>
              </a:rPr>
              <a:t>languages </a:t>
            </a:r>
            <a:r>
              <a:rPr sz="1069" spc="5" dirty="0">
                <a:latin typeface="Times New Roman"/>
                <a:cs typeface="Times New Roman"/>
              </a:rPr>
              <a:t>besides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resolution </a:t>
            </a:r>
            <a:r>
              <a:rPr sz="1069" spc="10" dirty="0">
                <a:latin typeface="Times New Roman"/>
                <a:cs typeface="Times New Roman"/>
              </a:rPr>
              <a:t>of different problems. In this  course,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continue problem solving and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that the </a:t>
            </a:r>
            <a:r>
              <a:rPr sz="1069" spc="5" dirty="0">
                <a:latin typeface="Times New Roman"/>
                <a:cs typeface="Times New Roman"/>
              </a:rPr>
              <a:t>organization of data in 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cases is of </a:t>
            </a:r>
            <a:r>
              <a:rPr sz="1069" spc="10" dirty="0">
                <a:latin typeface="Times New Roman"/>
                <a:cs typeface="Times New Roman"/>
              </a:rPr>
              <a:t>immense </a:t>
            </a:r>
            <a:r>
              <a:rPr sz="1069" spc="5" dirty="0">
                <a:latin typeface="Times New Roman"/>
                <a:cs typeface="Times New Roman"/>
              </a:rPr>
              <a:t>importance. Therefore,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will </a:t>
            </a:r>
            <a:r>
              <a:rPr sz="1069" spc="10" dirty="0">
                <a:latin typeface="Times New Roman"/>
                <a:cs typeface="Times New Roman"/>
              </a:rPr>
              <a:t>be stored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special  </a:t>
            </a:r>
            <a:r>
              <a:rPr sz="1069" spc="10" dirty="0">
                <a:latin typeface="Times New Roman"/>
                <a:cs typeface="Times New Roman"/>
              </a:rPr>
              <a:t>way so that the required </a:t>
            </a:r>
            <a:r>
              <a:rPr sz="1069" spc="5" dirty="0">
                <a:latin typeface="Times New Roman"/>
                <a:cs typeface="Times New Roman"/>
              </a:rPr>
              <a:t>result should </a:t>
            </a:r>
            <a:r>
              <a:rPr sz="1069" spc="10" dirty="0">
                <a:latin typeface="Times New Roman"/>
                <a:cs typeface="Times New Roman"/>
              </a:rPr>
              <a:t>be calculated as </a:t>
            </a:r>
            <a:r>
              <a:rPr sz="1069" spc="5" dirty="0">
                <a:latin typeface="Times New Roman"/>
                <a:cs typeface="Times New Roman"/>
              </a:rPr>
              <a:t>fast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possible.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goals of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course: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430908" marR="5556" indent="-209281">
              <a:lnSpc>
                <a:spcPts val="1264"/>
              </a:lnSpc>
              <a:buFont typeface="Wingdings"/>
              <a:buChar char=""/>
              <a:tabLst>
                <a:tab pos="430291" algn="l"/>
                <a:tab pos="431526" algn="l"/>
              </a:tabLst>
            </a:pPr>
            <a:r>
              <a:rPr sz="1069" spc="5" dirty="0">
                <a:latin typeface="Times New Roman"/>
                <a:cs typeface="Times New Roman"/>
              </a:rPr>
              <a:t>Prepare the students for (and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pre-requisite </a:t>
            </a:r>
            <a:r>
              <a:rPr sz="1069" spc="10" dirty="0">
                <a:latin typeface="Times New Roman"/>
                <a:cs typeface="Times New Roman"/>
              </a:rPr>
              <a:t>for) the more advanced material  </a:t>
            </a:r>
            <a:r>
              <a:rPr sz="1069" spc="5" dirty="0">
                <a:latin typeface="Times New Roman"/>
                <a:cs typeface="Times New Roman"/>
              </a:rPr>
              <a:t>students will </a:t>
            </a:r>
            <a:r>
              <a:rPr sz="1069" spc="10" dirty="0">
                <a:latin typeface="Times New Roman"/>
                <a:cs typeface="Times New Roman"/>
              </a:rPr>
              <a:t>encounter in </a:t>
            </a:r>
            <a:r>
              <a:rPr sz="1069" spc="5" dirty="0">
                <a:latin typeface="Times New Roman"/>
                <a:cs typeface="Times New Roman"/>
              </a:rPr>
              <a:t>later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courses.</a:t>
            </a:r>
            <a:endParaRPr sz="1069">
              <a:latin typeface="Times New Roman"/>
              <a:cs typeface="Times New Roman"/>
            </a:endParaRPr>
          </a:p>
          <a:p>
            <a:pPr marL="430908" marR="6173" indent="-209281">
              <a:lnSpc>
                <a:spcPts val="1264"/>
              </a:lnSpc>
              <a:buFont typeface="Wingdings"/>
              <a:buChar char=""/>
              <a:tabLst>
                <a:tab pos="430291" algn="l"/>
                <a:tab pos="430908" algn="l"/>
              </a:tabLst>
            </a:pPr>
            <a:r>
              <a:rPr sz="1069" spc="10" dirty="0">
                <a:latin typeface="Times New Roman"/>
                <a:cs typeface="Times New Roman"/>
              </a:rPr>
              <a:t>Cover well-known </a:t>
            </a:r>
            <a:r>
              <a:rPr sz="1069" spc="5" dirty="0">
                <a:latin typeface="Times New Roman"/>
                <a:cs typeface="Times New Roman"/>
              </a:rPr>
              <a:t>data structures such as </a:t>
            </a:r>
            <a:r>
              <a:rPr sz="1069" spc="10" dirty="0">
                <a:latin typeface="Times New Roman"/>
                <a:cs typeface="Times New Roman"/>
              </a:rPr>
              <a:t>dynamic arrays, </a:t>
            </a:r>
            <a:r>
              <a:rPr sz="1069" spc="5" dirty="0">
                <a:latin typeface="Times New Roman"/>
                <a:cs typeface="Times New Roman"/>
              </a:rPr>
              <a:t>linked </a:t>
            </a:r>
            <a:r>
              <a:rPr sz="1069" dirty="0">
                <a:latin typeface="Times New Roman"/>
                <a:cs typeface="Times New Roman"/>
              </a:rPr>
              <a:t>lists, </a:t>
            </a:r>
            <a:r>
              <a:rPr sz="1069" spc="5" dirty="0">
                <a:latin typeface="Times New Roman"/>
                <a:cs typeface="Times New Roman"/>
              </a:rPr>
              <a:t>stacks,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queues, trees and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graphs.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lnSpc>
                <a:spcPts val="1220"/>
              </a:lnSpc>
              <a:buFont typeface="Wingdings"/>
              <a:buChar char=""/>
              <a:tabLst>
                <a:tab pos="430291" algn="l"/>
                <a:tab pos="430908" algn="l"/>
              </a:tabLst>
            </a:pPr>
            <a:r>
              <a:rPr sz="1069" spc="10" dirty="0">
                <a:latin typeface="Times New Roman"/>
                <a:cs typeface="Times New Roman"/>
              </a:rPr>
              <a:t>Implement data structures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already studied the </a:t>
            </a:r>
            <a:r>
              <a:rPr sz="1069" spc="10" dirty="0">
                <a:latin typeface="Times New Roman"/>
                <a:cs typeface="Times New Roman"/>
              </a:rPr>
              <a:t>dynamic </a:t>
            </a:r>
            <a:r>
              <a:rPr sz="1069" spc="5" dirty="0">
                <a:latin typeface="Times New Roman"/>
                <a:cs typeface="Times New Roman"/>
              </a:rPr>
              <a:t>arrays in the previous course.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 </a:t>
            </a:r>
            <a:r>
              <a:rPr sz="1069" spc="5" dirty="0">
                <a:latin typeface="Times New Roman"/>
                <a:cs typeface="Times New Roman"/>
              </a:rPr>
              <a:t>discuss linked lists, </a:t>
            </a:r>
            <a:r>
              <a:rPr sz="1069" spc="10" dirty="0">
                <a:latin typeface="Times New Roman"/>
                <a:cs typeface="Times New Roman"/>
              </a:rPr>
              <a:t>stacks, </a:t>
            </a:r>
            <a:r>
              <a:rPr sz="1069" spc="5" dirty="0">
                <a:latin typeface="Times New Roman"/>
                <a:cs typeface="Times New Roman"/>
              </a:rPr>
              <a:t>queues, </a:t>
            </a:r>
            <a:r>
              <a:rPr sz="1069" spc="10" dirty="0">
                <a:latin typeface="Times New Roman"/>
                <a:cs typeface="Times New Roman"/>
              </a:rPr>
              <a:t>trees and graphs and try </a:t>
            </a:r>
            <a:r>
              <a:rPr sz="1069" spc="5" dirty="0">
                <a:latin typeface="Times New Roman"/>
                <a:cs typeface="Times New Roman"/>
              </a:rPr>
              <a:t>to resolve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problems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data </a:t>
            </a:r>
            <a:r>
              <a:rPr sz="1069" spc="5" dirty="0">
                <a:latin typeface="Times New Roman"/>
                <a:cs typeface="Times New Roman"/>
              </a:rPr>
              <a:t>structures.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will be implemented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C++  </a:t>
            </a:r>
            <a:r>
              <a:rPr sz="1069" spc="10" dirty="0">
                <a:latin typeface="Times New Roman"/>
                <a:cs typeface="Times New Roman"/>
              </a:rPr>
              <a:t>language.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also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programming assignments to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usage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importance  </a:t>
            </a:r>
            <a:r>
              <a:rPr sz="1069" spc="5" dirty="0">
                <a:latin typeface="Times New Roman"/>
                <a:cs typeface="Times New Roman"/>
              </a:rPr>
              <a:t>of these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64614" y="1192017"/>
            <a:ext cx="4670954" cy="0"/>
          </a:xfrm>
          <a:custGeom>
            <a:avLst/>
            <a:gdLst/>
            <a:ahLst/>
            <a:cxnLst/>
            <a:rect l="l" t="t" r="r" b="b"/>
            <a:pathLst>
              <a:path w="4804410">
                <a:moveTo>
                  <a:pt x="0" y="0"/>
                </a:moveTo>
                <a:lnTo>
                  <a:pt x="4803962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82828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02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6688" y="2521655"/>
            <a:ext cx="60439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267" y="2521656"/>
            <a:ext cx="2691077" cy="49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848235">
              <a:tabLst>
                <a:tab pos="1684739" algn="l"/>
              </a:tabLst>
            </a:pPr>
            <a:r>
              <a:rPr sz="1069" spc="5" dirty="0">
                <a:latin typeface="Times New Roman"/>
                <a:cs typeface="Times New Roman"/>
              </a:rPr>
              <a:t>3.1,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3.2,	3.2.1,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3.2.2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3140745"/>
            <a:ext cx="76676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0838" y="3524744"/>
            <a:ext cx="1407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0887" y="4535956"/>
            <a:ext cx="140758" cy="49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2)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3)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4)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8355" y="3524744"/>
            <a:ext cx="1553281" cy="1531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Implementation</a:t>
            </a:r>
            <a:endParaRPr sz="1069">
              <a:latin typeface="Times New Roman"/>
              <a:cs typeface="Times New Roman"/>
            </a:endParaRPr>
          </a:p>
          <a:p>
            <a:pPr marL="12347" indent="167301">
              <a:spcBef>
                <a:spcPts val="63"/>
              </a:spcBef>
              <a:buFont typeface="Symbol"/>
              <a:buChar char=""/>
              <a:tabLst>
                <a:tab pos="298796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add</a:t>
            </a:r>
            <a:r>
              <a:rPr sz="1069" i="1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</a:t>
            </a:r>
            <a:endParaRPr sz="1069">
              <a:latin typeface="Times New Roman"/>
              <a:cs typeface="Times New Roman"/>
            </a:endParaRPr>
          </a:p>
          <a:p>
            <a:pPr marL="298179" indent="-118531">
              <a:spcBef>
                <a:spcPts val="53"/>
              </a:spcBef>
              <a:buFont typeface="Symbol"/>
              <a:buChar char=""/>
              <a:tabLst>
                <a:tab pos="298796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next</a:t>
            </a:r>
            <a:r>
              <a:rPr sz="1069" i="1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</a:t>
            </a:r>
            <a:endParaRPr sz="1069">
              <a:latin typeface="Times New Roman"/>
              <a:cs typeface="Times New Roman"/>
            </a:endParaRPr>
          </a:p>
          <a:p>
            <a:pPr marL="298179" indent="-118531">
              <a:spcBef>
                <a:spcPts val="58"/>
              </a:spcBef>
              <a:buFont typeface="Symbol"/>
              <a:buChar char=""/>
              <a:tabLst>
                <a:tab pos="298796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remove</a:t>
            </a:r>
            <a:r>
              <a:rPr sz="1069" i="1" spc="-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Method</a:t>
            </a:r>
            <a:endParaRPr sz="1069">
              <a:latin typeface="Times New Roman"/>
              <a:cs typeface="Times New Roman"/>
            </a:endParaRPr>
          </a:p>
          <a:p>
            <a:pPr marL="298179" indent="-118531">
              <a:spcBef>
                <a:spcPts val="58"/>
              </a:spcBef>
              <a:buFont typeface="Symbol"/>
              <a:buChar char=""/>
              <a:tabLst>
                <a:tab pos="298796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find</a:t>
            </a:r>
            <a:r>
              <a:rPr sz="1069" i="1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</a:t>
            </a:r>
            <a:endParaRPr sz="1069">
              <a:latin typeface="Times New Roman"/>
              <a:cs typeface="Times New Roman"/>
            </a:endParaRPr>
          </a:p>
          <a:p>
            <a:pPr marL="12347" marR="4939" indent="167301">
              <a:lnSpc>
                <a:spcPct val="98200"/>
              </a:lnSpc>
              <a:spcBef>
                <a:spcPts val="78"/>
              </a:spcBef>
              <a:buFont typeface="Symbol"/>
              <a:buChar char=""/>
              <a:tabLst>
                <a:tab pos="298796" algn="l"/>
              </a:tabLst>
            </a:pP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5" dirty="0">
                <a:latin typeface="Times New Roman"/>
                <a:cs typeface="Times New Roman"/>
              </a:rPr>
              <a:t>Methods  </a:t>
            </a:r>
            <a:r>
              <a:rPr sz="1069" spc="10" dirty="0">
                <a:latin typeface="Times New Roman"/>
                <a:cs typeface="Times New Roman"/>
              </a:rPr>
              <a:t>Analysis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Array List  </a:t>
            </a:r>
            <a:r>
              <a:rPr sz="1069" spc="5" dirty="0">
                <a:latin typeface="Times New Roman"/>
                <a:cs typeface="Times New Roman"/>
              </a:rPr>
              <a:t>List Using Linked </a:t>
            </a:r>
            <a:r>
              <a:rPr sz="1069" spc="15" dirty="0">
                <a:latin typeface="Times New Roman"/>
                <a:cs typeface="Times New Roman"/>
              </a:rPr>
              <a:t>Memory  </a:t>
            </a:r>
            <a:r>
              <a:rPr sz="1069" spc="10" dirty="0">
                <a:latin typeface="Times New Roman"/>
                <a:cs typeface="Times New Roman"/>
              </a:rPr>
              <a:t>Linked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List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2267" y="5180114"/>
            <a:ext cx="4853076" cy="245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Today, we </a:t>
            </a:r>
            <a:r>
              <a:rPr sz="1069" spc="5" dirty="0">
                <a:latin typeface="Times New Roman"/>
                <a:cs typeface="Times New Roman"/>
              </a:rPr>
              <a:t>will discuss the </a:t>
            </a:r>
            <a:r>
              <a:rPr sz="1069" spc="10" dirty="0">
                <a:latin typeface="Times New Roman"/>
                <a:cs typeface="Times New Roman"/>
              </a:rPr>
              <a:t>concept of </a:t>
            </a:r>
            <a:r>
              <a:rPr sz="1069" dirty="0">
                <a:latin typeface="Times New Roman"/>
                <a:cs typeface="Times New Roman"/>
              </a:rPr>
              <a:t>list </a:t>
            </a:r>
            <a:r>
              <a:rPr sz="1069" spc="5" dirty="0">
                <a:latin typeface="Times New Roman"/>
                <a:cs typeface="Times New Roman"/>
              </a:rPr>
              <a:t>operations. </a:t>
            </a:r>
            <a:r>
              <a:rPr sz="1069" spc="10" dirty="0">
                <a:latin typeface="Times New Roman"/>
                <a:cs typeface="Times New Roman"/>
              </a:rPr>
              <a:t>You may have a </a:t>
            </a:r>
            <a:r>
              <a:rPr sz="1069" spc="5" dirty="0">
                <a:latin typeface="Times New Roman"/>
                <a:cs typeface="Times New Roman"/>
              </a:rPr>
              <a:t>fair idea of ‘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operation’ </a:t>
            </a:r>
            <a:r>
              <a:rPr sz="1069" spc="5" dirty="0">
                <a:latin typeface="Times New Roman"/>
                <a:cs typeface="Times New Roman"/>
              </a:rPr>
              <a:t>that sets the current pointer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of the list while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tail </a:t>
            </a:r>
            <a:r>
              <a:rPr sz="1069" spc="5" dirty="0">
                <a:latin typeface="Times New Roman"/>
                <a:cs typeface="Times New Roman"/>
              </a:rPr>
              <a:t>operation moves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</a:t>
            </a:r>
            <a:r>
              <a:rPr sz="1069" spc="10" dirty="0">
                <a:latin typeface="Times New Roman"/>
                <a:cs typeface="Times New Roman"/>
              </a:rPr>
              <a:t>pointer to the </a:t>
            </a:r>
            <a:r>
              <a:rPr sz="1069" spc="5" dirty="0">
                <a:latin typeface="Times New Roman"/>
                <a:cs typeface="Times New Roman"/>
              </a:rPr>
              <a:t>last element of the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previous 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operation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moves </a:t>
            </a:r>
            <a:r>
              <a:rPr sz="1069" spc="10" dirty="0">
                <a:latin typeface="Times New Roman"/>
                <a:cs typeface="Times New Roman"/>
              </a:rPr>
              <a:t>the current pointer one element  </a:t>
            </a:r>
            <a:r>
              <a:rPr sz="1069" spc="5" dirty="0">
                <a:latin typeface="Times New Roman"/>
                <a:cs typeface="Times New Roman"/>
              </a:rPr>
              <a:t>forward. </a:t>
            </a:r>
            <a:r>
              <a:rPr sz="1069" spc="10" dirty="0">
                <a:latin typeface="Times New Roman"/>
                <a:cs typeface="Times New Roman"/>
              </a:rPr>
              <a:t>Similarly,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the ‘</a:t>
            </a:r>
            <a:r>
              <a:rPr sz="1069" i="1" spc="10" dirty="0">
                <a:latin typeface="Times New Roman"/>
                <a:cs typeface="Times New Roman"/>
              </a:rPr>
              <a:t>back </a:t>
            </a:r>
            <a:r>
              <a:rPr sz="1069" spc="10" dirty="0">
                <a:latin typeface="Times New Roman"/>
                <a:cs typeface="Times New Roman"/>
              </a:rPr>
              <a:t>operation’ which moves the current pointer </a:t>
            </a:r>
            <a:r>
              <a:rPr sz="1069" spc="15" dirty="0">
                <a:latin typeface="Times New Roman"/>
                <a:cs typeface="Times New Roman"/>
              </a:rPr>
              <a:t>one  </a:t>
            </a:r>
            <a:r>
              <a:rPr sz="1069" spc="10" dirty="0">
                <a:latin typeface="Times New Roman"/>
                <a:cs typeface="Times New Roman"/>
              </a:rPr>
              <a:t>element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backward.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264" spc="5" dirty="0">
                <a:latin typeface="Arial"/>
                <a:cs typeface="Arial"/>
              </a:rPr>
              <a:t>List</a:t>
            </a:r>
            <a:r>
              <a:rPr sz="1264" spc="-58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Implementation</a:t>
            </a:r>
            <a:endParaRPr sz="1264">
              <a:latin typeface="Arial"/>
              <a:cs typeface="Arial"/>
            </a:endParaRPr>
          </a:p>
          <a:p>
            <a:pPr marL="12347" marR="5556" algn="just">
              <a:lnSpc>
                <a:spcPct val="98400"/>
              </a:lnSpc>
              <a:spcBef>
                <a:spcPts val="262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what the </a:t>
            </a:r>
            <a:r>
              <a:rPr sz="1069" spc="5" dirty="0">
                <a:latin typeface="Times New Roman"/>
                <a:cs typeface="Times New Roman"/>
              </a:rPr>
              <a:t>implementation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is </a:t>
            </a:r>
            <a:r>
              <a:rPr sz="1069" spc="10" dirty="0">
                <a:latin typeface="Times New Roman"/>
                <a:cs typeface="Times New Roman"/>
              </a:rPr>
              <a:t>and how one can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list  in </a:t>
            </a:r>
            <a:r>
              <a:rPr sz="1069" spc="10" dirty="0">
                <a:latin typeface="Times New Roman"/>
                <a:cs typeface="Times New Roman"/>
              </a:rPr>
              <a:t>C++. </a:t>
            </a:r>
            <a:r>
              <a:rPr sz="1069" spc="5" dirty="0">
                <a:latin typeface="Times New Roman"/>
                <a:cs typeface="Times New Roman"/>
              </a:rPr>
              <a:t>After designing the interface for the </a:t>
            </a:r>
            <a:r>
              <a:rPr sz="1069" dirty="0">
                <a:latin typeface="Times New Roman"/>
                <a:cs typeface="Times New Roman"/>
              </a:rPr>
              <a:t>list, </a:t>
            </a:r>
            <a:r>
              <a:rPr sz="1069" spc="5" dirty="0">
                <a:latin typeface="Times New Roman"/>
                <a:cs typeface="Times New Roman"/>
              </a:rPr>
              <a:t>it is advisable to </a:t>
            </a:r>
            <a:r>
              <a:rPr sz="1069" spc="10" dirty="0">
                <a:latin typeface="Times New Roman"/>
                <a:cs typeface="Times New Roman"/>
              </a:rPr>
              <a:t>know how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implement that </a:t>
            </a:r>
            <a:r>
              <a:rPr sz="1069" spc="5" dirty="0">
                <a:latin typeface="Times New Roman"/>
                <a:cs typeface="Times New Roman"/>
              </a:rPr>
              <a:t>interface.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to create a </a:t>
            </a:r>
            <a:r>
              <a:rPr sz="1069" spc="5" dirty="0">
                <a:latin typeface="Times New Roman"/>
                <a:cs typeface="Times New Roman"/>
              </a:rPr>
              <a:t>list of </a:t>
            </a:r>
            <a:r>
              <a:rPr sz="1069" spc="10" dirty="0">
                <a:latin typeface="Times New Roman"/>
                <a:cs typeface="Times New Roman"/>
              </a:rPr>
              <a:t>integers. For </a:t>
            </a:r>
            <a:r>
              <a:rPr sz="1069" spc="5" dirty="0">
                <a:latin typeface="Times New Roman"/>
                <a:cs typeface="Times New Roman"/>
              </a:rPr>
              <a:t>this  purpose,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methods of the list </a:t>
            </a:r>
            <a:r>
              <a:rPr sz="1069" spc="10" dirty="0">
                <a:latin typeface="Times New Roman"/>
                <a:cs typeface="Times New Roman"/>
              </a:rPr>
              <a:t>can be implemented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 of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inside.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example,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integers (2, 6, </a:t>
            </a:r>
            <a:r>
              <a:rPr sz="1069" spc="10" dirty="0">
                <a:latin typeface="Times New Roman"/>
                <a:cs typeface="Times New Roman"/>
              </a:rPr>
              <a:t>8, </a:t>
            </a:r>
            <a:r>
              <a:rPr sz="1069" spc="5" dirty="0">
                <a:latin typeface="Times New Roman"/>
                <a:cs typeface="Times New Roman"/>
              </a:rPr>
              <a:t>7, 1)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represented in the following  </a:t>
            </a:r>
            <a:r>
              <a:rPr sz="1069" spc="10" dirty="0">
                <a:latin typeface="Times New Roman"/>
                <a:cs typeface="Times New Roman"/>
              </a:rPr>
              <a:t>manner where the </a:t>
            </a:r>
            <a:r>
              <a:rPr sz="1069" spc="5" dirty="0">
                <a:latin typeface="Times New Roman"/>
                <a:cs typeface="Times New Roman"/>
              </a:rPr>
              <a:t>current position is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299421" y="7789968"/>
          <a:ext cx="3513027" cy="435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1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9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8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b="1" u="heavy" spc="10" dirty="0">
                          <a:latin typeface="Times New Roman"/>
                          <a:cs typeface="Times New Roman"/>
                        </a:rPr>
                        <a:t>current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b="1" u="heavy" spc="5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27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27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352267" y="8384984"/>
            <a:ext cx="4853693" cy="974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this case,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the index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from 1 </a:t>
            </a:r>
            <a:r>
              <a:rPr sz="1069" spc="5" dirty="0">
                <a:latin typeface="Times New Roman"/>
                <a:cs typeface="Times New Roman"/>
              </a:rPr>
              <a:t>just for simplification against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usual practice in </a:t>
            </a:r>
            <a:r>
              <a:rPr sz="1069" spc="10" dirty="0">
                <a:latin typeface="Times New Roman"/>
                <a:cs typeface="Times New Roman"/>
              </a:rPr>
              <a:t>which the index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starts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zero in </a:t>
            </a:r>
            <a:r>
              <a:rPr sz="1069" spc="10" dirty="0">
                <a:latin typeface="Times New Roman"/>
                <a:cs typeface="Times New Roman"/>
              </a:rPr>
              <a:t>C++.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not  </a:t>
            </a:r>
            <a:r>
              <a:rPr sz="1069" spc="5" dirty="0">
                <a:latin typeface="Times New Roman"/>
                <a:cs typeface="Times New Roman"/>
              </a:rPr>
              <a:t>necessary to </a:t>
            </a:r>
            <a:r>
              <a:rPr sz="1069" spc="10" dirty="0">
                <a:latin typeface="Times New Roman"/>
                <a:cs typeface="Times New Roman"/>
              </a:rPr>
              <a:t>always </a:t>
            </a:r>
            <a:r>
              <a:rPr sz="1069" spc="5" dirty="0">
                <a:latin typeface="Times New Roman"/>
                <a:cs typeface="Times New Roman"/>
              </a:rPr>
              <a:t>start the </a:t>
            </a:r>
            <a:r>
              <a:rPr sz="1069" spc="10" dirty="0">
                <a:latin typeface="Times New Roman"/>
                <a:cs typeface="Times New Roman"/>
              </a:rPr>
              <a:t>indexing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zero. </a:t>
            </a:r>
            <a:r>
              <a:rPr sz="1069" spc="10" dirty="0">
                <a:latin typeface="Times New Roman"/>
                <a:cs typeface="Times New Roman"/>
              </a:rPr>
              <a:t>Sometimes, </a:t>
            </a:r>
            <a:r>
              <a:rPr sz="1069" spc="5" dirty="0">
                <a:latin typeface="Times New Roman"/>
                <a:cs typeface="Times New Roman"/>
              </a:rPr>
              <a:t>it is required to start the  </a:t>
            </a:r>
            <a:r>
              <a:rPr sz="1069" spc="10" dirty="0">
                <a:latin typeface="Times New Roman"/>
                <a:cs typeface="Times New Roman"/>
              </a:rPr>
              <a:t>indexing from </a:t>
            </a:r>
            <a:r>
              <a:rPr sz="1069" spc="5" dirty="0">
                <a:latin typeface="Times New Roman"/>
                <a:cs typeface="Times New Roman"/>
              </a:rPr>
              <a:t>1.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this,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leave the zeroth </a:t>
            </a:r>
            <a:r>
              <a:rPr sz="1069" spc="5" dirty="0">
                <a:latin typeface="Times New Roman"/>
                <a:cs typeface="Times New Roman"/>
              </a:rPr>
              <a:t>position and start using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from  </a:t>
            </a:r>
            <a:r>
              <a:rPr sz="1069" spc="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that is actually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position.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store </a:t>
            </a:r>
            <a:r>
              <a:rPr sz="1069" spc="10" dirty="0">
                <a:latin typeface="Times New Roman"/>
                <a:cs typeface="Times New Roman"/>
              </a:rPr>
              <a:t>the numbers  from 1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in the array.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take an array of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the numbers from 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10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94606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076" cy="253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02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index 1.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correspondence between </a:t>
            </a:r>
            <a:r>
              <a:rPr sz="1069" spc="10" dirty="0">
                <a:latin typeface="Times New Roman"/>
                <a:cs typeface="Times New Roman"/>
              </a:rPr>
              <a:t>index and the numbers </a:t>
            </a:r>
            <a:r>
              <a:rPr sz="1069" spc="5" dirty="0">
                <a:latin typeface="Times New Roman"/>
                <a:cs typeface="Times New Roman"/>
              </a:rPr>
              <a:t>stored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it.  This is not very useful. </a:t>
            </a:r>
            <a:r>
              <a:rPr sz="1069" spc="10" dirty="0">
                <a:latin typeface="Times New Roman"/>
                <a:cs typeface="Times New Roman"/>
              </a:rPr>
              <a:t>So,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does not justify the non-use of zeroth position of the  </a:t>
            </a:r>
            <a:r>
              <a:rPr sz="1069" spc="10" dirty="0">
                <a:latin typeface="Times New Roman"/>
                <a:cs typeface="Times New Roman"/>
              </a:rPr>
              <a:t>array </a:t>
            </a:r>
            <a:r>
              <a:rPr sz="1069" spc="5" dirty="0">
                <a:latin typeface="Times New Roman"/>
                <a:cs typeface="Times New Roman"/>
              </a:rPr>
              <a:t>out-rightly. </a:t>
            </a:r>
            <a:r>
              <a:rPr sz="1069" spc="10" dirty="0">
                <a:latin typeface="Times New Roman"/>
                <a:cs typeface="Times New Roman"/>
              </a:rPr>
              <a:t>However </a:t>
            </a:r>
            <a:r>
              <a:rPr sz="1069" spc="5" dirty="0">
                <a:latin typeface="Times New Roman"/>
                <a:cs typeface="Times New Roman"/>
              </a:rPr>
              <a:t>for simplification purposes, it is </a:t>
            </a:r>
            <a:r>
              <a:rPr sz="1069" spc="10" dirty="0">
                <a:latin typeface="Times New Roman"/>
                <a:cs typeface="Times New Roman"/>
              </a:rPr>
              <a:t>good to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 index  from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b="1" spc="15" dirty="0">
                <a:latin typeface="Arial"/>
                <a:cs typeface="Arial"/>
              </a:rPr>
              <a:t>add</a:t>
            </a:r>
            <a:r>
              <a:rPr sz="1069" b="1" spc="-87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Method</a:t>
            </a:r>
            <a:endParaRPr sz="1069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talk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5" dirty="0">
                <a:latin typeface="Times New Roman"/>
                <a:cs typeface="Times New Roman"/>
              </a:rPr>
              <a:t>adding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element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call to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an  element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list i.e. </a:t>
            </a:r>
            <a:r>
              <a:rPr sz="1069" i="1" spc="5" dirty="0">
                <a:latin typeface="Times New Roman"/>
                <a:cs typeface="Times New Roman"/>
              </a:rPr>
              <a:t>add(9)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As we </a:t>
            </a:r>
            <a:r>
              <a:rPr sz="1069" spc="5" dirty="0">
                <a:latin typeface="Times New Roman"/>
                <a:cs typeface="Times New Roman"/>
              </a:rPr>
              <a:t>said earlier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position is 3,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adding the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9 to the </a:t>
            </a:r>
            <a:r>
              <a:rPr sz="1069" dirty="0">
                <a:latin typeface="Times New Roman"/>
                <a:cs typeface="Times New Roman"/>
              </a:rPr>
              <a:t>list,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list will </a:t>
            </a:r>
            <a:r>
              <a:rPr sz="1069" spc="10" dirty="0">
                <a:latin typeface="Times New Roman"/>
                <a:cs typeface="Times New Roman"/>
              </a:rPr>
              <a:t>be (2, </a:t>
            </a:r>
            <a:r>
              <a:rPr sz="1069" spc="5" dirty="0">
                <a:latin typeface="Times New Roman"/>
                <a:cs typeface="Times New Roman"/>
              </a:rPr>
              <a:t>6, 8, 9, 7, 1).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To add 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(9)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position, at </a:t>
            </a:r>
            <a:r>
              <a:rPr sz="1069" dirty="0">
                <a:latin typeface="Times New Roman"/>
                <a:cs typeface="Times New Roman"/>
              </a:rPr>
              <a:t>first,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make  </a:t>
            </a:r>
            <a:r>
              <a:rPr sz="1069" spc="5" dirty="0">
                <a:latin typeface="Times New Roman"/>
                <a:cs typeface="Times New Roman"/>
              </a:rPr>
              <a:t>space for this element.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this purpose,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shift </a:t>
            </a:r>
            <a:r>
              <a:rPr sz="1069" spc="10" dirty="0">
                <a:latin typeface="Times New Roman"/>
                <a:cs typeface="Times New Roman"/>
              </a:rPr>
              <a:t>every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right of </a:t>
            </a:r>
            <a:r>
              <a:rPr sz="1069" spc="10" dirty="0">
                <a:latin typeface="Times New Roman"/>
                <a:cs typeface="Times New Roman"/>
              </a:rPr>
              <a:t>8 </a:t>
            </a:r>
            <a:r>
              <a:rPr sz="1069" spc="5" dirty="0">
                <a:latin typeface="Times New Roman"/>
                <a:cs typeface="Times New Roman"/>
              </a:rPr>
              <a:t>(the  </a:t>
            </a:r>
            <a:r>
              <a:rPr sz="1069" spc="10" dirty="0">
                <a:latin typeface="Times New Roman"/>
                <a:cs typeface="Times New Roman"/>
              </a:rPr>
              <a:t>current </a:t>
            </a:r>
            <a:r>
              <a:rPr sz="1069" spc="5" dirty="0">
                <a:latin typeface="Times New Roman"/>
                <a:cs typeface="Times New Roman"/>
              </a:rPr>
              <a:t>position) </a:t>
            </a:r>
            <a:r>
              <a:rPr sz="1069" spc="10" dirty="0">
                <a:latin typeface="Times New Roman"/>
                <a:cs typeface="Times New Roman"/>
              </a:rPr>
              <a:t>to one </a:t>
            </a:r>
            <a:r>
              <a:rPr sz="1069" spc="5" dirty="0">
                <a:latin typeface="Times New Roman"/>
                <a:cs typeface="Times New Roman"/>
              </a:rPr>
              <a:t>place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right.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creating the space for new  element </a:t>
            </a:r>
            <a:r>
              <a:rPr sz="1069" spc="5" dirty="0">
                <a:latin typeface="Times New Roman"/>
                <a:cs typeface="Times New Roman"/>
              </a:rPr>
              <a:t>at position 4,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represented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9421" y="3537585"/>
          <a:ext cx="3513027" cy="434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1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9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8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7069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b="1" u="heavy" spc="10" dirty="0">
                          <a:latin typeface="Times New Roman"/>
                          <a:cs typeface="Times New Roman"/>
                        </a:rPr>
                        <a:t>current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b="1" u="heavy" spc="5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7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27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27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52267" y="4138141"/>
            <a:ext cx="4851841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in the second </a:t>
            </a:r>
            <a:r>
              <a:rPr sz="1069" spc="5" dirty="0">
                <a:latin typeface="Times New Roman"/>
                <a:cs typeface="Times New Roman"/>
              </a:rPr>
              <a:t>step,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9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empty </a:t>
            </a:r>
            <a:r>
              <a:rPr sz="1069" spc="5" dirty="0">
                <a:latin typeface="Times New Roman"/>
                <a:cs typeface="Times New Roman"/>
              </a:rPr>
              <a:t>space i.e. </a:t>
            </a:r>
            <a:r>
              <a:rPr sz="1069" spc="10" dirty="0">
                <a:latin typeface="Times New Roman"/>
                <a:cs typeface="Times New Roman"/>
              </a:rPr>
              <a:t>position </a:t>
            </a:r>
            <a:r>
              <a:rPr sz="1069" spc="5" dirty="0">
                <a:latin typeface="Times New Roman"/>
                <a:cs typeface="Times New Roman"/>
              </a:rPr>
              <a:t>4. </a:t>
            </a:r>
            <a:r>
              <a:rPr sz="1069" spc="10" dirty="0">
                <a:latin typeface="Times New Roman"/>
                <a:cs typeface="Times New Roman"/>
              </a:rPr>
              <a:t>Thus  </a:t>
            </a:r>
            <a:r>
              <a:rPr sz="1069" spc="5" dirty="0">
                <a:latin typeface="Times New Roman"/>
                <a:cs typeface="Times New Roman"/>
              </a:rPr>
              <a:t>the array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attain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</a:t>
            </a:r>
            <a:r>
              <a:rPr sz="1069" spc="10" dirty="0">
                <a:latin typeface="Times New Roman"/>
                <a:cs typeface="Times New Roman"/>
              </a:rPr>
              <a:t>shape. The figure shows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elements in </a:t>
            </a:r>
            <a:r>
              <a:rPr sz="1069" spc="5" dirty="0">
                <a:latin typeface="Times New Roman"/>
                <a:cs typeface="Times New Roman"/>
              </a:rPr>
              <a:t>the array in  the </a:t>
            </a:r>
            <a:r>
              <a:rPr sz="1069" spc="10" dirty="0">
                <a:latin typeface="Times New Roman"/>
                <a:cs typeface="Times New Roman"/>
              </a:rPr>
              <a:t>same order </a:t>
            </a:r>
            <a:r>
              <a:rPr sz="1069" spc="5" dirty="0">
                <a:latin typeface="Times New Roman"/>
                <a:cs typeface="Times New Roman"/>
              </a:rPr>
              <a:t>as stored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9421" y="4778481"/>
          <a:ext cx="3513027" cy="434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1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9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8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7069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u="heavy" spc="5" dirty="0">
                          <a:latin typeface="Times New Roman"/>
                          <a:cs typeface="Times New Roman"/>
                        </a:rPr>
                        <a:t>current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u="heavy" spc="5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316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27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27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52267" y="5373508"/>
            <a:ext cx="4853076" cy="4020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moved </a:t>
            </a:r>
            <a:r>
              <a:rPr sz="1069" spc="5" dirty="0">
                <a:latin typeface="Times New Roman"/>
                <a:cs typeface="Times New Roman"/>
              </a:rPr>
              <a:t>the current </a:t>
            </a:r>
            <a:r>
              <a:rPr sz="1069" spc="10" dirty="0">
                <a:latin typeface="Times New Roman"/>
                <a:cs typeface="Times New Roman"/>
              </a:rPr>
              <a:t>position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4 while </a:t>
            </a:r>
            <a:r>
              <a:rPr sz="1069" spc="5" dirty="0">
                <a:latin typeface="Times New Roman"/>
                <a:cs typeface="Times New Roman"/>
              </a:rPr>
              <a:t>increasing </a:t>
            </a:r>
            <a:r>
              <a:rPr sz="1069" spc="10" dirty="0">
                <a:latin typeface="Times New Roman"/>
                <a:cs typeface="Times New Roman"/>
              </a:rPr>
              <a:t>the size </a:t>
            </a:r>
            <a:r>
              <a:rPr sz="1069" spc="5" dirty="0">
                <a:latin typeface="Times New Roman"/>
                <a:cs typeface="Times New Roman"/>
              </a:rPr>
              <a:t>to 6.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size  shows </a:t>
            </a:r>
            <a:r>
              <a:rPr sz="1069" spc="5" dirty="0">
                <a:latin typeface="Times New Roman"/>
                <a:cs typeface="Times New Roman"/>
              </a:rPr>
              <a:t>that the elements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size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is different that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defined already to </a:t>
            </a:r>
            <a:r>
              <a:rPr sz="1069" spc="10" dirty="0">
                <a:latin typeface="Times New Roman"/>
                <a:cs typeface="Times New Roman"/>
              </a:rPr>
              <a:t>a fixed length, which may be 100, 200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even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greater.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b="1" spc="10" dirty="0">
                <a:latin typeface="Arial"/>
                <a:cs typeface="Arial"/>
              </a:rPr>
              <a:t>next</a:t>
            </a:r>
            <a:r>
              <a:rPr sz="1069" b="1" spc="-73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Method</a:t>
            </a:r>
            <a:endParaRPr sz="1069">
              <a:latin typeface="Arial"/>
              <a:cs typeface="Arial"/>
            </a:endParaRPr>
          </a:p>
          <a:p>
            <a:pPr marL="12347" marR="5556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another </a:t>
            </a:r>
            <a:r>
              <a:rPr sz="1069" spc="10" dirty="0">
                <a:latin typeface="Times New Roman"/>
                <a:cs typeface="Times New Roman"/>
              </a:rPr>
              <a:t>method, </a:t>
            </a:r>
            <a:r>
              <a:rPr sz="1069" spc="5" dirty="0">
                <a:latin typeface="Times New Roman"/>
                <a:cs typeface="Times New Roman"/>
              </a:rPr>
              <a:t>called ‘</a:t>
            </a:r>
            <a:r>
              <a:rPr sz="1069" i="1" spc="5" dirty="0">
                <a:latin typeface="Times New Roman"/>
                <a:cs typeface="Times New Roman"/>
              </a:rPr>
              <a:t>next’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talked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method  moves the current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position forward. In this method, </a:t>
            </a:r>
            <a:r>
              <a:rPr sz="1069" spc="10" dirty="0">
                <a:latin typeface="Times New Roman"/>
                <a:cs typeface="Times New Roman"/>
              </a:rPr>
              <a:t>we do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add a </a:t>
            </a:r>
            <a:r>
              <a:rPr sz="1069" spc="15" dirty="0">
                <a:latin typeface="Times New Roman"/>
                <a:cs typeface="Times New Roman"/>
              </a:rPr>
              <a:t>new  </a:t>
            </a:r>
            <a:r>
              <a:rPr sz="1069" spc="10" dirty="0">
                <a:latin typeface="Times New Roman"/>
                <a:cs typeface="Times New Roman"/>
              </a:rPr>
              <a:t>element to 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but simply move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pointer one element ahead. This method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required while </a:t>
            </a:r>
            <a:r>
              <a:rPr sz="1069" spc="10" dirty="0">
                <a:latin typeface="Times New Roman"/>
                <a:cs typeface="Times New Roman"/>
              </a:rPr>
              <a:t>employing the </a:t>
            </a:r>
            <a:r>
              <a:rPr sz="1069" spc="5" dirty="0">
                <a:latin typeface="Times New Roman"/>
                <a:cs typeface="Times New Roman"/>
              </a:rPr>
              <a:t>list in our program and manipulating it according to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requirement.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also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to store the list 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have two </a:t>
            </a:r>
            <a:r>
              <a:rPr sz="1069" spc="5" dirty="0">
                <a:latin typeface="Times New Roman"/>
                <a:cs typeface="Times New Roman"/>
              </a:rPr>
              <a:t>variables-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current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size </a:t>
            </a:r>
            <a:r>
              <a:rPr sz="1069" spc="5" dirty="0">
                <a:latin typeface="Times New Roman"/>
                <a:cs typeface="Times New Roman"/>
              </a:rPr>
              <a:t>to store the position of current pointer </a:t>
            </a:r>
            <a:r>
              <a:rPr sz="1069" spc="10" dirty="0">
                <a:latin typeface="Times New Roman"/>
                <a:cs typeface="Times New Roman"/>
              </a:rPr>
              <a:t>and the number of </a:t>
            </a:r>
            <a:r>
              <a:rPr sz="1069" spc="5" dirty="0">
                <a:latin typeface="Times New Roman"/>
                <a:cs typeface="Times New Roman"/>
              </a:rPr>
              <a:t>elements 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list.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By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looking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these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variables,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can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find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state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how many </a:t>
            </a:r>
            <a:r>
              <a:rPr sz="1069" spc="5" dirty="0">
                <a:latin typeface="Times New Roman"/>
                <a:cs typeface="Times New Roman"/>
              </a:rPr>
              <a:t>elements are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pointer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method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is used to </a:t>
            </a:r>
            <a:r>
              <a:rPr sz="1069" spc="10" dirty="0">
                <a:latin typeface="Times New Roman"/>
                <a:cs typeface="Times New Roman"/>
              </a:rPr>
              <a:t>know about the boundary </a:t>
            </a:r>
            <a:r>
              <a:rPr sz="1069" spc="5" dirty="0">
                <a:latin typeface="Times New Roman"/>
                <a:cs typeface="Times New Roman"/>
              </a:rPr>
              <a:t>conditions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i.e.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array being </a:t>
            </a:r>
            <a:r>
              <a:rPr sz="1069" spc="10" dirty="0">
                <a:latin typeface="Times New Roman"/>
                <a:cs typeface="Times New Roman"/>
              </a:rPr>
              <a:t>used by us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implement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understand </a:t>
            </a:r>
            <a:r>
              <a:rPr sz="1069" spc="10" dirty="0">
                <a:latin typeface="Times New Roman"/>
                <a:cs typeface="Times New Roman"/>
              </a:rPr>
              <a:t>the boundary </a:t>
            </a:r>
            <a:r>
              <a:rPr sz="1069" spc="5" dirty="0">
                <a:latin typeface="Times New Roman"/>
                <a:cs typeface="Times New Roman"/>
              </a:rPr>
              <a:t>conditions,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take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of an array of size </a:t>
            </a:r>
            <a:r>
              <a:rPr sz="1069" spc="10" dirty="0">
                <a:latin typeface="Times New Roman"/>
                <a:cs typeface="Times New Roman"/>
              </a:rPr>
              <a:t>100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implement the </a:t>
            </a:r>
            <a:r>
              <a:rPr sz="1069" spc="5" dirty="0">
                <a:latin typeface="Times New Roman"/>
                <a:cs typeface="Times New Roman"/>
              </a:rPr>
              <a:t>list. Here, </a:t>
            </a:r>
            <a:r>
              <a:rPr sz="1069" spc="10" dirty="0">
                <a:latin typeface="Times New Roman"/>
                <a:cs typeface="Times New Roman"/>
              </a:rPr>
              <a:t>100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elements are added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Let’s see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happens </a:t>
            </a:r>
            <a:r>
              <a:rPr sz="1069" spc="10" dirty="0">
                <a:latin typeface="Times New Roman"/>
                <a:cs typeface="Times New Roman"/>
              </a:rPr>
              <a:t>when we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101</a:t>
            </a:r>
            <a:r>
              <a:rPr sz="1094" spc="7" baseline="37037" dirty="0">
                <a:latin typeface="Times New Roman"/>
                <a:cs typeface="Times New Roman"/>
              </a:rPr>
              <a:t>st 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to the array?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move the </a:t>
            </a:r>
            <a:r>
              <a:rPr sz="1069" spc="5" dirty="0">
                <a:latin typeface="Times New Roman"/>
                <a:cs typeface="Times New Roman"/>
              </a:rPr>
              <a:t>current position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method </a:t>
            </a:r>
            <a:r>
              <a:rPr sz="1069" spc="10" dirty="0">
                <a:latin typeface="Times New Roman"/>
                <a:cs typeface="Times New Roman"/>
              </a:rPr>
              <a:t>and  reached the </a:t>
            </a:r>
            <a:r>
              <a:rPr sz="1069" spc="5" dirty="0">
                <a:latin typeface="Times New Roman"/>
                <a:cs typeface="Times New Roman"/>
              </a:rPr>
              <a:t>100</a:t>
            </a:r>
            <a:r>
              <a:rPr sz="1094" spc="7" baseline="37037" dirty="0">
                <a:latin typeface="Times New Roman"/>
                <a:cs typeface="Times New Roman"/>
              </a:rPr>
              <a:t>th </a:t>
            </a:r>
            <a:r>
              <a:rPr sz="1069" spc="5" dirty="0">
                <a:latin typeface="Times New Roman"/>
                <a:cs typeface="Times New Roman"/>
              </a:rPr>
              <a:t>position. </a:t>
            </a: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in case of </a:t>
            </a:r>
            <a:r>
              <a:rPr sz="1069" spc="10" dirty="0">
                <a:latin typeface="Times New Roman"/>
                <a:cs typeface="Times New Roman"/>
              </a:rPr>
              <a:t>moving </a:t>
            </a:r>
            <a:r>
              <a:rPr sz="1069" spc="5" dirty="0">
                <a:latin typeface="Times New Roman"/>
                <a:cs typeface="Times New Roman"/>
              </a:rPr>
              <a:t>the pointer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next position  (i.e. 101</a:t>
            </a:r>
            <a:r>
              <a:rPr sz="1094" spc="7" baseline="37037" dirty="0">
                <a:latin typeface="Times New Roman"/>
                <a:cs typeface="Times New Roman"/>
              </a:rPr>
              <a:t>st</a:t>
            </a:r>
            <a:r>
              <a:rPr sz="1069" spc="5" dirty="0">
                <a:latin typeface="Times New Roman"/>
                <a:cs typeface="Times New Roman"/>
              </a:rPr>
              <a:t>), </a:t>
            </a:r>
            <a:r>
              <a:rPr sz="1069" spc="10" dirty="0">
                <a:latin typeface="Times New Roman"/>
                <a:cs typeface="Times New Roman"/>
              </a:rPr>
              <a:t>there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error as the size of </a:t>
            </a:r>
            <a:r>
              <a:rPr sz="1069" spc="5" dirty="0">
                <a:latin typeface="Times New Roman"/>
                <a:cs typeface="Times New Roman"/>
              </a:rPr>
              <a:t>the array is </a:t>
            </a:r>
            <a:r>
              <a:rPr sz="1069" spc="10" dirty="0">
                <a:latin typeface="Times New Roman"/>
                <a:cs typeface="Times New Roman"/>
              </a:rPr>
              <a:t>100, having no position  </a:t>
            </a:r>
            <a:r>
              <a:rPr sz="1069" spc="5" dirty="0">
                <a:latin typeface="Times New Roman"/>
                <a:cs typeface="Times New Roman"/>
              </a:rPr>
              <a:t>after this point. Similarly if </a:t>
            </a:r>
            <a:r>
              <a:rPr sz="1069" spc="10" dirty="0">
                <a:latin typeface="Times New Roman"/>
                <a:cs typeface="Times New Roman"/>
              </a:rPr>
              <a:t>we move the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backward and </a:t>
            </a:r>
            <a:r>
              <a:rPr sz="1069" spc="5" dirty="0">
                <a:latin typeface="Times New Roman"/>
                <a:cs typeface="Times New Roman"/>
              </a:rPr>
              <a:t>reach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 position regardless that the index is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or 1. </a:t>
            </a:r>
            <a:r>
              <a:rPr sz="1069" spc="10" dirty="0">
                <a:latin typeface="Times New Roman"/>
                <a:cs typeface="Times New Roman"/>
              </a:rPr>
              <a:t>But what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happen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move  </a:t>
            </a:r>
            <a:r>
              <a:rPr sz="1069" spc="5" dirty="0">
                <a:latin typeface="Times New Roman"/>
                <a:cs typeface="Times New Roman"/>
              </a:rPr>
              <a:t>backward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first position? These situations are </a:t>
            </a:r>
            <a:r>
              <a:rPr sz="1069" spc="10" dirty="0">
                <a:latin typeface="Times New Roman"/>
                <a:cs typeface="Times New Roman"/>
              </a:rPr>
              <a:t>known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boundary </a:t>
            </a:r>
            <a:r>
              <a:rPr sz="1069" spc="5" dirty="0">
                <a:latin typeface="Times New Roman"/>
                <a:cs typeface="Times New Roman"/>
              </a:rPr>
              <a:t>conditions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need attention </a:t>
            </a:r>
            <a:r>
              <a:rPr sz="1069" spc="10" dirty="0">
                <a:latin typeface="Times New Roman"/>
                <a:cs typeface="Times New Roman"/>
              </a:rPr>
              <a:t>during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process </a:t>
            </a:r>
            <a:r>
              <a:rPr sz="1069" spc="5" dirty="0">
                <a:latin typeface="Times New Roman"/>
                <a:cs typeface="Times New Roman"/>
              </a:rPr>
              <a:t>of writing programs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write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use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list.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take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care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these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things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while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implementing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11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86643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6685"/>
            <a:ext cx="4851841" cy="1458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programs.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b="1" spc="10" dirty="0">
                <a:latin typeface="Arial"/>
                <a:cs typeface="Arial"/>
              </a:rPr>
              <a:t>remove</a:t>
            </a:r>
            <a:r>
              <a:rPr sz="1069" b="1" spc="-53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Method</a:t>
            </a:r>
            <a:endParaRPr sz="1069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seen </a:t>
            </a:r>
            <a:r>
              <a:rPr sz="1069" spc="5" dirty="0">
                <a:latin typeface="Times New Roman"/>
                <a:cs typeface="Times New Roman"/>
              </a:rPr>
              <a:t>that the </a:t>
            </a:r>
            <a:r>
              <a:rPr sz="1069" i="1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method adds </a:t>
            </a:r>
            <a:r>
              <a:rPr sz="1069" spc="10" dirty="0">
                <a:latin typeface="Times New Roman"/>
                <a:cs typeface="Times New Roman"/>
              </a:rPr>
              <a:t>an element </a:t>
            </a:r>
            <a:r>
              <a:rPr sz="1069" spc="5" dirty="0">
                <a:latin typeface="Times New Roman"/>
                <a:cs typeface="Times New Roman"/>
              </a:rPr>
              <a:t>in the list.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going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discuss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method.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removes </a:t>
            </a:r>
            <a:r>
              <a:rPr sz="1069" spc="10" dirty="0">
                <a:latin typeface="Times New Roman"/>
                <a:cs typeface="Times New Roman"/>
              </a:rPr>
              <a:t>the element </a:t>
            </a:r>
            <a:r>
              <a:rPr sz="1069" spc="5" dirty="0">
                <a:latin typeface="Times New Roman"/>
                <a:cs typeface="Times New Roman"/>
              </a:rPr>
              <a:t>residing </a:t>
            </a:r>
            <a:r>
              <a:rPr sz="1069" spc="10" dirty="0">
                <a:latin typeface="Times New Roman"/>
                <a:cs typeface="Times New Roman"/>
              </a:rPr>
              <a:t>at the  current position.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removal of the element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carried out as follows. Suppose  </a:t>
            </a:r>
            <a:r>
              <a:rPr sz="1069" spc="5" dirty="0">
                <a:latin typeface="Times New Roman"/>
                <a:cs typeface="Times New Roman"/>
              </a:rPr>
              <a:t>there are </a:t>
            </a:r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elements (2, 6, 8, 9, 7, 1)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pointer is pointing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the  position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has the </a:t>
            </a:r>
            <a:r>
              <a:rPr sz="1069" spc="5" dirty="0">
                <a:latin typeface="Times New Roman"/>
                <a:cs typeface="Times New Roman"/>
              </a:rPr>
              <a:t>value 7.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remove </a:t>
            </a:r>
            <a:r>
              <a:rPr sz="1069" spc="5" dirty="0">
                <a:latin typeface="Times New Roman"/>
                <a:cs typeface="Times New Roman"/>
              </a:rPr>
              <a:t>the element, making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position  </a:t>
            </a:r>
            <a:r>
              <a:rPr sz="1069" spc="10" dirty="0">
                <a:latin typeface="Times New Roman"/>
                <a:cs typeface="Times New Roman"/>
              </a:rPr>
              <a:t>empty. The </a:t>
            </a:r>
            <a:r>
              <a:rPr sz="1069" spc="5" dirty="0">
                <a:latin typeface="Times New Roman"/>
                <a:cs typeface="Times New Roman"/>
              </a:rPr>
              <a:t>size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will become </a:t>
            </a:r>
            <a:r>
              <a:rPr sz="1069" spc="5" dirty="0">
                <a:latin typeface="Times New Roman"/>
                <a:cs typeface="Times New Roman"/>
              </a:rPr>
              <a:t>5.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represented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9421" y="3056784"/>
          <a:ext cx="3513027" cy="597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1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9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8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7069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b="1" u="heavy" spc="10" dirty="0">
                          <a:latin typeface="Times New Roman"/>
                          <a:cs typeface="Times New Roman"/>
                        </a:rPr>
                        <a:t>current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b="1" u="heavy" spc="5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27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1260"/>
                        </a:lnSpc>
                      </a:pPr>
                      <a:r>
                        <a:rPr sz="1100" b="1" strike="sngStrike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trike="sngStrike" spc="10" dirty="0">
                          <a:latin typeface="Times New Roman"/>
                          <a:cs typeface="Times New Roman"/>
                        </a:rPr>
                        <a:t>6 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76225">
                        <a:lnSpc>
                          <a:spcPts val="131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52267" y="3812734"/>
            <a:ext cx="4853693" cy="1671487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6173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dirty="0">
                <a:latin typeface="Times New Roman"/>
                <a:cs typeface="Times New Roman"/>
              </a:rPr>
              <a:t>fill </a:t>
            </a:r>
            <a:r>
              <a:rPr sz="1069" spc="5" dirty="0">
                <a:latin typeface="Times New Roman"/>
                <a:cs typeface="Times New Roman"/>
              </a:rPr>
              <a:t>in the blank position left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removal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7 by </a:t>
            </a:r>
            <a:r>
              <a:rPr sz="1069" spc="5" dirty="0">
                <a:latin typeface="Times New Roman"/>
                <a:cs typeface="Times New Roman"/>
              </a:rPr>
              <a:t>shifting </a:t>
            </a:r>
            <a:r>
              <a:rPr sz="1069" spc="10" dirty="0">
                <a:latin typeface="Times New Roman"/>
                <a:cs typeface="Times New Roman"/>
              </a:rPr>
              <a:t>the values 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right  </a:t>
            </a:r>
            <a:r>
              <a:rPr sz="1069" spc="5" dirty="0">
                <a:latin typeface="Times New Roman"/>
                <a:cs typeface="Times New Roman"/>
              </a:rPr>
              <a:t>of position </a:t>
            </a:r>
            <a:r>
              <a:rPr sz="1069" spc="10" dirty="0">
                <a:latin typeface="Times New Roman"/>
                <a:cs typeface="Times New Roman"/>
              </a:rPr>
              <a:t>5 to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one space. This means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shift </a:t>
            </a:r>
            <a:r>
              <a:rPr sz="1069" spc="10" dirty="0">
                <a:latin typeface="Times New Roman"/>
                <a:cs typeface="Times New Roman"/>
              </a:rPr>
              <a:t>the remaining</a:t>
            </a:r>
            <a:r>
              <a:rPr sz="1069" spc="2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elements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hand </a:t>
            </a:r>
            <a:r>
              <a:rPr sz="1069" spc="5" dirty="0">
                <a:latin typeface="Times New Roman"/>
                <a:cs typeface="Times New Roman"/>
              </a:rPr>
              <a:t>side of </a:t>
            </a:r>
            <a:r>
              <a:rPr sz="1069" spc="10" dirty="0">
                <a:latin typeface="Times New Roman"/>
                <a:cs typeface="Times New Roman"/>
              </a:rPr>
              <a:t>the current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one place to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so that the element  </a:t>
            </a:r>
            <a:r>
              <a:rPr sz="1069" spc="5" dirty="0">
                <a:latin typeface="Times New Roman"/>
                <a:cs typeface="Times New Roman"/>
              </a:rPr>
              <a:t>next to </a:t>
            </a:r>
            <a:r>
              <a:rPr sz="1069" spc="10" dirty="0">
                <a:latin typeface="Times New Roman"/>
                <a:cs typeface="Times New Roman"/>
              </a:rPr>
              <a:t>the removed element </a:t>
            </a:r>
            <a:r>
              <a:rPr sz="1069" spc="5" dirty="0">
                <a:latin typeface="Times New Roman"/>
                <a:cs typeface="Times New Roman"/>
              </a:rPr>
              <a:t>(i.e. 1) takes its place </a:t>
            </a:r>
            <a:r>
              <a:rPr sz="1069" spc="10" dirty="0">
                <a:latin typeface="Times New Roman"/>
                <a:cs typeface="Times New Roman"/>
              </a:rPr>
              <a:t>(the </a:t>
            </a:r>
            <a:r>
              <a:rPr sz="1069" spc="5" dirty="0">
                <a:latin typeface="Times New Roman"/>
                <a:cs typeface="Times New Roman"/>
              </a:rPr>
              <a:t>fifth position) </a:t>
            </a:r>
            <a:r>
              <a:rPr sz="1069" spc="10" dirty="0">
                <a:latin typeface="Times New Roman"/>
                <a:cs typeface="Times New Roman"/>
              </a:rPr>
              <a:t>and becomes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current position element.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change the </a:t>
            </a:r>
            <a:r>
              <a:rPr sz="1069" spc="5" dirty="0">
                <a:latin typeface="Times New Roman"/>
                <a:cs typeface="Times New Roman"/>
              </a:rPr>
              <a:t>current pointer that </a:t>
            </a:r>
            <a:r>
              <a:rPr sz="1069" dirty="0">
                <a:latin typeface="Times New Roman"/>
                <a:cs typeface="Times New Roman"/>
              </a:rPr>
              <a:t>is still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pointing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to the position 5. Thus the </a:t>
            </a:r>
            <a:r>
              <a:rPr sz="1069" spc="5" dirty="0">
                <a:latin typeface="Times New Roman"/>
                <a:cs typeface="Times New Roman"/>
              </a:rPr>
              <a:t>current </a:t>
            </a:r>
            <a:r>
              <a:rPr sz="1069" spc="10" dirty="0">
                <a:latin typeface="Times New Roman"/>
                <a:cs typeface="Times New Roman"/>
              </a:rPr>
              <a:t>pointer remains pointing to the position 5 despite  </a:t>
            </a:r>
            <a:r>
              <a:rPr sz="1069" spc="5" dirty="0">
                <a:latin typeface="Times New Roman"/>
                <a:cs typeface="Times New Roman"/>
              </a:rPr>
              <a:t>the fact  that  there is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element 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at  this  </a:t>
            </a:r>
            <a:r>
              <a:rPr sz="1069" spc="10" dirty="0">
                <a:latin typeface="Times New Roman"/>
                <a:cs typeface="Times New Roman"/>
              </a:rPr>
              <a:t>place </a:t>
            </a:r>
            <a:r>
              <a:rPr sz="1069" spc="5" dirty="0">
                <a:latin typeface="Times New Roman"/>
                <a:cs typeface="Times New Roman"/>
              </a:rPr>
              <a:t>instead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7. 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in  the   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remove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method, </a:t>
            </a:r>
            <a:r>
              <a:rPr sz="1069" spc="15" dirty="0">
                <a:latin typeface="Times New Roman"/>
                <a:cs typeface="Times New Roman"/>
              </a:rPr>
              <a:t>when we </a:t>
            </a:r>
            <a:r>
              <a:rPr sz="1069" spc="10" dirty="0">
                <a:latin typeface="Times New Roman"/>
                <a:cs typeface="Times New Roman"/>
              </a:rPr>
              <a:t>remove an element, the element next to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hand side  comes </a:t>
            </a:r>
            <a:r>
              <a:rPr sz="1069" spc="5" dirty="0">
                <a:latin typeface="Times New Roman"/>
                <a:cs typeface="Times New Roman"/>
              </a:rPr>
              <a:t>at its place </a:t>
            </a:r>
            <a:r>
              <a:rPr sz="1069" spc="10" dirty="0">
                <a:latin typeface="Times New Roman"/>
                <a:cs typeface="Times New Roman"/>
              </a:rPr>
              <a:t>and the remaining </a:t>
            </a:r>
            <a:r>
              <a:rPr sz="1069" spc="5" dirty="0">
                <a:latin typeface="Times New Roman"/>
                <a:cs typeface="Times New Roman"/>
              </a:rPr>
              <a:t>are also shifted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place </a:t>
            </a:r>
            <a:r>
              <a:rPr sz="1069" spc="5" dirty="0">
                <a:latin typeface="Times New Roman"/>
                <a:cs typeface="Times New Roman"/>
              </a:rPr>
              <a:t>to the right. This step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represented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99421" y="5740082"/>
          <a:ext cx="3513027" cy="435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1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15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9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8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b="1" u="heavy" spc="10" dirty="0">
                          <a:latin typeface="Times New Roman"/>
                          <a:cs typeface="Times New Roman"/>
                        </a:rPr>
                        <a:t>current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b="1" u="heavy" spc="5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27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27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52267" y="6333983"/>
            <a:ext cx="4853693" cy="1296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64"/>
              </a:lnSpc>
            </a:pPr>
            <a:r>
              <a:rPr sz="1069" b="1" spc="10" dirty="0">
                <a:latin typeface="Arial"/>
                <a:cs typeface="Arial"/>
              </a:rPr>
              <a:t>find</a:t>
            </a:r>
            <a:r>
              <a:rPr sz="1069" b="1" spc="-78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Method</a:t>
            </a:r>
            <a:endParaRPr sz="1069">
              <a:latin typeface="Arial"/>
              <a:cs typeface="Arial"/>
            </a:endParaRPr>
          </a:p>
          <a:p>
            <a:pPr marL="12347" algn="just">
              <a:lnSpc>
                <a:spcPts val="1259"/>
              </a:lnSpc>
            </a:pP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lets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talk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about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function,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used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find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specific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find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0"/>
              </a:spcBef>
            </a:pPr>
            <a:r>
              <a:rPr sz="1069" i="1" spc="5" dirty="0">
                <a:latin typeface="Times New Roman"/>
                <a:cs typeface="Times New Roman"/>
              </a:rPr>
              <a:t>(x)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used to </a:t>
            </a:r>
            <a:r>
              <a:rPr sz="1069" spc="10" dirty="0">
                <a:latin typeface="Times New Roman"/>
                <a:cs typeface="Times New Roman"/>
              </a:rPr>
              <a:t>find a </a:t>
            </a:r>
            <a:r>
              <a:rPr sz="1069" spc="5" dirty="0">
                <a:latin typeface="Times New Roman"/>
                <a:cs typeface="Times New Roman"/>
              </a:rPr>
              <a:t>specific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in the array.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pass the element, which  is to </a:t>
            </a:r>
            <a:r>
              <a:rPr sz="1069" spc="10" dirty="0">
                <a:latin typeface="Times New Roman"/>
                <a:cs typeface="Times New Roman"/>
              </a:rPr>
              <a:t>be found, </a:t>
            </a:r>
            <a:r>
              <a:rPr sz="1069" spc="5" dirty="0">
                <a:latin typeface="Times New Roman"/>
                <a:cs typeface="Times New Roman"/>
              </a:rPr>
              <a:t>as an </a:t>
            </a:r>
            <a:r>
              <a:rPr sz="1069" spc="10" dirty="0">
                <a:latin typeface="Times New Roman"/>
                <a:cs typeface="Times New Roman"/>
              </a:rPr>
              <a:t>argument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function. This function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traverses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array </a:t>
            </a:r>
            <a:r>
              <a:rPr sz="1069" spc="5" dirty="0">
                <a:latin typeface="Times New Roman"/>
                <a:cs typeface="Times New Roman"/>
              </a:rPr>
              <a:t>until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specific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is found. If </a:t>
            </a:r>
            <a:r>
              <a:rPr sz="1069" spc="10" dirty="0">
                <a:latin typeface="Times New Roman"/>
                <a:cs typeface="Times New Roman"/>
              </a:rPr>
              <a:t>the element </a:t>
            </a:r>
            <a:r>
              <a:rPr sz="1069" spc="5" dirty="0">
                <a:latin typeface="Times New Roman"/>
                <a:cs typeface="Times New Roman"/>
              </a:rPr>
              <a:t>is found,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function sets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current position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i.e. true.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hand,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 </a:t>
            </a:r>
            <a:r>
              <a:rPr sz="1069" spc="10" dirty="0">
                <a:latin typeface="Times New Roman"/>
                <a:cs typeface="Times New Roman"/>
              </a:rPr>
              <a:t>found, the function returns 0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false. This indicates that the element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10" dirty="0">
                <a:latin typeface="Times New Roman"/>
                <a:cs typeface="Times New Roman"/>
              </a:rPr>
              <a:t>not found.  Following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this </a:t>
            </a:r>
            <a:r>
              <a:rPr sz="1069" i="1" spc="10" dirty="0">
                <a:latin typeface="Times New Roman"/>
                <a:cs typeface="Times New Roman"/>
              </a:rPr>
              <a:t>find(x)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C++.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3521" y="8737185"/>
            <a:ext cx="69514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found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293" y="7774867"/>
            <a:ext cx="1989755" cy="166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int find (int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x)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int j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for (j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1; j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1; </a:t>
            </a:r>
            <a:r>
              <a:rPr sz="1069" spc="10" dirty="0">
                <a:latin typeface="Times New Roman"/>
                <a:cs typeface="Times New Roman"/>
              </a:rPr>
              <a:t>j++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98775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 (A[j] </a:t>
            </a:r>
            <a:r>
              <a:rPr sz="1069" spc="15" dirty="0">
                <a:latin typeface="Times New Roman"/>
                <a:cs typeface="Times New Roman"/>
              </a:rPr>
              <a:t>== </a:t>
            </a:r>
            <a:r>
              <a:rPr sz="1069" spc="10" dirty="0">
                <a:latin typeface="Times New Roman"/>
                <a:cs typeface="Times New Roman"/>
              </a:rPr>
              <a:t>x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130198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break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 ( j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size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1)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058133" marR="268546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current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j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  return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3355" y="9057220"/>
            <a:ext cx="2545997" cy="33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//current </a:t>
            </a:r>
            <a:r>
              <a:rPr sz="1069" spc="5" dirty="0">
                <a:latin typeface="Times New Roman"/>
                <a:cs typeface="Times New Roman"/>
              </a:rPr>
              <a:t>points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where x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found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true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09968" y="2836757"/>
            <a:ext cx="69762" cy="254970"/>
          </a:xfrm>
          <a:custGeom>
            <a:avLst/>
            <a:gdLst/>
            <a:ahLst/>
            <a:cxnLst/>
            <a:rect l="l" t="t" r="r" b="b"/>
            <a:pathLst>
              <a:path w="71755" h="262255">
                <a:moveTo>
                  <a:pt x="31242" y="190500"/>
                </a:moveTo>
                <a:lnTo>
                  <a:pt x="0" y="190500"/>
                </a:lnTo>
                <a:lnTo>
                  <a:pt x="35814" y="262127"/>
                </a:lnTo>
                <a:lnTo>
                  <a:pt x="63246" y="207263"/>
                </a:lnTo>
                <a:lnTo>
                  <a:pt x="35814" y="207263"/>
                </a:lnTo>
                <a:lnTo>
                  <a:pt x="32766" y="205739"/>
                </a:lnTo>
                <a:lnTo>
                  <a:pt x="31242" y="202691"/>
                </a:lnTo>
                <a:lnTo>
                  <a:pt x="31242" y="190500"/>
                </a:lnTo>
                <a:close/>
              </a:path>
              <a:path w="71755" h="262255">
                <a:moveTo>
                  <a:pt x="35814" y="0"/>
                </a:moveTo>
                <a:lnTo>
                  <a:pt x="32766" y="761"/>
                </a:lnTo>
                <a:lnTo>
                  <a:pt x="31242" y="4572"/>
                </a:lnTo>
                <a:lnTo>
                  <a:pt x="31242" y="202691"/>
                </a:lnTo>
                <a:lnTo>
                  <a:pt x="32766" y="205739"/>
                </a:lnTo>
                <a:lnTo>
                  <a:pt x="35814" y="207263"/>
                </a:lnTo>
                <a:lnTo>
                  <a:pt x="38862" y="205739"/>
                </a:lnTo>
                <a:lnTo>
                  <a:pt x="40386" y="202691"/>
                </a:lnTo>
                <a:lnTo>
                  <a:pt x="40386" y="4572"/>
                </a:lnTo>
                <a:lnTo>
                  <a:pt x="38862" y="761"/>
                </a:lnTo>
                <a:lnTo>
                  <a:pt x="35814" y="0"/>
                </a:lnTo>
                <a:close/>
              </a:path>
              <a:path w="71755" h="262255">
                <a:moveTo>
                  <a:pt x="71628" y="190500"/>
                </a:moveTo>
                <a:lnTo>
                  <a:pt x="40386" y="190500"/>
                </a:lnTo>
                <a:lnTo>
                  <a:pt x="40386" y="202691"/>
                </a:lnTo>
                <a:lnTo>
                  <a:pt x="38862" y="205739"/>
                </a:lnTo>
                <a:lnTo>
                  <a:pt x="35814" y="207263"/>
                </a:lnTo>
                <a:lnTo>
                  <a:pt x="63246" y="207263"/>
                </a:lnTo>
                <a:lnTo>
                  <a:pt x="71628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4506489" y="3426459"/>
            <a:ext cx="167922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661073" y="5578580"/>
            <a:ext cx="422275" cy="69762"/>
          </a:xfrm>
          <a:custGeom>
            <a:avLst/>
            <a:gdLst/>
            <a:ahLst/>
            <a:cxnLst/>
            <a:rect l="l" t="t" r="r" b="b"/>
            <a:pathLst>
              <a:path w="434339" h="71754">
                <a:moveTo>
                  <a:pt x="71627" y="0"/>
                </a:moveTo>
                <a:lnTo>
                  <a:pt x="0" y="35814"/>
                </a:lnTo>
                <a:lnTo>
                  <a:pt x="71627" y="71628"/>
                </a:lnTo>
                <a:lnTo>
                  <a:pt x="71627" y="39624"/>
                </a:lnTo>
                <a:lnTo>
                  <a:pt x="59435" y="39624"/>
                </a:lnTo>
                <a:lnTo>
                  <a:pt x="56387" y="38862"/>
                </a:lnTo>
                <a:lnTo>
                  <a:pt x="55625" y="35814"/>
                </a:lnTo>
                <a:lnTo>
                  <a:pt x="56387" y="32004"/>
                </a:lnTo>
                <a:lnTo>
                  <a:pt x="59435" y="31242"/>
                </a:lnTo>
                <a:lnTo>
                  <a:pt x="71627" y="31242"/>
                </a:lnTo>
                <a:lnTo>
                  <a:pt x="71627" y="0"/>
                </a:lnTo>
                <a:close/>
              </a:path>
              <a:path w="434339" h="71754">
                <a:moveTo>
                  <a:pt x="71627" y="31242"/>
                </a:moveTo>
                <a:lnTo>
                  <a:pt x="59435" y="31242"/>
                </a:lnTo>
                <a:lnTo>
                  <a:pt x="56387" y="32004"/>
                </a:lnTo>
                <a:lnTo>
                  <a:pt x="55625" y="35814"/>
                </a:lnTo>
                <a:lnTo>
                  <a:pt x="56387" y="38862"/>
                </a:lnTo>
                <a:lnTo>
                  <a:pt x="59435" y="39624"/>
                </a:lnTo>
                <a:lnTo>
                  <a:pt x="71627" y="39624"/>
                </a:lnTo>
                <a:lnTo>
                  <a:pt x="71627" y="31242"/>
                </a:lnTo>
                <a:close/>
              </a:path>
              <a:path w="434339" h="71754">
                <a:moveTo>
                  <a:pt x="430529" y="31242"/>
                </a:moveTo>
                <a:lnTo>
                  <a:pt x="71627" y="31242"/>
                </a:lnTo>
                <a:lnTo>
                  <a:pt x="71627" y="39624"/>
                </a:lnTo>
                <a:lnTo>
                  <a:pt x="430529" y="39624"/>
                </a:lnTo>
                <a:lnTo>
                  <a:pt x="433577" y="38862"/>
                </a:lnTo>
                <a:lnTo>
                  <a:pt x="434339" y="35814"/>
                </a:lnTo>
                <a:lnTo>
                  <a:pt x="433577" y="32004"/>
                </a:lnTo>
                <a:lnTo>
                  <a:pt x="430529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12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4386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0837" y="1286686"/>
            <a:ext cx="535252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0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3107" y="1446706"/>
            <a:ext cx="157303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//return </a:t>
            </a:r>
            <a:r>
              <a:rPr sz="1069" spc="10" dirty="0">
                <a:latin typeface="Times New Roman"/>
                <a:cs typeface="Times New Roman"/>
              </a:rPr>
              <a:t>false, x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found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267" y="1607454"/>
            <a:ext cx="4853076" cy="7861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code, we execute a </a:t>
            </a:r>
            <a:r>
              <a:rPr sz="1069" i="1" spc="5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loop to traverse </a:t>
            </a:r>
            <a:r>
              <a:rPr sz="1069" spc="10" dirty="0">
                <a:latin typeface="Times New Roman"/>
                <a:cs typeface="Times New Roman"/>
              </a:rPr>
              <a:t>the array. The number of  </a:t>
            </a:r>
            <a:r>
              <a:rPr sz="1069" spc="5" dirty="0">
                <a:latin typeface="Times New Roman"/>
                <a:cs typeface="Times New Roman"/>
              </a:rPr>
              <a:t>execution of this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is equal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i="1" spc="5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loop </a:t>
            </a:r>
            <a:r>
              <a:rPr sz="1069" spc="10" dirty="0">
                <a:latin typeface="Times New Roman"/>
                <a:cs typeface="Times New Roman"/>
              </a:rPr>
              <a:t>gets </a:t>
            </a:r>
            <a:r>
              <a:rPr sz="1069" spc="5" dirty="0">
                <a:latin typeface="Times New Roman"/>
                <a:cs typeface="Times New Roman"/>
              </a:rPr>
              <a:t>terminated  </a:t>
            </a:r>
            <a:r>
              <a:rPr sz="1069" spc="10" dirty="0">
                <a:latin typeface="Times New Roman"/>
                <a:cs typeface="Times New Roman"/>
              </a:rPr>
              <a:t>when the value </a:t>
            </a:r>
            <a:r>
              <a:rPr sz="1069" spc="5" dirty="0">
                <a:latin typeface="Times New Roman"/>
                <a:cs typeface="Times New Roman"/>
              </a:rPr>
              <a:t>of loop variable (</a:t>
            </a:r>
            <a:r>
              <a:rPr sz="1069" i="1" spc="5" dirty="0">
                <a:latin typeface="Times New Roman"/>
                <a:cs typeface="Times New Roman"/>
              </a:rPr>
              <a:t>j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increases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size of the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However we  </a:t>
            </a:r>
            <a:r>
              <a:rPr sz="1069" spc="10" dirty="0">
                <a:latin typeface="Times New Roman"/>
                <a:cs typeface="Times New Roman"/>
              </a:rPr>
              <a:t>terminate the </a:t>
            </a:r>
            <a:r>
              <a:rPr sz="1069" spc="5" dirty="0">
                <a:latin typeface="Times New Roman"/>
                <a:cs typeface="Times New Roman"/>
              </a:rPr>
              <a:t>loop with the </a:t>
            </a:r>
            <a:r>
              <a:rPr sz="1069" i="1" spc="10" dirty="0">
                <a:latin typeface="Times New Roman"/>
                <a:cs typeface="Times New Roman"/>
              </a:rPr>
              <a:t>break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element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found at a position.  When </a:t>
            </a:r>
            <a:r>
              <a:rPr sz="1069" spc="5" dirty="0">
                <a:latin typeface="Times New Roman"/>
                <a:cs typeface="Times New Roman"/>
              </a:rPr>
              <a:t>the control </a:t>
            </a:r>
            <a:r>
              <a:rPr sz="1069" spc="10" dirty="0">
                <a:latin typeface="Times New Roman"/>
                <a:cs typeface="Times New Roman"/>
              </a:rPr>
              <a:t>comes </a:t>
            </a:r>
            <a:r>
              <a:rPr sz="1069" spc="5" dirty="0">
                <a:latin typeface="Times New Roman"/>
                <a:cs typeface="Times New Roman"/>
              </a:rPr>
              <a:t>out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loop,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check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j</a:t>
            </a:r>
            <a:r>
              <a:rPr sz="1069" spc="5" dirty="0">
                <a:latin typeface="Times New Roman"/>
                <a:cs typeface="Times New Roman"/>
              </a:rPr>
              <a:t>. If </a:t>
            </a:r>
            <a:r>
              <a:rPr sz="1069" spc="10" dirty="0">
                <a:latin typeface="Times New Roman"/>
                <a:cs typeface="Times New Roman"/>
              </a:rPr>
              <a:t>the value of </a:t>
            </a:r>
            <a:r>
              <a:rPr sz="1069" i="1" spc="5" dirty="0">
                <a:latin typeface="Times New Roman"/>
                <a:cs typeface="Times New Roman"/>
              </a:rPr>
              <a:t>j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less </a:t>
            </a:r>
            <a:r>
              <a:rPr sz="1069" spc="5" dirty="0">
                <a:latin typeface="Times New Roman"/>
                <a:cs typeface="Times New Roman"/>
              </a:rPr>
              <a:t>than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array, it means </a:t>
            </a:r>
            <a:r>
              <a:rPr sz="1069" spc="10" dirty="0">
                <a:latin typeface="Times New Roman"/>
                <a:cs typeface="Times New Roman"/>
              </a:rPr>
              <a:t>that the loop was </a:t>
            </a:r>
            <a:r>
              <a:rPr sz="1069" spc="5" dirty="0">
                <a:latin typeface="Times New Roman"/>
                <a:cs typeface="Times New Roman"/>
              </a:rPr>
              <a:t>terminated by the </a:t>
            </a:r>
            <a:r>
              <a:rPr sz="1069" i="1" spc="10" dirty="0">
                <a:latin typeface="Times New Roman"/>
                <a:cs typeface="Times New Roman"/>
              </a:rPr>
              <a:t>break  </a:t>
            </a:r>
            <a:r>
              <a:rPr sz="1069" spc="5" dirty="0">
                <a:latin typeface="Times New Roman"/>
                <a:cs typeface="Times New Roman"/>
              </a:rPr>
              <a:t>statement.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 the </a:t>
            </a:r>
            <a:r>
              <a:rPr sz="1069" i="1" spc="5" dirty="0">
                <a:latin typeface="Times New Roman"/>
                <a:cs typeface="Times New Roman"/>
              </a:rPr>
              <a:t>break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spc="15" dirty="0">
                <a:latin typeface="Times New Roman"/>
                <a:cs typeface="Times New Roman"/>
              </a:rPr>
              <a:t>when we </a:t>
            </a:r>
            <a:r>
              <a:rPr sz="1069" spc="10" dirty="0">
                <a:latin typeface="Times New Roman"/>
                <a:cs typeface="Times New Roman"/>
              </a:rPr>
              <a:t>find the required element (x) in the 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execution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break </a:t>
            </a:r>
            <a:r>
              <a:rPr sz="1069" spc="10" dirty="0">
                <a:latin typeface="Times New Roman"/>
                <a:cs typeface="Times New Roman"/>
              </a:rPr>
              <a:t>statement shows that the required element was found at  </a:t>
            </a:r>
            <a:r>
              <a:rPr sz="1069" spc="5" dirty="0">
                <a:latin typeface="Times New Roman"/>
                <a:cs typeface="Times New Roman"/>
              </a:rPr>
              <a:t>the position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j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program </a:t>
            </a:r>
            <a:r>
              <a:rPr sz="1069" spc="5" dirty="0">
                <a:latin typeface="Times New Roman"/>
                <a:cs typeface="Times New Roman"/>
              </a:rPr>
              <a:t>sets the </a:t>
            </a:r>
            <a:r>
              <a:rPr sz="1069" i="1" spc="10" dirty="0">
                <a:latin typeface="Times New Roman"/>
                <a:cs typeface="Times New Roman"/>
              </a:rPr>
              <a:t>current </a:t>
            </a:r>
            <a:r>
              <a:rPr sz="1069" spc="5" dirty="0">
                <a:latin typeface="Times New Roman"/>
                <a:cs typeface="Times New Roman"/>
              </a:rPr>
              <a:t>position to </a:t>
            </a:r>
            <a:r>
              <a:rPr sz="1069" i="1" spc="5" dirty="0">
                <a:latin typeface="Times New Roman"/>
                <a:cs typeface="Times New Roman"/>
              </a:rPr>
              <a:t>j </a:t>
            </a:r>
            <a:r>
              <a:rPr sz="1069" spc="10" dirty="0">
                <a:latin typeface="Times New Roman"/>
                <a:cs typeface="Times New Roman"/>
              </a:rPr>
              <a:t>and  comes </a:t>
            </a:r>
            <a:r>
              <a:rPr sz="1069" spc="5" dirty="0">
                <a:latin typeface="Times New Roman"/>
                <a:cs typeface="Times New Roman"/>
              </a:rPr>
              <a:t>out the function by returning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(i.e. true). If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j </a:t>
            </a:r>
            <a:r>
              <a:rPr sz="1069" spc="5" dirty="0">
                <a:latin typeface="Times New Roman"/>
                <a:cs typeface="Times New Roman"/>
              </a:rPr>
              <a:t>is greater </a:t>
            </a:r>
            <a:r>
              <a:rPr sz="1069" spc="10" dirty="0">
                <a:latin typeface="Times New Roman"/>
                <a:cs typeface="Times New Roman"/>
              </a:rPr>
              <a:t>than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of the array,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whole </a:t>
            </a:r>
            <a:r>
              <a:rPr sz="1069" spc="5" dirty="0">
                <a:latin typeface="Times New Roman"/>
                <a:cs typeface="Times New Roman"/>
              </a:rPr>
              <a:t>array has </a:t>
            </a:r>
            <a:r>
              <a:rPr sz="1069" spc="10" dirty="0">
                <a:latin typeface="Times New Roman"/>
                <a:cs typeface="Times New Roman"/>
              </a:rPr>
              <a:t>traversed and the </a:t>
            </a:r>
            <a:r>
              <a:rPr sz="1069" spc="5" dirty="0">
                <a:latin typeface="Times New Roman"/>
                <a:cs typeface="Times New Roman"/>
              </a:rPr>
              <a:t>required element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found. 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simply return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(i.e. false) </a:t>
            </a:r>
            <a:r>
              <a:rPr sz="1069" spc="10" dirty="0">
                <a:latin typeface="Times New Roman"/>
                <a:cs typeface="Times New Roman"/>
              </a:rPr>
              <a:t>and come out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Arial"/>
                <a:cs typeface="Arial"/>
              </a:rPr>
              <a:t>Other</a:t>
            </a:r>
            <a:r>
              <a:rPr sz="972" b="1" spc="-49" dirty="0">
                <a:latin typeface="Arial"/>
                <a:cs typeface="Arial"/>
              </a:rPr>
              <a:t> </a:t>
            </a:r>
            <a:r>
              <a:rPr sz="972" b="1" spc="15" dirty="0">
                <a:latin typeface="Arial"/>
                <a:cs typeface="Arial"/>
              </a:rPr>
              <a:t>Methods</a:t>
            </a:r>
            <a:endParaRPr sz="972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262"/>
              </a:spcBef>
            </a:pP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some other methods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implement 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using an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These methods are  </a:t>
            </a:r>
            <a:r>
              <a:rPr sz="1069" spc="5" dirty="0">
                <a:latin typeface="Times New Roman"/>
                <a:cs typeface="Times New Roman"/>
              </a:rPr>
              <a:t>very simple, </a:t>
            </a:r>
            <a:r>
              <a:rPr sz="1069" spc="10" dirty="0">
                <a:latin typeface="Times New Roman"/>
                <a:cs typeface="Times New Roman"/>
              </a:rPr>
              <a:t>which perform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0" dirty="0">
                <a:latin typeface="Times New Roman"/>
                <a:cs typeface="Times New Roman"/>
              </a:rPr>
              <a:t>task </a:t>
            </a:r>
            <a:r>
              <a:rPr sz="1069" spc="5" dirty="0">
                <a:latin typeface="Times New Roman"/>
                <a:cs typeface="Times New Roman"/>
              </a:rPr>
              <a:t>just in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step (i.e. </a:t>
            </a:r>
            <a:r>
              <a:rPr sz="1069" spc="10" dirty="0">
                <a:latin typeface="Times New Roman"/>
                <a:cs typeface="Times New Roman"/>
              </a:rPr>
              <a:t>in one </a:t>
            </a:r>
            <a:r>
              <a:rPr sz="1069" spc="5" dirty="0">
                <a:latin typeface="Times New Roman"/>
                <a:cs typeface="Times New Roman"/>
              </a:rPr>
              <a:t>statement).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5" dirty="0">
                <a:latin typeface="Times New Roman"/>
                <a:cs typeface="Times New Roman"/>
              </a:rPr>
              <a:t>get()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, used to get </a:t>
            </a:r>
            <a:r>
              <a:rPr sz="1069" spc="10" dirty="0">
                <a:latin typeface="Times New Roman"/>
                <a:cs typeface="Times New Roman"/>
              </a:rPr>
              <a:t>the element from </a:t>
            </a:r>
            <a:r>
              <a:rPr sz="1069" spc="5" dirty="0">
                <a:latin typeface="Times New Roman"/>
                <a:cs typeface="Times New Roman"/>
              </a:rPr>
              <a:t>the current position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syntax of </a:t>
            </a:r>
            <a:r>
              <a:rPr sz="1069" spc="5" dirty="0">
                <a:latin typeface="Times New Roman"/>
                <a:cs typeface="Times New Roman"/>
              </a:rPr>
              <a:t>this function is of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R="444490" algn="ctr"/>
            <a:r>
              <a:rPr sz="1069" spc="10" dirty="0">
                <a:latin typeface="Times New Roman"/>
                <a:cs typeface="Times New Roman"/>
              </a:rPr>
              <a:t>return A[current]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This statement returns the </a:t>
            </a:r>
            <a:r>
              <a:rPr sz="1069" spc="10" dirty="0">
                <a:latin typeface="Times New Roman"/>
                <a:cs typeface="Times New Roman"/>
              </a:rPr>
              <a:t>element to which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current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pointing to (i.e. the current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position)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Another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update(x)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method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used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change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(set)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current position.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passed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method as </a:t>
            </a:r>
            <a:r>
              <a:rPr sz="1069" spc="10" dirty="0">
                <a:latin typeface="Times New Roman"/>
                <a:cs typeface="Times New Roman"/>
              </a:rPr>
              <a:t>an argument.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puts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value at  the </a:t>
            </a:r>
            <a:r>
              <a:rPr sz="1069" spc="5" dirty="0">
                <a:latin typeface="Times New Roman"/>
                <a:cs typeface="Times New Roman"/>
              </a:rPr>
              <a:t>current </a:t>
            </a:r>
            <a:r>
              <a:rPr sz="1069" spc="10" dirty="0">
                <a:latin typeface="Times New Roman"/>
                <a:cs typeface="Times New Roman"/>
              </a:rPr>
              <a:t>position.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statement in </a:t>
            </a:r>
            <a:r>
              <a:rPr sz="1069" spc="10" dirty="0">
                <a:latin typeface="Times New Roman"/>
                <a:cs typeface="Times New Roman"/>
              </a:rPr>
              <a:t>this method </a:t>
            </a:r>
            <a:r>
              <a:rPr sz="1069" spc="5" dirty="0">
                <a:latin typeface="Times New Roman"/>
                <a:cs typeface="Times New Roman"/>
              </a:rPr>
              <a:t>carries </a:t>
            </a:r>
            <a:r>
              <a:rPr sz="1069" spc="10" dirty="0">
                <a:latin typeface="Times New Roman"/>
                <a:cs typeface="Times New Roman"/>
              </a:rPr>
              <a:t>out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process.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R="559316" algn="ctr"/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[current]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x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indent="-617" algn="just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method </a:t>
            </a:r>
            <a:r>
              <a:rPr sz="1069" i="1" spc="10" dirty="0">
                <a:latin typeface="Times New Roman"/>
                <a:cs typeface="Times New Roman"/>
              </a:rPr>
              <a:t>length( </a:t>
            </a:r>
            <a:r>
              <a:rPr sz="1069" i="1" spc="5" dirty="0">
                <a:latin typeface="Times New Roman"/>
                <a:cs typeface="Times New Roman"/>
              </a:rPr>
              <a:t>)</a:t>
            </a:r>
            <a:r>
              <a:rPr sz="1069" spc="5" dirty="0">
                <a:latin typeface="Times New Roman"/>
                <a:cs typeface="Times New Roman"/>
              </a:rPr>
              <a:t>.This method returns the size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The syntax of  this method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R="816750" algn="ctr">
              <a:lnSpc>
                <a:spcPts val="1220"/>
              </a:lnSpc>
            </a:pPr>
            <a:r>
              <a:rPr sz="1069" spc="5" dirty="0">
                <a:latin typeface="Times New Roman"/>
                <a:cs typeface="Times New Roman"/>
              </a:rPr>
              <a:t>return size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notice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returning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and not the </a:t>
            </a:r>
            <a:r>
              <a:rPr sz="1069" spc="5" dirty="0">
                <a:latin typeface="Times New Roman"/>
                <a:cs typeface="Times New Roman"/>
              </a:rPr>
              <a:t>size 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array being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internally to </a:t>
            </a:r>
            <a:r>
              <a:rPr sz="1069" spc="10" dirty="0">
                <a:latin typeface="Times New Roman"/>
                <a:cs typeface="Times New Roman"/>
              </a:rPr>
              <a:t>implement the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i="1" spc="10" dirty="0">
                <a:latin typeface="Times New Roman"/>
                <a:cs typeface="Times New Roman"/>
              </a:rPr>
              <a:t>size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elements of the list, stored in </a:t>
            </a:r>
            <a:r>
              <a:rPr sz="1069" spc="10" dirty="0">
                <a:latin typeface="Times New Roman"/>
                <a:cs typeface="Times New Roman"/>
              </a:rPr>
              <a:t>the array.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back() </a:t>
            </a:r>
            <a:r>
              <a:rPr sz="1069" spc="10" dirty="0">
                <a:latin typeface="Times New Roman"/>
                <a:cs typeface="Times New Roman"/>
              </a:rPr>
              <a:t>method decreases the value </a:t>
            </a:r>
            <a:r>
              <a:rPr sz="1069" spc="5" dirty="0">
                <a:latin typeface="Times New Roman"/>
                <a:cs typeface="Times New Roman"/>
              </a:rPr>
              <a:t>of variable </a:t>
            </a:r>
            <a:r>
              <a:rPr sz="1069" i="1" spc="10" dirty="0">
                <a:latin typeface="Times New Roman"/>
                <a:cs typeface="Times New Roman"/>
              </a:rPr>
              <a:t>current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1. In other words, </a:t>
            </a:r>
            <a:r>
              <a:rPr sz="1069" spc="5" dirty="0">
                <a:latin typeface="Times New Roman"/>
                <a:cs typeface="Times New Roman"/>
              </a:rPr>
              <a:t>it  </a:t>
            </a:r>
            <a:r>
              <a:rPr sz="1069" spc="10" dirty="0">
                <a:latin typeface="Times New Roman"/>
                <a:cs typeface="Times New Roman"/>
              </a:rPr>
              <a:t>moves the </a:t>
            </a:r>
            <a:r>
              <a:rPr sz="1069" spc="5" dirty="0">
                <a:latin typeface="Times New Roman"/>
                <a:cs typeface="Times New Roman"/>
              </a:rPr>
              <a:t>current position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backward.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done by </a:t>
            </a:r>
            <a:r>
              <a:rPr sz="1069" spc="5" dirty="0">
                <a:latin typeface="Times New Roman"/>
                <a:cs typeface="Times New Roman"/>
              </a:rPr>
              <a:t>writing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statement.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R="877866" algn="ctr"/>
            <a:r>
              <a:rPr sz="1069" spc="10" dirty="0">
                <a:latin typeface="Times New Roman"/>
                <a:cs typeface="Times New Roman"/>
              </a:rPr>
              <a:t>current </a:t>
            </a:r>
            <a:r>
              <a:rPr sz="1069" spc="5" dirty="0">
                <a:latin typeface="Times New Roman"/>
                <a:cs typeface="Times New Roman"/>
              </a:rPr>
              <a:t>--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-- is </a:t>
            </a:r>
            <a:r>
              <a:rPr sz="1069" spc="10" dirty="0">
                <a:latin typeface="Times New Roman"/>
                <a:cs typeface="Times New Roman"/>
              </a:rPr>
              <a:t>a decrement </a:t>
            </a:r>
            <a:r>
              <a:rPr sz="1069" spc="5" dirty="0">
                <a:latin typeface="Times New Roman"/>
                <a:cs typeface="Times New Roman"/>
              </a:rPr>
              <a:t>operator in </a:t>
            </a:r>
            <a:r>
              <a:rPr sz="1069" spc="10" dirty="0">
                <a:latin typeface="Times New Roman"/>
                <a:cs typeface="Times New Roman"/>
              </a:rPr>
              <a:t>C++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decreases the value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operand by </a:t>
            </a:r>
            <a:r>
              <a:rPr sz="1069" spc="5" dirty="0">
                <a:latin typeface="Times New Roman"/>
                <a:cs typeface="Times New Roman"/>
              </a:rPr>
              <a:t>one.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statement </a:t>
            </a:r>
            <a:r>
              <a:rPr sz="1069" spc="10" dirty="0">
                <a:latin typeface="Times New Roman"/>
                <a:cs typeface="Times New Roman"/>
              </a:rPr>
              <a:t>can also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written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13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566162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5" y="1446706"/>
            <a:ext cx="4853076" cy="8027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11143" algn="ctr"/>
            <a:r>
              <a:rPr sz="1069" spc="10" dirty="0">
                <a:latin typeface="Times New Roman"/>
                <a:cs typeface="Times New Roman"/>
              </a:rPr>
              <a:t>current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current -1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start() </a:t>
            </a:r>
            <a:r>
              <a:rPr sz="1069" spc="10" dirty="0">
                <a:latin typeface="Times New Roman"/>
                <a:cs typeface="Times New Roman"/>
              </a:rPr>
              <a:t>method sets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current position to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element of the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know  </a:t>
            </a:r>
            <a:r>
              <a:rPr sz="1069" spc="10" dirty="0">
                <a:latin typeface="Times New Roman"/>
                <a:cs typeface="Times New Roman"/>
              </a:rPr>
              <a:t>that the index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starts </a:t>
            </a:r>
            <a:r>
              <a:rPr sz="1069" spc="10" dirty="0">
                <a:latin typeface="Times New Roman"/>
                <a:cs typeface="Times New Roman"/>
              </a:rPr>
              <a:t>from 0 but we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1 for the </a:t>
            </a:r>
            <a:r>
              <a:rPr sz="1069" spc="5" dirty="0">
                <a:latin typeface="Times New Roman"/>
                <a:cs typeface="Times New Roman"/>
              </a:rPr>
              <a:t>starting  position.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not use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index zero. </a:t>
            </a:r>
            <a:r>
              <a:rPr sz="1069" spc="15" dirty="0">
                <a:latin typeface="Times New Roman"/>
                <a:cs typeface="Times New Roman"/>
              </a:rPr>
              <a:t>So we </a:t>
            </a:r>
            <a:r>
              <a:rPr sz="1069" spc="5" dirty="0">
                <a:latin typeface="Times New Roman"/>
                <a:cs typeface="Times New Roman"/>
              </a:rPr>
              <a:t>set the current </a:t>
            </a:r>
            <a:r>
              <a:rPr sz="1069" spc="10" dirty="0">
                <a:latin typeface="Times New Roman"/>
                <a:cs typeface="Times New Roman"/>
              </a:rPr>
              <a:t>position to the </a:t>
            </a:r>
            <a:r>
              <a:rPr sz="1069" dirty="0">
                <a:latin typeface="Times New Roman"/>
                <a:cs typeface="Times New Roman"/>
              </a:rPr>
              <a:t>first 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by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writing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R="787735" algn="ctr"/>
            <a:r>
              <a:rPr sz="1069" spc="10" dirty="0">
                <a:latin typeface="Times New Roman"/>
                <a:cs typeface="Times New Roman"/>
              </a:rPr>
              <a:t>current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Similarly, the </a:t>
            </a:r>
            <a:r>
              <a:rPr sz="1069" i="1" spc="10" dirty="0">
                <a:latin typeface="Times New Roman"/>
                <a:cs typeface="Times New Roman"/>
              </a:rPr>
              <a:t>end() </a:t>
            </a:r>
            <a:r>
              <a:rPr sz="1069" spc="5" dirty="0">
                <a:latin typeface="Times New Roman"/>
                <a:cs typeface="Times New Roman"/>
              </a:rPr>
              <a:t>method sets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position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of the list   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i.e.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i="1" spc="5" dirty="0">
                <a:latin typeface="Times New Roman"/>
                <a:cs typeface="Times New Roman"/>
              </a:rPr>
              <a:t>size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So we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write</a:t>
            </a:r>
            <a:endParaRPr sz="1069">
              <a:latin typeface="Times New Roman"/>
              <a:cs typeface="Times New Roman"/>
            </a:endParaRPr>
          </a:p>
          <a:p>
            <a:pPr marL="1684739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current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size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264" spc="5" dirty="0">
                <a:latin typeface="Arial"/>
                <a:cs typeface="Arial"/>
              </a:rPr>
              <a:t>Analysis of Array</a:t>
            </a:r>
            <a:r>
              <a:rPr sz="1264" spc="-63" dirty="0">
                <a:latin typeface="Arial"/>
                <a:cs typeface="Arial"/>
              </a:rPr>
              <a:t> </a:t>
            </a:r>
            <a:r>
              <a:rPr sz="1264" dirty="0">
                <a:latin typeface="Arial"/>
                <a:cs typeface="Arial"/>
              </a:rPr>
              <a:t>List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262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analyze the implementation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while using an </a:t>
            </a:r>
            <a:r>
              <a:rPr sz="1069" spc="5" dirty="0">
                <a:latin typeface="Times New Roman"/>
                <a:cs typeface="Times New Roman"/>
              </a:rPr>
              <a:t>array internally.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analyze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used for the </a:t>
            </a:r>
            <a:r>
              <a:rPr sz="1069" spc="10" dirty="0">
                <a:latin typeface="Times New Roman"/>
                <a:cs typeface="Times New Roman"/>
              </a:rPr>
              <a:t>implementation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try </a:t>
            </a:r>
            <a:r>
              <a:rPr sz="1069" spc="5" dirty="0">
                <a:latin typeface="Times New Roman"/>
                <a:cs typeface="Times New Roman"/>
              </a:rPr>
              <a:t>to see </a:t>
            </a:r>
            <a:r>
              <a:rPr sz="1069" spc="10" dirty="0">
                <a:latin typeface="Times New Roman"/>
                <a:cs typeface="Times New Roman"/>
              </a:rPr>
              <a:t>the  level upto which these </a:t>
            </a:r>
            <a:r>
              <a:rPr sz="1069" spc="5" dirty="0">
                <a:latin typeface="Times New Roman"/>
                <a:cs typeface="Times New Roman"/>
              </a:rPr>
              <a:t>are efficient </a:t>
            </a:r>
            <a:r>
              <a:rPr sz="1069" spc="10" dirty="0">
                <a:latin typeface="Times New Roman"/>
                <a:cs typeface="Times New Roman"/>
              </a:rPr>
              <a:t>in terms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CPU’s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consumption. Time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 major </a:t>
            </a:r>
            <a:r>
              <a:rPr sz="1069" spc="5" dirty="0">
                <a:latin typeface="Times New Roman"/>
                <a:cs typeface="Times New Roman"/>
              </a:rPr>
              <a:t>factor to </a:t>
            </a:r>
            <a:r>
              <a:rPr sz="1069" spc="10" dirty="0">
                <a:latin typeface="Times New Roman"/>
                <a:cs typeface="Times New Roman"/>
              </a:rPr>
              <a:t>see the </a:t>
            </a:r>
            <a:r>
              <a:rPr sz="1069" spc="5" dirty="0">
                <a:latin typeface="Times New Roman"/>
                <a:cs typeface="Times New Roman"/>
              </a:rPr>
              <a:t>efficiency of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program.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/>
            <a:r>
              <a:rPr sz="972" b="1" spc="19" dirty="0">
                <a:latin typeface="Arial"/>
                <a:cs typeface="Arial"/>
              </a:rPr>
              <a:t>Add</a:t>
            </a:r>
            <a:endParaRPr sz="972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267"/>
              </a:spcBef>
            </a:pP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all,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talked about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method. </a:t>
            </a:r>
            <a:r>
              <a:rPr sz="1069" spc="10" dirty="0">
                <a:latin typeface="Times New Roman"/>
                <a:cs typeface="Times New Roman"/>
              </a:rPr>
              <a:t>When we add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list,  </a:t>
            </a:r>
            <a:r>
              <a:rPr sz="1069" spc="10" dirty="0">
                <a:latin typeface="Times New Roman"/>
                <a:cs typeface="Times New Roman"/>
              </a:rPr>
              <a:t>every </a:t>
            </a:r>
            <a:r>
              <a:rPr sz="1069" spc="5" dirty="0">
                <a:latin typeface="Times New Roman"/>
                <a:cs typeface="Times New Roman"/>
              </a:rPr>
              <a:t>element is </a:t>
            </a:r>
            <a:r>
              <a:rPr sz="1069" spc="10" dirty="0">
                <a:latin typeface="Times New Roman"/>
                <a:cs typeface="Times New Roman"/>
              </a:rPr>
              <a:t>moved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of the current position </a:t>
            </a:r>
            <a:r>
              <a:rPr sz="1069" spc="10" dirty="0">
                <a:latin typeface="Times New Roman"/>
                <a:cs typeface="Times New Roman"/>
              </a:rPr>
              <a:t>to make space </a:t>
            </a:r>
            <a:r>
              <a:rPr sz="1069" spc="5" dirty="0">
                <a:latin typeface="Times New Roman"/>
                <a:cs typeface="Times New Roman"/>
              </a:rPr>
              <a:t>for the </a:t>
            </a:r>
            <a:r>
              <a:rPr sz="1069" spc="15" dirty="0">
                <a:latin typeface="Times New Roman"/>
                <a:cs typeface="Times New Roman"/>
              </a:rPr>
              <a:t>new  </a:t>
            </a:r>
            <a:r>
              <a:rPr sz="1069" spc="5" dirty="0">
                <a:latin typeface="Times New Roman"/>
                <a:cs typeface="Times New Roman"/>
              </a:rPr>
              <a:t>element. So, 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position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 of the list </a:t>
            </a:r>
            <a:r>
              <a:rPr sz="1069" spc="10" dirty="0">
                <a:latin typeface="Times New Roman"/>
                <a:cs typeface="Times New Roman"/>
              </a:rPr>
              <a:t>and we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an  element in </a:t>
            </a:r>
            <a:r>
              <a:rPr sz="1069" spc="10" dirty="0">
                <a:latin typeface="Times New Roman"/>
                <a:cs typeface="Times New Roman"/>
              </a:rPr>
              <a:t>the beginning,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to </a:t>
            </a:r>
            <a:r>
              <a:rPr sz="1069" spc="5" dirty="0">
                <a:latin typeface="Times New Roman"/>
                <a:cs typeface="Times New Roman"/>
              </a:rPr>
              <a:t>shift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list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one  </a:t>
            </a:r>
            <a:r>
              <a:rPr sz="1069" spc="5" dirty="0">
                <a:latin typeface="Times New Roman"/>
                <a:cs typeface="Times New Roman"/>
              </a:rPr>
              <a:t>place.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worst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adding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element to the </a:t>
            </a:r>
            <a:r>
              <a:rPr sz="1069" spc="5" dirty="0">
                <a:latin typeface="Times New Roman"/>
                <a:cs typeface="Times New Roman"/>
              </a:rPr>
              <a:t>list. Suppose 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list is </a:t>
            </a:r>
            <a:r>
              <a:rPr sz="1069" spc="10" dirty="0">
                <a:latin typeface="Times New Roman"/>
                <a:cs typeface="Times New Roman"/>
              </a:rPr>
              <a:t>10000 or </a:t>
            </a:r>
            <a:r>
              <a:rPr sz="1069" spc="5" dirty="0">
                <a:latin typeface="Times New Roman"/>
                <a:cs typeface="Times New Roman"/>
              </a:rPr>
              <a:t>20000,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do the </a:t>
            </a:r>
            <a:r>
              <a:rPr sz="1069" spc="5" dirty="0">
                <a:latin typeface="Times New Roman"/>
                <a:cs typeface="Times New Roman"/>
              </a:rPr>
              <a:t>shift operation for </a:t>
            </a:r>
            <a:r>
              <a:rPr sz="1069" dirty="0">
                <a:latin typeface="Times New Roman"/>
                <a:cs typeface="Times New Roman"/>
              </a:rPr>
              <a:t>all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10000 or  20000 </a:t>
            </a:r>
            <a:r>
              <a:rPr sz="1069" spc="5" dirty="0">
                <a:latin typeface="Times New Roman"/>
                <a:cs typeface="Times New Roman"/>
              </a:rPr>
              <a:t>elements. </a:t>
            </a:r>
            <a:r>
              <a:rPr sz="1069" spc="10" dirty="0">
                <a:latin typeface="Times New Roman"/>
                <a:cs typeface="Times New Roman"/>
              </a:rPr>
              <a:t>Normally,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done by </a:t>
            </a:r>
            <a:r>
              <a:rPr sz="1069" spc="5" dirty="0">
                <a:latin typeface="Times New Roman"/>
                <a:cs typeface="Times New Roman"/>
              </a:rPr>
              <a:t>shifting of elements with </a:t>
            </a:r>
            <a:r>
              <a:rPr sz="1069" spc="10" dirty="0">
                <a:latin typeface="Times New Roman"/>
                <a:cs typeface="Times New Roman"/>
              </a:rPr>
              <a:t>the use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for  </a:t>
            </a:r>
            <a:r>
              <a:rPr sz="1069" spc="10" dirty="0">
                <a:latin typeface="Times New Roman"/>
                <a:cs typeface="Times New Roman"/>
              </a:rPr>
              <a:t>loop. </a:t>
            </a:r>
            <a:r>
              <a:rPr sz="1069" spc="5" dirty="0">
                <a:latin typeface="Times New Roman"/>
                <a:cs typeface="Times New Roman"/>
              </a:rPr>
              <a:t>This operation </a:t>
            </a:r>
            <a:r>
              <a:rPr sz="1069" spc="10" dirty="0">
                <a:latin typeface="Times New Roman"/>
                <a:cs typeface="Times New Roman"/>
              </a:rPr>
              <a:t>takes much time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5" dirty="0">
                <a:latin typeface="Times New Roman"/>
                <a:cs typeface="Times New Roman"/>
              </a:rPr>
              <a:t>CPU </a:t>
            </a:r>
            <a:r>
              <a:rPr sz="1069" spc="10" dirty="0">
                <a:latin typeface="Times New Roman"/>
                <a:cs typeface="Times New Roman"/>
              </a:rPr>
              <a:t>and thus </a:t>
            </a:r>
            <a:r>
              <a:rPr sz="1069" dirty="0">
                <a:latin typeface="Times New Roman"/>
                <a:cs typeface="Times New Roman"/>
              </a:rPr>
              <a:t>it is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a good </a:t>
            </a:r>
            <a:r>
              <a:rPr sz="1069" spc="5" dirty="0">
                <a:latin typeface="Times New Roman"/>
                <a:cs typeface="Times New Roman"/>
              </a:rPr>
              <a:t>practice to 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beginning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other hand,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add an </a:t>
            </a:r>
            <a:r>
              <a:rPr sz="1069" spc="5" dirty="0">
                <a:latin typeface="Times New Roman"/>
                <a:cs typeface="Times New Roman"/>
              </a:rPr>
              <a:t>element at  </a:t>
            </a:r>
            <a:r>
              <a:rPr sz="1069" spc="10" dirty="0">
                <a:latin typeface="Times New Roman"/>
                <a:cs typeface="Times New Roman"/>
              </a:rPr>
              <a:t>the end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list,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done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carrying out ‘no shift operation’.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best  case of </a:t>
            </a:r>
            <a:r>
              <a:rPr sz="1069" spc="10" dirty="0">
                <a:latin typeface="Times New Roman"/>
                <a:cs typeface="Times New Roman"/>
              </a:rPr>
              <a:t>adding an </a:t>
            </a:r>
            <a:r>
              <a:rPr sz="1069" spc="5" dirty="0">
                <a:latin typeface="Times New Roman"/>
                <a:cs typeface="Times New Roman"/>
              </a:rPr>
              <a:t>element to the list. </a:t>
            </a:r>
            <a:r>
              <a:rPr sz="1069" spc="10" dirty="0">
                <a:latin typeface="Times New Roman"/>
                <a:cs typeface="Times New Roman"/>
              </a:rPr>
              <a:t>However, </a:t>
            </a:r>
            <a:r>
              <a:rPr sz="1069" spc="5" dirty="0">
                <a:latin typeface="Times New Roman"/>
                <a:cs typeface="Times New Roman"/>
              </a:rPr>
              <a:t>normally </a:t>
            </a:r>
            <a:r>
              <a:rPr sz="1069" spc="10" dirty="0">
                <a:latin typeface="Times New Roman"/>
                <a:cs typeface="Times New Roman"/>
              </a:rPr>
              <a:t>we may have </a:t>
            </a:r>
            <a:r>
              <a:rPr sz="1069" spc="5" dirty="0">
                <a:latin typeface="Times New Roman"/>
                <a:cs typeface="Times New Roman"/>
              </a:rPr>
              <a:t>to move </a:t>
            </a:r>
            <a:r>
              <a:rPr sz="1069" spc="10" dirty="0">
                <a:latin typeface="Times New Roman"/>
                <a:cs typeface="Times New Roman"/>
              </a:rPr>
              <a:t>half of  the </a:t>
            </a:r>
            <a:r>
              <a:rPr sz="1069" spc="5" dirty="0">
                <a:latin typeface="Times New Roman"/>
                <a:cs typeface="Times New Roman"/>
              </a:rPr>
              <a:t>elements. </a:t>
            </a:r>
            <a:r>
              <a:rPr sz="1069" spc="10" dirty="0">
                <a:latin typeface="Times New Roman"/>
                <a:cs typeface="Times New Roman"/>
              </a:rPr>
              <a:t>The usage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add method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matter </a:t>
            </a:r>
            <a:r>
              <a:rPr sz="1069" spc="5" dirty="0">
                <a:latin typeface="Times New Roman"/>
                <a:cs typeface="Times New Roman"/>
              </a:rPr>
              <a:t>warranting </a:t>
            </a:r>
            <a:r>
              <a:rPr sz="1069" spc="10" dirty="0">
                <a:latin typeface="Times New Roman"/>
                <a:cs typeface="Times New Roman"/>
              </a:rPr>
              <a:t>special care at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time of implementation of 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in our </a:t>
            </a:r>
            <a:r>
              <a:rPr sz="1069" spc="5" dirty="0">
                <a:latin typeface="Times New Roman"/>
                <a:cs typeface="Times New Roman"/>
              </a:rPr>
              <a:t>program.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provide the interface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list,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just </a:t>
            </a:r>
            <a:r>
              <a:rPr sz="1069" spc="10" dirty="0">
                <a:latin typeface="Times New Roman"/>
                <a:cs typeface="Times New Roman"/>
              </a:rPr>
              <a:t>define these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/>
            <a:r>
              <a:rPr sz="972" b="1" spc="19" dirty="0">
                <a:latin typeface="Arial"/>
                <a:cs typeface="Arial"/>
              </a:rPr>
              <a:t>Remove</a:t>
            </a:r>
            <a:endParaRPr sz="972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262"/>
              </a:spcBef>
            </a:pP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remove an </a:t>
            </a:r>
            <a:r>
              <a:rPr sz="1069" spc="5" dirty="0">
                <a:latin typeface="Times New Roman"/>
                <a:cs typeface="Times New Roman"/>
              </a:rPr>
              <a:t>element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position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list, </a:t>
            </a:r>
            <a:r>
              <a:rPr sz="1069" spc="5" dirty="0">
                <a:latin typeface="Times New Roman"/>
                <a:cs typeface="Times New Roman"/>
              </a:rPr>
              <a:t>its space gets </a:t>
            </a:r>
            <a:r>
              <a:rPr sz="1069" spc="10" dirty="0">
                <a:latin typeface="Times New Roman"/>
                <a:cs typeface="Times New Roman"/>
              </a:rPr>
              <a:t>empty.  The </a:t>
            </a:r>
            <a:r>
              <a:rPr sz="1069" spc="5" dirty="0">
                <a:latin typeface="Times New Roman"/>
                <a:cs typeface="Times New Roman"/>
              </a:rPr>
              <a:t>current pointer </a:t>
            </a:r>
            <a:r>
              <a:rPr sz="1069" spc="10" dirty="0">
                <a:latin typeface="Times New Roman"/>
                <a:cs typeface="Times New Roman"/>
              </a:rPr>
              <a:t>remains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position.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fill this space,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shift 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elements on </a:t>
            </a:r>
            <a:r>
              <a:rPr sz="1069" spc="5" dirty="0">
                <a:latin typeface="Times New Roman"/>
                <a:cs typeface="Times New Roman"/>
              </a:rPr>
              <a:t>the right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empty </a:t>
            </a:r>
            <a:r>
              <a:rPr sz="1069" spc="5" dirty="0">
                <a:latin typeface="Times New Roman"/>
                <a:cs typeface="Times New Roman"/>
              </a:rPr>
              <a:t>space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place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left. If </a:t>
            </a:r>
            <a:r>
              <a:rPr sz="1069" spc="10" dirty="0">
                <a:latin typeface="Times New Roman"/>
                <a:cs typeface="Times New Roman"/>
              </a:rPr>
              <a:t>we remove an 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from the beginning </a:t>
            </a:r>
            <a:r>
              <a:rPr sz="1069" spc="5" dirty="0">
                <a:latin typeface="Times New Roman"/>
                <a:cs typeface="Times New Roman"/>
              </a:rPr>
              <a:t>of the list,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shift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entire remaining  elements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place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left. </a:t>
            </a:r>
            <a:r>
              <a:rPr sz="1069" spc="10" dirty="0">
                <a:latin typeface="Times New Roman"/>
                <a:cs typeface="Times New Roman"/>
              </a:rPr>
              <a:t>Suppose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large number of elements, </a:t>
            </a:r>
            <a:r>
              <a:rPr sz="1069" spc="5" dirty="0">
                <a:latin typeface="Times New Roman"/>
                <a:cs typeface="Times New Roman"/>
              </a:rPr>
              <a:t>say </a:t>
            </a:r>
            <a:r>
              <a:rPr sz="1069" spc="10" dirty="0">
                <a:latin typeface="Times New Roman"/>
                <a:cs typeface="Times New Roman"/>
              </a:rPr>
              <a:t>10000 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20000, in the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element from the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dirty="0">
                <a:latin typeface="Times New Roman"/>
                <a:cs typeface="Times New Roman"/>
              </a:rPr>
              <a:t>fill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space,  the </a:t>
            </a:r>
            <a:r>
              <a:rPr sz="1069" spc="10" dirty="0">
                <a:latin typeface="Times New Roman"/>
                <a:cs typeface="Times New Roman"/>
              </a:rPr>
              <a:t>remaining </a:t>
            </a:r>
            <a:r>
              <a:rPr sz="1069" spc="5" dirty="0">
                <a:latin typeface="Times New Roman"/>
                <a:cs typeface="Times New Roman"/>
              </a:rPr>
              <a:t>elements are shifted (that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large </a:t>
            </a:r>
            <a:r>
              <a:rPr sz="1069" spc="10" dirty="0">
                <a:latin typeface="Times New Roman"/>
                <a:cs typeface="Times New Roman"/>
              </a:rPr>
              <a:t>number). </a:t>
            </a:r>
            <a:r>
              <a:rPr sz="1069" spc="5" dirty="0">
                <a:latin typeface="Times New Roman"/>
                <a:cs typeface="Times New Roman"/>
              </a:rPr>
              <a:t>Shifting such </a:t>
            </a:r>
            <a:r>
              <a:rPr sz="1069" spc="10" dirty="0">
                <a:latin typeface="Times New Roman"/>
                <a:cs typeface="Times New Roman"/>
              </a:rPr>
              <a:t>a large  number of elements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time consuming </a:t>
            </a:r>
            <a:r>
              <a:rPr sz="1069" spc="5" dirty="0">
                <a:latin typeface="Times New Roman"/>
                <a:cs typeface="Times New Roman"/>
              </a:rPr>
              <a:t>process.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CPU </a:t>
            </a:r>
            <a:r>
              <a:rPr sz="1069" spc="5" dirty="0">
                <a:latin typeface="Times New Roman"/>
                <a:cs typeface="Times New Roman"/>
              </a:rPr>
              <a:t>takes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to execute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for 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performs this </a:t>
            </a:r>
            <a:r>
              <a:rPr sz="1069" spc="5" dirty="0">
                <a:latin typeface="Times New Roman"/>
                <a:cs typeface="Times New Roman"/>
              </a:rPr>
              <a:t>shift operation.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remove </a:t>
            </a:r>
            <a:r>
              <a:rPr sz="1069" spc="5" dirty="0">
                <a:latin typeface="Times New Roman"/>
                <a:cs typeface="Times New Roman"/>
              </a:rPr>
              <a:t>an element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beginning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worst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case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remove</a:t>
            </a:r>
            <a:r>
              <a:rPr sz="1069" i="1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method.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However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very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easy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remove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14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494763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693" cy="860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02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element at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end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list. In </a:t>
            </a:r>
            <a:r>
              <a:rPr sz="1069" spc="10" dirty="0">
                <a:latin typeface="Times New Roman"/>
                <a:cs typeface="Times New Roman"/>
              </a:rPr>
              <a:t>average </a:t>
            </a:r>
            <a:r>
              <a:rPr sz="1069" spc="5" dirty="0">
                <a:latin typeface="Times New Roman"/>
                <a:cs typeface="Times New Roman"/>
              </a:rPr>
              <a:t>cases of the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5" dirty="0">
                <a:latin typeface="Times New Roman"/>
                <a:cs typeface="Times New Roman"/>
              </a:rPr>
              <a:t>method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expect </a:t>
            </a:r>
            <a:r>
              <a:rPr sz="1069" spc="15" dirty="0">
                <a:latin typeface="Times New Roman"/>
                <a:cs typeface="Times New Roman"/>
              </a:rPr>
              <a:t>to  </a:t>
            </a:r>
            <a:r>
              <a:rPr sz="1069" spc="5" dirty="0">
                <a:latin typeface="Times New Roman"/>
                <a:cs typeface="Times New Roman"/>
              </a:rPr>
              <a:t>shift </a:t>
            </a:r>
            <a:r>
              <a:rPr sz="1069" spc="10" dirty="0">
                <a:latin typeface="Times New Roman"/>
                <a:cs typeface="Times New Roman"/>
              </a:rPr>
              <a:t>half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elements.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average </a:t>
            </a:r>
            <a:r>
              <a:rPr sz="1069" spc="5" dirty="0">
                <a:latin typeface="Times New Roman"/>
                <a:cs typeface="Times New Roman"/>
              </a:rPr>
              <a:t>does </a:t>
            </a:r>
            <a:r>
              <a:rPr sz="1069" spc="10" dirty="0">
                <a:latin typeface="Times New Roman"/>
                <a:cs typeface="Times New Roman"/>
              </a:rPr>
              <a:t>not mean that </a:t>
            </a:r>
            <a:r>
              <a:rPr sz="1069" spc="5" dirty="0">
                <a:latin typeface="Times New Roman"/>
                <a:cs typeface="Times New Roman"/>
              </a:rPr>
              <a:t>in most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cases, </a:t>
            </a:r>
            <a:r>
              <a:rPr sz="1069" spc="10" dirty="0">
                <a:latin typeface="Times New Roman"/>
                <a:cs typeface="Times New Roman"/>
              </a:rPr>
              <a:t>you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shift half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elements. It is just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average.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have </a:t>
            </a:r>
            <a:r>
              <a:rPr sz="1069" spc="5" dirty="0">
                <a:latin typeface="Times New Roman"/>
                <a:cs typeface="Times New Roman"/>
              </a:rPr>
              <a:t>to shift all </a:t>
            </a:r>
            <a:r>
              <a:rPr sz="1069" spc="10" dirty="0">
                <a:latin typeface="Times New Roman"/>
                <a:cs typeface="Times New Roman"/>
              </a:rPr>
              <a:t>the  elements in one operation </a:t>
            </a:r>
            <a:r>
              <a:rPr sz="1069" spc="5" dirty="0">
                <a:latin typeface="Times New Roman"/>
                <a:cs typeface="Times New Roman"/>
              </a:rPr>
              <a:t>(if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remove at the beginning) </a:t>
            </a:r>
            <a:r>
              <a:rPr sz="1069" spc="5" dirty="0">
                <a:latin typeface="Times New Roman"/>
                <a:cs typeface="Times New Roman"/>
              </a:rPr>
              <a:t>and in </a:t>
            </a:r>
            <a:r>
              <a:rPr sz="1069" spc="10" dirty="0">
                <a:latin typeface="Times New Roman"/>
                <a:cs typeface="Times New Roman"/>
              </a:rPr>
              <a:t>the second  operation,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to shift no element </a:t>
            </a:r>
            <a:r>
              <a:rPr sz="1069" spc="5" dirty="0">
                <a:latin typeface="Times New Roman"/>
                <a:cs typeface="Times New Roman"/>
              </a:rPr>
              <a:t>(if </a:t>
            </a:r>
            <a:r>
              <a:rPr sz="1069" spc="10" dirty="0">
                <a:latin typeface="Times New Roman"/>
                <a:cs typeface="Times New Roman"/>
              </a:rPr>
              <a:t>we remove at the end). Similarly, in </a:t>
            </a:r>
            <a:r>
              <a:rPr sz="1069" spc="5" dirty="0">
                <a:latin typeface="Times New Roman"/>
                <a:cs typeface="Times New Roman"/>
              </a:rPr>
              <a:t>certain  operations, </a:t>
            </a:r>
            <a:r>
              <a:rPr sz="1069" spc="10" dirty="0">
                <a:latin typeface="Times New Roman"/>
                <a:cs typeface="Times New Roman"/>
              </a:rPr>
              <a:t>we have to </a:t>
            </a:r>
            <a:r>
              <a:rPr sz="1069" spc="5" dirty="0">
                <a:latin typeface="Times New Roman"/>
                <a:cs typeface="Times New Roman"/>
              </a:rPr>
              <a:t>shift </a:t>
            </a:r>
            <a:r>
              <a:rPr sz="1069" spc="10" dirty="0">
                <a:latin typeface="Times New Roman"/>
                <a:cs typeface="Times New Roman"/>
              </a:rPr>
              <a:t>just </a:t>
            </a:r>
            <a:r>
              <a:rPr sz="1069" spc="5" dirty="0">
                <a:latin typeface="Times New Roman"/>
                <a:cs typeface="Times New Roman"/>
              </a:rPr>
              <a:t>10, </a:t>
            </a:r>
            <a:r>
              <a:rPr sz="1069" spc="10" dirty="0">
                <a:latin typeface="Times New Roman"/>
                <a:cs typeface="Times New Roman"/>
              </a:rPr>
              <a:t>15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Arial"/>
                <a:cs typeface="Arial"/>
              </a:rPr>
              <a:t>Find</a:t>
            </a:r>
            <a:endParaRPr sz="972">
              <a:latin typeface="Arial"/>
              <a:cs typeface="Arial"/>
            </a:endParaRPr>
          </a:p>
          <a:p>
            <a:pPr marL="12347" marR="6791" algn="just">
              <a:lnSpc>
                <a:spcPct val="98300"/>
              </a:lnSpc>
              <a:spcBef>
                <a:spcPts val="267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discussed that the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takes </a:t>
            </a:r>
            <a:r>
              <a:rPr sz="1069" spc="10" dirty="0">
                <a:latin typeface="Times New Roman"/>
                <a:cs typeface="Times New Roman"/>
              </a:rPr>
              <a:t>an element and </a:t>
            </a:r>
            <a:r>
              <a:rPr sz="1069" spc="5" dirty="0">
                <a:latin typeface="Times New Roman"/>
                <a:cs typeface="Times New Roman"/>
              </a:rPr>
              <a:t>traverses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to find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 element. </a:t>
            </a:r>
            <a:r>
              <a:rPr sz="1069" spc="10" dirty="0">
                <a:latin typeface="Times New Roman"/>
                <a:cs typeface="Times New Roman"/>
              </a:rPr>
              <a:t>The worst </a:t>
            </a:r>
            <a:r>
              <a:rPr sz="1069" spc="5" dirty="0">
                <a:latin typeface="Times New Roman"/>
                <a:cs typeface="Times New Roman"/>
              </a:rPr>
              <a:t>case of </a:t>
            </a:r>
            <a:r>
              <a:rPr sz="1069" spc="10" dirty="0">
                <a:latin typeface="Times New Roman"/>
                <a:cs typeface="Times New Roman"/>
              </a:rPr>
              <a:t>the find </a:t>
            </a:r>
            <a:r>
              <a:rPr sz="1069" spc="5" dirty="0">
                <a:latin typeface="Times New Roman"/>
                <a:cs typeface="Times New Roman"/>
              </a:rPr>
              <a:t>method is that it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to search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entire </a:t>
            </a:r>
            <a:r>
              <a:rPr sz="1069" dirty="0">
                <a:latin typeface="Times New Roman"/>
                <a:cs typeface="Times New Roman"/>
              </a:rPr>
              <a:t>list  </a:t>
            </a:r>
            <a:r>
              <a:rPr sz="1069" spc="10" dirty="0">
                <a:latin typeface="Times New Roman"/>
                <a:cs typeface="Times New Roman"/>
              </a:rPr>
              <a:t>from beginning </a:t>
            </a:r>
            <a:r>
              <a:rPr sz="1069" spc="5" dirty="0">
                <a:latin typeface="Times New Roman"/>
                <a:cs typeface="Times New Roman"/>
              </a:rPr>
              <a:t>to end. So, it finds </a:t>
            </a:r>
            <a:r>
              <a:rPr sz="1069" spc="10" dirty="0">
                <a:latin typeface="Times New Roman"/>
                <a:cs typeface="Times New Roman"/>
              </a:rPr>
              <a:t>the element </a:t>
            </a:r>
            <a:r>
              <a:rPr sz="1069" spc="5" dirty="0">
                <a:latin typeface="Times New Roman"/>
                <a:cs typeface="Times New Roman"/>
              </a:rPr>
              <a:t>at the </a:t>
            </a:r>
            <a:r>
              <a:rPr sz="1069" spc="10" dirty="0">
                <a:latin typeface="Times New Roman"/>
                <a:cs typeface="Times New Roman"/>
              </a:rPr>
              <a:t>end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or the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found.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average the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searches at most </a:t>
            </a:r>
            <a:r>
              <a:rPr sz="1069" spc="10" dirty="0">
                <a:latin typeface="Times New Roman"/>
                <a:cs typeface="Times New Roman"/>
              </a:rPr>
              <a:t>half the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The other methods get </a:t>
            </a:r>
            <a:r>
              <a:rPr sz="1069" spc="5" dirty="0">
                <a:latin typeface="Times New Roman"/>
                <a:cs typeface="Times New Roman"/>
              </a:rPr>
              <a:t>(), length () etc are one-step </a:t>
            </a:r>
            <a:r>
              <a:rPr sz="1069" spc="10" dirty="0">
                <a:latin typeface="Times New Roman"/>
                <a:cs typeface="Times New Roman"/>
              </a:rPr>
              <a:t>methods. They </a:t>
            </a:r>
            <a:r>
              <a:rPr sz="1069" spc="5" dirty="0">
                <a:latin typeface="Times New Roman"/>
                <a:cs typeface="Times New Roman"/>
              </a:rPr>
              <a:t>carry out their  operation in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instruction.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of any loop or other programming  structures to </a:t>
            </a:r>
            <a:r>
              <a:rPr sz="1069" spc="10" dirty="0">
                <a:latin typeface="Times New Roman"/>
                <a:cs typeface="Times New Roman"/>
              </a:rPr>
              <a:t>perform the </a:t>
            </a:r>
            <a:r>
              <a:rPr sz="1069" spc="5" dirty="0">
                <a:latin typeface="Times New Roman"/>
                <a:cs typeface="Times New Roman"/>
              </a:rPr>
              <a:t>task.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get()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gets </a:t>
            </a:r>
            <a:r>
              <a:rPr sz="1069" spc="10" dirty="0">
                <a:latin typeface="Times New Roman"/>
                <a:cs typeface="Times New Roman"/>
              </a:rPr>
              <a:t>the value from the </a:t>
            </a:r>
            <a:r>
              <a:rPr sz="1069" spc="5" dirty="0">
                <a:latin typeface="Times New Roman"/>
                <a:cs typeface="Times New Roman"/>
              </a:rPr>
              <a:t>specified  position just </a:t>
            </a:r>
            <a:r>
              <a:rPr sz="1069" spc="10" dirty="0">
                <a:latin typeface="Times New Roman"/>
                <a:cs typeface="Times New Roman"/>
              </a:rPr>
              <a:t>in one </a:t>
            </a:r>
            <a:r>
              <a:rPr sz="1069" spc="5" dirty="0">
                <a:latin typeface="Times New Roman"/>
                <a:cs typeface="Times New Roman"/>
              </a:rPr>
              <a:t>step. Similarly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update()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sets </a:t>
            </a:r>
            <a:r>
              <a:rPr sz="1069" spc="10" dirty="0">
                <a:latin typeface="Times New Roman"/>
                <a:cs typeface="Times New Roman"/>
              </a:rPr>
              <a:t>a value at the specific  position just in one-step.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length </a:t>
            </a:r>
            <a:r>
              <a:rPr sz="1069" spc="5" dirty="0">
                <a:latin typeface="Times New Roman"/>
                <a:cs typeface="Times New Roman"/>
              </a:rPr>
              <a:t>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other methods </a:t>
            </a:r>
            <a:r>
              <a:rPr sz="1069" i="1" spc="10" dirty="0">
                <a:latin typeface="Times New Roman"/>
                <a:cs typeface="Times New Roman"/>
              </a:rPr>
              <a:t>back(), start()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end()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perform </a:t>
            </a:r>
            <a:r>
              <a:rPr sz="1069" spc="5" dirty="0">
                <a:latin typeface="Times New Roman"/>
                <a:cs typeface="Times New Roman"/>
              </a:rPr>
              <a:t>their tasks </a:t>
            </a:r>
            <a:r>
              <a:rPr sz="1069" spc="10" dirty="0">
                <a:latin typeface="Times New Roman"/>
                <a:cs typeface="Times New Roman"/>
              </a:rPr>
              <a:t>only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step.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264" spc="5" dirty="0">
                <a:latin typeface="Arial"/>
                <a:cs typeface="Arial"/>
              </a:rPr>
              <a:t>List using Linked</a:t>
            </a:r>
            <a:r>
              <a:rPr sz="1264" spc="-68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Memory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267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seen </a:t>
            </a:r>
            <a:r>
              <a:rPr sz="1069" spc="10" dirty="0">
                <a:latin typeface="Times New Roman"/>
                <a:cs typeface="Times New Roman"/>
              </a:rPr>
              <a:t>the implementation of </a:t>
            </a:r>
            <a:r>
              <a:rPr sz="1069" spc="5" dirty="0">
                <a:latin typeface="Times New Roman"/>
                <a:cs typeface="Times New Roman"/>
              </a:rPr>
              <a:t>the list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of an array.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 discuss </a:t>
            </a:r>
            <a:r>
              <a:rPr sz="1069" spc="10" dirty="0">
                <a:latin typeface="Times New Roman"/>
                <a:cs typeface="Times New Roman"/>
              </a:rPr>
              <a:t>the implementation </a:t>
            </a:r>
            <a:r>
              <a:rPr sz="1069" spc="5" dirty="0">
                <a:latin typeface="Times New Roman"/>
                <a:cs typeface="Times New Roman"/>
              </a:rPr>
              <a:t>of the list while </a:t>
            </a:r>
            <a:r>
              <a:rPr sz="1069" spc="10" dirty="0">
                <a:latin typeface="Times New Roman"/>
                <a:cs typeface="Times New Roman"/>
              </a:rPr>
              <a:t>using linked memory.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 array, the  memory </a:t>
            </a:r>
            <a:r>
              <a:rPr sz="1069" spc="5" dirty="0">
                <a:latin typeface="Times New Roman"/>
                <a:cs typeface="Times New Roman"/>
              </a:rPr>
              <a:t>cells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are linked with </a:t>
            </a: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5" dirty="0">
                <a:latin typeface="Times New Roman"/>
                <a:cs typeface="Times New Roman"/>
              </a:rPr>
              <a:t>other. It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memory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contiguous. 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array, it is impossible that </a:t>
            </a:r>
            <a:r>
              <a:rPr sz="1069" spc="10" dirty="0">
                <a:latin typeface="Times New Roman"/>
                <a:cs typeface="Times New Roman"/>
              </a:rPr>
              <a:t>one element </a:t>
            </a:r>
            <a:r>
              <a:rPr sz="1069" spc="5" dirty="0">
                <a:latin typeface="Times New Roman"/>
                <a:cs typeface="Times New Roman"/>
              </a:rPr>
              <a:t>of the array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located </a:t>
            </a:r>
            <a:r>
              <a:rPr sz="1069" spc="10" dirty="0">
                <a:latin typeface="Times New Roman"/>
                <a:cs typeface="Times New Roman"/>
              </a:rPr>
              <a:t>at a memory </a:t>
            </a:r>
            <a:r>
              <a:rPr sz="1069" spc="5" dirty="0">
                <a:latin typeface="Times New Roman"/>
                <a:cs typeface="Times New Roman"/>
              </a:rPr>
              <a:t>location </a:t>
            </a:r>
            <a:r>
              <a:rPr sz="1069" spc="10" dirty="0">
                <a:latin typeface="Times New Roman"/>
                <a:cs typeface="Times New Roman"/>
              </a:rPr>
              <a:t>while the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located </a:t>
            </a:r>
            <a:r>
              <a:rPr sz="1069" spc="10" dirty="0">
                <a:latin typeface="Times New Roman"/>
                <a:cs typeface="Times New Roman"/>
              </a:rPr>
              <a:t>somewhere </a:t>
            </a:r>
            <a:r>
              <a:rPr sz="1069" spc="5" dirty="0">
                <a:latin typeface="Times New Roman"/>
                <a:cs typeface="Times New Roman"/>
              </a:rPr>
              <a:t>far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it  </a:t>
            </a:r>
            <a:r>
              <a:rPr sz="1069" spc="10" dirty="0">
                <a:latin typeface="Times New Roman"/>
                <a:cs typeface="Times New Roman"/>
              </a:rPr>
              <a:t>in the memory. </a:t>
            </a:r>
            <a:r>
              <a:rPr sz="1069" spc="5" dirty="0">
                <a:latin typeface="Times New Roman"/>
                <a:cs typeface="Times New Roman"/>
              </a:rPr>
              <a:t>It is located in </a:t>
            </a:r>
            <a:r>
              <a:rPr sz="1069" spc="10" dirty="0">
                <a:latin typeface="Times New Roman"/>
                <a:cs typeface="Times New Roman"/>
              </a:rPr>
              <a:t>very </a:t>
            </a:r>
            <a:r>
              <a:rPr sz="1069" spc="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location 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memory.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property 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array that its elements </a:t>
            </a:r>
            <a:r>
              <a:rPr sz="1069" spc="10" dirty="0">
                <a:latin typeface="Times New Roman"/>
                <a:cs typeface="Times New Roman"/>
              </a:rPr>
              <a:t>are placed </a:t>
            </a:r>
            <a:r>
              <a:rPr sz="1069" spc="5" dirty="0">
                <a:latin typeface="Times New Roman"/>
                <a:cs typeface="Times New Roman"/>
              </a:rPr>
              <a:t>together </a:t>
            </a:r>
            <a:r>
              <a:rPr sz="1069" spc="10" dirty="0">
                <a:latin typeface="Times New Roman"/>
                <a:cs typeface="Times New Roman"/>
              </a:rPr>
              <a:t>with one </a:t>
            </a:r>
            <a:r>
              <a:rPr sz="1069" spc="5" dirty="0">
                <a:latin typeface="Times New Roman"/>
                <a:cs typeface="Times New Roman"/>
              </a:rPr>
              <a:t>another in </a:t>
            </a:r>
            <a:r>
              <a:rPr sz="1069" spc="10" dirty="0">
                <a:latin typeface="Times New Roman"/>
                <a:cs typeface="Times New Roman"/>
              </a:rPr>
              <a:t>the memory. </a:t>
            </a:r>
            <a:r>
              <a:rPr sz="1069" spc="5" dirty="0">
                <a:latin typeface="Times New Roman"/>
                <a:cs typeface="Times New Roman"/>
              </a:rPr>
              <a:t>Moreover, 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declared the </a:t>
            </a:r>
            <a:r>
              <a:rPr sz="1069" spc="10" dirty="0">
                <a:latin typeface="Times New Roman"/>
                <a:cs typeface="Times New Roman"/>
              </a:rPr>
              <a:t>size of </a:t>
            </a:r>
            <a:r>
              <a:rPr sz="1069" spc="5" dirty="0">
                <a:latin typeface="Times New Roman"/>
                <a:cs typeface="Times New Roman"/>
              </a:rPr>
              <a:t>the array, it is not possible to </a:t>
            </a:r>
            <a:r>
              <a:rPr sz="1069" spc="10" dirty="0">
                <a:latin typeface="Times New Roman"/>
                <a:cs typeface="Times New Roman"/>
              </a:rPr>
              <a:t>increase </a:t>
            </a:r>
            <a:r>
              <a:rPr sz="1069" spc="5" dirty="0">
                <a:latin typeface="Times New Roman"/>
                <a:cs typeface="Times New Roman"/>
              </a:rPr>
              <a:t>or decrease  it during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execution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program. If </a:t>
            </a:r>
            <a:r>
              <a:rPr sz="1069" spc="10" dirty="0">
                <a:latin typeface="Times New Roman"/>
                <a:cs typeface="Times New Roman"/>
              </a:rPr>
              <a:t>we need more </a:t>
            </a:r>
            <a:r>
              <a:rPr sz="1069" spc="5" dirty="0">
                <a:latin typeface="Times New Roman"/>
                <a:cs typeface="Times New Roman"/>
              </a:rPr>
              <a:t>elements to store in the array,  there is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changing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size </a:t>
            </a:r>
            <a:r>
              <a:rPr sz="1069" spc="5" dirty="0">
                <a:latin typeface="Times New Roman"/>
                <a:cs typeface="Times New Roman"/>
              </a:rPr>
              <a:t>in the declaration.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compile the program  again </a:t>
            </a:r>
            <a:r>
              <a:rPr sz="1069" spc="5" dirty="0">
                <a:latin typeface="Times New Roman"/>
                <a:cs typeface="Times New Roman"/>
              </a:rPr>
              <a:t>before executing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array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size. </a:t>
            </a:r>
            <a:r>
              <a:rPr sz="1069" spc="10" dirty="0">
                <a:latin typeface="Times New Roman"/>
                <a:cs typeface="Times New Roman"/>
              </a:rPr>
              <a:t>But what happens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again need </a:t>
            </a:r>
            <a:r>
              <a:rPr sz="1069" spc="5" dirty="0">
                <a:latin typeface="Times New Roman"/>
                <a:cs typeface="Times New Roman"/>
              </a:rPr>
              <a:t>to store </a:t>
            </a:r>
            <a:r>
              <a:rPr sz="1069" spc="10" dirty="0">
                <a:latin typeface="Times New Roman"/>
                <a:cs typeface="Times New Roman"/>
              </a:rPr>
              <a:t>more </a:t>
            </a:r>
            <a:r>
              <a:rPr sz="1069" spc="5" dirty="0">
                <a:latin typeface="Times New Roman"/>
                <a:cs typeface="Times New Roman"/>
              </a:rPr>
              <a:t>elements?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change the code </a:t>
            </a:r>
            <a:r>
              <a:rPr sz="1069" spc="5" dirty="0">
                <a:latin typeface="Times New Roman"/>
                <a:cs typeface="Times New Roman"/>
              </a:rPr>
              <a:t>of our </a:t>
            </a:r>
            <a:r>
              <a:rPr sz="1069" spc="10" dirty="0">
                <a:latin typeface="Times New Roman"/>
                <a:cs typeface="Times New Roman"/>
              </a:rPr>
              <a:t>program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change the </a:t>
            </a:r>
            <a:r>
              <a:rPr sz="1069" spc="5" dirty="0">
                <a:latin typeface="Times New Roman"/>
                <a:cs typeface="Times New Roman"/>
              </a:rPr>
              <a:t>declaration of the array while recompiling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Suppose we have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the dynamic memory allocation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created </a:t>
            </a:r>
            <a:r>
              <a:rPr sz="1069" spc="5" dirty="0">
                <a:latin typeface="Times New Roman"/>
                <a:cs typeface="Times New Roman"/>
              </a:rPr>
              <a:t>an array of 100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use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operator. 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need </a:t>
            </a:r>
            <a:r>
              <a:rPr sz="1069" spc="10" dirty="0">
                <a:latin typeface="Times New Roman"/>
                <a:cs typeface="Times New Roman"/>
              </a:rPr>
              <a:t>of 200 elements,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 </a:t>
            </a:r>
            <a:r>
              <a:rPr sz="1069" spc="5" dirty="0">
                <a:latin typeface="Times New Roman"/>
                <a:cs typeface="Times New Roman"/>
              </a:rPr>
              <a:t>release this array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allocate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array of </a:t>
            </a:r>
            <a:r>
              <a:rPr sz="1069" spc="10" dirty="0">
                <a:latin typeface="Times New Roman"/>
                <a:cs typeface="Times New Roman"/>
              </a:rPr>
              <a:t>200 elements. Before </a:t>
            </a:r>
            <a:r>
              <a:rPr sz="1069" spc="5" dirty="0">
                <a:latin typeface="Times New Roman"/>
                <a:cs typeface="Times New Roman"/>
              </a:rPr>
              <a:t>releasing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previous </a:t>
            </a:r>
            <a:r>
              <a:rPr sz="1069" spc="10" dirty="0">
                <a:latin typeface="Times New Roman"/>
                <a:cs typeface="Times New Roman"/>
              </a:rPr>
              <a:t>array, </a:t>
            </a:r>
            <a:r>
              <a:rPr sz="1069" spc="5" dirty="0">
                <a:latin typeface="Times New Roman"/>
                <a:cs typeface="Times New Roman"/>
              </a:rPr>
              <a:t>it will wise to </a:t>
            </a:r>
            <a:r>
              <a:rPr sz="1069" spc="10" dirty="0">
                <a:latin typeface="Times New Roman"/>
                <a:cs typeface="Times New Roman"/>
              </a:rPr>
              <a:t>copy </a:t>
            </a:r>
            <a:r>
              <a:rPr sz="1069" spc="5" dirty="0">
                <a:latin typeface="Times New Roman"/>
                <a:cs typeface="Times New Roman"/>
              </a:rPr>
              <a:t>its elements to 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that it </a:t>
            </a: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spc="5" dirty="0">
                <a:latin typeface="Times New Roman"/>
                <a:cs typeface="Times New Roman"/>
              </a:rPr>
              <a:t>not  </a:t>
            </a:r>
            <a:r>
              <a:rPr sz="1069" spc="10" dirty="0">
                <a:latin typeface="Times New Roman"/>
                <a:cs typeface="Times New Roman"/>
              </a:rPr>
              <a:t>lose any information.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this new </a:t>
            </a:r>
            <a:r>
              <a:rPr sz="1069" spc="5" dirty="0">
                <a:latin typeface="Times New Roman"/>
                <a:cs typeface="Times New Roman"/>
              </a:rPr>
              <a:t>array is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‘ready for use’ position. </a:t>
            </a:r>
            <a:r>
              <a:rPr sz="1069" spc="10" dirty="0">
                <a:latin typeface="Times New Roman"/>
                <a:cs typeface="Times New Roman"/>
              </a:rPr>
              <a:t>Thus the  </a:t>
            </a:r>
            <a:r>
              <a:rPr sz="1069" spc="5" dirty="0">
                <a:latin typeface="Times New Roman"/>
                <a:cs typeface="Times New Roman"/>
              </a:rPr>
              <a:t>procedure of creating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array is not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easy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task.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avoid such problems, usually faced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programmers while using an array,  </a:t>
            </a:r>
            <a:r>
              <a:rPr sz="1069" spc="5" dirty="0">
                <a:latin typeface="Times New Roman"/>
                <a:cs typeface="Times New Roman"/>
              </a:rPr>
              <a:t>there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need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using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linked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memory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various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cells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memory,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not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located continuously. In this process, each cell of </a:t>
            </a:r>
            <a:r>
              <a:rPr sz="1069" spc="10" dirty="0">
                <a:latin typeface="Times New Roman"/>
                <a:cs typeface="Times New Roman"/>
              </a:rPr>
              <a:t>the memory </a:t>
            </a:r>
            <a:r>
              <a:rPr sz="1069" spc="5" dirty="0">
                <a:latin typeface="Times New Roman"/>
                <a:cs typeface="Times New Roman"/>
              </a:rPr>
              <a:t>not only </a:t>
            </a:r>
            <a:r>
              <a:rPr sz="1069" spc="10" dirty="0">
                <a:latin typeface="Times New Roman"/>
                <a:cs typeface="Times New Roman"/>
              </a:rPr>
              <a:t>contains the  value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but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also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information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where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next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element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residing </a:t>
            </a:r>
            <a:r>
              <a:rPr sz="1069" spc="10" dirty="0">
                <a:latin typeface="Times New Roman"/>
                <a:cs typeface="Times New Roman"/>
              </a:rPr>
              <a:t>in the memory. </a:t>
            </a:r>
            <a:r>
              <a:rPr sz="1069" spc="5" dirty="0">
                <a:latin typeface="Times New Roman"/>
                <a:cs typeface="Times New Roman"/>
              </a:rPr>
              <a:t>It is not necessary that </a:t>
            </a:r>
            <a:r>
              <a:rPr sz="1069" spc="10" dirty="0">
                <a:latin typeface="Times New Roman"/>
                <a:cs typeface="Times New Roman"/>
              </a:rPr>
              <a:t>the next element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at the next </a:t>
            </a:r>
            <a:r>
              <a:rPr sz="1069" spc="5" dirty="0">
                <a:latin typeface="Times New Roman"/>
                <a:cs typeface="Times New Roman"/>
              </a:rPr>
              <a:t>location  </a:t>
            </a:r>
            <a:r>
              <a:rPr sz="1069" spc="10" dirty="0">
                <a:latin typeface="Times New Roman"/>
                <a:cs typeface="Times New Roman"/>
              </a:rPr>
              <a:t>in the memory.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may be anywhere in the memory.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to </a:t>
            </a:r>
            <a:r>
              <a:rPr sz="1069" spc="5" dirty="0">
                <a:latin typeface="Times New Roman"/>
                <a:cs typeface="Times New Roman"/>
              </a:rPr>
              <a:t>keep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track of it.  </a:t>
            </a:r>
            <a:r>
              <a:rPr sz="1069" spc="10" dirty="0">
                <a:latin typeface="Times New Roman"/>
                <a:cs typeface="Times New Roman"/>
              </a:rPr>
              <a:t>Thus,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way,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element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must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explicitly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information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about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location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second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element.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Similarly,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second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must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know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where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15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51483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5" y="868857"/>
            <a:ext cx="4852458" cy="2745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02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third </a:t>
            </a:r>
            <a:r>
              <a:rPr sz="1069" spc="5" dirty="0">
                <a:latin typeface="Times New Roman"/>
                <a:cs typeface="Times New Roman"/>
              </a:rPr>
              <a:t>element is </a:t>
            </a:r>
            <a:r>
              <a:rPr sz="1069" spc="10" dirty="0">
                <a:latin typeface="Times New Roman"/>
                <a:cs typeface="Times New Roman"/>
              </a:rPr>
              <a:t>located and the third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the position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fourth element  </a:t>
            </a:r>
            <a:r>
              <a:rPr sz="1069" spc="10" dirty="0">
                <a:latin typeface="Times New Roman"/>
                <a:cs typeface="Times New Roman"/>
              </a:rPr>
              <a:t>and so </a:t>
            </a:r>
            <a:r>
              <a:rPr sz="1069" spc="5" dirty="0">
                <a:latin typeface="Times New Roman"/>
                <a:cs typeface="Times New Roman"/>
              </a:rPr>
              <a:t>on. </a:t>
            </a:r>
            <a:r>
              <a:rPr sz="1069" spc="10" dirty="0">
                <a:latin typeface="Times New Roman"/>
                <a:cs typeface="Times New Roman"/>
              </a:rPr>
              <a:t>Thus, </a:t>
            </a:r>
            <a:r>
              <a:rPr sz="1069" spc="5" dirty="0">
                <a:latin typeface="Times New Roman"/>
                <a:cs typeface="Times New Roman"/>
              </a:rPr>
              <a:t>each cell (space) of the list will </a:t>
            </a:r>
            <a:r>
              <a:rPr sz="1069" spc="10" dirty="0">
                <a:latin typeface="Times New Roman"/>
                <a:cs typeface="Times New Roman"/>
              </a:rPr>
              <a:t>provide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element  along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information about where the next element </a:t>
            </a:r>
            <a:r>
              <a:rPr sz="1069" spc="5" dirty="0">
                <a:latin typeface="Times New Roman"/>
                <a:cs typeface="Times New Roman"/>
              </a:rPr>
              <a:t>is in </a:t>
            </a:r>
            <a:r>
              <a:rPr sz="1069" spc="10" dirty="0">
                <a:latin typeface="Times New Roman"/>
                <a:cs typeface="Times New Roman"/>
              </a:rPr>
              <a:t>the memory. This  </a:t>
            </a:r>
            <a:r>
              <a:rPr sz="1069" spc="5" dirty="0">
                <a:latin typeface="Times New Roman"/>
                <a:cs typeface="Times New Roman"/>
              </a:rPr>
              <a:t>information of the next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accomplished </a:t>
            </a:r>
            <a:r>
              <a:rPr sz="1069" spc="5" dirty="0">
                <a:latin typeface="Times New Roman"/>
                <a:cs typeface="Times New Roman"/>
              </a:rPr>
              <a:t>by holding </a:t>
            </a:r>
            <a:r>
              <a:rPr sz="1069" spc="10" dirty="0">
                <a:latin typeface="Times New Roman"/>
                <a:cs typeface="Times New Roman"/>
              </a:rPr>
              <a:t>the memory </a:t>
            </a:r>
            <a:r>
              <a:rPr sz="1069" spc="5" dirty="0">
                <a:latin typeface="Times New Roman"/>
                <a:cs typeface="Times New Roman"/>
              </a:rPr>
              <a:t>address of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next element.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memory address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understood as the index of the array. </a:t>
            </a:r>
            <a:r>
              <a:rPr sz="1069" spc="10" dirty="0">
                <a:latin typeface="Times New Roman"/>
                <a:cs typeface="Times New Roman"/>
              </a:rPr>
              <a:t>As 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access </a:t>
            </a:r>
            <a:r>
              <a:rPr sz="1069" spc="10" dirty="0">
                <a:latin typeface="Times New Roman"/>
                <a:cs typeface="Times New Roman"/>
              </a:rPr>
              <a:t>an element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its index. Similarly,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can access a memory location by using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address, normally called </a:t>
            </a:r>
            <a:r>
              <a:rPr sz="1069" spc="10" dirty="0">
                <a:latin typeface="Times New Roman"/>
                <a:cs typeface="Times New Roman"/>
              </a:rPr>
              <a:t>memory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address.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264" spc="5" dirty="0">
                <a:latin typeface="Arial"/>
                <a:cs typeface="Arial"/>
              </a:rPr>
              <a:t>Linked</a:t>
            </a:r>
            <a:r>
              <a:rPr sz="1264" spc="-78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List</a:t>
            </a:r>
            <a:endParaRPr sz="1264">
              <a:latin typeface="Arial"/>
              <a:cs typeface="Arial"/>
            </a:endParaRPr>
          </a:p>
          <a:p>
            <a:pPr marL="12347" marR="6173" algn="just">
              <a:lnSpc>
                <a:spcPct val="98300"/>
              </a:lnSpc>
              <a:spcBef>
                <a:spcPts val="267"/>
              </a:spcBef>
            </a:pPr>
            <a:r>
              <a:rPr sz="1069" spc="10" dirty="0">
                <a:latin typeface="Times New Roman"/>
                <a:cs typeface="Times New Roman"/>
              </a:rPr>
              <a:t>For the </a:t>
            </a:r>
            <a:r>
              <a:rPr sz="1069" spc="5" dirty="0">
                <a:latin typeface="Times New Roman"/>
                <a:cs typeface="Times New Roman"/>
              </a:rPr>
              <a:t>utilization </a:t>
            </a:r>
            <a:r>
              <a:rPr sz="1069" spc="10" dirty="0">
                <a:latin typeface="Times New Roman"/>
                <a:cs typeface="Times New Roman"/>
              </a:rPr>
              <a:t>of the concept </a:t>
            </a:r>
            <a:r>
              <a:rPr sz="1069" spc="5" dirty="0">
                <a:latin typeface="Times New Roman"/>
                <a:cs typeface="Times New Roman"/>
              </a:rPr>
              <a:t>of linked </a:t>
            </a:r>
            <a:r>
              <a:rPr sz="1069" spc="10" dirty="0">
                <a:latin typeface="Times New Roman"/>
                <a:cs typeface="Times New Roman"/>
              </a:rPr>
              <a:t>memory,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usually define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structure,  called </a:t>
            </a:r>
            <a:r>
              <a:rPr sz="1069" spc="10" dirty="0">
                <a:latin typeface="Times New Roman"/>
                <a:cs typeface="Times New Roman"/>
              </a:rPr>
              <a:t>linked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To form </a:t>
            </a:r>
            <a:r>
              <a:rPr sz="1069" spc="10" dirty="0">
                <a:latin typeface="Times New Roman"/>
                <a:cs typeface="Times New Roman"/>
              </a:rPr>
              <a:t>a linked </a:t>
            </a:r>
            <a:r>
              <a:rPr sz="1069" spc="5" dirty="0">
                <a:latin typeface="Times New Roman"/>
                <a:cs typeface="Times New Roman"/>
              </a:rPr>
              <a:t>list, at </a:t>
            </a:r>
            <a:r>
              <a:rPr sz="1069" dirty="0">
                <a:latin typeface="Times New Roman"/>
                <a:cs typeface="Times New Roman"/>
              </a:rPr>
              <a:t>first,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define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comprises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fields. i.e.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object </a:t>
            </a:r>
            <a:r>
              <a:rPr sz="1069" spc="5" dirty="0">
                <a:latin typeface="Times New Roman"/>
                <a:cs typeface="Times New Roman"/>
              </a:rPr>
              <a:t>field that </a:t>
            </a:r>
            <a:r>
              <a:rPr sz="1069" spc="10" dirty="0">
                <a:latin typeface="Times New Roman"/>
                <a:cs typeface="Times New Roman"/>
              </a:rPr>
              <a:t>holds the </a:t>
            </a:r>
            <a:r>
              <a:rPr sz="1069" spc="5" dirty="0">
                <a:latin typeface="Times New Roman"/>
                <a:cs typeface="Times New Roman"/>
              </a:rPr>
              <a:t>actual list </a:t>
            </a:r>
            <a:r>
              <a:rPr sz="1069" spc="10" dirty="0">
                <a:latin typeface="Times New Roman"/>
                <a:cs typeface="Times New Roman"/>
              </a:rPr>
              <a:t>element 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holds  </a:t>
            </a:r>
            <a:r>
              <a:rPr sz="1069" spc="5" dirty="0">
                <a:latin typeface="Times New Roman"/>
                <a:cs typeface="Times New Roman"/>
              </a:rPr>
              <a:t>the starting location of </a:t>
            </a:r>
            <a:r>
              <a:rPr sz="1069" spc="10" dirty="0">
                <a:latin typeface="Times New Roman"/>
                <a:cs typeface="Times New Roman"/>
              </a:rPr>
              <a:t>the next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6513" y="3898086"/>
            <a:ext cx="38893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o</a:t>
            </a:r>
            <a:r>
              <a:rPr sz="1069" b="1" spc="19" dirty="0">
                <a:latin typeface="Times New Roman"/>
                <a:cs typeface="Times New Roman"/>
              </a:rPr>
              <a:t>b</a:t>
            </a:r>
            <a:r>
              <a:rPr sz="1069" b="1" spc="5" dirty="0">
                <a:latin typeface="Times New Roman"/>
                <a:cs typeface="Times New Roman"/>
              </a:rPr>
              <a:t>j</a:t>
            </a:r>
            <a:r>
              <a:rPr sz="1069" b="1" dirty="0">
                <a:latin typeface="Times New Roman"/>
                <a:cs typeface="Times New Roman"/>
              </a:rPr>
              <a:t>e</a:t>
            </a:r>
            <a:r>
              <a:rPr sz="1069" b="1" spc="10" dirty="0">
                <a:latin typeface="Times New Roman"/>
                <a:cs typeface="Times New Roman"/>
              </a:rPr>
              <a:t>ct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8444" y="3898074"/>
            <a:ext cx="28151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next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3679" y="3741314"/>
            <a:ext cx="115570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720" y="0"/>
                </a:lnTo>
              </a:path>
            </a:pathLst>
          </a:custGeom>
          <a:ln w="609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776273" y="3738351"/>
            <a:ext cx="0" cy="493889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7491"/>
                </a:lnTo>
              </a:path>
            </a:pathLst>
          </a:custGeom>
          <a:ln w="533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773679" y="4228783"/>
            <a:ext cx="732190" cy="0"/>
          </a:xfrm>
          <a:custGeom>
            <a:avLst/>
            <a:gdLst/>
            <a:ahLst/>
            <a:cxnLst/>
            <a:rect l="l" t="t" r="r" b="b"/>
            <a:pathLst>
              <a:path w="753110">
                <a:moveTo>
                  <a:pt x="0" y="0"/>
                </a:moveTo>
                <a:lnTo>
                  <a:pt x="752855" y="0"/>
                </a:lnTo>
              </a:path>
            </a:pathLst>
          </a:custGeom>
          <a:ln w="609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508216" y="3744278"/>
            <a:ext cx="0" cy="487715"/>
          </a:xfrm>
          <a:custGeom>
            <a:avLst/>
            <a:gdLst/>
            <a:ahLst/>
            <a:cxnLst/>
            <a:rect l="l" t="t" r="r" b="b"/>
            <a:pathLst>
              <a:path h="501650">
                <a:moveTo>
                  <a:pt x="0" y="0"/>
                </a:moveTo>
                <a:lnTo>
                  <a:pt x="0" y="501395"/>
                </a:lnTo>
              </a:path>
            </a:pathLst>
          </a:custGeom>
          <a:ln w="533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510808" y="4228783"/>
            <a:ext cx="4130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609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926417" y="3738351"/>
            <a:ext cx="0" cy="493889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7491"/>
                </a:lnTo>
              </a:path>
            </a:pathLst>
          </a:custGeom>
          <a:ln w="609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310781" y="4387459"/>
            <a:ext cx="4893822" cy="820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08" marR="4939" algn="just">
              <a:lnSpc>
                <a:spcPct val="98400"/>
              </a:lnSpc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chain of these nodes forms a linked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let’s consider our previous </a:t>
            </a:r>
            <a:r>
              <a:rPr sz="1069" spc="5" dirty="0">
                <a:latin typeface="Times New Roman"/>
                <a:cs typeface="Times New Roman"/>
              </a:rPr>
              <a:t>list, </a:t>
            </a:r>
            <a:r>
              <a:rPr sz="1069" spc="10" dirty="0">
                <a:latin typeface="Times New Roman"/>
                <a:cs typeface="Times New Roman"/>
              </a:rPr>
              <a:t>used  with an </a:t>
            </a:r>
            <a:r>
              <a:rPr sz="1069" spc="5" dirty="0">
                <a:latin typeface="Times New Roman"/>
                <a:cs typeface="Times New Roman"/>
              </a:rPr>
              <a:t>array i.e. 2, 6, 8, 7, </a:t>
            </a:r>
            <a:r>
              <a:rPr sz="1069" spc="10" dirty="0">
                <a:latin typeface="Times New Roman"/>
                <a:cs typeface="Times New Roman"/>
              </a:rPr>
              <a:t>1. </a:t>
            </a:r>
            <a:r>
              <a:rPr sz="1069" spc="5" dirty="0">
                <a:latin typeface="Times New Roman"/>
                <a:cs typeface="Times New Roman"/>
              </a:rPr>
              <a:t>Following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represents the list stored  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linked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1069" b="1" spc="10" dirty="0">
                <a:latin typeface="Times New Roman"/>
                <a:cs typeface="Times New Roman"/>
              </a:rPr>
              <a:t>Head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57194" y="5035919"/>
            <a:ext cx="4554273" cy="0"/>
          </a:xfrm>
          <a:custGeom>
            <a:avLst/>
            <a:gdLst/>
            <a:ahLst/>
            <a:cxnLst/>
            <a:rect l="l" t="t" r="r" b="b"/>
            <a:pathLst>
              <a:path w="4684395">
                <a:moveTo>
                  <a:pt x="0" y="0"/>
                </a:moveTo>
                <a:lnTo>
                  <a:pt x="4684014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730587" y="5038514"/>
            <a:ext cx="0" cy="29818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996916" y="5038514"/>
            <a:ext cx="0" cy="29818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148786" y="5038514"/>
            <a:ext cx="0" cy="29818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410301" y="5038514"/>
            <a:ext cx="0" cy="29818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671814" y="5038514"/>
            <a:ext cx="0" cy="29818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828502" y="5038514"/>
            <a:ext cx="0" cy="29818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142245" y="5038514"/>
            <a:ext cx="0" cy="29818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403388" y="5038514"/>
            <a:ext cx="0" cy="29818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560445" y="5038514"/>
            <a:ext cx="0" cy="29818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821589" y="5038514"/>
            <a:ext cx="0" cy="29818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083103" y="5038514"/>
            <a:ext cx="0" cy="29818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239789" y="5038514"/>
            <a:ext cx="0" cy="29818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553532" y="5038514"/>
            <a:ext cx="0" cy="29818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815046" y="5038514"/>
            <a:ext cx="0" cy="29818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971733" y="5038514"/>
            <a:ext cx="0" cy="29818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257194" y="5338920"/>
            <a:ext cx="4554273" cy="0"/>
          </a:xfrm>
          <a:custGeom>
            <a:avLst/>
            <a:gdLst/>
            <a:ahLst/>
            <a:cxnLst/>
            <a:rect l="l" t="t" r="r" b="b"/>
            <a:pathLst>
              <a:path w="4684395">
                <a:moveTo>
                  <a:pt x="0" y="0"/>
                </a:moveTo>
                <a:lnTo>
                  <a:pt x="4684014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730587" y="5341513"/>
            <a:ext cx="0" cy="161749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996916" y="5341513"/>
            <a:ext cx="0" cy="161749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148786" y="5341513"/>
            <a:ext cx="0" cy="161749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410301" y="5341513"/>
            <a:ext cx="0" cy="161749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671814" y="5341513"/>
            <a:ext cx="0" cy="161749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828502" y="5341513"/>
            <a:ext cx="0" cy="161749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142245" y="5341513"/>
            <a:ext cx="0" cy="161749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403388" y="5341513"/>
            <a:ext cx="0" cy="161749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560445" y="5341513"/>
            <a:ext cx="0" cy="161749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821589" y="5341513"/>
            <a:ext cx="0" cy="161749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4083103" y="5341513"/>
            <a:ext cx="0" cy="161749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4239789" y="5341513"/>
            <a:ext cx="0" cy="161749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4553532" y="5341513"/>
            <a:ext cx="0" cy="161749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815046" y="5341513"/>
            <a:ext cx="0" cy="161749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4971733" y="5341513"/>
            <a:ext cx="0" cy="161749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/>
          <p:nvPr/>
        </p:nvSpPr>
        <p:spPr>
          <a:xfrm>
            <a:off x="1781207" y="550202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60519" y="550202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92441" y="550202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71768" y="550202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03689" y="550202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26709" y="5502027"/>
            <a:ext cx="45993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size </a:t>
            </a:r>
            <a:r>
              <a:rPr sz="1069" b="1" spc="15" dirty="0">
                <a:latin typeface="Times New Roman"/>
                <a:cs typeface="Times New Roman"/>
              </a:rPr>
              <a:t>=</a:t>
            </a:r>
            <a:r>
              <a:rPr sz="1069" b="1" spc="-78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257194" y="5505608"/>
            <a:ext cx="4554273" cy="0"/>
          </a:xfrm>
          <a:custGeom>
            <a:avLst/>
            <a:gdLst/>
            <a:ahLst/>
            <a:cxnLst/>
            <a:rect l="l" t="t" r="r" b="b"/>
            <a:pathLst>
              <a:path w="4684395">
                <a:moveTo>
                  <a:pt x="0" y="0"/>
                </a:moveTo>
                <a:lnTo>
                  <a:pt x="4684014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1260157" y="5033326"/>
            <a:ext cx="0" cy="788988"/>
          </a:xfrm>
          <a:custGeom>
            <a:avLst/>
            <a:gdLst/>
            <a:ahLst/>
            <a:cxnLst/>
            <a:rect l="l" t="t" r="r" b="b"/>
            <a:pathLst>
              <a:path h="811529">
                <a:moveTo>
                  <a:pt x="0" y="0"/>
                </a:moveTo>
                <a:lnTo>
                  <a:pt x="0" y="81153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1257193" y="5819351"/>
            <a:ext cx="470429" cy="0"/>
          </a:xfrm>
          <a:custGeom>
            <a:avLst/>
            <a:gdLst/>
            <a:ahLst/>
            <a:cxnLst/>
            <a:rect l="l" t="t" r="r" b="b"/>
            <a:pathLst>
              <a:path w="483869">
                <a:moveTo>
                  <a:pt x="0" y="0"/>
                </a:moveTo>
                <a:lnTo>
                  <a:pt x="483869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1730587" y="5508201"/>
            <a:ext cx="0" cy="314237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308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1733549" y="5819351"/>
            <a:ext cx="261144" cy="0"/>
          </a:xfrm>
          <a:custGeom>
            <a:avLst/>
            <a:gdLst/>
            <a:ahLst/>
            <a:cxnLst/>
            <a:rect l="l" t="t" r="r" b="b"/>
            <a:pathLst>
              <a:path w="268605">
                <a:moveTo>
                  <a:pt x="0" y="0"/>
                </a:moveTo>
                <a:lnTo>
                  <a:pt x="268224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1996916" y="5508201"/>
            <a:ext cx="0" cy="314237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3088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1999509" y="5819351"/>
            <a:ext cx="146932" cy="0"/>
          </a:xfrm>
          <a:custGeom>
            <a:avLst/>
            <a:gdLst/>
            <a:ahLst/>
            <a:cxnLst/>
            <a:rect l="l" t="t" r="r" b="b"/>
            <a:pathLst>
              <a:path w="151130">
                <a:moveTo>
                  <a:pt x="0" y="0"/>
                </a:moveTo>
                <a:lnTo>
                  <a:pt x="150875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2148786" y="5508201"/>
            <a:ext cx="0" cy="314237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3088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2151380" y="5819351"/>
            <a:ext cx="256822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2410301" y="5508201"/>
            <a:ext cx="0" cy="314237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3088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2412893" y="5819351"/>
            <a:ext cx="256822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2671814" y="5508201"/>
            <a:ext cx="0" cy="314237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3088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2674409" y="5819351"/>
            <a:ext cx="151253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2828502" y="5508201"/>
            <a:ext cx="0" cy="314237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308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2831465" y="5819351"/>
            <a:ext cx="308681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699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3142245" y="5508201"/>
            <a:ext cx="0" cy="314237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3088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144836" y="5819351"/>
            <a:ext cx="255588" cy="0"/>
          </a:xfrm>
          <a:custGeom>
            <a:avLst/>
            <a:gdLst/>
            <a:ahLst/>
            <a:cxnLst/>
            <a:rect l="l" t="t" r="r" b="b"/>
            <a:pathLst>
              <a:path w="262889">
                <a:moveTo>
                  <a:pt x="0" y="0"/>
                </a:moveTo>
                <a:lnTo>
                  <a:pt x="262889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3403388" y="5508201"/>
            <a:ext cx="0" cy="314237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308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3406352" y="5819351"/>
            <a:ext cx="151253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3560445" y="5508201"/>
            <a:ext cx="0" cy="314237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308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3563408" y="5819351"/>
            <a:ext cx="255588" cy="0"/>
          </a:xfrm>
          <a:custGeom>
            <a:avLst/>
            <a:gdLst/>
            <a:ahLst/>
            <a:cxnLst/>
            <a:rect l="l" t="t" r="r" b="b"/>
            <a:pathLst>
              <a:path w="262889">
                <a:moveTo>
                  <a:pt x="0" y="0"/>
                </a:moveTo>
                <a:lnTo>
                  <a:pt x="262889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3821589" y="5508201"/>
            <a:ext cx="0" cy="314237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3088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3824182" y="5819351"/>
            <a:ext cx="256822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4083103" y="5508201"/>
            <a:ext cx="0" cy="314237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3088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4085696" y="5819351"/>
            <a:ext cx="151253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4239789" y="5508201"/>
            <a:ext cx="0" cy="314237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308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4242751" y="5819351"/>
            <a:ext cx="308681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4553532" y="5508201"/>
            <a:ext cx="0" cy="314237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3088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4556125" y="5819351"/>
            <a:ext cx="256822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4815046" y="5508201"/>
            <a:ext cx="0" cy="314237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3088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4817639" y="5819351"/>
            <a:ext cx="151253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4971733" y="5508201"/>
            <a:ext cx="0" cy="314237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308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4974695" y="5819351"/>
            <a:ext cx="830968" cy="0"/>
          </a:xfrm>
          <a:custGeom>
            <a:avLst/>
            <a:gdLst/>
            <a:ahLst/>
            <a:cxnLst/>
            <a:rect l="l" t="t" r="r" b="b"/>
            <a:pathLst>
              <a:path w="854710">
                <a:moveTo>
                  <a:pt x="0" y="0"/>
                </a:moveTo>
                <a:lnTo>
                  <a:pt x="854201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5808132" y="5033326"/>
            <a:ext cx="0" cy="788988"/>
          </a:xfrm>
          <a:custGeom>
            <a:avLst/>
            <a:gdLst/>
            <a:ahLst/>
            <a:cxnLst/>
            <a:rect l="l" t="t" r="r" b="b"/>
            <a:pathLst>
              <a:path h="811529">
                <a:moveTo>
                  <a:pt x="0" y="0"/>
                </a:moveTo>
                <a:lnTo>
                  <a:pt x="0" y="81153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 txBox="1"/>
          <p:nvPr/>
        </p:nvSpPr>
        <p:spPr>
          <a:xfrm>
            <a:off x="1352267" y="6136169"/>
            <a:ext cx="4853693" cy="3227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6796"/>
            <a:r>
              <a:rPr sz="1069" b="1" spc="10" dirty="0">
                <a:latin typeface="Times New Roman"/>
                <a:cs typeface="Times New Roman"/>
              </a:rPr>
              <a:t>current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diagram </a:t>
            </a:r>
            <a:r>
              <a:rPr sz="1069" spc="5" dirty="0">
                <a:latin typeface="Times New Roman"/>
                <a:cs typeface="Times New Roman"/>
              </a:rPr>
              <a:t>just represents the </a:t>
            </a:r>
            <a:r>
              <a:rPr sz="1069" spc="10" dirty="0">
                <a:latin typeface="Times New Roman"/>
                <a:cs typeface="Times New Roman"/>
              </a:rPr>
              <a:t>linked </a:t>
            </a:r>
            <a:r>
              <a:rPr sz="1069" spc="5" dirty="0">
                <a:latin typeface="Times New Roman"/>
                <a:cs typeface="Times New Roman"/>
              </a:rPr>
              <a:t>list. In </a:t>
            </a:r>
            <a:r>
              <a:rPr sz="1069" spc="10" dirty="0">
                <a:latin typeface="Times New Roman"/>
                <a:cs typeface="Times New Roman"/>
              </a:rPr>
              <a:t>the memory,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nodes may </a:t>
            </a:r>
            <a:r>
              <a:rPr sz="1069" spc="5" dirty="0">
                <a:latin typeface="Times New Roman"/>
                <a:cs typeface="Times New Roman"/>
              </a:rPr>
              <a:t>occur  at different locations </a:t>
            </a:r>
            <a:r>
              <a:rPr sz="1069" spc="10" dirty="0">
                <a:latin typeface="Times New Roman"/>
                <a:cs typeface="Times New Roman"/>
              </a:rPr>
              <a:t>but the </a:t>
            </a:r>
            <a:r>
              <a:rPr sz="1069" i="1" spc="10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part </a:t>
            </a:r>
            <a:r>
              <a:rPr sz="1069" spc="5" dirty="0">
                <a:latin typeface="Times New Roman"/>
                <a:cs typeface="Times New Roman"/>
              </a:rPr>
              <a:t>of each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contains the address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 node. Thus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forms a chain of nodes which 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a linked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While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using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knew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started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1that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means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first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is </a:t>
            </a:r>
            <a:r>
              <a:rPr sz="1069" spc="10" dirty="0">
                <a:latin typeface="Times New Roman"/>
                <a:cs typeface="Times New Roman"/>
              </a:rPr>
              <a:t>at index </a:t>
            </a:r>
            <a:r>
              <a:rPr sz="1069" spc="5" dirty="0">
                <a:latin typeface="Times New Roman"/>
                <a:cs typeface="Times New Roman"/>
              </a:rPr>
              <a:t>1. Similarly </a:t>
            </a:r>
            <a:r>
              <a:rPr sz="1069" spc="10" dirty="0">
                <a:latin typeface="Times New Roman"/>
                <a:cs typeface="Times New Roman"/>
              </a:rPr>
              <a:t>in the linked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need </a:t>
            </a:r>
            <a:r>
              <a:rPr sz="1069" spc="10" dirty="0">
                <a:latin typeface="Times New Roman"/>
                <a:cs typeface="Times New Roman"/>
              </a:rPr>
              <a:t>to know the  </a:t>
            </a:r>
            <a:r>
              <a:rPr sz="1069" spc="5" dirty="0">
                <a:latin typeface="Times New Roman"/>
                <a:cs typeface="Times New Roman"/>
              </a:rPr>
              <a:t>starting point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this purpose, </a:t>
            </a:r>
            <a:r>
              <a:rPr sz="1069" spc="10" dirty="0">
                <a:latin typeface="Times New Roman"/>
                <a:cs typeface="Times New Roman"/>
              </a:rPr>
              <a:t>we have a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i="1" spc="10" dirty="0">
                <a:latin typeface="Times New Roman"/>
                <a:cs typeface="Times New Roman"/>
              </a:rPr>
              <a:t>head </a:t>
            </a:r>
            <a:r>
              <a:rPr sz="1069" spc="5" dirty="0">
                <a:latin typeface="Times New Roman"/>
                <a:cs typeface="Times New Roman"/>
              </a:rPr>
              <a:t>that points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don’t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i="1" spc="10" dirty="0">
                <a:latin typeface="Times New Roman"/>
                <a:cs typeface="Times New Roman"/>
              </a:rPr>
              <a:t>head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possible </a:t>
            </a:r>
            <a:r>
              <a:rPr sz="1069" spc="10" dirty="0">
                <a:latin typeface="Times New Roman"/>
                <a:cs typeface="Times New Roman"/>
              </a:rPr>
              <a:t>to know the </a:t>
            </a:r>
            <a:r>
              <a:rPr sz="1069" spc="5" dirty="0">
                <a:latin typeface="Times New Roman"/>
                <a:cs typeface="Times New Roman"/>
              </a:rPr>
              <a:t>starting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i="1" spc="5" dirty="0">
                <a:latin typeface="Times New Roman"/>
                <a:cs typeface="Times New Roman"/>
              </a:rPr>
              <a:t>current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point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the  list.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this </a:t>
            </a:r>
            <a:r>
              <a:rPr sz="1069" spc="5" dirty="0">
                <a:latin typeface="Times New Roman"/>
                <a:cs typeface="Times New Roman"/>
              </a:rPr>
              <a:t>pointer to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remove current node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Here in the  </a:t>
            </a:r>
            <a:r>
              <a:rPr sz="1069" spc="5" dirty="0">
                <a:latin typeface="Times New Roman"/>
                <a:cs typeface="Times New Roman"/>
              </a:rPr>
              <a:t>linked list,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current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and not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used </a:t>
            </a:r>
            <a:r>
              <a:rPr sz="1069" spc="5" dirty="0">
                <a:latin typeface="Times New Roman"/>
                <a:cs typeface="Times New Roman"/>
              </a:rPr>
              <a:t>while using an array.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field of </a:t>
            </a:r>
            <a:r>
              <a:rPr sz="1069" spc="10" dirty="0">
                <a:latin typeface="Times New Roman"/>
                <a:cs typeface="Times New Roman"/>
              </a:rPr>
              <a:t>the last node </a:t>
            </a:r>
            <a:r>
              <a:rPr sz="1069" spc="5" dirty="0">
                <a:latin typeface="Times New Roman"/>
                <a:cs typeface="Times New Roman"/>
              </a:rPr>
              <a:t>points to nothing .It is </a:t>
            </a:r>
            <a:r>
              <a:rPr sz="1069" spc="10" dirty="0">
                <a:latin typeface="Times New Roman"/>
                <a:cs typeface="Times New Roman"/>
              </a:rPr>
              <a:t>the end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place </a:t>
            </a:r>
            <a:r>
              <a:rPr sz="1069" spc="10" dirty="0">
                <a:latin typeface="Times New Roman"/>
                <a:cs typeface="Times New Roman"/>
              </a:rPr>
              <a:t>the  memory </a:t>
            </a:r>
            <a:r>
              <a:rPr sz="1069" spc="5" dirty="0">
                <a:latin typeface="Times New Roman"/>
                <a:cs typeface="Times New Roman"/>
              </a:rPr>
              <a:t>address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10" dirty="0">
                <a:latin typeface="Times New Roman"/>
                <a:cs typeface="Times New Roman"/>
              </a:rPr>
              <a:t>in the last node.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invalid </a:t>
            </a:r>
            <a:r>
              <a:rPr sz="1069" spc="10" dirty="0">
                <a:latin typeface="Times New Roman"/>
                <a:cs typeface="Times New Roman"/>
              </a:rPr>
              <a:t>address and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inaccessible.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again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consider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2,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6,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8,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7,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1.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previous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represents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linked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5" dirty="0">
                <a:latin typeface="Times New Roman"/>
                <a:cs typeface="Times New Roman"/>
              </a:rPr>
              <a:t>In this linked </a:t>
            </a:r>
            <a:r>
              <a:rPr sz="1069" dirty="0">
                <a:latin typeface="Times New Roman"/>
                <a:cs typeface="Times New Roman"/>
              </a:rPr>
              <a:t>list,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5" dirty="0">
                <a:latin typeface="Times New Roman"/>
                <a:cs typeface="Times New Roman"/>
              </a:rPr>
              <a:t>head </a:t>
            </a:r>
            <a:r>
              <a:rPr sz="1069" spc="5" dirty="0">
                <a:latin typeface="Times New Roman"/>
                <a:cs typeface="Times New Roman"/>
              </a:rPr>
              <a:t>points </a:t>
            </a:r>
            <a:r>
              <a:rPr sz="1069" spc="10" dirty="0">
                <a:latin typeface="Times New Roman"/>
                <a:cs typeface="Times New Roman"/>
              </a:rPr>
              <a:t>to 2, 2 </a:t>
            </a:r>
            <a:r>
              <a:rPr sz="1069" spc="5" dirty="0">
                <a:latin typeface="Times New Roman"/>
                <a:cs typeface="Times New Roman"/>
              </a:rPr>
              <a:t>points to 6, </a:t>
            </a:r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points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8, </a:t>
            </a:r>
            <a:r>
              <a:rPr sz="1069" spc="10" dirty="0">
                <a:latin typeface="Times New Roman"/>
                <a:cs typeface="Times New Roman"/>
              </a:rPr>
              <a:t>8 </a:t>
            </a:r>
            <a:r>
              <a:rPr sz="1069" spc="5" dirty="0">
                <a:latin typeface="Times New Roman"/>
                <a:cs typeface="Times New Roman"/>
              </a:rPr>
              <a:t>points  to </a:t>
            </a:r>
            <a:r>
              <a:rPr sz="1069" spc="10" dirty="0">
                <a:latin typeface="Times New Roman"/>
                <a:cs typeface="Times New Roman"/>
              </a:rPr>
              <a:t>7 and 7 points </a:t>
            </a:r>
            <a:r>
              <a:rPr sz="1069" spc="5" dirty="0">
                <a:latin typeface="Times New Roman"/>
                <a:cs typeface="Times New Roman"/>
              </a:rPr>
              <a:t>to 1. </a:t>
            </a:r>
            <a:r>
              <a:rPr sz="1069" spc="10" dirty="0">
                <a:latin typeface="Times New Roman"/>
                <a:cs typeface="Times New Roman"/>
              </a:rPr>
              <a:t>Moreover we have the </a:t>
            </a:r>
            <a:r>
              <a:rPr sz="1069" spc="5" dirty="0">
                <a:latin typeface="Times New Roman"/>
                <a:cs typeface="Times New Roman"/>
              </a:rPr>
              <a:t>current position at element 8.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linked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stored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memory.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diagram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depicts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process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740958" y="5142230"/>
            <a:ext cx="167922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1873568" y="5137785"/>
            <a:ext cx="69762" cy="338931"/>
          </a:xfrm>
          <a:custGeom>
            <a:avLst/>
            <a:gdLst/>
            <a:ahLst/>
            <a:cxnLst/>
            <a:rect l="l" t="t" r="r" b="b"/>
            <a:pathLst>
              <a:path w="71755" h="348614">
                <a:moveTo>
                  <a:pt x="31241" y="276606"/>
                </a:moveTo>
                <a:lnTo>
                  <a:pt x="0" y="276606"/>
                </a:lnTo>
                <a:lnTo>
                  <a:pt x="35813" y="348234"/>
                </a:lnTo>
                <a:lnTo>
                  <a:pt x="63245" y="293370"/>
                </a:lnTo>
                <a:lnTo>
                  <a:pt x="35813" y="293370"/>
                </a:lnTo>
                <a:lnTo>
                  <a:pt x="32765" y="291846"/>
                </a:lnTo>
                <a:lnTo>
                  <a:pt x="31241" y="288798"/>
                </a:lnTo>
                <a:lnTo>
                  <a:pt x="31241" y="276606"/>
                </a:lnTo>
                <a:close/>
              </a:path>
              <a:path w="71755" h="348614">
                <a:moveTo>
                  <a:pt x="35813" y="0"/>
                </a:moveTo>
                <a:lnTo>
                  <a:pt x="32765" y="1524"/>
                </a:lnTo>
                <a:lnTo>
                  <a:pt x="31241" y="4572"/>
                </a:lnTo>
                <a:lnTo>
                  <a:pt x="31241" y="288798"/>
                </a:lnTo>
                <a:lnTo>
                  <a:pt x="32765" y="291846"/>
                </a:lnTo>
                <a:lnTo>
                  <a:pt x="35813" y="293370"/>
                </a:lnTo>
                <a:lnTo>
                  <a:pt x="38862" y="291846"/>
                </a:lnTo>
                <a:lnTo>
                  <a:pt x="40385" y="288798"/>
                </a:lnTo>
                <a:lnTo>
                  <a:pt x="40385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  <a:path w="71755" h="348614">
                <a:moveTo>
                  <a:pt x="71627" y="276606"/>
                </a:moveTo>
                <a:lnTo>
                  <a:pt x="40385" y="276606"/>
                </a:lnTo>
                <a:lnTo>
                  <a:pt x="40385" y="288798"/>
                </a:lnTo>
                <a:lnTo>
                  <a:pt x="38862" y="291846"/>
                </a:lnTo>
                <a:lnTo>
                  <a:pt x="35813" y="293370"/>
                </a:lnTo>
                <a:lnTo>
                  <a:pt x="63245" y="293370"/>
                </a:lnTo>
                <a:lnTo>
                  <a:pt x="71627" y="2766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2029141" y="5634884"/>
            <a:ext cx="339549" cy="69762"/>
          </a:xfrm>
          <a:custGeom>
            <a:avLst/>
            <a:gdLst/>
            <a:ahLst/>
            <a:cxnLst/>
            <a:rect l="l" t="t" r="r" b="b"/>
            <a:pathLst>
              <a:path w="349250" h="71754">
                <a:moveTo>
                  <a:pt x="277368" y="0"/>
                </a:moveTo>
                <a:lnTo>
                  <a:pt x="277368" y="71628"/>
                </a:lnTo>
                <a:lnTo>
                  <a:pt x="339852" y="40386"/>
                </a:lnTo>
                <a:lnTo>
                  <a:pt x="289559" y="40386"/>
                </a:lnTo>
                <a:lnTo>
                  <a:pt x="292607" y="39624"/>
                </a:lnTo>
                <a:lnTo>
                  <a:pt x="293369" y="35814"/>
                </a:lnTo>
                <a:lnTo>
                  <a:pt x="292607" y="32766"/>
                </a:lnTo>
                <a:lnTo>
                  <a:pt x="289559" y="32004"/>
                </a:lnTo>
                <a:lnTo>
                  <a:pt x="341375" y="32004"/>
                </a:lnTo>
                <a:lnTo>
                  <a:pt x="277368" y="0"/>
                </a:lnTo>
                <a:close/>
              </a:path>
              <a:path w="349250" h="71754">
                <a:moveTo>
                  <a:pt x="277368" y="32004"/>
                </a:moveTo>
                <a:lnTo>
                  <a:pt x="4571" y="32004"/>
                </a:lnTo>
                <a:lnTo>
                  <a:pt x="1524" y="32766"/>
                </a:lnTo>
                <a:lnTo>
                  <a:pt x="0" y="35814"/>
                </a:lnTo>
                <a:lnTo>
                  <a:pt x="1524" y="39624"/>
                </a:lnTo>
                <a:lnTo>
                  <a:pt x="4571" y="40386"/>
                </a:lnTo>
                <a:lnTo>
                  <a:pt x="277368" y="40386"/>
                </a:lnTo>
                <a:lnTo>
                  <a:pt x="277368" y="32004"/>
                </a:lnTo>
                <a:close/>
              </a:path>
              <a:path w="349250" h="71754">
                <a:moveTo>
                  <a:pt x="341375" y="32004"/>
                </a:moveTo>
                <a:lnTo>
                  <a:pt x="289559" y="32004"/>
                </a:lnTo>
                <a:lnTo>
                  <a:pt x="292607" y="32766"/>
                </a:lnTo>
                <a:lnTo>
                  <a:pt x="293369" y="35814"/>
                </a:lnTo>
                <a:lnTo>
                  <a:pt x="292607" y="39624"/>
                </a:lnTo>
                <a:lnTo>
                  <a:pt x="289559" y="40386"/>
                </a:lnTo>
                <a:lnTo>
                  <a:pt x="339852" y="40386"/>
                </a:lnTo>
                <a:lnTo>
                  <a:pt x="348995" y="35814"/>
                </a:lnTo>
                <a:lnTo>
                  <a:pt x="34137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2782571" y="5634884"/>
            <a:ext cx="338931" cy="69762"/>
          </a:xfrm>
          <a:custGeom>
            <a:avLst/>
            <a:gdLst/>
            <a:ahLst/>
            <a:cxnLst/>
            <a:rect l="l" t="t" r="r" b="b"/>
            <a:pathLst>
              <a:path w="348614" h="71754">
                <a:moveTo>
                  <a:pt x="276605" y="0"/>
                </a:moveTo>
                <a:lnTo>
                  <a:pt x="276605" y="71628"/>
                </a:lnTo>
                <a:lnTo>
                  <a:pt x="339090" y="40386"/>
                </a:lnTo>
                <a:lnTo>
                  <a:pt x="288797" y="40386"/>
                </a:lnTo>
                <a:lnTo>
                  <a:pt x="291845" y="39624"/>
                </a:lnTo>
                <a:lnTo>
                  <a:pt x="293369" y="35814"/>
                </a:lnTo>
                <a:lnTo>
                  <a:pt x="291845" y="32766"/>
                </a:lnTo>
                <a:lnTo>
                  <a:pt x="288797" y="32004"/>
                </a:lnTo>
                <a:lnTo>
                  <a:pt x="340613" y="32004"/>
                </a:lnTo>
                <a:lnTo>
                  <a:pt x="276605" y="0"/>
                </a:lnTo>
                <a:close/>
              </a:path>
              <a:path w="348614" h="71754">
                <a:moveTo>
                  <a:pt x="276605" y="32004"/>
                </a:moveTo>
                <a:lnTo>
                  <a:pt x="3809" y="32004"/>
                </a:lnTo>
                <a:lnTo>
                  <a:pt x="761" y="32766"/>
                </a:lnTo>
                <a:lnTo>
                  <a:pt x="0" y="35814"/>
                </a:lnTo>
                <a:lnTo>
                  <a:pt x="761" y="39624"/>
                </a:lnTo>
                <a:lnTo>
                  <a:pt x="3809" y="40386"/>
                </a:lnTo>
                <a:lnTo>
                  <a:pt x="276605" y="40386"/>
                </a:lnTo>
                <a:lnTo>
                  <a:pt x="276605" y="32004"/>
                </a:lnTo>
                <a:close/>
              </a:path>
              <a:path w="348614" h="71754">
                <a:moveTo>
                  <a:pt x="340613" y="32004"/>
                </a:moveTo>
                <a:lnTo>
                  <a:pt x="288797" y="32004"/>
                </a:lnTo>
                <a:lnTo>
                  <a:pt x="291845" y="32766"/>
                </a:lnTo>
                <a:lnTo>
                  <a:pt x="293369" y="35814"/>
                </a:lnTo>
                <a:lnTo>
                  <a:pt x="291845" y="39624"/>
                </a:lnTo>
                <a:lnTo>
                  <a:pt x="288797" y="40386"/>
                </a:lnTo>
                <a:lnTo>
                  <a:pt x="339090" y="40386"/>
                </a:lnTo>
                <a:lnTo>
                  <a:pt x="348233" y="35814"/>
                </a:lnTo>
                <a:lnTo>
                  <a:pt x="340613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3451543" y="5634884"/>
            <a:ext cx="338931" cy="69762"/>
          </a:xfrm>
          <a:custGeom>
            <a:avLst/>
            <a:gdLst/>
            <a:ahLst/>
            <a:cxnLst/>
            <a:rect l="l" t="t" r="r" b="b"/>
            <a:pathLst>
              <a:path w="348614" h="71754">
                <a:moveTo>
                  <a:pt x="276605" y="0"/>
                </a:moveTo>
                <a:lnTo>
                  <a:pt x="276605" y="71628"/>
                </a:lnTo>
                <a:lnTo>
                  <a:pt x="339090" y="40386"/>
                </a:lnTo>
                <a:lnTo>
                  <a:pt x="288797" y="40386"/>
                </a:lnTo>
                <a:lnTo>
                  <a:pt x="291845" y="39624"/>
                </a:lnTo>
                <a:lnTo>
                  <a:pt x="293369" y="35814"/>
                </a:lnTo>
                <a:lnTo>
                  <a:pt x="291845" y="32766"/>
                </a:lnTo>
                <a:lnTo>
                  <a:pt x="288797" y="32004"/>
                </a:lnTo>
                <a:lnTo>
                  <a:pt x="340613" y="32004"/>
                </a:lnTo>
                <a:lnTo>
                  <a:pt x="276605" y="0"/>
                </a:lnTo>
                <a:close/>
              </a:path>
              <a:path w="348614" h="71754">
                <a:moveTo>
                  <a:pt x="276605" y="32004"/>
                </a:moveTo>
                <a:lnTo>
                  <a:pt x="4571" y="32004"/>
                </a:lnTo>
                <a:lnTo>
                  <a:pt x="762" y="32766"/>
                </a:lnTo>
                <a:lnTo>
                  <a:pt x="0" y="35814"/>
                </a:lnTo>
                <a:lnTo>
                  <a:pt x="762" y="39624"/>
                </a:lnTo>
                <a:lnTo>
                  <a:pt x="4571" y="40386"/>
                </a:lnTo>
                <a:lnTo>
                  <a:pt x="276605" y="40386"/>
                </a:lnTo>
                <a:lnTo>
                  <a:pt x="276605" y="32004"/>
                </a:lnTo>
                <a:close/>
              </a:path>
              <a:path w="348614" h="71754">
                <a:moveTo>
                  <a:pt x="340613" y="32004"/>
                </a:moveTo>
                <a:lnTo>
                  <a:pt x="288797" y="32004"/>
                </a:lnTo>
                <a:lnTo>
                  <a:pt x="291845" y="32766"/>
                </a:lnTo>
                <a:lnTo>
                  <a:pt x="293369" y="35814"/>
                </a:lnTo>
                <a:lnTo>
                  <a:pt x="291845" y="39624"/>
                </a:lnTo>
                <a:lnTo>
                  <a:pt x="288797" y="40386"/>
                </a:lnTo>
                <a:lnTo>
                  <a:pt x="339090" y="40386"/>
                </a:lnTo>
                <a:lnTo>
                  <a:pt x="348233" y="35814"/>
                </a:lnTo>
                <a:lnTo>
                  <a:pt x="340613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4204230" y="5634884"/>
            <a:ext cx="338931" cy="69762"/>
          </a:xfrm>
          <a:custGeom>
            <a:avLst/>
            <a:gdLst/>
            <a:ahLst/>
            <a:cxnLst/>
            <a:rect l="l" t="t" r="r" b="b"/>
            <a:pathLst>
              <a:path w="348614" h="71754">
                <a:moveTo>
                  <a:pt x="276605" y="0"/>
                </a:moveTo>
                <a:lnTo>
                  <a:pt x="276605" y="71628"/>
                </a:lnTo>
                <a:lnTo>
                  <a:pt x="339090" y="40386"/>
                </a:lnTo>
                <a:lnTo>
                  <a:pt x="288798" y="40386"/>
                </a:lnTo>
                <a:lnTo>
                  <a:pt x="291846" y="39624"/>
                </a:lnTo>
                <a:lnTo>
                  <a:pt x="293370" y="35814"/>
                </a:lnTo>
                <a:lnTo>
                  <a:pt x="291846" y="32766"/>
                </a:lnTo>
                <a:lnTo>
                  <a:pt x="288798" y="32004"/>
                </a:lnTo>
                <a:lnTo>
                  <a:pt x="340613" y="32004"/>
                </a:lnTo>
                <a:lnTo>
                  <a:pt x="276605" y="0"/>
                </a:lnTo>
                <a:close/>
              </a:path>
              <a:path w="348614" h="71754">
                <a:moveTo>
                  <a:pt x="276605" y="32004"/>
                </a:moveTo>
                <a:lnTo>
                  <a:pt x="4572" y="32004"/>
                </a:lnTo>
                <a:lnTo>
                  <a:pt x="1524" y="32766"/>
                </a:lnTo>
                <a:lnTo>
                  <a:pt x="0" y="35814"/>
                </a:lnTo>
                <a:lnTo>
                  <a:pt x="1524" y="39624"/>
                </a:lnTo>
                <a:lnTo>
                  <a:pt x="4572" y="40386"/>
                </a:lnTo>
                <a:lnTo>
                  <a:pt x="276605" y="40386"/>
                </a:lnTo>
                <a:lnTo>
                  <a:pt x="276605" y="32004"/>
                </a:lnTo>
                <a:close/>
              </a:path>
              <a:path w="348614" h="71754">
                <a:moveTo>
                  <a:pt x="340613" y="32004"/>
                </a:moveTo>
                <a:lnTo>
                  <a:pt x="288798" y="32004"/>
                </a:lnTo>
                <a:lnTo>
                  <a:pt x="291846" y="32766"/>
                </a:lnTo>
                <a:lnTo>
                  <a:pt x="293370" y="35814"/>
                </a:lnTo>
                <a:lnTo>
                  <a:pt x="291846" y="39624"/>
                </a:lnTo>
                <a:lnTo>
                  <a:pt x="288798" y="40386"/>
                </a:lnTo>
                <a:lnTo>
                  <a:pt x="339090" y="40386"/>
                </a:lnTo>
                <a:lnTo>
                  <a:pt x="348234" y="35814"/>
                </a:lnTo>
                <a:lnTo>
                  <a:pt x="340613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4793933" y="5585989"/>
            <a:ext cx="167922" cy="167922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72212" y="0"/>
                </a:moveTo>
                <a:lnTo>
                  <a:pt x="0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3211513" y="5812684"/>
            <a:ext cx="69762" cy="423509"/>
          </a:xfrm>
          <a:custGeom>
            <a:avLst/>
            <a:gdLst/>
            <a:ahLst/>
            <a:cxnLst/>
            <a:rect l="l" t="t" r="r" b="b"/>
            <a:pathLst>
              <a:path w="71754" h="435610">
                <a:moveTo>
                  <a:pt x="35813" y="55625"/>
                </a:moveTo>
                <a:lnTo>
                  <a:pt x="32765" y="57150"/>
                </a:lnTo>
                <a:lnTo>
                  <a:pt x="31241" y="60198"/>
                </a:lnTo>
                <a:lnTo>
                  <a:pt x="31241" y="430529"/>
                </a:lnTo>
                <a:lnTo>
                  <a:pt x="32765" y="433577"/>
                </a:lnTo>
                <a:lnTo>
                  <a:pt x="35813" y="435101"/>
                </a:lnTo>
                <a:lnTo>
                  <a:pt x="38862" y="433577"/>
                </a:lnTo>
                <a:lnTo>
                  <a:pt x="40385" y="430529"/>
                </a:lnTo>
                <a:lnTo>
                  <a:pt x="40385" y="60198"/>
                </a:lnTo>
                <a:lnTo>
                  <a:pt x="38862" y="57150"/>
                </a:lnTo>
                <a:lnTo>
                  <a:pt x="35813" y="55625"/>
                </a:lnTo>
                <a:close/>
              </a:path>
              <a:path w="71754" h="435610">
                <a:moveTo>
                  <a:pt x="35813" y="0"/>
                </a:moveTo>
                <a:lnTo>
                  <a:pt x="0" y="71627"/>
                </a:lnTo>
                <a:lnTo>
                  <a:pt x="31241" y="71627"/>
                </a:lnTo>
                <a:lnTo>
                  <a:pt x="31241" y="60198"/>
                </a:lnTo>
                <a:lnTo>
                  <a:pt x="32765" y="57150"/>
                </a:lnTo>
                <a:lnTo>
                  <a:pt x="35813" y="55625"/>
                </a:lnTo>
                <a:lnTo>
                  <a:pt x="63626" y="55625"/>
                </a:lnTo>
                <a:lnTo>
                  <a:pt x="35813" y="0"/>
                </a:lnTo>
                <a:close/>
              </a:path>
              <a:path w="71754" h="435610">
                <a:moveTo>
                  <a:pt x="63626" y="55625"/>
                </a:moveTo>
                <a:lnTo>
                  <a:pt x="35813" y="55625"/>
                </a:lnTo>
                <a:lnTo>
                  <a:pt x="38862" y="57150"/>
                </a:lnTo>
                <a:lnTo>
                  <a:pt x="40385" y="60198"/>
                </a:lnTo>
                <a:lnTo>
                  <a:pt x="40385" y="71627"/>
                </a:lnTo>
                <a:lnTo>
                  <a:pt x="71627" y="71627"/>
                </a:lnTo>
                <a:lnTo>
                  <a:pt x="63626" y="5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3079643" y="6231255"/>
            <a:ext cx="166688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16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61860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6685"/>
            <a:ext cx="304729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through which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linked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stored in the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memory.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9420" y="1614381"/>
          <a:ext cx="2781087" cy="3183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47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1051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656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2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1052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2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1063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2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4">
                <a:tc>
                  <a:txBody>
                    <a:bodyPr/>
                    <a:lstStyle/>
                    <a:p>
                      <a:pPr marL="240665">
                        <a:lnSpc>
                          <a:spcPts val="1275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current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75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1053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57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1054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14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1055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1051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656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1056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285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1057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286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1058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1060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285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1059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656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1060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1061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656">
                <a:tc>
                  <a:txBody>
                    <a:bodyPr/>
                    <a:lstStyle/>
                    <a:p>
                      <a:pPr marR="137795" algn="ctr">
                        <a:lnSpc>
                          <a:spcPts val="1275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head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1062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1054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1063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657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1064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1057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1065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52255" y="4958653"/>
            <a:ext cx="4852458" cy="2580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see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figure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each memory location has an </a:t>
            </a:r>
            <a:r>
              <a:rPr sz="1069" spc="5" dirty="0">
                <a:latin typeface="Times New Roman"/>
                <a:cs typeface="Times New Roman"/>
              </a:rPr>
              <a:t>address. </a:t>
            </a:r>
            <a:r>
              <a:rPr sz="1069" spc="10" dirty="0">
                <a:latin typeface="Times New Roman"/>
                <a:cs typeface="Times New Roman"/>
              </a:rPr>
              <a:t>Normally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programming,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access the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locations </a:t>
            </a:r>
            <a:r>
              <a:rPr sz="1069" spc="10" dirty="0">
                <a:latin typeface="Times New Roman"/>
                <a:cs typeface="Times New Roman"/>
              </a:rPr>
              <a:t>by some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spc="10" dirty="0">
                <a:latin typeface="Times New Roman"/>
                <a:cs typeface="Times New Roman"/>
              </a:rPr>
              <a:t>names. These 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spc="10" dirty="0">
                <a:latin typeface="Times New Roman"/>
                <a:cs typeface="Times New Roman"/>
              </a:rPr>
              <a:t>names </a:t>
            </a:r>
            <a:r>
              <a:rPr sz="1069" spc="5" dirty="0">
                <a:latin typeface="Times New Roman"/>
                <a:cs typeface="Times New Roman"/>
              </a:rPr>
              <a:t>are alias for these locations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are like labels that are put to </a:t>
            </a:r>
            <a:r>
              <a:rPr sz="1069" spc="10" dirty="0">
                <a:latin typeface="Times New Roman"/>
                <a:cs typeface="Times New Roman"/>
              </a:rPr>
              <a:t>these  memory locations.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i="1" spc="10" dirty="0">
                <a:latin typeface="Times New Roman"/>
                <a:cs typeface="Times New Roman"/>
              </a:rPr>
              <a:t>head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current </a:t>
            </a:r>
            <a:r>
              <a:rPr sz="1069" spc="10" dirty="0">
                <a:latin typeface="Times New Roman"/>
                <a:cs typeface="Times New Roman"/>
              </a:rPr>
              <a:t>variable names </a:t>
            </a:r>
            <a:r>
              <a:rPr sz="1069" spc="5" dirty="0">
                <a:latin typeface="Times New Roman"/>
                <a:cs typeface="Times New Roman"/>
              </a:rPr>
              <a:t>instead </a:t>
            </a:r>
            <a:r>
              <a:rPr sz="1069" spc="10" dirty="0">
                <a:latin typeface="Times New Roman"/>
                <a:cs typeface="Times New Roman"/>
              </a:rPr>
              <a:t>of using the  memory address in numbers </a:t>
            </a:r>
            <a:r>
              <a:rPr sz="1069" spc="5" dirty="0">
                <a:latin typeface="Times New Roman"/>
                <a:cs typeface="Times New Roman"/>
              </a:rPr>
              <a:t>for starting </a:t>
            </a:r>
            <a:r>
              <a:rPr sz="1069" spc="10" dirty="0">
                <a:latin typeface="Times New Roman"/>
                <a:cs typeface="Times New Roman"/>
              </a:rPr>
              <a:t>and the current nodes.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i="1" spc="10" dirty="0">
                <a:latin typeface="Times New Roman"/>
                <a:cs typeface="Times New Roman"/>
              </a:rPr>
              <a:t>head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memory </a:t>
            </a:r>
            <a:r>
              <a:rPr sz="1069" spc="5" dirty="0">
                <a:latin typeface="Times New Roman"/>
                <a:cs typeface="Times New Roman"/>
              </a:rPr>
              <a:t>location </a:t>
            </a:r>
            <a:r>
              <a:rPr sz="1069" spc="10" dirty="0">
                <a:latin typeface="Times New Roman"/>
                <a:cs typeface="Times New Roman"/>
              </a:rPr>
              <a:t>1062 and the name </a:t>
            </a:r>
            <a:r>
              <a:rPr sz="1069" i="1" spc="10" dirty="0">
                <a:latin typeface="Times New Roman"/>
                <a:cs typeface="Times New Roman"/>
              </a:rPr>
              <a:t>current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for  the memory </a:t>
            </a:r>
            <a:r>
              <a:rPr sz="1069" spc="5" dirty="0">
                <a:latin typeface="Times New Roman"/>
                <a:cs typeface="Times New Roman"/>
              </a:rPr>
              <a:t>address </a:t>
            </a:r>
            <a:r>
              <a:rPr sz="1069" spc="10" dirty="0">
                <a:latin typeface="Times New Roman"/>
                <a:cs typeface="Times New Roman"/>
              </a:rPr>
              <a:t>1053.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5" dirty="0">
                <a:latin typeface="Times New Roman"/>
                <a:cs typeface="Times New Roman"/>
              </a:rPr>
              <a:t>head </a:t>
            </a:r>
            <a:r>
              <a:rPr sz="1069" spc="5" dirty="0">
                <a:latin typeface="Times New Roman"/>
                <a:cs typeface="Times New Roman"/>
              </a:rPr>
              <a:t>holds </a:t>
            </a:r>
            <a:r>
              <a:rPr sz="1069" spc="10" dirty="0">
                <a:latin typeface="Times New Roman"/>
                <a:cs typeface="Times New Roman"/>
              </a:rPr>
              <a:t>the address </a:t>
            </a:r>
            <a:r>
              <a:rPr sz="1069" spc="15" dirty="0">
                <a:latin typeface="Times New Roman"/>
                <a:cs typeface="Times New Roman"/>
              </a:rPr>
              <a:t>1054 </a:t>
            </a:r>
            <a:r>
              <a:rPr sz="1069" spc="10" dirty="0">
                <a:latin typeface="Times New Roman"/>
                <a:cs typeface="Times New Roman"/>
              </a:rPr>
              <a:t>and the element </a:t>
            </a:r>
            <a:r>
              <a:rPr sz="1069" spc="5" dirty="0">
                <a:latin typeface="Times New Roman"/>
                <a:cs typeface="Times New Roman"/>
              </a:rPr>
              <a:t>2,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list, is stored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location </a:t>
            </a:r>
            <a:r>
              <a:rPr sz="1069" spc="10" dirty="0">
                <a:latin typeface="Times New Roman"/>
                <a:cs typeface="Times New Roman"/>
              </a:rPr>
              <a:t>1054. </a:t>
            </a:r>
            <a:r>
              <a:rPr sz="1069" spc="5" dirty="0">
                <a:latin typeface="Times New Roman"/>
                <a:cs typeface="Times New Roman"/>
              </a:rPr>
              <a:t>Similarly </a:t>
            </a:r>
            <a:r>
              <a:rPr sz="1069" i="1" spc="10" dirty="0">
                <a:latin typeface="Times New Roman"/>
                <a:cs typeface="Times New Roman"/>
              </a:rPr>
              <a:t>current </a:t>
            </a:r>
            <a:r>
              <a:rPr sz="1069" spc="10" dirty="0">
                <a:latin typeface="Times New Roman"/>
                <a:cs typeface="Times New Roman"/>
              </a:rPr>
              <a:t>holds the address  1063 where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element 8 </a:t>
            </a:r>
            <a:r>
              <a:rPr sz="1069" spc="5" dirty="0">
                <a:latin typeface="Times New Roman"/>
                <a:cs typeface="Times New Roman"/>
              </a:rPr>
              <a:t>is stored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current position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In the  </a:t>
            </a:r>
            <a:r>
              <a:rPr sz="1069" spc="5" dirty="0">
                <a:latin typeface="Times New Roman"/>
                <a:cs typeface="Times New Roman"/>
              </a:rPr>
              <a:t>diagram, </a:t>
            </a:r>
            <a:r>
              <a:rPr sz="1069" spc="10" dirty="0">
                <a:latin typeface="Times New Roman"/>
                <a:cs typeface="Times New Roman"/>
              </a:rPr>
              <a:t>two memory locations comprise a node. So we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 location </a:t>
            </a:r>
            <a:r>
              <a:rPr sz="1069" spc="15" dirty="0">
                <a:latin typeface="Times New Roman"/>
                <a:cs typeface="Times New Roman"/>
              </a:rPr>
              <a:t>1054  </a:t>
            </a:r>
            <a:r>
              <a:rPr sz="1069" spc="5" dirty="0">
                <a:latin typeface="Times New Roman"/>
                <a:cs typeface="Times New Roman"/>
              </a:rPr>
              <a:t>holds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2 while the next </a:t>
            </a:r>
            <a:r>
              <a:rPr sz="1069" spc="5" dirty="0">
                <a:latin typeface="Times New Roman"/>
                <a:cs typeface="Times New Roman"/>
              </a:rPr>
              <a:t>location </a:t>
            </a:r>
            <a:r>
              <a:rPr sz="1069" spc="10" dirty="0">
                <a:latin typeface="Times New Roman"/>
                <a:cs typeface="Times New Roman"/>
              </a:rPr>
              <a:t>1055 </a:t>
            </a:r>
            <a:r>
              <a:rPr sz="1069" spc="5" dirty="0">
                <a:latin typeface="Times New Roman"/>
                <a:cs typeface="Times New Roman"/>
              </a:rPr>
              <a:t>holds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address of </a:t>
            </a:r>
            <a:r>
              <a:rPr sz="1069" spc="10" dirty="0">
                <a:latin typeface="Times New Roman"/>
                <a:cs typeface="Times New Roman"/>
              </a:rPr>
              <a:t>the memory  </a:t>
            </a:r>
            <a:r>
              <a:rPr sz="1069" spc="5" dirty="0">
                <a:latin typeface="Times New Roman"/>
                <a:cs typeface="Times New Roman"/>
              </a:rPr>
              <a:t>location (1051) </a:t>
            </a:r>
            <a:r>
              <a:rPr sz="1069" spc="10" dirty="0">
                <a:latin typeface="Times New Roman"/>
                <a:cs typeface="Times New Roman"/>
              </a:rPr>
              <a:t>where the next </a:t>
            </a:r>
            <a:r>
              <a:rPr sz="1069" spc="5" dirty="0">
                <a:latin typeface="Times New Roman"/>
                <a:cs typeface="Times New Roman"/>
              </a:rPr>
              <a:t>element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(i.e. </a:t>
            </a:r>
            <a:r>
              <a:rPr sz="1069" spc="10" dirty="0">
                <a:latin typeface="Times New Roman"/>
                <a:cs typeface="Times New Roman"/>
              </a:rPr>
              <a:t>6) </a:t>
            </a:r>
            <a:r>
              <a:rPr sz="1069" spc="5" dirty="0">
                <a:latin typeface="Times New Roman"/>
                <a:cs typeface="Times New Roman"/>
              </a:rPr>
              <a:t>is stored. Similarly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next  </a:t>
            </a:r>
            <a:r>
              <a:rPr sz="1069" spc="5" dirty="0">
                <a:latin typeface="Times New Roman"/>
                <a:cs typeface="Times New Roman"/>
              </a:rPr>
              <a:t>part 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holds the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address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location occupied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element </a:t>
            </a:r>
            <a:r>
              <a:rPr sz="1069" spc="5" dirty="0">
                <a:latin typeface="Times New Roman"/>
                <a:cs typeface="Times New Roman"/>
              </a:rPr>
              <a:t>(i.e. 8)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are structured in </a:t>
            </a:r>
            <a:r>
              <a:rPr sz="1069" spc="10" dirty="0">
                <a:latin typeface="Times New Roman"/>
                <a:cs typeface="Times New Roman"/>
              </a:rPr>
              <a:t>a similar  </a:t>
            </a:r>
            <a:r>
              <a:rPr sz="1069" spc="5" dirty="0">
                <a:latin typeface="Times New Roman"/>
                <a:cs typeface="Times New Roman"/>
              </a:rPr>
              <a:t>fashion. </a:t>
            </a:r>
            <a:r>
              <a:rPr sz="1069" spc="10" dirty="0">
                <a:latin typeface="Times New Roman"/>
                <a:cs typeface="Times New Roman"/>
              </a:rPr>
              <a:t>Thus, by knowing </a:t>
            </a:r>
            <a:r>
              <a:rPr sz="1069" spc="5" dirty="0">
                <a:latin typeface="Times New Roman"/>
                <a:cs typeface="Times New Roman"/>
              </a:rPr>
              <a:t>the address of the </a:t>
            </a:r>
            <a:r>
              <a:rPr sz="1069" spc="10" dirty="0">
                <a:latin typeface="Times New Roman"/>
                <a:cs typeface="Times New Roman"/>
              </a:rPr>
              <a:t>next element we can </a:t>
            </a:r>
            <a:r>
              <a:rPr sz="1069" spc="5" dirty="0">
                <a:latin typeface="Times New Roman"/>
                <a:cs typeface="Times New Roman"/>
              </a:rPr>
              <a:t>traverse the </a:t>
            </a:r>
            <a:r>
              <a:rPr sz="1069" spc="10" dirty="0">
                <a:latin typeface="Times New Roman"/>
                <a:cs typeface="Times New Roman"/>
              </a:rPr>
              <a:t>whole 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41245" y="3003445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5">
                <a:moveTo>
                  <a:pt x="72389" y="0"/>
                </a:moveTo>
                <a:lnTo>
                  <a:pt x="0" y="33527"/>
                </a:lnTo>
                <a:lnTo>
                  <a:pt x="70103" y="71627"/>
                </a:lnTo>
                <a:lnTo>
                  <a:pt x="71112" y="40024"/>
                </a:lnTo>
                <a:lnTo>
                  <a:pt x="59436" y="39624"/>
                </a:lnTo>
                <a:lnTo>
                  <a:pt x="56387" y="38861"/>
                </a:lnTo>
                <a:lnTo>
                  <a:pt x="54863" y="35051"/>
                </a:lnTo>
                <a:lnTo>
                  <a:pt x="56387" y="32003"/>
                </a:lnTo>
                <a:lnTo>
                  <a:pt x="59436" y="31241"/>
                </a:lnTo>
                <a:lnTo>
                  <a:pt x="71392" y="31241"/>
                </a:lnTo>
                <a:lnTo>
                  <a:pt x="72389" y="0"/>
                </a:lnTo>
                <a:close/>
              </a:path>
              <a:path w="219710" h="71755">
                <a:moveTo>
                  <a:pt x="71381" y="31593"/>
                </a:moveTo>
                <a:lnTo>
                  <a:pt x="71112" y="40024"/>
                </a:lnTo>
                <a:lnTo>
                  <a:pt x="214884" y="44957"/>
                </a:lnTo>
                <a:lnTo>
                  <a:pt x="217931" y="44196"/>
                </a:lnTo>
                <a:lnTo>
                  <a:pt x="219455" y="41148"/>
                </a:lnTo>
                <a:lnTo>
                  <a:pt x="217931" y="37337"/>
                </a:lnTo>
                <a:lnTo>
                  <a:pt x="214884" y="35813"/>
                </a:lnTo>
                <a:lnTo>
                  <a:pt x="71381" y="31593"/>
                </a:lnTo>
                <a:close/>
              </a:path>
              <a:path w="219710" h="71755">
                <a:moveTo>
                  <a:pt x="59436" y="31241"/>
                </a:moveTo>
                <a:lnTo>
                  <a:pt x="56387" y="32003"/>
                </a:lnTo>
                <a:lnTo>
                  <a:pt x="54863" y="35051"/>
                </a:lnTo>
                <a:lnTo>
                  <a:pt x="56387" y="38861"/>
                </a:lnTo>
                <a:lnTo>
                  <a:pt x="59436" y="39624"/>
                </a:lnTo>
                <a:lnTo>
                  <a:pt x="71112" y="40024"/>
                </a:lnTo>
                <a:lnTo>
                  <a:pt x="71381" y="31593"/>
                </a:lnTo>
                <a:lnTo>
                  <a:pt x="59436" y="31241"/>
                </a:lnTo>
                <a:close/>
              </a:path>
              <a:path w="219710" h="71755">
                <a:moveTo>
                  <a:pt x="71392" y="31241"/>
                </a:moveTo>
                <a:lnTo>
                  <a:pt x="59436" y="31241"/>
                </a:lnTo>
                <a:lnTo>
                  <a:pt x="71381" y="31593"/>
                </a:lnTo>
                <a:lnTo>
                  <a:pt x="71392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4082733" y="2338916"/>
            <a:ext cx="172244" cy="69762"/>
          </a:xfrm>
          <a:custGeom>
            <a:avLst/>
            <a:gdLst/>
            <a:ahLst/>
            <a:cxnLst/>
            <a:rect l="l" t="t" r="r" b="b"/>
            <a:pathLst>
              <a:path w="177164" h="71755">
                <a:moveTo>
                  <a:pt x="71627" y="0"/>
                </a:moveTo>
                <a:lnTo>
                  <a:pt x="0" y="35814"/>
                </a:lnTo>
                <a:lnTo>
                  <a:pt x="71627" y="71627"/>
                </a:lnTo>
                <a:lnTo>
                  <a:pt x="71627" y="40386"/>
                </a:lnTo>
                <a:lnTo>
                  <a:pt x="60197" y="40386"/>
                </a:lnTo>
                <a:lnTo>
                  <a:pt x="57150" y="38862"/>
                </a:lnTo>
                <a:lnTo>
                  <a:pt x="55625" y="35814"/>
                </a:lnTo>
                <a:lnTo>
                  <a:pt x="57150" y="32766"/>
                </a:lnTo>
                <a:lnTo>
                  <a:pt x="60197" y="31242"/>
                </a:lnTo>
                <a:lnTo>
                  <a:pt x="71627" y="31242"/>
                </a:lnTo>
                <a:lnTo>
                  <a:pt x="71627" y="0"/>
                </a:lnTo>
                <a:close/>
              </a:path>
              <a:path w="177164" h="71755">
                <a:moveTo>
                  <a:pt x="71627" y="31242"/>
                </a:moveTo>
                <a:lnTo>
                  <a:pt x="60197" y="31242"/>
                </a:lnTo>
                <a:lnTo>
                  <a:pt x="57150" y="32766"/>
                </a:lnTo>
                <a:lnTo>
                  <a:pt x="55625" y="35814"/>
                </a:lnTo>
                <a:lnTo>
                  <a:pt x="57150" y="38862"/>
                </a:lnTo>
                <a:lnTo>
                  <a:pt x="60197" y="40386"/>
                </a:lnTo>
                <a:lnTo>
                  <a:pt x="71627" y="40386"/>
                </a:lnTo>
                <a:lnTo>
                  <a:pt x="71627" y="31242"/>
                </a:lnTo>
                <a:close/>
              </a:path>
              <a:path w="177164" h="71755">
                <a:moveTo>
                  <a:pt x="172212" y="31242"/>
                </a:moveTo>
                <a:lnTo>
                  <a:pt x="71627" y="31242"/>
                </a:lnTo>
                <a:lnTo>
                  <a:pt x="71627" y="40386"/>
                </a:lnTo>
                <a:lnTo>
                  <a:pt x="172212" y="40386"/>
                </a:lnTo>
                <a:lnTo>
                  <a:pt x="175259" y="38862"/>
                </a:lnTo>
                <a:lnTo>
                  <a:pt x="176783" y="35814"/>
                </a:lnTo>
                <a:lnTo>
                  <a:pt x="175259" y="32766"/>
                </a:lnTo>
                <a:lnTo>
                  <a:pt x="172212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082733" y="1798849"/>
            <a:ext cx="793926" cy="862453"/>
          </a:xfrm>
          <a:custGeom>
            <a:avLst/>
            <a:gdLst/>
            <a:ahLst/>
            <a:cxnLst/>
            <a:rect l="l" t="t" r="r" b="b"/>
            <a:pathLst>
              <a:path w="816610" h="887094">
                <a:moveTo>
                  <a:pt x="0" y="819912"/>
                </a:moveTo>
                <a:lnTo>
                  <a:pt x="61098" y="830728"/>
                </a:lnTo>
                <a:lnTo>
                  <a:pt x="121881" y="841289"/>
                </a:lnTo>
                <a:lnTo>
                  <a:pt x="182035" y="851342"/>
                </a:lnTo>
                <a:lnTo>
                  <a:pt x="241244" y="860631"/>
                </a:lnTo>
                <a:lnTo>
                  <a:pt x="299194" y="868902"/>
                </a:lnTo>
                <a:lnTo>
                  <a:pt x="355571" y="875901"/>
                </a:lnTo>
                <a:lnTo>
                  <a:pt x="410059" y="881372"/>
                </a:lnTo>
                <a:lnTo>
                  <a:pt x="462343" y="885063"/>
                </a:lnTo>
                <a:lnTo>
                  <a:pt x="512109" y="886717"/>
                </a:lnTo>
                <a:lnTo>
                  <a:pt x="559043" y="886080"/>
                </a:lnTo>
                <a:lnTo>
                  <a:pt x="602828" y="882899"/>
                </a:lnTo>
                <a:lnTo>
                  <a:pt x="643151" y="876919"/>
                </a:lnTo>
                <a:lnTo>
                  <a:pt x="712151" y="855541"/>
                </a:lnTo>
                <a:lnTo>
                  <a:pt x="763523" y="819912"/>
                </a:lnTo>
                <a:lnTo>
                  <a:pt x="796592" y="762455"/>
                </a:lnTo>
                <a:lnTo>
                  <a:pt x="806950" y="724593"/>
                </a:lnTo>
                <a:lnTo>
                  <a:pt x="813470" y="681870"/>
                </a:lnTo>
                <a:lnTo>
                  <a:pt x="816360" y="635210"/>
                </a:lnTo>
                <a:lnTo>
                  <a:pt x="815829" y="585534"/>
                </a:lnTo>
                <a:lnTo>
                  <a:pt x="812086" y="533764"/>
                </a:lnTo>
                <a:lnTo>
                  <a:pt x="805338" y="480822"/>
                </a:lnTo>
                <a:lnTo>
                  <a:pt x="795796" y="427629"/>
                </a:lnTo>
                <a:lnTo>
                  <a:pt x="783667" y="375109"/>
                </a:lnTo>
                <a:lnTo>
                  <a:pt x="769161" y="324183"/>
                </a:lnTo>
                <a:lnTo>
                  <a:pt x="752486" y="275772"/>
                </a:lnTo>
                <a:lnTo>
                  <a:pt x="733851" y="230800"/>
                </a:lnTo>
                <a:lnTo>
                  <a:pt x="713465" y="190187"/>
                </a:lnTo>
                <a:lnTo>
                  <a:pt x="691536" y="154856"/>
                </a:lnTo>
                <a:lnTo>
                  <a:pt x="636601" y="98987"/>
                </a:lnTo>
                <a:lnTo>
                  <a:pt x="597025" y="76897"/>
                </a:lnTo>
                <a:lnTo>
                  <a:pt x="550905" y="58979"/>
                </a:lnTo>
                <a:lnTo>
                  <a:pt x="499598" y="44753"/>
                </a:lnTo>
                <a:lnTo>
                  <a:pt x="444462" y="33740"/>
                </a:lnTo>
                <a:lnTo>
                  <a:pt x="386856" y="25459"/>
                </a:lnTo>
                <a:lnTo>
                  <a:pt x="328136" y="19431"/>
                </a:lnTo>
                <a:lnTo>
                  <a:pt x="269661" y="15175"/>
                </a:lnTo>
                <a:lnTo>
                  <a:pt x="212789" y="12213"/>
                </a:lnTo>
                <a:lnTo>
                  <a:pt x="158878" y="10063"/>
                </a:lnTo>
                <a:lnTo>
                  <a:pt x="109285" y="8247"/>
                </a:lnTo>
                <a:lnTo>
                  <a:pt x="65369" y="6284"/>
                </a:lnTo>
                <a:lnTo>
                  <a:pt x="28488" y="3695"/>
                </a:ln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082733" y="1753659"/>
            <a:ext cx="172244" cy="69762"/>
          </a:xfrm>
          <a:custGeom>
            <a:avLst/>
            <a:gdLst/>
            <a:ahLst/>
            <a:cxnLst/>
            <a:rect l="l" t="t" r="r" b="b"/>
            <a:pathLst>
              <a:path w="177164" h="71755">
                <a:moveTo>
                  <a:pt x="71627" y="0"/>
                </a:moveTo>
                <a:lnTo>
                  <a:pt x="0" y="35814"/>
                </a:lnTo>
                <a:lnTo>
                  <a:pt x="71627" y="71627"/>
                </a:lnTo>
                <a:lnTo>
                  <a:pt x="71627" y="40385"/>
                </a:lnTo>
                <a:lnTo>
                  <a:pt x="60197" y="40385"/>
                </a:lnTo>
                <a:lnTo>
                  <a:pt x="57150" y="38861"/>
                </a:lnTo>
                <a:lnTo>
                  <a:pt x="55625" y="35814"/>
                </a:lnTo>
                <a:lnTo>
                  <a:pt x="57150" y="32766"/>
                </a:lnTo>
                <a:lnTo>
                  <a:pt x="60197" y="31242"/>
                </a:lnTo>
                <a:lnTo>
                  <a:pt x="71627" y="31242"/>
                </a:lnTo>
                <a:lnTo>
                  <a:pt x="71627" y="0"/>
                </a:lnTo>
                <a:close/>
              </a:path>
              <a:path w="177164" h="71755">
                <a:moveTo>
                  <a:pt x="71627" y="31242"/>
                </a:moveTo>
                <a:lnTo>
                  <a:pt x="60197" y="31242"/>
                </a:lnTo>
                <a:lnTo>
                  <a:pt x="57150" y="32766"/>
                </a:lnTo>
                <a:lnTo>
                  <a:pt x="55625" y="35814"/>
                </a:lnTo>
                <a:lnTo>
                  <a:pt x="57150" y="38861"/>
                </a:lnTo>
                <a:lnTo>
                  <a:pt x="60197" y="40385"/>
                </a:lnTo>
                <a:lnTo>
                  <a:pt x="71627" y="40385"/>
                </a:lnTo>
                <a:lnTo>
                  <a:pt x="71627" y="31242"/>
                </a:lnTo>
                <a:close/>
              </a:path>
              <a:path w="177164" h="71755">
                <a:moveTo>
                  <a:pt x="172212" y="31242"/>
                </a:moveTo>
                <a:lnTo>
                  <a:pt x="71627" y="31242"/>
                </a:lnTo>
                <a:lnTo>
                  <a:pt x="71627" y="40385"/>
                </a:lnTo>
                <a:lnTo>
                  <a:pt x="172212" y="40385"/>
                </a:lnTo>
                <a:lnTo>
                  <a:pt x="175259" y="38861"/>
                </a:lnTo>
                <a:lnTo>
                  <a:pt x="176783" y="35814"/>
                </a:lnTo>
                <a:lnTo>
                  <a:pt x="175259" y="32766"/>
                </a:lnTo>
                <a:lnTo>
                  <a:pt x="172212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082732" y="3210137"/>
            <a:ext cx="676628" cy="418571"/>
          </a:xfrm>
          <a:custGeom>
            <a:avLst/>
            <a:gdLst/>
            <a:ahLst/>
            <a:cxnLst/>
            <a:rect l="l" t="t" r="r" b="b"/>
            <a:pathLst>
              <a:path w="695960" h="430529">
                <a:moveTo>
                  <a:pt x="0" y="0"/>
                </a:moveTo>
                <a:lnTo>
                  <a:pt x="64100" y="7060"/>
                </a:lnTo>
                <a:lnTo>
                  <a:pt x="127698" y="14227"/>
                </a:lnTo>
                <a:lnTo>
                  <a:pt x="190294" y="21579"/>
                </a:lnTo>
                <a:lnTo>
                  <a:pt x="251385" y="29195"/>
                </a:lnTo>
                <a:lnTo>
                  <a:pt x="310470" y="37154"/>
                </a:lnTo>
                <a:lnTo>
                  <a:pt x="367048" y="45536"/>
                </a:lnTo>
                <a:lnTo>
                  <a:pt x="420616" y="54420"/>
                </a:lnTo>
                <a:lnTo>
                  <a:pt x="470673" y="63884"/>
                </a:lnTo>
                <a:lnTo>
                  <a:pt x="516719" y="74008"/>
                </a:lnTo>
                <a:lnTo>
                  <a:pt x="558250" y="84870"/>
                </a:lnTo>
                <a:lnTo>
                  <a:pt x="594767" y="96551"/>
                </a:lnTo>
                <a:lnTo>
                  <a:pt x="650747" y="122681"/>
                </a:lnTo>
                <a:lnTo>
                  <a:pt x="679061" y="148884"/>
                </a:lnTo>
                <a:lnTo>
                  <a:pt x="695539" y="214220"/>
                </a:lnTo>
                <a:lnTo>
                  <a:pt x="686562" y="249745"/>
                </a:lnTo>
                <a:lnTo>
                  <a:pt x="668012" y="284770"/>
                </a:lnTo>
                <a:lnTo>
                  <a:pt x="641318" y="317492"/>
                </a:lnTo>
                <a:lnTo>
                  <a:pt x="607909" y="346105"/>
                </a:lnTo>
                <a:lnTo>
                  <a:pt x="569213" y="368807"/>
                </a:lnTo>
                <a:lnTo>
                  <a:pt x="487824" y="391963"/>
                </a:lnTo>
                <a:lnTo>
                  <a:pt x="433924" y="400439"/>
                </a:lnTo>
                <a:lnTo>
                  <a:pt x="374393" y="407218"/>
                </a:lnTo>
                <a:lnTo>
                  <a:pt x="311613" y="412578"/>
                </a:lnTo>
                <a:lnTo>
                  <a:pt x="247964" y="416798"/>
                </a:lnTo>
                <a:lnTo>
                  <a:pt x="185827" y="420156"/>
                </a:lnTo>
                <a:lnTo>
                  <a:pt x="127581" y="422930"/>
                </a:lnTo>
                <a:lnTo>
                  <a:pt x="75608" y="425398"/>
                </a:lnTo>
                <a:lnTo>
                  <a:pt x="32287" y="427838"/>
                </a:ln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082733" y="3593888"/>
            <a:ext cx="172244" cy="69762"/>
          </a:xfrm>
          <a:custGeom>
            <a:avLst/>
            <a:gdLst/>
            <a:ahLst/>
            <a:cxnLst/>
            <a:rect l="l" t="t" r="r" b="b"/>
            <a:pathLst>
              <a:path w="177164" h="71754">
                <a:moveTo>
                  <a:pt x="71627" y="0"/>
                </a:moveTo>
                <a:lnTo>
                  <a:pt x="0" y="35814"/>
                </a:lnTo>
                <a:lnTo>
                  <a:pt x="71627" y="71627"/>
                </a:lnTo>
                <a:lnTo>
                  <a:pt x="71627" y="40386"/>
                </a:lnTo>
                <a:lnTo>
                  <a:pt x="60197" y="40386"/>
                </a:lnTo>
                <a:lnTo>
                  <a:pt x="57150" y="38862"/>
                </a:lnTo>
                <a:lnTo>
                  <a:pt x="55625" y="35814"/>
                </a:lnTo>
                <a:lnTo>
                  <a:pt x="57150" y="32766"/>
                </a:lnTo>
                <a:lnTo>
                  <a:pt x="60197" y="31242"/>
                </a:lnTo>
                <a:lnTo>
                  <a:pt x="71627" y="31242"/>
                </a:lnTo>
                <a:lnTo>
                  <a:pt x="71627" y="0"/>
                </a:lnTo>
                <a:close/>
              </a:path>
              <a:path w="177164" h="71754">
                <a:moveTo>
                  <a:pt x="71627" y="31242"/>
                </a:moveTo>
                <a:lnTo>
                  <a:pt x="60197" y="31242"/>
                </a:lnTo>
                <a:lnTo>
                  <a:pt x="57150" y="32766"/>
                </a:lnTo>
                <a:lnTo>
                  <a:pt x="55625" y="35814"/>
                </a:lnTo>
                <a:lnTo>
                  <a:pt x="57150" y="38862"/>
                </a:lnTo>
                <a:lnTo>
                  <a:pt x="60197" y="40386"/>
                </a:lnTo>
                <a:lnTo>
                  <a:pt x="71627" y="40386"/>
                </a:lnTo>
                <a:lnTo>
                  <a:pt x="71627" y="31242"/>
                </a:lnTo>
                <a:close/>
              </a:path>
              <a:path w="177164" h="71754">
                <a:moveTo>
                  <a:pt x="172212" y="31242"/>
                </a:moveTo>
                <a:lnTo>
                  <a:pt x="71627" y="31242"/>
                </a:lnTo>
                <a:lnTo>
                  <a:pt x="71627" y="40386"/>
                </a:lnTo>
                <a:lnTo>
                  <a:pt x="172212" y="40386"/>
                </a:lnTo>
                <a:lnTo>
                  <a:pt x="175259" y="38862"/>
                </a:lnTo>
                <a:lnTo>
                  <a:pt x="176783" y="35814"/>
                </a:lnTo>
                <a:lnTo>
                  <a:pt x="175259" y="32766"/>
                </a:lnTo>
                <a:lnTo>
                  <a:pt x="172212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155083" y="4011719"/>
            <a:ext cx="506236" cy="69762"/>
          </a:xfrm>
          <a:custGeom>
            <a:avLst/>
            <a:gdLst/>
            <a:ahLst/>
            <a:cxnLst/>
            <a:rect l="l" t="t" r="r" b="b"/>
            <a:pathLst>
              <a:path w="520700" h="71754">
                <a:moveTo>
                  <a:pt x="448818" y="0"/>
                </a:moveTo>
                <a:lnTo>
                  <a:pt x="448818" y="71627"/>
                </a:lnTo>
                <a:lnTo>
                  <a:pt x="511301" y="40386"/>
                </a:lnTo>
                <a:lnTo>
                  <a:pt x="461010" y="40386"/>
                </a:lnTo>
                <a:lnTo>
                  <a:pt x="464058" y="38862"/>
                </a:lnTo>
                <a:lnTo>
                  <a:pt x="465581" y="35813"/>
                </a:lnTo>
                <a:lnTo>
                  <a:pt x="464058" y="32765"/>
                </a:lnTo>
                <a:lnTo>
                  <a:pt x="461010" y="31241"/>
                </a:lnTo>
                <a:lnTo>
                  <a:pt x="511301" y="31241"/>
                </a:lnTo>
                <a:lnTo>
                  <a:pt x="448818" y="0"/>
                </a:lnTo>
                <a:close/>
              </a:path>
              <a:path w="520700" h="71754">
                <a:moveTo>
                  <a:pt x="448818" y="31241"/>
                </a:moveTo>
                <a:lnTo>
                  <a:pt x="4572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2"/>
                </a:lnTo>
                <a:lnTo>
                  <a:pt x="4572" y="40386"/>
                </a:lnTo>
                <a:lnTo>
                  <a:pt x="448818" y="40386"/>
                </a:lnTo>
                <a:lnTo>
                  <a:pt x="448818" y="31241"/>
                </a:lnTo>
                <a:close/>
              </a:path>
              <a:path w="520700" h="71754">
                <a:moveTo>
                  <a:pt x="511301" y="31241"/>
                </a:moveTo>
                <a:lnTo>
                  <a:pt x="461010" y="31241"/>
                </a:lnTo>
                <a:lnTo>
                  <a:pt x="464058" y="32765"/>
                </a:lnTo>
                <a:lnTo>
                  <a:pt x="465581" y="35813"/>
                </a:lnTo>
                <a:lnTo>
                  <a:pt x="464058" y="38862"/>
                </a:lnTo>
                <a:lnTo>
                  <a:pt x="461010" y="40386"/>
                </a:lnTo>
                <a:lnTo>
                  <a:pt x="511301" y="40386"/>
                </a:lnTo>
                <a:lnTo>
                  <a:pt x="520446" y="35813"/>
                </a:lnTo>
                <a:lnTo>
                  <a:pt x="511301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082732" y="2373736"/>
            <a:ext cx="1352021" cy="1673049"/>
          </a:xfrm>
          <a:custGeom>
            <a:avLst/>
            <a:gdLst/>
            <a:ahLst/>
            <a:cxnLst/>
            <a:rect l="l" t="t" r="r" b="b"/>
            <a:pathLst>
              <a:path w="1390650" h="1720850">
                <a:moveTo>
                  <a:pt x="0" y="1720595"/>
                </a:moveTo>
                <a:lnTo>
                  <a:pt x="48124" y="1720558"/>
                </a:lnTo>
                <a:lnTo>
                  <a:pt x="96181" y="1720295"/>
                </a:lnTo>
                <a:lnTo>
                  <a:pt x="144119" y="1719582"/>
                </a:lnTo>
                <a:lnTo>
                  <a:pt x="191889" y="1718193"/>
                </a:lnTo>
                <a:lnTo>
                  <a:pt x="239438" y="1715904"/>
                </a:lnTo>
                <a:lnTo>
                  <a:pt x="286715" y="1712488"/>
                </a:lnTo>
                <a:lnTo>
                  <a:pt x="333669" y="1707721"/>
                </a:lnTo>
                <a:lnTo>
                  <a:pt x="380249" y="1701378"/>
                </a:lnTo>
                <a:lnTo>
                  <a:pt x="426404" y="1693233"/>
                </a:lnTo>
                <a:lnTo>
                  <a:pt x="472083" y="1683062"/>
                </a:lnTo>
                <a:lnTo>
                  <a:pt x="517234" y="1670638"/>
                </a:lnTo>
                <a:lnTo>
                  <a:pt x="561806" y="1655737"/>
                </a:lnTo>
                <a:lnTo>
                  <a:pt x="605747" y="1638134"/>
                </a:lnTo>
                <a:lnTo>
                  <a:pt x="649008" y="1617603"/>
                </a:lnTo>
                <a:lnTo>
                  <a:pt x="691537" y="1593919"/>
                </a:lnTo>
                <a:lnTo>
                  <a:pt x="733281" y="1566857"/>
                </a:lnTo>
                <a:lnTo>
                  <a:pt x="774191" y="1536191"/>
                </a:lnTo>
                <a:lnTo>
                  <a:pt x="804073" y="1511635"/>
                </a:lnTo>
                <a:lnTo>
                  <a:pt x="836139" y="1484217"/>
                </a:lnTo>
                <a:lnTo>
                  <a:pt x="870037" y="1454163"/>
                </a:lnTo>
                <a:lnTo>
                  <a:pt x="905411" y="1421701"/>
                </a:lnTo>
                <a:lnTo>
                  <a:pt x="941906" y="1387056"/>
                </a:lnTo>
                <a:lnTo>
                  <a:pt x="979170" y="1350454"/>
                </a:lnTo>
                <a:lnTo>
                  <a:pt x="1016845" y="1312122"/>
                </a:lnTo>
                <a:lnTo>
                  <a:pt x="1054579" y="1272286"/>
                </a:lnTo>
                <a:lnTo>
                  <a:pt x="1092017" y="1231171"/>
                </a:lnTo>
                <a:lnTo>
                  <a:pt x="1128804" y="1189005"/>
                </a:lnTo>
                <a:lnTo>
                  <a:pt x="1164585" y="1146014"/>
                </a:lnTo>
                <a:lnTo>
                  <a:pt x="1199007" y="1102423"/>
                </a:lnTo>
                <a:lnTo>
                  <a:pt x="1231713" y="1058459"/>
                </a:lnTo>
                <a:lnTo>
                  <a:pt x="1262351" y="1014349"/>
                </a:lnTo>
                <a:lnTo>
                  <a:pt x="1290566" y="970317"/>
                </a:lnTo>
                <a:lnTo>
                  <a:pt x="1316002" y="926592"/>
                </a:lnTo>
                <a:lnTo>
                  <a:pt x="1338305" y="883398"/>
                </a:lnTo>
                <a:lnTo>
                  <a:pt x="1357121" y="840962"/>
                </a:lnTo>
                <a:lnTo>
                  <a:pt x="1372096" y="799510"/>
                </a:lnTo>
                <a:lnTo>
                  <a:pt x="1382874" y="759269"/>
                </a:lnTo>
                <a:lnTo>
                  <a:pt x="1389102" y="720465"/>
                </a:lnTo>
                <a:lnTo>
                  <a:pt x="1390424" y="683323"/>
                </a:lnTo>
                <a:lnTo>
                  <a:pt x="1386486" y="648071"/>
                </a:lnTo>
                <a:lnTo>
                  <a:pt x="1364451" y="587790"/>
                </a:lnTo>
                <a:lnTo>
                  <a:pt x="1329621" y="535169"/>
                </a:lnTo>
                <a:lnTo>
                  <a:pt x="1282459" y="484633"/>
                </a:lnTo>
                <a:lnTo>
                  <a:pt x="1223950" y="436018"/>
                </a:lnTo>
                <a:lnTo>
                  <a:pt x="1190748" y="412379"/>
                </a:lnTo>
                <a:lnTo>
                  <a:pt x="1155078" y="389158"/>
                </a:lnTo>
                <a:lnTo>
                  <a:pt x="1117063" y="366335"/>
                </a:lnTo>
                <a:lnTo>
                  <a:pt x="1076828" y="343889"/>
                </a:lnTo>
                <a:lnTo>
                  <a:pt x="1034493" y="321799"/>
                </a:lnTo>
                <a:lnTo>
                  <a:pt x="990184" y="300045"/>
                </a:lnTo>
                <a:lnTo>
                  <a:pt x="944022" y="278606"/>
                </a:lnTo>
                <a:lnTo>
                  <a:pt x="896132" y="257461"/>
                </a:lnTo>
                <a:lnTo>
                  <a:pt x="846635" y="236591"/>
                </a:lnTo>
                <a:lnTo>
                  <a:pt x="795655" y="215973"/>
                </a:lnTo>
                <a:lnTo>
                  <a:pt x="743316" y="195588"/>
                </a:lnTo>
                <a:lnTo>
                  <a:pt x="689740" y="175416"/>
                </a:lnTo>
                <a:lnTo>
                  <a:pt x="635050" y="155434"/>
                </a:lnTo>
                <a:lnTo>
                  <a:pt x="579370" y="135624"/>
                </a:lnTo>
                <a:lnTo>
                  <a:pt x="522822" y="115963"/>
                </a:lnTo>
                <a:lnTo>
                  <a:pt x="465530" y="96432"/>
                </a:lnTo>
                <a:lnTo>
                  <a:pt x="407616" y="77010"/>
                </a:lnTo>
                <a:lnTo>
                  <a:pt x="349205" y="57677"/>
                </a:lnTo>
                <a:lnTo>
                  <a:pt x="290418" y="38411"/>
                </a:lnTo>
                <a:lnTo>
                  <a:pt x="231379" y="19192"/>
                </a:lnTo>
                <a:lnTo>
                  <a:pt x="17221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4082732" y="1955905"/>
            <a:ext cx="2147182" cy="2280532"/>
          </a:xfrm>
          <a:custGeom>
            <a:avLst/>
            <a:gdLst/>
            <a:ahLst/>
            <a:cxnLst/>
            <a:rect l="l" t="t" r="r" b="b"/>
            <a:pathLst>
              <a:path w="2208529" h="2345690">
                <a:moveTo>
                  <a:pt x="0" y="0"/>
                </a:moveTo>
                <a:lnTo>
                  <a:pt x="62927" y="14230"/>
                </a:lnTo>
                <a:lnTo>
                  <a:pt x="125809" y="28466"/>
                </a:lnTo>
                <a:lnTo>
                  <a:pt x="188601" y="42716"/>
                </a:lnTo>
                <a:lnTo>
                  <a:pt x="251257" y="56985"/>
                </a:lnTo>
                <a:lnTo>
                  <a:pt x="313732" y="71280"/>
                </a:lnTo>
                <a:lnTo>
                  <a:pt x="375981" y="85607"/>
                </a:lnTo>
                <a:lnTo>
                  <a:pt x="437958" y="99973"/>
                </a:lnTo>
                <a:lnTo>
                  <a:pt x="499619" y="114383"/>
                </a:lnTo>
                <a:lnTo>
                  <a:pt x="560918" y="128846"/>
                </a:lnTo>
                <a:lnTo>
                  <a:pt x="621810" y="143367"/>
                </a:lnTo>
                <a:lnTo>
                  <a:pt x="682250" y="157952"/>
                </a:lnTo>
                <a:lnTo>
                  <a:pt x="742192" y="172608"/>
                </a:lnTo>
                <a:lnTo>
                  <a:pt x="801591" y="187341"/>
                </a:lnTo>
                <a:lnTo>
                  <a:pt x="860402" y="202158"/>
                </a:lnTo>
                <a:lnTo>
                  <a:pt x="918580" y="217066"/>
                </a:lnTo>
                <a:lnTo>
                  <a:pt x="976079" y="232070"/>
                </a:lnTo>
                <a:lnTo>
                  <a:pt x="1032855" y="247178"/>
                </a:lnTo>
                <a:lnTo>
                  <a:pt x="1088861" y="262395"/>
                </a:lnTo>
                <a:lnTo>
                  <a:pt x="1144053" y="277729"/>
                </a:lnTo>
                <a:lnTo>
                  <a:pt x="1198386" y="293184"/>
                </a:lnTo>
                <a:lnTo>
                  <a:pt x="1251814" y="308769"/>
                </a:lnTo>
                <a:lnTo>
                  <a:pt x="1304293" y="324490"/>
                </a:lnTo>
                <a:lnTo>
                  <a:pt x="1355776" y="340352"/>
                </a:lnTo>
                <a:lnTo>
                  <a:pt x="1406218" y="356363"/>
                </a:lnTo>
                <a:lnTo>
                  <a:pt x="1455575" y="372529"/>
                </a:lnTo>
                <a:lnTo>
                  <a:pt x="1503802" y="388855"/>
                </a:lnTo>
                <a:lnTo>
                  <a:pt x="1550852" y="405350"/>
                </a:lnTo>
                <a:lnTo>
                  <a:pt x="1596681" y="422019"/>
                </a:lnTo>
                <a:lnTo>
                  <a:pt x="1641243" y="438868"/>
                </a:lnTo>
                <a:lnTo>
                  <a:pt x="1684493" y="455904"/>
                </a:lnTo>
                <a:lnTo>
                  <a:pt x="1726386" y="473134"/>
                </a:lnTo>
                <a:lnTo>
                  <a:pt x="1766878" y="490564"/>
                </a:lnTo>
                <a:lnTo>
                  <a:pt x="1805921" y="508201"/>
                </a:lnTo>
                <a:lnTo>
                  <a:pt x="1843472" y="526050"/>
                </a:lnTo>
                <a:lnTo>
                  <a:pt x="1879485" y="544119"/>
                </a:lnTo>
                <a:lnTo>
                  <a:pt x="1913914" y="562413"/>
                </a:lnTo>
                <a:lnTo>
                  <a:pt x="1977843" y="599705"/>
                </a:lnTo>
                <a:lnTo>
                  <a:pt x="2034896" y="637977"/>
                </a:lnTo>
                <a:lnTo>
                  <a:pt x="2084712" y="677282"/>
                </a:lnTo>
                <a:lnTo>
                  <a:pt x="2126928" y="717670"/>
                </a:lnTo>
                <a:lnTo>
                  <a:pt x="2161182" y="759194"/>
                </a:lnTo>
                <a:lnTo>
                  <a:pt x="2187114" y="801905"/>
                </a:lnTo>
                <a:lnTo>
                  <a:pt x="2204598" y="849385"/>
                </a:lnTo>
                <a:lnTo>
                  <a:pt x="2208394" y="876149"/>
                </a:lnTo>
                <a:lnTo>
                  <a:pt x="2208386" y="903951"/>
                </a:lnTo>
                <a:lnTo>
                  <a:pt x="2197572" y="962420"/>
                </a:lnTo>
                <a:lnTo>
                  <a:pt x="2173378" y="1024297"/>
                </a:lnTo>
                <a:lnTo>
                  <a:pt x="2137029" y="1089086"/>
                </a:lnTo>
                <a:lnTo>
                  <a:pt x="2114678" y="1122417"/>
                </a:lnTo>
                <a:lnTo>
                  <a:pt x="2089748" y="1156289"/>
                </a:lnTo>
                <a:lnTo>
                  <a:pt x="2062390" y="1190642"/>
                </a:lnTo>
                <a:lnTo>
                  <a:pt x="2032759" y="1225412"/>
                </a:lnTo>
                <a:lnTo>
                  <a:pt x="2001006" y="1260537"/>
                </a:lnTo>
                <a:lnTo>
                  <a:pt x="1967285" y="1295956"/>
                </a:lnTo>
                <a:lnTo>
                  <a:pt x="1931749" y="1331606"/>
                </a:lnTo>
                <a:lnTo>
                  <a:pt x="1894551" y="1367426"/>
                </a:lnTo>
                <a:lnTo>
                  <a:pt x="1855843" y="1403353"/>
                </a:lnTo>
                <a:lnTo>
                  <a:pt x="1815779" y="1439326"/>
                </a:lnTo>
                <a:lnTo>
                  <a:pt x="1774512" y="1475281"/>
                </a:lnTo>
                <a:lnTo>
                  <a:pt x="1732194" y="1511158"/>
                </a:lnTo>
                <a:lnTo>
                  <a:pt x="1688979" y="1546894"/>
                </a:lnTo>
                <a:lnTo>
                  <a:pt x="1645020" y="1582428"/>
                </a:lnTo>
                <a:lnTo>
                  <a:pt x="1600469" y="1617696"/>
                </a:lnTo>
                <a:lnTo>
                  <a:pt x="1555480" y="1652637"/>
                </a:lnTo>
                <a:lnTo>
                  <a:pt x="1510205" y="1687189"/>
                </a:lnTo>
                <a:lnTo>
                  <a:pt x="1464797" y="1721291"/>
                </a:lnTo>
                <a:lnTo>
                  <a:pt x="1419410" y="1754879"/>
                </a:lnTo>
                <a:lnTo>
                  <a:pt x="1374196" y="1787892"/>
                </a:lnTo>
                <a:lnTo>
                  <a:pt x="1329308" y="1820268"/>
                </a:lnTo>
                <a:lnTo>
                  <a:pt x="1284900" y="1851944"/>
                </a:lnTo>
                <a:lnTo>
                  <a:pt x="1241123" y="1882859"/>
                </a:lnTo>
                <a:lnTo>
                  <a:pt x="1198132" y="1912951"/>
                </a:lnTo>
                <a:lnTo>
                  <a:pt x="1156079" y="1942158"/>
                </a:lnTo>
                <a:lnTo>
                  <a:pt x="1115118" y="1970417"/>
                </a:lnTo>
                <a:lnTo>
                  <a:pt x="1075400" y="1997666"/>
                </a:lnTo>
                <a:lnTo>
                  <a:pt x="1037079" y="2023844"/>
                </a:lnTo>
                <a:lnTo>
                  <a:pt x="1000308" y="2048889"/>
                </a:lnTo>
                <a:lnTo>
                  <a:pt x="965240" y="2072738"/>
                </a:lnTo>
                <a:lnTo>
                  <a:pt x="932028" y="2095329"/>
                </a:lnTo>
                <a:lnTo>
                  <a:pt x="900825" y="2116600"/>
                </a:lnTo>
                <a:lnTo>
                  <a:pt x="871784" y="2136490"/>
                </a:lnTo>
                <a:lnTo>
                  <a:pt x="845057" y="2154936"/>
                </a:lnTo>
                <a:lnTo>
                  <a:pt x="787451" y="2192170"/>
                </a:lnTo>
                <a:lnTo>
                  <a:pt x="730472" y="2224020"/>
                </a:lnTo>
                <a:lnTo>
                  <a:pt x="674267" y="2250904"/>
                </a:lnTo>
                <a:lnTo>
                  <a:pt x="618984" y="2273236"/>
                </a:lnTo>
                <a:lnTo>
                  <a:pt x="564769" y="2291434"/>
                </a:lnTo>
                <a:lnTo>
                  <a:pt x="511768" y="2305915"/>
                </a:lnTo>
                <a:lnTo>
                  <a:pt x="460128" y="2317096"/>
                </a:lnTo>
                <a:lnTo>
                  <a:pt x="409996" y="2325392"/>
                </a:lnTo>
                <a:lnTo>
                  <a:pt x="361519" y="2331220"/>
                </a:lnTo>
                <a:lnTo>
                  <a:pt x="314843" y="2334997"/>
                </a:lnTo>
                <a:lnTo>
                  <a:pt x="270114" y="2337140"/>
                </a:lnTo>
                <a:lnTo>
                  <a:pt x="227480" y="2338065"/>
                </a:lnTo>
                <a:lnTo>
                  <a:pt x="187086" y="2338189"/>
                </a:lnTo>
                <a:lnTo>
                  <a:pt x="149081" y="2337928"/>
                </a:lnTo>
                <a:lnTo>
                  <a:pt x="113609" y="2337699"/>
                </a:lnTo>
                <a:lnTo>
                  <a:pt x="80819" y="2337919"/>
                </a:lnTo>
                <a:lnTo>
                  <a:pt x="50856" y="2339004"/>
                </a:lnTo>
                <a:lnTo>
                  <a:pt x="23867" y="2341370"/>
                </a:lnTo>
                <a:lnTo>
                  <a:pt x="0" y="234543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082732" y="3032336"/>
            <a:ext cx="1495249" cy="1432895"/>
          </a:xfrm>
          <a:custGeom>
            <a:avLst/>
            <a:gdLst/>
            <a:ahLst/>
            <a:cxnLst/>
            <a:rect l="l" t="t" r="r" b="b"/>
            <a:pathLst>
              <a:path w="1537970" h="1473835">
                <a:moveTo>
                  <a:pt x="0" y="1473708"/>
                </a:moveTo>
                <a:lnTo>
                  <a:pt x="63561" y="1471273"/>
                </a:lnTo>
                <a:lnTo>
                  <a:pt x="127022" y="1468809"/>
                </a:lnTo>
                <a:lnTo>
                  <a:pt x="190287" y="1466282"/>
                </a:lnTo>
                <a:lnTo>
                  <a:pt x="253260" y="1463663"/>
                </a:lnTo>
                <a:lnTo>
                  <a:pt x="315847" y="1460921"/>
                </a:lnTo>
                <a:lnTo>
                  <a:pt x="377950" y="1458024"/>
                </a:lnTo>
                <a:lnTo>
                  <a:pt x="439474" y="1454943"/>
                </a:lnTo>
                <a:lnTo>
                  <a:pt x="500324" y="1451645"/>
                </a:lnTo>
                <a:lnTo>
                  <a:pt x="560404" y="1448101"/>
                </a:lnTo>
                <a:lnTo>
                  <a:pt x="619617" y="1444280"/>
                </a:lnTo>
                <a:lnTo>
                  <a:pt x="677870" y="1440150"/>
                </a:lnTo>
                <a:lnTo>
                  <a:pt x="735065" y="1435680"/>
                </a:lnTo>
                <a:lnTo>
                  <a:pt x="791106" y="1430841"/>
                </a:lnTo>
                <a:lnTo>
                  <a:pt x="845899" y="1425601"/>
                </a:lnTo>
                <a:lnTo>
                  <a:pt x="899348" y="1419930"/>
                </a:lnTo>
                <a:lnTo>
                  <a:pt x="951357" y="1413795"/>
                </a:lnTo>
                <a:lnTo>
                  <a:pt x="1001829" y="1407168"/>
                </a:lnTo>
                <a:lnTo>
                  <a:pt x="1050670" y="1400016"/>
                </a:lnTo>
                <a:lnTo>
                  <a:pt x="1097783" y="1392309"/>
                </a:lnTo>
                <a:lnTo>
                  <a:pt x="1143074" y="1384016"/>
                </a:lnTo>
                <a:lnTo>
                  <a:pt x="1186446" y="1375107"/>
                </a:lnTo>
                <a:lnTo>
                  <a:pt x="1227803" y="1365550"/>
                </a:lnTo>
                <a:lnTo>
                  <a:pt x="1267050" y="1355314"/>
                </a:lnTo>
                <a:lnTo>
                  <a:pt x="1304091" y="1344370"/>
                </a:lnTo>
                <a:lnTo>
                  <a:pt x="1371173" y="1320230"/>
                </a:lnTo>
                <a:lnTo>
                  <a:pt x="1428282" y="1292883"/>
                </a:lnTo>
                <a:lnTo>
                  <a:pt x="1474654" y="1262082"/>
                </a:lnTo>
                <a:lnTo>
                  <a:pt x="1509521" y="1227582"/>
                </a:lnTo>
                <a:lnTo>
                  <a:pt x="1534068" y="1175000"/>
                </a:lnTo>
                <a:lnTo>
                  <a:pt x="1537601" y="1144619"/>
                </a:lnTo>
                <a:lnTo>
                  <a:pt x="1535802" y="1111841"/>
                </a:lnTo>
                <a:lnTo>
                  <a:pt x="1517689" y="1040081"/>
                </a:lnTo>
                <a:lnTo>
                  <a:pt x="1502116" y="1001593"/>
                </a:lnTo>
                <a:lnTo>
                  <a:pt x="1482694" y="961695"/>
                </a:lnTo>
                <a:lnTo>
                  <a:pt x="1459794" y="920635"/>
                </a:lnTo>
                <a:lnTo>
                  <a:pt x="1433785" y="878659"/>
                </a:lnTo>
                <a:lnTo>
                  <a:pt x="1405039" y="836014"/>
                </a:lnTo>
                <a:lnTo>
                  <a:pt x="1373926" y="792948"/>
                </a:lnTo>
                <a:lnTo>
                  <a:pt x="1340817" y="749707"/>
                </a:lnTo>
                <a:lnTo>
                  <a:pt x="1306083" y="706539"/>
                </a:lnTo>
                <a:lnTo>
                  <a:pt x="1270095" y="663689"/>
                </a:lnTo>
                <a:lnTo>
                  <a:pt x="1233223" y="621406"/>
                </a:lnTo>
                <a:lnTo>
                  <a:pt x="1195838" y="579936"/>
                </a:lnTo>
                <a:lnTo>
                  <a:pt x="1158311" y="539526"/>
                </a:lnTo>
                <a:lnTo>
                  <a:pt x="1121013" y="500424"/>
                </a:lnTo>
                <a:lnTo>
                  <a:pt x="1084313" y="462875"/>
                </a:lnTo>
                <a:lnTo>
                  <a:pt x="1048584" y="427127"/>
                </a:lnTo>
                <a:lnTo>
                  <a:pt x="1014195" y="393427"/>
                </a:lnTo>
                <a:lnTo>
                  <a:pt x="981518" y="362023"/>
                </a:lnTo>
                <a:lnTo>
                  <a:pt x="950923" y="333160"/>
                </a:lnTo>
                <a:lnTo>
                  <a:pt x="922781" y="307086"/>
                </a:lnTo>
                <a:lnTo>
                  <a:pt x="882828" y="272479"/>
                </a:lnTo>
                <a:lnTo>
                  <a:pt x="842070" y="240881"/>
                </a:lnTo>
                <a:lnTo>
                  <a:pt x="800556" y="212102"/>
                </a:lnTo>
                <a:lnTo>
                  <a:pt x="758336" y="185955"/>
                </a:lnTo>
                <a:lnTo>
                  <a:pt x="715459" y="162252"/>
                </a:lnTo>
                <a:lnTo>
                  <a:pt x="671974" y="140804"/>
                </a:lnTo>
                <a:lnTo>
                  <a:pt x="627931" y="121425"/>
                </a:lnTo>
                <a:lnTo>
                  <a:pt x="583378" y="103925"/>
                </a:lnTo>
                <a:lnTo>
                  <a:pt x="538366" y="88117"/>
                </a:lnTo>
                <a:lnTo>
                  <a:pt x="492944" y="73812"/>
                </a:lnTo>
                <a:lnTo>
                  <a:pt x="447161" y="60824"/>
                </a:lnTo>
                <a:lnTo>
                  <a:pt x="401065" y="48963"/>
                </a:lnTo>
                <a:lnTo>
                  <a:pt x="354708" y="38043"/>
                </a:lnTo>
                <a:lnTo>
                  <a:pt x="308137" y="27874"/>
                </a:lnTo>
                <a:lnTo>
                  <a:pt x="261403" y="18269"/>
                </a:lnTo>
                <a:lnTo>
                  <a:pt x="214554" y="9040"/>
                </a:lnTo>
                <a:lnTo>
                  <a:pt x="167639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071369" y="2087773"/>
            <a:ext cx="590197" cy="70379"/>
          </a:xfrm>
          <a:custGeom>
            <a:avLst/>
            <a:gdLst/>
            <a:ahLst/>
            <a:cxnLst/>
            <a:rect l="l" t="t" r="r" b="b"/>
            <a:pathLst>
              <a:path w="607060" h="72389">
                <a:moveTo>
                  <a:pt x="534924" y="0"/>
                </a:moveTo>
                <a:lnTo>
                  <a:pt x="534924" y="72390"/>
                </a:lnTo>
                <a:lnTo>
                  <a:pt x="598932" y="40386"/>
                </a:lnTo>
                <a:lnTo>
                  <a:pt x="547116" y="40386"/>
                </a:lnTo>
                <a:lnTo>
                  <a:pt x="550164" y="39624"/>
                </a:lnTo>
                <a:lnTo>
                  <a:pt x="551688" y="36576"/>
                </a:lnTo>
                <a:lnTo>
                  <a:pt x="550164" y="32766"/>
                </a:lnTo>
                <a:lnTo>
                  <a:pt x="547116" y="32004"/>
                </a:lnTo>
                <a:lnTo>
                  <a:pt x="597598" y="32004"/>
                </a:lnTo>
                <a:lnTo>
                  <a:pt x="534924" y="0"/>
                </a:lnTo>
                <a:close/>
              </a:path>
              <a:path w="607060" h="72389">
                <a:moveTo>
                  <a:pt x="534924" y="32004"/>
                </a:moveTo>
                <a:lnTo>
                  <a:pt x="4572" y="32004"/>
                </a:lnTo>
                <a:lnTo>
                  <a:pt x="1524" y="32766"/>
                </a:lnTo>
                <a:lnTo>
                  <a:pt x="0" y="36576"/>
                </a:lnTo>
                <a:lnTo>
                  <a:pt x="1524" y="39624"/>
                </a:lnTo>
                <a:lnTo>
                  <a:pt x="4572" y="40386"/>
                </a:lnTo>
                <a:lnTo>
                  <a:pt x="534924" y="40386"/>
                </a:lnTo>
                <a:lnTo>
                  <a:pt x="534924" y="32004"/>
                </a:lnTo>
                <a:close/>
              </a:path>
              <a:path w="607060" h="72389">
                <a:moveTo>
                  <a:pt x="597598" y="32004"/>
                </a:moveTo>
                <a:lnTo>
                  <a:pt x="547116" y="32004"/>
                </a:lnTo>
                <a:lnTo>
                  <a:pt x="550164" y="32766"/>
                </a:lnTo>
                <a:lnTo>
                  <a:pt x="551688" y="36576"/>
                </a:lnTo>
                <a:lnTo>
                  <a:pt x="550164" y="39624"/>
                </a:lnTo>
                <a:lnTo>
                  <a:pt x="547116" y="40386"/>
                </a:lnTo>
                <a:lnTo>
                  <a:pt x="598932" y="40386"/>
                </a:lnTo>
                <a:lnTo>
                  <a:pt x="606552" y="36576"/>
                </a:lnTo>
                <a:lnTo>
                  <a:pt x="59759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4082733" y="4179147"/>
            <a:ext cx="88283" cy="69762"/>
          </a:xfrm>
          <a:custGeom>
            <a:avLst/>
            <a:gdLst/>
            <a:ahLst/>
            <a:cxnLst/>
            <a:rect l="l" t="t" r="r" b="b"/>
            <a:pathLst>
              <a:path w="90804" h="71754">
                <a:moveTo>
                  <a:pt x="71627" y="0"/>
                </a:moveTo>
                <a:lnTo>
                  <a:pt x="0" y="35813"/>
                </a:lnTo>
                <a:lnTo>
                  <a:pt x="71627" y="71627"/>
                </a:lnTo>
                <a:lnTo>
                  <a:pt x="71627" y="40386"/>
                </a:lnTo>
                <a:lnTo>
                  <a:pt x="60197" y="40386"/>
                </a:lnTo>
                <a:lnTo>
                  <a:pt x="57150" y="38862"/>
                </a:lnTo>
                <a:lnTo>
                  <a:pt x="55625" y="35813"/>
                </a:lnTo>
                <a:lnTo>
                  <a:pt x="57150" y="32765"/>
                </a:lnTo>
                <a:lnTo>
                  <a:pt x="60197" y="31241"/>
                </a:lnTo>
                <a:lnTo>
                  <a:pt x="71627" y="31241"/>
                </a:lnTo>
                <a:lnTo>
                  <a:pt x="71627" y="0"/>
                </a:lnTo>
                <a:close/>
              </a:path>
              <a:path w="90804" h="71754">
                <a:moveTo>
                  <a:pt x="71627" y="31241"/>
                </a:moveTo>
                <a:lnTo>
                  <a:pt x="60197" y="31241"/>
                </a:lnTo>
                <a:lnTo>
                  <a:pt x="57150" y="32765"/>
                </a:lnTo>
                <a:lnTo>
                  <a:pt x="55625" y="35813"/>
                </a:lnTo>
                <a:lnTo>
                  <a:pt x="57150" y="38862"/>
                </a:lnTo>
                <a:lnTo>
                  <a:pt x="60197" y="40386"/>
                </a:lnTo>
                <a:lnTo>
                  <a:pt x="71627" y="40386"/>
                </a:lnTo>
                <a:lnTo>
                  <a:pt x="71627" y="31241"/>
                </a:lnTo>
                <a:close/>
              </a:path>
              <a:path w="90804" h="71754">
                <a:moveTo>
                  <a:pt x="86105" y="31241"/>
                </a:moveTo>
                <a:lnTo>
                  <a:pt x="71627" y="31241"/>
                </a:lnTo>
                <a:lnTo>
                  <a:pt x="71627" y="40386"/>
                </a:lnTo>
                <a:lnTo>
                  <a:pt x="86105" y="40386"/>
                </a:lnTo>
                <a:lnTo>
                  <a:pt x="89153" y="38862"/>
                </a:lnTo>
                <a:lnTo>
                  <a:pt x="90677" y="35813"/>
                </a:lnTo>
                <a:lnTo>
                  <a:pt x="89153" y="32765"/>
                </a:lnTo>
                <a:lnTo>
                  <a:pt x="86105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17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870614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609121"/>
            <a:ext cx="1400792" cy="10865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87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03</a:t>
            </a:r>
            <a:endParaRPr sz="145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12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840214"/>
            <a:ext cx="26132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6080" y="2840214"/>
            <a:ext cx="1000742" cy="33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2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3.2.2, 3.2.3,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3.2.5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3576367"/>
            <a:ext cx="766763" cy="953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60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6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619" y="3838842"/>
            <a:ext cx="2148417" cy="701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4099"/>
              </a:lnSpc>
            </a:pPr>
            <a:r>
              <a:rPr sz="1069" spc="10" dirty="0">
                <a:latin typeface="Times New Roman"/>
                <a:cs typeface="Times New Roman"/>
              </a:rPr>
              <a:t>Linked List inside </a:t>
            </a:r>
            <a:r>
              <a:rPr sz="1069" spc="15" dirty="0">
                <a:latin typeface="Times New Roman"/>
                <a:cs typeface="Times New Roman"/>
              </a:rPr>
              <a:t>Computer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Memory  </a:t>
            </a:r>
            <a:r>
              <a:rPr sz="1069" spc="5" dirty="0">
                <a:latin typeface="Times New Roman"/>
                <a:cs typeface="Times New Roman"/>
              </a:rPr>
              <a:t>Linked </a:t>
            </a:r>
            <a:r>
              <a:rPr sz="1069" spc="10" dirty="0">
                <a:latin typeface="Times New Roman"/>
                <a:cs typeface="Times New Roman"/>
              </a:rPr>
              <a:t>List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Operations</a:t>
            </a:r>
            <a:endParaRPr sz="1069">
              <a:latin typeface="Times New Roman"/>
              <a:cs typeface="Times New Roman"/>
            </a:endParaRPr>
          </a:p>
          <a:p>
            <a:pPr marL="12347" marR="827862">
              <a:lnSpc>
                <a:spcPts val="1351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Linked </a:t>
            </a:r>
            <a:r>
              <a:rPr sz="1069" spc="10" dirty="0">
                <a:latin typeface="Times New Roman"/>
                <a:cs typeface="Times New Roman"/>
              </a:rPr>
              <a:t>List Using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  </a:t>
            </a:r>
            <a:r>
              <a:rPr sz="1069" spc="10" dirty="0">
                <a:latin typeface="Times New Roman"/>
                <a:cs typeface="Times New Roman"/>
              </a:rPr>
              <a:t>Example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Program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18" y="4839529"/>
            <a:ext cx="4852458" cy="1335883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In the previous lectures,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to construct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and  observed the </a:t>
            </a:r>
            <a:r>
              <a:rPr sz="1069" spc="5" dirty="0">
                <a:latin typeface="Times New Roman"/>
                <a:cs typeface="Times New Roman"/>
              </a:rPr>
              <a:t>limitation </a:t>
            </a:r>
            <a:r>
              <a:rPr sz="1069" spc="10" dirty="0">
                <a:latin typeface="Times New Roman"/>
                <a:cs typeface="Times New Roman"/>
              </a:rPr>
              <a:t>that array being of fixed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can only </a:t>
            </a:r>
            <a:r>
              <a:rPr sz="1069" spc="5" dirty="0">
                <a:latin typeface="Times New Roman"/>
                <a:cs typeface="Times New Roman"/>
              </a:rPr>
              <a:t>store </a:t>
            </a:r>
            <a:r>
              <a:rPr sz="1069" spc="10" dirty="0">
                <a:latin typeface="Times New Roman"/>
                <a:cs typeface="Times New Roman"/>
              </a:rPr>
              <a:t>a fixed number </a:t>
            </a:r>
            <a:r>
              <a:rPr sz="1069" spc="2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elements. Therefore, </a:t>
            </a:r>
            <a:r>
              <a:rPr sz="1069" spc="10" dirty="0">
                <a:latin typeface="Times New Roman"/>
                <a:cs typeface="Times New Roman"/>
              </a:rPr>
              <a:t>no more elements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stored after </a:t>
            </a:r>
            <a:r>
              <a:rPr sz="1069" spc="10" dirty="0">
                <a:latin typeface="Times New Roman"/>
                <a:cs typeface="Times New Roman"/>
              </a:rPr>
              <a:t>the size </a:t>
            </a:r>
            <a:r>
              <a:rPr sz="1069" spc="5" dirty="0">
                <a:latin typeface="Times New Roman"/>
                <a:cs typeface="Times New Roman"/>
              </a:rPr>
              <a:t>of the array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reached.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order to resolve this, </a:t>
            </a:r>
            <a:r>
              <a:rPr sz="1069" spc="10" dirty="0">
                <a:latin typeface="Times New Roman"/>
                <a:cs typeface="Times New Roman"/>
              </a:rPr>
              <a:t>we adopted 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data structure called </a:t>
            </a:r>
            <a:r>
              <a:rPr sz="1069" i="1" spc="5" dirty="0">
                <a:latin typeface="Times New Roman"/>
                <a:cs typeface="Times New Roman"/>
              </a:rPr>
              <a:t>linked list.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started  </a:t>
            </a:r>
            <a:r>
              <a:rPr sz="1069" spc="5" dirty="0">
                <a:latin typeface="Times New Roman"/>
                <a:cs typeface="Times New Roman"/>
              </a:rPr>
              <a:t>discussing, </a:t>
            </a:r>
            <a:r>
              <a:rPr sz="1069" spc="10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linked lists are stored in </a:t>
            </a:r>
            <a:r>
              <a:rPr sz="1069" spc="10" dirty="0">
                <a:latin typeface="Times New Roman"/>
                <a:cs typeface="Times New Roman"/>
              </a:rPr>
              <a:t>computer memory and how memory </a:t>
            </a:r>
            <a:r>
              <a:rPr sz="1069" spc="5" dirty="0">
                <a:latin typeface="Times New Roman"/>
                <a:cs typeface="Times New Roman"/>
              </a:rPr>
              <a:t>chains  are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formed.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18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640543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445718"/>
            <a:ext cx="2882459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Linked List inside </a:t>
            </a:r>
            <a:r>
              <a:rPr sz="1264" b="1" spc="10" dirty="0">
                <a:latin typeface="Arial"/>
                <a:cs typeface="Arial"/>
              </a:rPr>
              <a:t>Computer</a:t>
            </a:r>
            <a:r>
              <a:rPr sz="1264" b="1" spc="-49" dirty="0">
                <a:latin typeface="Arial"/>
                <a:cs typeface="Arial"/>
              </a:rPr>
              <a:t> </a:t>
            </a:r>
            <a:r>
              <a:rPr sz="1264" b="1" spc="10" dirty="0">
                <a:latin typeface="Arial"/>
                <a:cs typeface="Arial"/>
              </a:rPr>
              <a:t>Memory</a:t>
            </a:r>
            <a:endParaRPr sz="126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5692916"/>
            <a:ext cx="4853076" cy="3618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Fig </a:t>
            </a:r>
            <a:r>
              <a:rPr sz="972" b="1" spc="5" dirty="0">
                <a:latin typeface="Times New Roman"/>
                <a:cs typeface="Times New Roman"/>
              </a:rPr>
              <a:t>1. </a:t>
            </a:r>
            <a:r>
              <a:rPr sz="972" b="1" spc="15" dirty="0">
                <a:latin typeface="Times New Roman"/>
                <a:cs typeface="Times New Roman"/>
              </a:rPr>
              <a:t>Linked </a:t>
            </a:r>
            <a:r>
              <a:rPr sz="972" b="1" spc="10" dirty="0">
                <a:latin typeface="Times New Roman"/>
                <a:cs typeface="Times New Roman"/>
              </a:rPr>
              <a:t>list in</a:t>
            </a:r>
            <a:r>
              <a:rPr sz="972" b="1" spc="-73" dirty="0">
                <a:latin typeface="Times New Roman"/>
                <a:cs typeface="Times New Roman"/>
              </a:rPr>
              <a:t> </a:t>
            </a:r>
            <a:r>
              <a:rPr sz="972" b="1" spc="15" dirty="0">
                <a:latin typeface="Times New Roman"/>
                <a:cs typeface="Times New Roman"/>
              </a:rPr>
              <a:t>memory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are two </a:t>
            </a:r>
            <a:r>
              <a:rPr sz="1069" spc="5" dirty="0">
                <a:latin typeface="Times New Roman"/>
                <a:cs typeface="Times New Roman"/>
              </a:rPr>
              <a:t>parts </a:t>
            </a:r>
            <a:r>
              <a:rPr sz="1069" spc="10" dirty="0">
                <a:latin typeface="Times New Roman"/>
                <a:cs typeface="Times New Roman"/>
              </a:rPr>
              <a:t>of this </a:t>
            </a:r>
            <a:r>
              <a:rPr sz="1069" spc="5" dirty="0">
                <a:latin typeface="Times New Roman"/>
                <a:cs typeface="Times New Roman"/>
              </a:rPr>
              <a:t>figure.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left is </a:t>
            </a:r>
            <a:r>
              <a:rPr sz="1069" spc="10" dirty="0">
                <a:latin typeface="Times New Roman"/>
                <a:cs typeface="Times New Roman"/>
              </a:rPr>
              <a:t>the linked </a:t>
            </a:r>
            <a:r>
              <a:rPr sz="1069" spc="5" dirty="0">
                <a:latin typeface="Times New Roman"/>
                <a:cs typeface="Times New Roman"/>
              </a:rPr>
              <a:t>list chain that is actually the  </a:t>
            </a:r>
            <a:r>
              <a:rPr sz="1069" spc="10" dirty="0">
                <a:latin typeface="Times New Roman"/>
                <a:cs typeface="Times New Roman"/>
              </a:rPr>
              <a:t>conceptual view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linked list </a:t>
            </a:r>
            <a:r>
              <a:rPr sz="1069" spc="10" dirty="0">
                <a:latin typeface="Times New Roman"/>
                <a:cs typeface="Times New Roman"/>
              </a:rPr>
              <a:t>and on the right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linked list inside </a:t>
            </a:r>
            <a:r>
              <a:rPr sz="1069" spc="10" dirty="0">
                <a:latin typeface="Times New Roman"/>
                <a:cs typeface="Times New Roman"/>
              </a:rPr>
              <a:t>the computer  memory. </a:t>
            </a:r>
            <a:r>
              <a:rPr sz="1069" spc="5" dirty="0">
                <a:latin typeface="Times New Roman"/>
                <a:cs typeface="Times New Roman"/>
              </a:rPr>
              <a:t>Right part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snapshot of the </a:t>
            </a:r>
            <a:r>
              <a:rPr sz="1069" spc="10" dirty="0">
                <a:latin typeface="Times New Roman"/>
                <a:cs typeface="Times New Roman"/>
              </a:rPr>
              <a:t>computer memory with memory </a:t>
            </a:r>
            <a:r>
              <a:rPr sz="1069" spc="5" dirty="0">
                <a:latin typeface="Times New Roman"/>
                <a:cs typeface="Times New Roman"/>
              </a:rPr>
              <a:t>addresses 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i="1" spc="10" dirty="0">
                <a:latin typeface="Times New Roman"/>
                <a:cs typeface="Times New Roman"/>
              </a:rPr>
              <a:t>1051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1065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head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spc="5" dirty="0">
                <a:latin typeface="Times New Roman"/>
                <a:cs typeface="Times New Roman"/>
              </a:rPr>
              <a:t>is pointing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first element </a:t>
            </a:r>
            <a:r>
              <a:rPr sz="1069" spc="10" dirty="0">
                <a:latin typeface="Times New Roman"/>
                <a:cs typeface="Times New Roman"/>
              </a:rPr>
              <a:t>in the linked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i="1" spc="15" dirty="0">
                <a:latin typeface="Times New Roman"/>
                <a:cs typeface="Times New Roman"/>
              </a:rPr>
              <a:t>head </a:t>
            </a:r>
            <a:r>
              <a:rPr sz="1069" spc="5" dirty="0">
                <a:latin typeface="Times New Roman"/>
                <a:cs typeface="Times New Roman"/>
              </a:rPr>
              <a:t>itself is </a:t>
            </a:r>
            <a:r>
              <a:rPr sz="1069" spc="10" dirty="0">
                <a:latin typeface="Times New Roman"/>
                <a:cs typeface="Times New Roman"/>
              </a:rPr>
              <a:t>present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memory </a:t>
            </a:r>
            <a:r>
              <a:rPr sz="1069" spc="5" dirty="0">
                <a:latin typeface="Times New Roman"/>
                <a:cs typeface="Times New Roman"/>
              </a:rPr>
              <a:t>at address </a:t>
            </a:r>
            <a:r>
              <a:rPr sz="1069" i="1" spc="10" dirty="0">
                <a:latin typeface="Times New Roman"/>
                <a:cs typeface="Times New Roman"/>
              </a:rPr>
              <a:t>1062. </a:t>
            </a:r>
            <a:r>
              <a:rPr sz="1069" i="1" spc="5" dirty="0">
                <a:latin typeface="Times New Roman"/>
                <a:cs typeface="Times New Roman"/>
              </a:rPr>
              <a:t>It is </a:t>
            </a:r>
            <a:r>
              <a:rPr sz="1069" spc="5" dirty="0">
                <a:latin typeface="Times New Roman"/>
                <a:cs typeface="Times New Roman"/>
              </a:rPr>
              <a:t>actually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the memory address </a:t>
            </a:r>
            <a:r>
              <a:rPr sz="1069" i="1" spc="10" dirty="0">
                <a:latin typeface="Times New Roman"/>
                <a:cs typeface="Times New Roman"/>
              </a:rPr>
              <a:t>1054</a:t>
            </a:r>
            <a:r>
              <a:rPr sz="1069" spc="10" dirty="0">
                <a:latin typeface="Times New Roman"/>
                <a:cs typeface="Times New Roman"/>
              </a:rPr>
              <a:t>. Each node in the above </a:t>
            </a:r>
            <a:r>
              <a:rPr sz="1069" spc="5" dirty="0">
                <a:latin typeface="Times New Roman"/>
                <a:cs typeface="Times New Roman"/>
              </a:rPr>
              <a:t>linked list </a:t>
            </a:r>
            <a:r>
              <a:rPr sz="1069" spc="10" dirty="0">
                <a:latin typeface="Times New Roman"/>
                <a:cs typeface="Times New Roman"/>
              </a:rPr>
              <a:t>has two 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parts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2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part of </a:t>
            </a:r>
            <a:r>
              <a:rPr sz="1069" spc="10" dirty="0">
                <a:latin typeface="Times New Roman"/>
                <a:cs typeface="Times New Roman"/>
              </a:rPr>
              <a:t>the node and the </a:t>
            </a:r>
            <a:r>
              <a:rPr sz="1069" spc="5" dirty="0">
                <a:latin typeface="Times New Roman"/>
                <a:cs typeface="Times New Roman"/>
              </a:rPr>
              <a:t>pointer to the </a:t>
            </a:r>
            <a:r>
              <a:rPr sz="1069" spc="10" dirty="0">
                <a:latin typeface="Times New Roman"/>
                <a:cs typeface="Times New Roman"/>
              </a:rPr>
              <a:t>next node.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the  linked list </a:t>
            </a:r>
            <a:r>
              <a:rPr sz="1069" spc="10" dirty="0">
                <a:latin typeface="Times New Roman"/>
                <a:cs typeface="Times New Roman"/>
              </a:rPr>
              <a:t>pointed 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head </a:t>
            </a:r>
            <a:r>
              <a:rPr sz="1069" spc="5" dirty="0">
                <a:latin typeface="Times New Roman"/>
                <a:cs typeface="Times New Roman"/>
              </a:rPr>
              <a:t>pointer is stored at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address </a:t>
            </a:r>
            <a:r>
              <a:rPr sz="1069" i="1" spc="5" dirty="0">
                <a:latin typeface="Times New Roman"/>
                <a:cs typeface="Times New Roman"/>
              </a:rPr>
              <a:t>1054. </a:t>
            </a:r>
            <a:r>
              <a:rPr sz="1069" i="1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see  the data element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present at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address.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</a:t>
            </a:r>
            <a:r>
              <a:rPr sz="1069" spc="10" dirty="0">
                <a:latin typeface="Times New Roman"/>
                <a:cs typeface="Times New Roman"/>
              </a:rPr>
              <a:t>part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node contains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address </a:t>
            </a:r>
            <a:r>
              <a:rPr sz="1069" i="1" spc="10" dirty="0">
                <a:latin typeface="Times New Roman"/>
                <a:cs typeface="Times New Roman"/>
              </a:rPr>
              <a:t>1051</a:t>
            </a:r>
            <a:r>
              <a:rPr sz="1069" spc="10" dirty="0">
                <a:latin typeface="Times New Roman"/>
                <a:cs typeface="Times New Roman"/>
              </a:rPr>
              <a:t>. So </a:t>
            </a:r>
            <a:r>
              <a:rPr sz="1069" spc="5" dirty="0">
                <a:latin typeface="Times New Roman"/>
                <a:cs typeface="Times New Roman"/>
              </a:rPr>
              <a:t>the second linked list’s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starts </a:t>
            </a:r>
            <a:r>
              <a:rPr sz="1069" spc="10" dirty="0">
                <a:latin typeface="Times New Roman"/>
                <a:cs typeface="Times New Roman"/>
              </a:rPr>
              <a:t>at memory address  </a:t>
            </a:r>
            <a:r>
              <a:rPr sz="1069" i="1" spc="10" dirty="0">
                <a:latin typeface="Times New Roman"/>
                <a:cs typeface="Times New Roman"/>
              </a:rPr>
              <a:t>1051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part </a:t>
            </a:r>
            <a:r>
              <a:rPr sz="1069" spc="5" dirty="0">
                <a:latin typeface="Times New Roman"/>
                <a:cs typeface="Times New Roman"/>
              </a:rPr>
              <a:t>to reach the third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5" dirty="0">
                <a:latin typeface="Times New Roman"/>
                <a:cs typeface="Times New Roman"/>
              </a:rPr>
              <a:t>way, we 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traverse the </a:t>
            </a:r>
            <a:r>
              <a:rPr sz="1069" spc="10" dirty="0">
                <a:latin typeface="Times New Roman"/>
                <a:cs typeface="Times New Roman"/>
              </a:rPr>
              <a:t>whole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contains </a:t>
            </a:r>
            <a:r>
              <a:rPr sz="1069" i="1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data part and </a:t>
            </a:r>
            <a:r>
              <a:rPr sz="1069" i="1" spc="10" dirty="0">
                <a:latin typeface="Times New Roman"/>
                <a:cs typeface="Times New Roman"/>
              </a:rPr>
              <a:t>0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its pointer  part. </a:t>
            </a:r>
            <a:r>
              <a:rPr sz="1069" i="1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indicates that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not pointing to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the linked 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763"/>
              </a:spcBef>
            </a:pPr>
            <a:r>
              <a:rPr sz="1264" b="1" spc="5" dirty="0">
                <a:latin typeface="Arial"/>
                <a:cs typeface="Arial"/>
              </a:rPr>
              <a:t>Linked List</a:t>
            </a:r>
            <a:r>
              <a:rPr sz="1264" b="1" spc="-4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Operations</a:t>
            </a:r>
            <a:endParaRPr sz="1264">
              <a:latin typeface="Arial"/>
              <a:cs typeface="Arial"/>
            </a:endParaRPr>
          </a:p>
          <a:p>
            <a:pPr marL="12347" marR="5556">
              <a:lnSpc>
                <a:spcPct val="98400"/>
              </a:lnSpc>
              <a:spcBef>
                <a:spcPts val="535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linked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data structure provides operations to work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operation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going to discuss 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in the  memory.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Add(9)</a:t>
            </a:r>
            <a:r>
              <a:rPr sz="1069" i="1" spc="22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used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create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memory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current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68115" y="2715260"/>
            <a:ext cx="510558" cy="2011363"/>
          </a:xfrm>
          <a:custGeom>
            <a:avLst/>
            <a:gdLst/>
            <a:ahLst/>
            <a:cxnLst/>
            <a:rect l="l" t="t" r="r" b="b"/>
            <a:pathLst>
              <a:path w="525145" h="2068829">
                <a:moveTo>
                  <a:pt x="50575" y="20334"/>
                </a:moveTo>
                <a:lnTo>
                  <a:pt x="45720" y="22859"/>
                </a:lnTo>
                <a:lnTo>
                  <a:pt x="46170" y="27996"/>
                </a:lnTo>
                <a:lnTo>
                  <a:pt x="49529" y="28955"/>
                </a:lnTo>
                <a:lnTo>
                  <a:pt x="64770" y="35051"/>
                </a:lnTo>
                <a:lnTo>
                  <a:pt x="73151" y="38100"/>
                </a:lnTo>
                <a:lnTo>
                  <a:pt x="100584" y="47244"/>
                </a:lnTo>
                <a:lnTo>
                  <a:pt x="119634" y="53340"/>
                </a:lnTo>
                <a:lnTo>
                  <a:pt x="139446" y="60198"/>
                </a:lnTo>
                <a:lnTo>
                  <a:pt x="160782" y="66294"/>
                </a:lnTo>
                <a:lnTo>
                  <a:pt x="203453" y="81533"/>
                </a:lnTo>
                <a:lnTo>
                  <a:pt x="225551" y="89153"/>
                </a:lnTo>
                <a:lnTo>
                  <a:pt x="270510" y="107442"/>
                </a:lnTo>
                <a:lnTo>
                  <a:pt x="314705" y="128016"/>
                </a:lnTo>
                <a:lnTo>
                  <a:pt x="356615" y="151638"/>
                </a:lnTo>
                <a:lnTo>
                  <a:pt x="387096" y="172974"/>
                </a:lnTo>
                <a:lnTo>
                  <a:pt x="396239" y="179831"/>
                </a:lnTo>
                <a:lnTo>
                  <a:pt x="432053" y="212598"/>
                </a:lnTo>
                <a:lnTo>
                  <a:pt x="462534" y="249935"/>
                </a:lnTo>
                <a:lnTo>
                  <a:pt x="487679" y="293370"/>
                </a:lnTo>
                <a:lnTo>
                  <a:pt x="505205" y="342900"/>
                </a:lnTo>
                <a:lnTo>
                  <a:pt x="514350" y="399288"/>
                </a:lnTo>
                <a:lnTo>
                  <a:pt x="515874" y="430529"/>
                </a:lnTo>
                <a:lnTo>
                  <a:pt x="515112" y="463296"/>
                </a:lnTo>
                <a:lnTo>
                  <a:pt x="509015" y="534162"/>
                </a:lnTo>
                <a:lnTo>
                  <a:pt x="504443" y="572262"/>
                </a:lnTo>
                <a:lnTo>
                  <a:pt x="497586" y="611885"/>
                </a:lnTo>
                <a:lnTo>
                  <a:pt x="489965" y="653033"/>
                </a:lnTo>
                <a:lnTo>
                  <a:pt x="481584" y="694944"/>
                </a:lnTo>
                <a:lnTo>
                  <a:pt x="471677" y="739140"/>
                </a:lnTo>
                <a:lnTo>
                  <a:pt x="460248" y="784098"/>
                </a:lnTo>
                <a:lnTo>
                  <a:pt x="448055" y="830579"/>
                </a:lnTo>
                <a:lnTo>
                  <a:pt x="435101" y="878585"/>
                </a:lnTo>
                <a:lnTo>
                  <a:pt x="420624" y="927353"/>
                </a:lnTo>
                <a:lnTo>
                  <a:pt x="405384" y="976883"/>
                </a:lnTo>
                <a:lnTo>
                  <a:pt x="389382" y="1027938"/>
                </a:lnTo>
                <a:lnTo>
                  <a:pt x="372617" y="1080516"/>
                </a:lnTo>
                <a:lnTo>
                  <a:pt x="354329" y="1133094"/>
                </a:lnTo>
                <a:lnTo>
                  <a:pt x="336041" y="1187196"/>
                </a:lnTo>
                <a:lnTo>
                  <a:pt x="316991" y="1242060"/>
                </a:lnTo>
                <a:lnTo>
                  <a:pt x="297179" y="1296924"/>
                </a:lnTo>
                <a:lnTo>
                  <a:pt x="276605" y="1353312"/>
                </a:lnTo>
                <a:lnTo>
                  <a:pt x="233934" y="1467612"/>
                </a:lnTo>
                <a:lnTo>
                  <a:pt x="189737" y="1584198"/>
                </a:lnTo>
                <a:lnTo>
                  <a:pt x="96012" y="1821941"/>
                </a:lnTo>
                <a:lnTo>
                  <a:pt x="48005" y="1942338"/>
                </a:lnTo>
                <a:lnTo>
                  <a:pt x="0" y="2063496"/>
                </a:lnTo>
                <a:lnTo>
                  <a:pt x="0" y="2066544"/>
                </a:lnTo>
                <a:lnTo>
                  <a:pt x="2286" y="2068829"/>
                </a:lnTo>
                <a:lnTo>
                  <a:pt x="6096" y="2068829"/>
                </a:lnTo>
                <a:lnTo>
                  <a:pt x="8382" y="2066544"/>
                </a:lnTo>
                <a:lnTo>
                  <a:pt x="56387" y="1945386"/>
                </a:lnTo>
                <a:lnTo>
                  <a:pt x="104393" y="1824989"/>
                </a:lnTo>
                <a:lnTo>
                  <a:pt x="198120" y="1587246"/>
                </a:lnTo>
                <a:lnTo>
                  <a:pt x="242315" y="1470660"/>
                </a:lnTo>
                <a:lnTo>
                  <a:pt x="284988" y="1356360"/>
                </a:lnTo>
                <a:lnTo>
                  <a:pt x="305562" y="1299972"/>
                </a:lnTo>
                <a:lnTo>
                  <a:pt x="325374" y="1244346"/>
                </a:lnTo>
                <a:lnTo>
                  <a:pt x="363474" y="1136142"/>
                </a:lnTo>
                <a:lnTo>
                  <a:pt x="381000" y="1082802"/>
                </a:lnTo>
                <a:lnTo>
                  <a:pt x="397763" y="1030985"/>
                </a:lnTo>
                <a:lnTo>
                  <a:pt x="413765" y="979931"/>
                </a:lnTo>
                <a:lnTo>
                  <a:pt x="429005" y="929640"/>
                </a:lnTo>
                <a:lnTo>
                  <a:pt x="443484" y="880872"/>
                </a:lnTo>
                <a:lnTo>
                  <a:pt x="457200" y="832866"/>
                </a:lnTo>
                <a:lnTo>
                  <a:pt x="469391" y="786383"/>
                </a:lnTo>
                <a:lnTo>
                  <a:pt x="480060" y="741426"/>
                </a:lnTo>
                <a:lnTo>
                  <a:pt x="489965" y="697229"/>
                </a:lnTo>
                <a:lnTo>
                  <a:pt x="499110" y="654557"/>
                </a:lnTo>
                <a:lnTo>
                  <a:pt x="506729" y="613409"/>
                </a:lnTo>
                <a:lnTo>
                  <a:pt x="512825" y="573785"/>
                </a:lnTo>
                <a:lnTo>
                  <a:pt x="518160" y="535685"/>
                </a:lnTo>
                <a:lnTo>
                  <a:pt x="524255" y="464057"/>
                </a:lnTo>
                <a:lnTo>
                  <a:pt x="525017" y="430529"/>
                </a:lnTo>
                <a:lnTo>
                  <a:pt x="523493" y="398525"/>
                </a:lnTo>
                <a:lnTo>
                  <a:pt x="517398" y="354329"/>
                </a:lnTo>
                <a:lnTo>
                  <a:pt x="505967" y="314705"/>
                </a:lnTo>
                <a:lnTo>
                  <a:pt x="483870" y="266700"/>
                </a:lnTo>
                <a:lnTo>
                  <a:pt x="454913" y="225551"/>
                </a:lnTo>
                <a:lnTo>
                  <a:pt x="447293" y="215646"/>
                </a:lnTo>
                <a:lnTo>
                  <a:pt x="438912" y="206501"/>
                </a:lnTo>
                <a:lnTo>
                  <a:pt x="429767" y="197357"/>
                </a:lnTo>
                <a:lnTo>
                  <a:pt x="420624" y="188975"/>
                </a:lnTo>
                <a:lnTo>
                  <a:pt x="411479" y="181355"/>
                </a:lnTo>
                <a:lnTo>
                  <a:pt x="402336" y="172974"/>
                </a:lnTo>
                <a:lnTo>
                  <a:pt x="361950" y="144779"/>
                </a:lnTo>
                <a:lnTo>
                  <a:pt x="318515" y="119633"/>
                </a:lnTo>
                <a:lnTo>
                  <a:pt x="274320" y="99059"/>
                </a:lnTo>
                <a:lnTo>
                  <a:pt x="228600" y="80772"/>
                </a:lnTo>
                <a:lnTo>
                  <a:pt x="184403" y="65531"/>
                </a:lnTo>
                <a:lnTo>
                  <a:pt x="163067" y="57912"/>
                </a:lnTo>
                <a:lnTo>
                  <a:pt x="142493" y="51053"/>
                </a:lnTo>
                <a:lnTo>
                  <a:pt x="102870" y="38862"/>
                </a:lnTo>
                <a:lnTo>
                  <a:pt x="93725" y="35814"/>
                </a:lnTo>
                <a:lnTo>
                  <a:pt x="85343" y="32766"/>
                </a:lnTo>
                <a:lnTo>
                  <a:pt x="76200" y="29718"/>
                </a:lnTo>
                <a:lnTo>
                  <a:pt x="67817" y="26670"/>
                </a:lnTo>
                <a:lnTo>
                  <a:pt x="60198" y="23622"/>
                </a:lnTo>
                <a:lnTo>
                  <a:pt x="52577" y="21335"/>
                </a:lnTo>
                <a:lnTo>
                  <a:pt x="50575" y="20334"/>
                </a:lnTo>
                <a:close/>
              </a:path>
              <a:path w="525145" h="2068829">
                <a:moveTo>
                  <a:pt x="3810" y="0"/>
                </a:moveTo>
                <a:lnTo>
                  <a:pt x="49529" y="66294"/>
                </a:lnTo>
                <a:lnTo>
                  <a:pt x="46170" y="27996"/>
                </a:lnTo>
                <a:lnTo>
                  <a:pt x="44196" y="27431"/>
                </a:lnTo>
                <a:lnTo>
                  <a:pt x="41910" y="25146"/>
                </a:lnTo>
                <a:lnTo>
                  <a:pt x="41910" y="21335"/>
                </a:lnTo>
                <a:lnTo>
                  <a:pt x="44196" y="19050"/>
                </a:lnTo>
                <a:lnTo>
                  <a:pt x="53046" y="19050"/>
                </a:lnTo>
                <a:lnTo>
                  <a:pt x="83820" y="3048"/>
                </a:lnTo>
                <a:lnTo>
                  <a:pt x="3810" y="0"/>
                </a:lnTo>
                <a:close/>
              </a:path>
              <a:path w="525145" h="2068829">
                <a:moveTo>
                  <a:pt x="48005" y="19050"/>
                </a:moveTo>
                <a:lnTo>
                  <a:pt x="44196" y="19050"/>
                </a:lnTo>
                <a:lnTo>
                  <a:pt x="41910" y="21335"/>
                </a:lnTo>
                <a:lnTo>
                  <a:pt x="41910" y="25146"/>
                </a:lnTo>
                <a:lnTo>
                  <a:pt x="44196" y="27431"/>
                </a:lnTo>
                <a:lnTo>
                  <a:pt x="46170" y="27996"/>
                </a:lnTo>
                <a:lnTo>
                  <a:pt x="45720" y="22859"/>
                </a:lnTo>
                <a:lnTo>
                  <a:pt x="50575" y="20334"/>
                </a:lnTo>
                <a:lnTo>
                  <a:pt x="48005" y="19050"/>
                </a:lnTo>
                <a:close/>
              </a:path>
              <a:path w="525145" h="2068829">
                <a:moveTo>
                  <a:pt x="53046" y="19050"/>
                </a:moveTo>
                <a:lnTo>
                  <a:pt x="48005" y="19050"/>
                </a:lnTo>
                <a:lnTo>
                  <a:pt x="50575" y="20334"/>
                </a:lnTo>
                <a:lnTo>
                  <a:pt x="53046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14774" y="1816715"/>
          <a:ext cx="766145" cy="3772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4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40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1063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14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1063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14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40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1051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14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14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40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1060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142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14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40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14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1054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14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040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1057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14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433392" y="1831940"/>
            <a:ext cx="303742" cy="3688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1051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90"/>
              </a:spcBef>
            </a:pPr>
            <a:r>
              <a:rPr sz="1069" spc="5" dirty="0">
                <a:latin typeface="Times New Roman"/>
                <a:cs typeface="Times New Roman"/>
              </a:rPr>
              <a:t>1052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85"/>
              </a:spcBef>
            </a:pPr>
            <a:r>
              <a:rPr sz="1069" spc="5" dirty="0">
                <a:latin typeface="Times New Roman"/>
                <a:cs typeface="Times New Roman"/>
              </a:rPr>
              <a:t>1053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90"/>
              </a:spcBef>
            </a:pPr>
            <a:r>
              <a:rPr sz="1069" spc="5" dirty="0">
                <a:latin typeface="Times New Roman"/>
                <a:cs typeface="Times New Roman"/>
              </a:rPr>
              <a:t>1054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95"/>
              </a:spcBef>
            </a:pPr>
            <a:r>
              <a:rPr sz="1069" spc="5" dirty="0">
                <a:latin typeface="Times New Roman"/>
                <a:cs typeface="Times New Roman"/>
              </a:rPr>
              <a:t>1055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85"/>
              </a:spcBef>
            </a:pPr>
            <a:r>
              <a:rPr sz="1069" spc="5" dirty="0">
                <a:latin typeface="Times New Roman"/>
                <a:cs typeface="Times New Roman"/>
              </a:rPr>
              <a:t>1056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95"/>
              </a:spcBef>
            </a:pPr>
            <a:r>
              <a:rPr sz="1069" spc="5" dirty="0">
                <a:latin typeface="Times New Roman"/>
                <a:cs typeface="Times New Roman"/>
              </a:rPr>
              <a:t>1057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90"/>
              </a:spcBef>
            </a:pPr>
            <a:r>
              <a:rPr sz="1069" spc="5" dirty="0">
                <a:latin typeface="Times New Roman"/>
                <a:cs typeface="Times New Roman"/>
              </a:rPr>
              <a:t>1058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85"/>
              </a:spcBef>
            </a:pPr>
            <a:r>
              <a:rPr sz="1069" spc="5" dirty="0">
                <a:latin typeface="Times New Roman"/>
                <a:cs typeface="Times New Roman"/>
              </a:rPr>
              <a:t>1059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90"/>
              </a:spcBef>
            </a:pPr>
            <a:r>
              <a:rPr sz="1069" spc="5" dirty="0">
                <a:latin typeface="Times New Roman"/>
                <a:cs typeface="Times New Roman"/>
              </a:rPr>
              <a:t>1060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90"/>
              </a:spcBef>
            </a:pPr>
            <a:r>
              <a:rPr sz="1069" spc="5" dirty="0">
                <a:latin typeface="Times New Roman"/>
                <a:cs typeface="Times New Roman"/>
              </a:rPr>
              <a:t>1061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90"/>
              </a:spcBef>
            </a:pPr>
            <a:r>
              <a:rPr sz="1069" spc="5" dirty="0">
                <a:latin typeface="Times New Roman"/>
                <a:cs typeface="Times New Roman"/>
              </a:rPr>
              <a:t>1062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85"/>
              </a:spcBef>
            </a:pPr>
            <a:r>
              <a:rPr sz="1069" spc="5" dirty="0">
                <a:latin typeface="Times New Roman"/>
                <a:cs typeface="Times New Roman"/>
              </a:rPr>
              <a:t>1063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90"/>
              </a:spcBef>
            </a:pPr>
            <a:r>
              <a:rPr sz="1069" spc="5" dirty="0">
                <a:latin typeface="Times New Roman"/>
                <a:cs typeface="Times New Roman"/>
              </a:rPr>
              <a:t>1064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90"/>
              </a:spcBef>
            </a:pPr>
            <a:r>
              <a:rPr sz="1069" spc="5" dirty="0">
                <a:latin typeface="Times New Roman"/>
                <a:cs typeface="Times New Roman"/>
              </a:rPr>
              <a:t>1065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3760" y="2297430"/>
            <a:ext cx="765528" cy="253735"/>
          </a:xfrm>
          <a:custGeom>
            <a:avLst/>
            <a:gdLst/>
            <a:ahLst/>
            <a:cxnLst/>
            <a:rect l="l" t="t" r="r" b="b"/>
            <a:pathLst>
              <a:path w="787400" h="260985">
                <a:moveTo>
                  <a:pt x="787146" y="0"/>
                </a:moveTo>
                <a:lnTo>
                  <a:pt x="0" y="0"/>
                </a:lnTo>
                <a:lnTo>
                  <a:pt x="0" y="260603"/>
                </a:lnTo>
                <a:lnTo>
                  <a:pt x="787146" y="260603"/>
                </a:lnTo>
                <a:lnTo>
                  <a:pt x="7871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3490312" y="2337929"/>
            <a:ext cx="41918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current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06439" y="2401888"/>
            <a:ext cx="283369" cy="69762"/>
          </a:xfrm>
          <a:custGeom>
            <a:avLst/>
            <a:gdLst/>
            <a:ahLst/>
            <a:cxnLst/>
            <a:rect l="l" t="t" r="r" b="b"/>
            <a:pathLst>
              <a:path w="291464" h="71755">
                <a:moveTo>
                  <a:pt x="219456" y="0"/>
                </a:moveTo>
                <a:lnTo>
                  <a:pt x="243839" y="35814"/>
                </a:lnTo>
                <a:lnTo>
                  <a:pt x="219456" y="71627"/>
                </a:lnTo>
                <a:lnTo>
                  <a:pt x="281940" y="40385"/>
                </a:lnTo>
                <a:lnTo>
                  <a:pt x="243839" y="40385"/>
                </a:lnTo>
                <a:lnTo>
                  <a:pt x="246887" y="38861"/>
                </a:lnTo>
                <a:lnTo>
                  <a:pt x="247650" y="35814"/>
                </a:lnTo>
                <a:lnTo>
                  <a:pt x="246887" y="32766"/>
                </a:lnTo>
                <a:lnTo>
                  <a:pt x="243839" y="31242"/>
                </a:lnTo>
                <a:lnTo>
                  <a:pt x="281939" y="31242"/>
                </a:lnTo>
                <a:lnTo>
                  <a:pt x="219456" y="0"/>
                </a:lnTo>
                <a:close/>
              </a:path>
              <a:path w="291464" h="71755">
                <a:moveTo>
                  <a:pt x="240727" y="31242"/>
                </a:moveTo>
                <a:lnTo>
                  <a:pt x="4572" y="31242"/>
                </a:lnTo>
                <a:lnTo>
                  <a:pt x="1524" y="32766"/>
                </a:lnTo>
                <a:lnTo>
                  <a:pt x="0" y="35814"/>
                </a:lnTo>
                <a:lnTo>
                  <a:pt x="1524" y="38861"/>
                </a:lnTo>
                <a:lnTo>
                  <a:pt x="4572" y="40385"/>
                </a:lnTo>
                <a:lnTo>
                  <a:pt x="240727" y="40385"/>
                </a:lnTo>
                <a:lnTo>
                  <a:pt x="243839" y="35814"/>
                </a:lnTo>
                <a:lnTo>
                  <a:pt x="240727" y="31242"/>
                </a:lnTo>
                <a:close/>
              </a:path>
              <a:path w="291464" h="71755">
                <a:moveTo>
                  <a:pt x="281939" y="31242"/>
                </a:moveTo>
                <a:lnTo>
                  <a:pt x="243839" y="31242"/>
                </a:lnTo>
                <a:lnTo>
                  <a:pt x="246887" y="32766"/>
                </a:lnTo>
                <a:lnTo>
                  <a:pt x="247650" y="35814"/>
                </a:lnTo>
                <a:lnTo>
                  <a:pt x="246887" y="38861"/>
                </a:lnTo>
                <a:lnTo>
                  <a:pt x="243839" y="40385"/>
                </a:lnTo>
                <a:lnTo>
                  <a:pt x="281940" y="40385"/>
                </a:lnTo>
                <a:lnTo>
                  <a:pt x="291084" y="35814"/>
                </a:lnTo>
                <a:lnTo>
                  <a:pt x="281939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3413760" y="4555490"/>
            <a:ext cx="633413" cy="200689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5807" rIns="0" bIns="0" rtlCol="0">
            <a:spAutoFit/>
          </a:bodyPr>
          <a:lstStyle/>
          <a:p>
            <a:pPr marL="83959">
              <a:spcBef>
                <a:spcPts val="282"/>
              </a:spcBef>
            </a:pPr>
            <a:r>
              <a:rPr sz="1069" spc="10" dirty="0">
                <a:latin typeface="Times New Roman"/>
                <a:cs typeface="Times New Roman"/>
              </a:rPr>
              <a:t>head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06439" y="4659948"/>
            <a:ext cx="283369" cy="69762"/>
          </a:xfrm>
          <a:custGeom>
            <a:avLst/>
            <a:gdLst/>
            <a:ahLst/>
            <a:cxnLst/>
            <a:rect l="l" t="t" r="r" b="b"/>
            <a:pathLst>
              <a:path w="291464" h="71754">
                <a:moveTo>
                  <a:pt x="219456" y="0"/>
                </a:moveTo>
                <a:lnTo>
                  <a:pt x="243839" y="35813"/>
                </a:lnTo>
                <a:lnTo>
                  <a:pt x="219456" y="71627"/>
                </a:lnTo>
                <a:lnTo>
                  <a:pt x="281939" y="40386"/>
                </a:lnTo>
                <a:lnTo>
                  <a:pt x="243839" y="40386"/>
                </a:lnTo>
                <a:lnTo>
                  <a:pt x="246887" y="38862"/>
                </a:lnTo>
                <a:lnTo>
                  <a:pt x="247650" y="35813"/>
                </a:lnTo>
                <a:lnTo>
                  <a:pt x="246887" y="32765"/>
                </a:lnTo>
                <a:lnTo>
                  <a:pt x="243839" y="31241"/>
                </a:lnTo>
                <a:lnTo>
                  <a:pt x="281939" y="31241"/>
                </a:lnTo>
                <a:lnTo>
                  <a:pt x="219456" y="0"/>
                </a:lnTo>
                <a:close/>
              </a:path>
              <a:path w="291464" h="71754">
                <a:moveTo>
                  <a:pt x="240727" y="31241"/>
                </a:moveTo>
                <a:lnTo>
                  <a:pt x="4572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2"/>
                </a:lnTo>
                <a:lnTo>
                  <a:pt x="4572" y="40386"/>
                </a:lnTo>
                <a:lnTo>
                  <a:pt x="240727" y="40386"/>
                </a:lnTo>
                <a:lnTo>
                  <a:pt x="243839" y="35813"/>
                </a:lnTo>
                <a:lnTo>
                  <a:pt x="240727" y="31241"/>
                </a:lnTo>
                <a:close/>
              </a:path>
              <a:path w="291464" h="71754">
                <a:moveTo>
                  <a:pt x="281939" y="31241"/>
                </a:moveTo>
                <a:lnTo>
                  <a:pt x="243839" y="31241"/>
                </a:lnTo>
                <a:lnTo>
                  <a:pt x="246887" y="32765"/>
                </a:lnTo>
                <a:lnTo>
                  <a:pt x="247650" y="35813"/>
                </a:lnTo>
                <a:lnTo>
                  <a:pt x="246887" y="38862"/>
                </a:lnTo>
                <a:lnTo>
                  <a:pt x="243839" y="40386"/>
                </a:lnTo>
                <a:lnTo>
                  <a:pt x="281939" y="40386"/>
                </a:lnTo>
                <a:lnTo>
                  <a:pt x="291084" y="35813"/>
                </a:lnTo>
                <a:lnTo>
                  <a:pt x="281939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5668115" y="1927753"/>
            <a:ext cx="427214" cy="1043340"/>
          </a:xfrm>
          <a:custGeom>
            <a:avLst/>
            <a:gdLst/>
            <a:ahLst/>
            <a:cxnLst/>
            <a:rect l="l" t="t" r="r" b="b"/>
            <a:pathLst>
              <a:path w="439420" h="1073150">
                <a:moveTo>
                  <a:pt x="349758" y="24383"/>
                </a:moveTo>
                <a:lnTo>
                  <a:pt x="281939" y="24383"/>
                </a:lnTo>
                <a:lnTo>
                  <a:pt x="316229" y="27431"/>
                </a:lnTo>
                <a:lnTo>
                  <a:pt x="332232" y="29718"/>
                </a:lnTo>
                <a:lnTo>
                  <a:pt x="374903" y="41909"/>
                </a:lnTo>
                <a:lnTo>
                  <a:pt x="411479" y="67055"/>
                </a:lnTo>
                <a:lnTo>
                  <a:pt x="429005" y="107441"/>
                </a:lnTo>
                <a:lnTo>
                  <a:pt x="429767" y="114300"/>
                </a:lnTo>
                <a:lnTo>
                  <a:pt x="429767" y="121920"/>
                </a:lnTo>
                <a:lnTo>
                  <a:pt x="429005" y="137922"/>
                </a:lnTo>
                <a:lnTo>
                  <a:pt x="427482" y="156209"/>
                </a:lnTo>
                <a:lnTo>
                  <a:pt x="424434" y="175259"/>
                </a:lnTo>
                <a:lnTo>
                  <a:pt x="419862" y="195072"/>
                </a:lnTo>
                <a:lnTo>
                  <a:pt x="415289" y="216407"/>
                </a:lnTo>
                <a:lnTo>
                  <a:pt x="408432" y="238505"/>
                </a:lnTo>
                <a:lnTo>
                  <a:pt x="401574" y="262127"/>
                </a:lnTo>
                <a:lnTo>
                  <a:pt x="393191" y="286511"/>
                </a:lnTo>
                <a:lnTo>
                  <a:pt x="384048" y="311657"/>
                </a:lnTo>
                <a:lnTo>
                  <a:pt x="362712" y="364998"/>
                </a:lnTo>
                <a:lnTo>
                  <a:pt x="350520" y="393191"/>
                </a:lnTo>
                <a:lnTo>
                  <a:pt x="338327" y="422148"/>
                </a:lnTo>
                <a:lnTo>
                  <a:pt x="324612" y="451103"/>
                </a:lnTo>
                <a:lnTo>
                  <a:pt x="295655" y="512825"/>
                </a:lnTo>
                <a:lnTo>
                  <a:pt x="264413" y="576072"/>
                </a:lnTo>
                <a:lnTo>
                  <a:pt x="230886" y="642365"/>
                </a:lnTo>
                <a:lnTo>
                  <a:pt x="195072" y="709422"/>
                </a:lnTo>
                <a:lnTo>
                  <a:pt x="119634" y="849629"/>
                </a:lnTo>
                <a:lnTo>
                  <a:pt x="80772" y="921257"/>
                </a:lnTo>
                <a:lnTo>
                  <a:pt x="0" y="1066037"/>
                </a:lnTo>
                <a:lnTo>
                  <a:pt x="0" y="1069848"/>
                </a:lnTo>
                <a:lnTo>
                  <a:pt x="2286" y="1072133"/>
                </a:lnTo>
                <a:lnTo>
                  <a:pt x="5334" y="1072896"/>
                </a:lnTo>
                <a:lnTo>
                  <a:pt x="8382" y="1070609"/>
                </a:lnTo>
                <a:lnTo>
                  <a:pt x="88391" y="925829"/>
                </a:lnTo>
                <a:lnTo>
                  <a:pt x="127253" y="854201"/>
                </a:lnTo>
                <a:lnTo>
                  <a:pt x="166115" y="783335"/>
                </a:lnTo>
                <a:lnTo>
                  <a:pt x="203453" y="713994"/>
                </a:lnTo>
                <a:lnTo>
                  <a:pt x="238505" y="646176"/>
                </a:lnTo>
                <a:lnTo>
                  <a:pt x="304038" y="516635"/>
                </a:lnTo>
                <a:lnTo>
                  <a:pt x="332993" y="454913"/>
                </a:lnTo>
                <a:lnTo>
                  <a:pt x="345948" y="425196"/>
                </a:lnTo>
                <a:lnTo>
                  <a:pt x="358901" y="397001"/>
                </a:lnTo>
                <a:lnTo>
                  <a:pt x="371093" y="368807"/>
                </a:lnTo>
                <a:lnTo>
                  <a:pt x="381762" y="341375"/>
                </a:lnTo>
                <a:lnTo>
                  <a:pt x="392429" y="314705"/>
                </a:lnTo>
                <a:lnTo>
                  <a:pt x="409955" y="265175"/>
                </a:lnTo>
                <a:lnTo>
                  <a:pt x="423672" y="218694"/>
                </a:lnTo>
                <a:lnTo>
                  <a:pt x="432815" y="176783"/>
                </a:lnTo>
                <a:lnTo>
                  <a:pt x="438912" y="121920"/>
                </a:lnTo>
                <a:lnTo>
                  <a:pt x="438150" y="114300"/>
                </a:lnTo>
                <a:lnTo>
                  <a:pt x="437388" y="105918"/>
                </a:lnTo>
                <a:lnTo>
                  <a:pt x="436625" y="99059"/>
                </a:lnTo>
                <a:lnTo>
                  <a:pt x="434339" y="91439"/>
                </a:lnTo>
                <a:lnTo>
                  <a:pt x="432053" y="85344"/>
                </a:lnTo>
                <a:lnTo>
                  <a:pt x="429767" y="78485"/>
                </a:lnTo>
                <a:lnTo>
                  <a:pt x="403098" y="48005"/>
                </a:lnTo>
                <a:lnTo>
                  <a:pt x="397763" y="44196"/>
                </a:lnTo>
                <a:lnTo>
                  <a:pt x="385572" y="36575"/>
                </a:lnTo>
                <a:lnTo>
                  <a:pt x="378713" y="33527"/>
                </a:lnTo>
                <a:lnTo>
                  <a:pt x="364998" y="28955"/>
                </a:lnTo>
                <a:lnTo>
                  <a:pt x="349758" y="24383"/>
                </a:lnTo>
                <a:close/>
              </a:path>
              <a:path w="439420" h="1073150">
                <a:moveTo>
                  <a:pt x="75437" y="0"/>
                </a:moveTo>
                <a:lnTo>
                  <a:pt x="3810" y="35813"/>
                </a:lnTo>
                <a:lnTo>
                  <a:pt x="75437" y="71627"/>
                </a:lnTo>
                <a:lnTo>
                  <a:pt x="54831" y="40385"/>
                </a:lnTo>
                <a:lnTo>
                  <a:pt x="51815" y="40385"/>
                </a:lnTo>
                <a:lnTo>
                  <a:pt x="48767" y="39624"/>
                </a:lnTo>
                <a:lnTo>
                  <a:pt x="47243" y="36575"/>
                </a:lnTo>
                <a:lnTo>
                  <a:pt x="48767" y="33527"/>
                </a:lnTo>
                <a:lnTo>
                  <a:pt x="51053" y="31241"/>
                </a:lnTo>
                <a:lnTo>
                  <a:pt x="54831" y="31241"/>
                </a:lnTo>
                <a:lnTo>
                  <a:pt x="75437" y="0"/>
                </a:lnTo>
                <a:close/>
              </a:path>
              <a:path w="439420" h="1073150">
                <a:moveTo>
                  <a:pt x="54831" y="31241"/>
                </a:moveTo>
                <a:lnTo>
                  <a:pt x="51053" y="31241"/>
                </a:lnTo>
                <a:lnTo>
                  <a:pt x="48767" y="33527"/>
                </a:lnTo>
                <a:lnTo>
                  <a:pt x="47243" y="36575"/>
                </a:lnTo>
                <a:lnTo>
                  <a:pt x="48767" y="39624"/>
                </a:lnTo>
                <a:lnTo>
                  <a:pt x="51815" y="40385"/>
                </a:lnTo>
                <a:lnTo>
                  <a:pt x="54831" y="40385"/>
                </a:lnTo>
                <a:lnTo>
                  <a:pt x="51815" y="35813"/>
                </a:lnTo>
                <a:lnTo>
                  <a:pt x="54831" y="31241"/>
                </a:lnTo>
                <a:close/>
              </a:path>
              <a:path w="439420" h="1073150">
                <a:moveTo>
                  <a:pt x="264413" y="15239"/>
                </a:moveTo>
                <a:lnTo>
                  <a:pt x="246125" y="15239"/>
                </a:lnTo>
                <a:lnTo>
                  <a:pt x="208787" y="16763"/>
                </a:lnTo>
                <a:lnTo>
                  <a:pt x="134874" y="22859"/>
                </a:lnTo>
                <a:lnTo>
                  <a:pt x="118110" y="25146"/>
                </a:lnTo>
                <a:lnTo>
                  <a:pt x="55625" y="31241"/>
                </a:lnTo>
                <a:lnTo>
                  <a:pt x="54831" y="31241"/>
                </a:lnTo>
                <a:lnTo>
                  <a:pt x="51815" y="35813"/>
                </a:lnTo>
                <a:lnTo>
                  <a:pt x="54831" y="40385"/>
                </a:lnTo>
                <a:lnTo>
                  <a:pt x="56387" y="40385"/>
                </a:lnTo>
                <a:lnTo>
                  <a:pt x="102108" y="35813"/>
                </a:lnTo>
                <a:lnTo>
                  <a:pt x="118872" y="33527"/>
                </a:lnTo>
                <a:lnTo>
                  <a:pt x="153924" y="30479"/>
                </a:lnTo>
                <a:lnTo>
                  <a:pt x="172212" y="28194"/>
                </a:lnTo>
                <a:lnTo>
                  <a:pt x="190500" y="26670"/>
                </a:lnTo>
                <a:lnTo>
                  <a:pt x="246125" y="24383"/>
                </a:lnTo>
                <a:lnTo>
                  <a:pt x="349758" y="24383"/>
                </a:lnTo>
                <a:lnTo>
                  <a:pt x="334517" y="21335"/>
                </a:lnTo>
                <a:lnTo>
                  <a:pt x="317753" y="18287"/>
                </a:lnTo>
                <a:lnTo>
                  <a:pt x="300227" y="16763"/>
                </a:lnTo>
                <a:lnTo>
                  <a:pt x="264413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5668115" y="2209270"/>
            <a:ext cx="510558" cy="2873199"/>
          </a:xfrm>
          <a:custGeom>
            <a:avLst/>
            <a:gdLst/>
            <a:ahLst/>
            <a:cxnLst/>
            <a:rect l="l" t="t" r="r" b="b"/>
            <a:pathLst>
              <a:path w="525145" h="2955290">
                <a:moveTo>
                  <a:pt x="50532" y="2825375"/>
                </a:moveTo>
                <a:lnTo>
                  <a:pt x="45720" y="2827782"/>
                </a:lnTo>
                <a:lnTo>
                  <a:pt x="46112" y="2833377"/>
                </a:lnTo>
                <a:lnTo>
                  <a:pt x="50291" y="2836164"/>
                </a:lnTo>
                <a:lnTo>
                  <a:pt x="73913" y="2849118"/>
                </a:lnTo>
                <a:lnTo>
                  <a:pt x="98298" y="2862834"/>
                </a:lnTo>
                <a:lnTo>
                  <a:pt x="145541" y="2887980"/>
                </a:lnTo>
                <a:lnTo>
                  <a:pt x="192024" y="2910078"/>
                </a:lnTo>
                <a:lnTo>
                  <a:pt x="236982" y="2929128"/>
                </a:lnTo>
                <a:lnTo>
                  <a:pt x="279653" y="2943606"/>
                </a:lnTo>
                <a:lnTo>
                  <a:pt x="290322" y="2945892"/>
                </a:lnTo>
                <a:lnTo>
                  <a:pt x="300227" y="2948178"/>
                </a:lnTo>
                <a:lnTo>
                  <a:pt x="310896" y="2950464"/>
                </a:lnTo>
                <a:lnTo>
                  <a:pt x="330708" y="2953512"/>
                </a:lnTo>
                <a:lnTo>
                  <a:pt x="349758" y="2955036"/>
                </a:lnTo>
                <a:lnTo>
                  <a:pt x="358901" y="2955036"/>
                </a:lnTo>
                <a:lnTo>
                  <a:pt x="403098" y="2947416"/>
                </a:lnTo>
                <a:lnTo>
                  <a:pt x="407288" y="2945892"/>
                </a:lnTo>
                <a:lnTo>
                  <a:pt x="349758" y="2945892"/>
                </a:lnTo>
                <a:lnTo>
                  <a:pt x="321563" y="2943606"/>
                </a:lnTo>
                <a:lnTo>
                  <a:pt x="312420" y="2942082"/>
                </a:lnTo>
                <a:lnTo>
                  <a:pt x="302513" y="2939796"/>
                </a:lnTo>
                <a:lnTo>
                  <a:pt x="291846" y="2937510"/>
                </a:lnTo>
                <a:lnTo>
                  <a:pt x="281939" y="2934462"/>
                </a:lnTo>
                <a:lnTo>
                  <a:pt x="271272" y="2931414"/>
                </a:lnTo>
                <a:lnTo>
                  <a:pt x="261365" y="2928366"/>
                </a:lnTo>
                <a:lnTo>
                  <a:pt x="217932" y="2911602"/>
                </a:lnTo>
                <a:lnTo>
                  <a:pt x="149351" y="2879598"/>
                </a:lnTo>
                <a:lnTo>
                  <a:pt x="126491" y="2867406"/>
                </a:lnTo>
                <a:lnTo>
                  <a:pt x="102108" y="2855214"/>
                </a:lnTo>
                <a:lnTo>
                  <a:pt x="54863" y="2827782"/>
                </a:lnTo>
                <a:lnTo>
                  <a:pt x="50532" y="2825375"/>
                </a:lnTo>
                <a:close/>
              </a:path>
              <a:path w="525145" h="2955290">
                <a:moveTo>
                  <a:pt x="3048" y="0"/>
                </a:moveTo>
                <a:lnTo>
                  <a:pt x="0" y="2286"/>
                </a:lnTo>
                <a:lnTo>
                  <a:pt x="0" y="5334"/>
                </a:lnTo>
                <a:lnTo>
                  <a:pt x="48005" y="208025"/>
                </a:lnTo>
                <a:lnTo>
                  <a:pt x="96012" y="409955"/>
                </a:lnTo>
                <a:lnTo>
                  <a:pt x="143255" y="609600"/>
                </a:lnTo>
                <a:lnTo>
                  <a:pt x="166115" y="708660"/>
                </a:lnTo>
                <a:lnTo>
                  <a:pt x="188975" y="806958"/>
                </a:lnTo>
                <a:lnTo>
                  <a:pt x="211836" y="904494"/>
                </a:lnTo>
                <a:lnTo>
                  <a:pt x="233934" y="1000505"/>
                </a:lnTo>
                <a:lnTo>
                  <a:pt x="255270" y="1095755"/>
                </a:lnTo>
                <a:lnTo>
                  <a:pt x="276605" y="1190244"/>
                </a:lnTo>
                <a:lnTo>
                  <a:pt x="297179" y="1282446"/>
                </a:lnTo>
                <a:lnTo>
                  <a:pt x="316991" y="1373886"/>
                </a:lnTo>
                <a:lnTo>
                  <a:pt x="336041" y="1463040"/>
                </a:lnTo>
                <a:lnTo>
                  <a:pt x="354329" y="1551431"/>
                </a:lnTo>
                <a:lnTo>
                  <a:pt x="372617" y="1637538"/>
                </a:lnTo>
                <a:lnTo>
                  <a:pt x="389382" y="1721358"/>
                </a:lnTo>
                <a:lnTo>
                  <a:pt x="405384" y="1803654"/>
                </a:lnTo>
                <a:lnTo>
                  <a:pt x="420624" y="1883664"/>
                </a:lnTo>
                <a:lnTo>
                  <a:pt x="435101" y="1961388"/>
                </a:lnTo>
                <a:lnTo>
                  <a:pt x="448055" y="2036826"/>
                </a:lnTo>
                <a:lnTo>
                  <a:pt x="460248" y="2109216"/>
                </a:lnTo>
                <a:lnTo>
                  <a:pt x="471677" y="2180082"/>
                </a:lnTo>
                <a:lnTo>
                  <a:pt x="481584" y="2247138"/>
                </a:lnTo>
                <a:lnTo>
                  <a:pt x="489965" y="2311908"/>
                </a:lnTo>
                <a:lnTo>
                  <a:pt x="497586" y="2373630"/>
                </a:lnTo>
                <a:lnTo>
                  <a:pt x="501396" y="2403348"/>
                </a:lnTo>
                <a:lnTo>
                  <a:pt x="504443" y="2432304"/>
                </a:lnTo>
                <a:lnTo>
                  <a:pt x="506729" y="2460498"/>
                </a:lnTo>
                <a:lnTo>
                  <a:pt x="509015" y="2487930"/>
                </a:lnTo>
                <a:lnTo>
                  <a:pt x="511301" y="2514600"/>
                </a:lnTo>
                <a:lnTo>
                  <a:pt x="512825" y="2540508"/>
                </a:lnTo>
                <a:lnTo>
                  <a:pt x="514350" y="2565654"/>
                </a:lnTo>
                <a:lnTo>
                  <a:pt x="515849" y="2612136"/>
                </a:lnTo>
                <a:lnTo>
                  <a:pt x="515874" y="2656332"/>
                </a:lnTo>
                <a:lnTo>
                  <a:pt x="515112" y="2676906"/>
                </a:lnTo>
                <a:lnTo>
                  <a:pt x="512759" y="2715768"/>
                </a:lnTo>
                <a:lnTo>
                  <a:pt x="506729" y="2766060"/>
                </a:lnTo>
                <a:lnTo>
                  <a:pt x="498348" y="2809494"/>
                </a:lnTo>
                <a:lnTo>
                  <a:pt x="486155" y="2846832"/>
                </a:lnTo>
                <a:lnTo>
                  <a:pt x="466343" y="2885694"/>
                </a:lnTo>
                <a:lnTo>
                  <a:pt x="436625" y="2919222"/>
                </a:lnTo>
                <a:lnTo>
                  <a:pt x="400050" y="2939034"/>
                </a:lnTo>
                <a:lnTo>
                  <a:pt x="358901" y="2945892"/>
                </a:lnTo>
                <a:lnTo>
                  <a:pt x="407288" y="2945892"/>
                </a:lnTo>
                <a:lnTo>
                  <a:pt x="448817" y="2920746"/>
                </a:lnTo>
                <a:lnTo>
                  <a:pt x="473963" y="2890266"/>
                </a:lnTo>
                <a:lnTo>
                  <a:pt x="480060" y="2881122"/>
                </a:lnTo>
                <a:lnTo>
                  <a:pt x="499110" y="2837688"/>
                </a:lnTo>
                <a:lnTo>
                  <a:pt x="509777" y="2798064"/>
                </a:lnTo>
                <a:lnTo>
                  <a:pt x="518259" y="2750058"/>
                </a:lnTo>
                <a:lnTo>
                  <a:pt x="522732" y="2696718"/>
                </a:lnTo>
                <a:lnTo>
                  <a:pt x="524255" y="2676906"/>
                </a:lnTo>
                <a:lnTo>
                  <a:pt x="524255" y="2656332"/>
                </a:lnTo>
                <a:lnTo>
                  <a:pt x="525017" y="2634996"/>
                </a:lnTo>
                <a:lnTo>
                  <a:pt x="524281" y="2612898"/>
                </a:lnTo>
                <a:lnTo>
                  <a:pt x="524255" y="2589276"/>
                </a:lnTo>
                <a:lnTo>
                  <a:pt x="522732" y="2564892"/>
                </a:lnTo>
                <a:lnTo>
                  <a:pt x="521970" y="2539746"/>
                </a:lnTo>
                <a:lnTo>
                  <a:pt x="520446" y="2513838"/>
                </a:lnTo>
                <a:lnTo>
                  <a:pt x="518160" y="2487168"/>
                </a:lnTo>
                <a:lnTo>
                  <a:pt x="515874" y="2459736"/>
                </a:lnTo>
                <a:lnTo>
                  <a:pt x="512825" y="2431542"/>
                </a:lnTo>
                <a:lnTo>
                  <a:pt x="509777" y="2402586"/>
                </a:lnTo>
                <a:lnTo>
                  <a:pt x="506729" y="2372868"/>
                </a:lnTo>
                <a:lnTo>
                  <a:pt x="499110" y="2311146"/>
                </a:lnTo>
                <a:lnTo>
                  <a:pt x="489965" y="2245614"/>
                </a:lnTo>
                <a:lnTo>
                  <a:pt x="480060" y="2178558"/>
                </a:lnTo>
                <a:lnTo>
                  <a:pt x="469391" y="2107692"/>
                </a:lnTo>
                <a:lnTo>
                  <a:pt x="457200" y="2035302"/>
                </a:lnTo>
                <a:lnTo>
                  <a:pt x="443484" y="1959864"/>
                </a:lnTo>
                <a:lnTo>
                  <a:pt x="429767" y="1882140"/>
                </a:lnTo>
                <a:lnTo>
                  <a:pt x="414527" y="1802130"/>
                </a:lnTo>
                <a:lnTo>
                  <a:pt x="397763" y="1719834"/>
                </a:lnTo>
                <a:lnTo>
                  <a:pt x="381000" y="1635252"/>
                </a:lnTo>
                <a:lnTo>
                  <a:pt x="363474" y="1549146"/>
                </a:lnTo>
                <a:lnTo>
                  <a:pt x="344424" y="1461516"/>
                </a:lnTo>
                <a:lnTo>
                  <a:pt x="325374" y="1371600"/>
                </a:lnTo>
                <a:lnTo>
                  <a:pt x="305562" y="1280922"/>
                </a:lnTo>
                <a:lnTo>
                  <a:pt x="284988" y="1187958"/>
                </a:lnTo>
                <a:lnTo>
                  <a:pt x="264413" y="1094231"/>
                </a:lnTo>
                <a:lnTo>
                  <a:pt x="242315" y="998981"/>
                </a:lnTo>
                <a:lnTo>
                  <a:pt x="198120" y="805434"/>
                </a:lnTo>
                <a:lnTo>
                  <a:pt x="175260" y="707136"/>
                </a:lnTo>
                <a:lnTo>
                  <a:pt x="151637" y="608076"/>
                </a:lnTo>
                <a:lnTo>
                  <a:pt x="104393" y="407670"/>
                </a:lnTo>
                <a:lnTo>
                  <a:pt x="57150" y="206501"/>
                </a:lnTo>
                <a:lnTo>
                  <a:pt x="8382" y="3810"/>
                </a:lnTo>
                <a:lnTo>
                  <a:pt x="6096" y="762"/>
                </a:lnTo>
                <a:lnTo>
                  <a:pt x="3048" y="0"/>
                </a:lnTo>
                <a:close/>
              </a:path>
              <a:path w="525145" h="2955290">
                <a:moveTo>
                  <a:pt x="3810" y="2804160"/>
                </a:moveTo>
                <a:lnTo>
                  <a:pt x="48767" y="2871216"/>
                </a:lnTo>
                <a:lnTo>
                  <a:pt x="46112" y="2833377"/>
                </a:lnTo>
                <a:lnTo>
                  <a:pt x="43434" y="2831592"/>
                </a:lnTo>
                <a:lnTo>
                  <a:pt x="41148" y="2829306"/>
                </a:lnTo>
                <a:lnTo>
                  <a:pt x="41910" y="2825496"/>
                </a:lnTo>
                <a:lnTo>
                  <a:pt x="44196" y="2823972"/>
                </a:lnTo>
                <a:lnTo>
                  <a:pt x="53340" y="2823972"/>
                </a:lnTo>
                <a:lnTo>
                  <a:pt x="83820" y="2808732"/>
                </a:lnTo>
                <a:lnTo>
                  <a:pt x="3810" y="2804160"/>
                </a:lnTo>
                <a:close/>
              </a:path>
              <a:path w="525145" h="2955290">
                <a:moveTo>
                  <a:pt x="48005" y="2823972"/>
                </a:moveTo>
                <a:lnTo>
                  <a:pt x="44196" y="2823972"/>
                </a:lnTo>
                <a:lnTo>
                  <a:pt x="41910" y="2825496"/>
                </a:lnTo>
                <a:lnTo>
                  <a:pt x="41148" y="2829306"/>
                </a:lnTo>
                <a:lnTo>
                  <a:pt x="43434" y="2831592"/>
                </a:lnTo>
                <a:lnTo>
                  <a:pt x="46112" y="2833377"/>
                </a:lnTo>
                <a:lnTo>
                  <a:pt x="45720" y="2827782"/>
                </a:lnTo>
                <a:lnTo>
                  <a:pt x="50532" y="2825375"/>
                </a:lnTo>
                <a:lnTo>
                  <a:pt x="48005" y="2823972"/>
                </a:lnTo>
                <a:close/>
              </a:path>
              <a:path w="525145" h="2955290">
                <a:moveTo>
                  <a:pt x="53340" y="2823972"/>
                </a:moveTo>
                <a:lnTo>
                  <a:pt x="48005" y="2823972"/>
                </a:lnTo>
                <a:lnTo>
                  <a:pt x="50532" y="2825375"/>
                </a:lnTo>
                <a:lnTo>
                  <a:pt x="53340" y="2823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5668115" y="3455353"/>
            <a:ext cx="593901" cy="1773678"/>
          </a:xfrm>
          <a:custGeom>
            <a:avLst/>
            <a:gdLst/>
            <a:ahLst/>
            <a:cxnLst/>
            <a:rect l="l" t="t" r="r" b="b"/>
            <a:pathLst>
              <a:path w="610870" h="1824354">
                <a:moveTo>
                  <a:pt x="409346" y="29717"/>
                </a:moveTo>
                <a:lnTo>
                  <a:pt x="316229" y="29717"/>
                </a:lnTo>
                <a:lnTo>
                  <a:pt x="368046" y="32765"/>
                </a:lnTo>
                <a:lnTo>
                  <a:pt x="393191" y="35813"/>
                </a:lnTo>
                <a:lnTo>
                  <a:pt x="417575" y="39624"/>
                </a:lnTo>
                <a:lnTo>
                  <a:pt x="429767" y="41909"/>
                </a:lnTo>
                <a:lnTo>
                  <a:pt x="441198" y="44957"/>
                </a:lnTo>
                <a:lnTo>
                  <a:pt x="452627" y="47243"/>
                </a:lnTo>
                <a:lnTo>
                  <a:pt x="463296" y="51053"/>
                </a:lnTo>
                <a:lnTo>
                  <a:pt x="474725" y="54101"/>
                </a:lnTo>
                <a:lnTo>
                  <a:pt x="485393" y="57911"/>
                </a:lnTo>
                <a:lnTo>
                  <a:pt x="523493" y="76961"/>
                </a:lnTo>
                <a:lnTo>
                  <a:pt x="563117" y="109727"/>
                </a:lnTo>
                <a:lnTo>
                  <a:pt x="585215" y="144017"/>
                </a:lnTo>
                <a:lnTo>
                  <a:pt x="598932" y="187451"/>
                </a:lnTo>
                <a:lnTo>
                  <a:pt x="601979" y="225551"/>
                </a:lnTo>
                <a:lnTo>
                  <a:pt x="601217" y="254507"/>
                </a:lnTo>
                <a:lnTo>
                  <a:pt x="594360" y="318515"/>
                </a:lnTo>
                <a:lnTo>
                  <a:pt x="580643" y="389381"/>
                </a:lnTo>
                <a:lnTo>
                  <a:pt x="572262" y="427481"/>
                </a:lnTo>
                <a:lnTo>
                  <a:pt x="561593" y="467105"/>
                </a:lnTo>
                <a:lnTo>
                  <a:pt x="550163" y="509015"/>
                </a:lnTo>
                <a:lnTo>
                  <a:pt x="537210" y="551687"/>
                </a:lnTo>
                <a:lnTo>
                  <a:pt x="507491" y="642365"/>
                </a:lnTo>
                <a:lnTo>
                  <a:pt x="490727" y="689609"/>
                </a:lnTo>
                <a:lnTo>
                  <a:pt x="473201" y="737615"/>
                </a:lnTo>
                <a:lnTo>
                  <a:pt x="454151" y="787907"/>
                </a:lnTo>
                <a:lnTo>
                  <a:pt x="434339" y="838199"/>
                </a:lnTo>
                <a:lnTo>
                  <a:pt x="413765" y="890777"/>
                </a:lnTo>
                <a:lnTo>
                  <a:pt x="392429" y="943355"/>
                </a:lnTo>
                <a:lnTo>
                  <a:pt x="369570" y="997457"/>
                </a:lnTo>
                <a:lnTo>
                  <a:pt x="346710" y="1052321"/>
                </a:lnTo>
                <a:lnTo>
                  <a:pt x="323088" y="1107947"/>
                </a:lnTo>
                <a:lnTo>
                  <a:pt x="297941" y="1164335"/>
                </a:lnTo>
                <a:lnTo>
                  <a:pt x="272796" y="1221485"/>
                </a:lnTo>
                <a:lnTo>
                  <a:pt x="220979" y="1338071"/>
                </a:lnTo>
                <a:lnTo>
                  <a:pt x="167639" y="1456181"/>
                </a:lnTo>
                <a:lnTo>
                  <a:pt x="112013" y="1575815"/>
                </a:lnTo>
                <a:lnTo>
                  <a:pt x="0" y="1818131"/>
                </a:lnTo>
                <a:lnTo>
                  <a:pt x="0" y="1821179"/>
                </a:lnTo>
                <a:lnTo>
                  <a:pt x="2286" y="1823465"/>
                </a:lnTo>
                <a:lnTo>
                  <a:pt x="5334" y="1824227"/>
                </a:lnTo>
                <a:lnTo>
                  <a:pt x="8382" y="1821941"/>
                </a:lnTo>
                <a:lnTo>
                  <a:pt x="120396" y="1579625"/>
                </a:lnTo>
                <a:lnTo>
                  <a:pt x="175260" y="1459991"/>
                </a:lnTo>
                <a:lnTo>
                  <a:pt x="229362" y="1341119"/>
                </a:lnTo>
                <a:lnTo>
                  <a:pt x="281177" y="1225295"/>
                </a:lnTo>
                <a:lnTo>
                  <a:pt x="306324" y="1168145"/>
                </a:lnTo>
                <a:lnTo>
                  <a:pt x="330708" y="1111757"/>
                </a:lnTo>
                <a:lnTo>
                  <a:pt x="355091" y="1056131"/>
                </a:lnTo>
                <a:lnTo>
                  <a:pt x="377951" y="1001267"/>
                </a:lnTo>
                <a:lnTo>
                  <a:pt x="400812" y="947165"/>
                </a:lnTo>
                <a:lnTo>
                  <a:pt x="422148" y="893825"/>
                </a:lnTo>
                <a:lnTo>
                  <a:pt x="442722" y="842009"/>
                </a:lnTo>
                <a:lnTo>
                  <a:pt x="462534" y="790955"/>
                </a:lnTo>
                <a:lnTo>
                  <a:pt x="481584" y="740663"/>
                </a:lnTo>
                <a:lnTo>
                  <a:pt x="499110" y="692657"/>
                </a:lnTo>
                <a:lnTo>
                  <a:pt x="515874" y="645413"/>
                </a:lnTo>
                <a:lnTo>
                  <a:pt x="531876" y="598931"/>
                </a:lnTo>
                <a:lnTo>
                  <a:pt x="545591" y="554735"/>
                </a:lnTo>
                <a:lnTo>
                  <a:pt x="558546" y="511301"/>
                </a:lnTo>
                <a:lnTo>
                  <a:pt x="570738" y="469391"/>
                </a:lnTo>
                <a:lnTo>
                  <a:pt x="580643" y="429767"/>
                </a:lnTo>
                <a:lnTo>
                  <a:pt x="589788" y="391667"/>
                </a:lnTo>
                <a:lnTo>
                  <a:pt x="597408" y="354329"/>
                </a:lnTo>
                <a:lnTo>
                  <a:pt x="607313" y="286511"/>
                </a:lnTo>
                <a:lnTo>
                  <a:pt x="610362" y="226313"/>
                </a:lnTo>
                <a:lnTo>
                  <a:pt x="610362" y="211835"/>
                </a:lnTo>
                <a:lnTo>
                  <a:pt x="605027" y="173735"/>
                </a:lnTo>
                <a:lnTo>
                  <a:pt x="588263" y="131063"/>
                </a:lnTo>
                <a:lnTo>
                  <a:pt x="554736" y="89153"/>
                </a:lnTo>
                <a:lnTo>
                  <a:pt x="509015" y="58674"/>
                </a:lnTo>
                <a:lnTo>
                  <a:pt x="466343" y="41909"/>
                </a:lnTo>
                <a:lnTo>
                  <a:pt x="419100" y="31241"/>
                </a:lnTo>
                <a:lnTo>
                  <a:pt x="409346" y="29717"/>
                </a:lnTo>
                <a:close/>
              </a:path>
              <a:path w="610870" h="1824354">
                <a:moveTo>
                  <a:pt x="79248" y="0"/>
                </a:moveTo>
                <a:lnTo>
                  <a:pt x="3810" y="26669"/>
                </a:lnTo>
                <a:lnTo>
                  <a:pt x="70865" y="70865"/>
                </a:lnTo>
                <a:lnTo>
                  <a:pt x="53384" y="36575"/>
                </a:lnTo>
                <a:lnTo>
                  <a:pt x="51053" y="36575"/>
                </a:lnTo>
                <a:lnTo>
                  <a:pt x="48005" y="35813"/>
                </a:lnTo>
                <a:lnTo>
                  <a:pt x="47243" y="32003"/>
                </a:lnTo>
                <a:lnTo>
                  <a:pt x="48005" y="28955"/>
                </a:lnTo>
                <a:lnTo>
                  <a:pt x="51815" y="28193"/>
                </a:lnTo>
                <a:lnTo>
                  <a:pt x="54410" y="28193"/>
                </a:lnTo>
                <a:lnTo>
                  <a:pt x="79248" y="0"/>
                </a:lnTo>
                <a:close/>
              </a:path>
              <a:path w="610870" h="1824354">
                <a:moveTo>
                  <a:pt x="54410" y="28193"/>
                </a:moveTo>
                <a:lnTo>
                  <a:pt x="51815" y="28193"/>
                </a:lnTo>
                <a:lnTo>
                  <a:pt x="48005" y="28955"/>
                </a:lnTo>
                <a:lnTo>
                  <a:pt x="47243" y="32003"/>
                </a:lnTo>
                <a:lnTo>
                  <a:pt x="48005" y="35813"/>
                </a:lnTo>
                <a:lnTo>
                  <a:pt x="51053" y="36575"/>
                </a:lnTo>
                <a:lnTo>
                  <a:pt x="53384" y="36575"/>
                </a:lnTo>
                <a:lnTo>
                  <a:pt x="51053" y="32003"/>
                </a:lnTo>
                <a:lnTo>
                  <a:pt x="54410" y="28193"/>
                </a:lnTo>
                <a:close/>
              </a:path>
              <a:path w="610870" h="1824354">
                <a:moveTo>
                  <a:pt x="291084" y="20574"/>
                </a:moveTo>
                <a:lnTo>
                  <a:pt x="264413" y="20574"/>
                </a:lnTo>
                <a:lnTo>
                  <a:pt x="188213" y="22859"/>
                </a:lnTo>
                <a:lnTo>
                  <a:pt x="163829" y="24383"/>
                </a:lnTo>
                <a:lnTo>
                  <a:pt x="140208" y="25145"/>
                </a:lnTo>
                <a:lnTo>
                  <a:pt x="118110" y="26669"/>
                </a:lnTo>
                <a:lnTo>
                  <a:pt x="107441" y="26669"/>
                </a:lnTo>
                <a:lnTo>
                  <a:pt x="96774" y="27431"/>
                </a:lnTo>
                <a:lnTo>
                  <a:pt x="76962" y="27431"/>
                </a:lnTo>
                <a:lnTo>
                  <a:pt x="67817" y="28193"/>
                </a:lnTo>
                <a:lnTo>
                  <a:pt x="54410" y="28193"/>
                </a:lnTo>
                <a:lnTo>
                  <a:pt x="51053" y="32003"/>
                </a:lnTo>
                <a:lnTo>
                  <a:pt x="53384" y="36575"/>
                </a:lnTo>
                <a:lnTo>
                  <a:pt x="96774" y="36575"/>
                </a:lnTo>
                <a:lnTo>
                  <a:pt x="118110" y="35051"/>
                </a:lnTo>
                <a:lnTo>
                  <a:pt x="129539" y="35051"/>
                </a:lnTo>
                <a:lnTo>
                  <a:pt x="163829" y="32765"/>
                </a:lnTo>
                <a:lnTo>
                  <a:pt x="188213" y="32003"/>
                </a:lnTo>
                <a:lnTo>
                  <a:pt x="213360" y="30479"/>
                </a:lnTo>
                <a:lnTo>
                  <a:pt x="238505" y="29717"/>
                </a:lnTo>
                <a:lnTo>
                  <a:pt x="409346" y="29717"/>
                </a:lnTo>
                <a:lnTo>
                  <a:pt x="394715" y="27431"/>
                </a:lnTo>
                <a:lnTo>
                  <a:pt x="368808" y="24383"/>
                </a:lnTo>
                <a:lnTo>
                  <a:pt x="342900" y="22097"/>
                </a:lnTo>
                <a:lnTo>
                  <a:pt x="291084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5668115" y="3714644"/>
            <a:ext cx="175948" cy="506236"/>
          </a:xfrm>
          <a:custGeom>
            <a:avLst/>
            <a:gdLst/>
            <a:ahLst/>
            <a:cxnLst/>
            <a:rect l="l" t="t" r="r" b="b"/>
            <a:pathLst>
              <a:path w="180975" h="520700">
                <a:moveTo>
                  <a:pt x="42672" y="450341"/>
                </a:moveTo>
                <a:lnTo>
                  <a:pt x="3810" y="520445"/>
                </a:lnTo>
                <a:lnTo>
                  <a:pt x="83820" y="509777"/>
                </a:lnTo>
                <a:lnTo>
                  <a:pt x="53049" y="497585"/>
                </a:lnTo>
                <a:lnTo>
                  <a:pt x="42672" y="497585"/>
                </a:lnTo>
                <a:lnTo>
                  <a:pt x="39624" y="496061"/>
                </a:lnTo>
                <a:lnTo>
                  <a:pt x="38862" y="492251"/>
                </a:lnTo>
                <a:lnTo>
                  <a:pt x="41148" y="489965"/>
                </a:lnTo>
                <a:lnTo>
                  <a:pt x="43343" y="488594"/>
                </a:lnTo>
                <a:lnTo>
                  <a:pt x="42672" y="450341"/>
                </a:lnTo>
                <a:close/>
              </a:path>
              <a:path w="180975" h="520700">
                <a:moveTo>
                  <a:pt x="43343" y="488594"/>
                </a:moveTo>
                <a:lnTo>
                  <a:pt x="41148" y="489965"/>
                </a:lnTo>
                <a:lnTo>
                  <a:pt x="38862" y="492251"/>
                </a:lnTo>
                <a:lnTo>
                  <a:pt x="39624" y="496061"/>
                </a:lnTo>
                <a:lnTo>
                  <a:pt x="42672" y="497585"/>
                </a:lnTo>
                <a:lnTo>
                  <a:pt x="45720" y="497585"/>
                </a:lnTo>
                <a:lnTo>
                  <a:pt x="48563" y="495808"/>
                </a:lnTo>
                <a:lnTo>
                  <a:pt x="43434" y="493775"/>
                </a:lnTo>
                <a:lnTo>
                  <a:pt x="43343" y="488594"/>
                </a:lnTo>
                <a:close/>
              </a:path>
              <a:path w="180975" h="520700">
                <a:moveTo>
                  <a:pt x="48563" y="495808"/>
                </a:moveTo>
                <a:lnTo>
                  <a:pt x="45720" y="497585"/>
                </a:lnTo>
                <a:lnTo>
                  <a:pt x="53049" y="497585"/>
                </a:lnTo>
                <a:lnTo>
                  <a:pt x="48563" y="495808"/>
                </a:lnTo>
                <a:close/>
              </a:path>
              <a:path w="180975" h="520700">
                <a:moveTo>
                  <a:pt x="5334" y="0"/>
                </a:moveTo>
                <a:lnTo>
                  <a:pt x="1524" y="761"/>
                </a:lnTo>
                <a:lnTo>
                  <a:pt x="0" y="3809"/>
                </a:lnTo>
                <a:lnTo>
                  <a:pt x="0" y="6857"/>
                </a:lnTo>
                <a:lnTo>
                  <a:pt x="32765" y="55625"/>
                </a:lnTo>
                <a:lnTo>
                  <a:pt x="78486" y="126491"/>
                </a:lnTo>
                <a:lnTo>
                  <a:pt x="92201" y="150113"/>
                </a:lnTo>
                <a:lnTo>
                  <a:pt x="105917" y="172211"/>
                </a:lnTo>
                <a:lnTo>
                  <a:pt x="118110" y="195071"/>
                </a:lnTo>
                <a:lnTo>
                  <a:pt x="130301" y="216407"/>
                </a:lnTo>
                <a:lnTo>
                  <a:pt x="135636" y="227075"/>
                </a:lnTo>
                <a:lnTo>
                  <a:pt x="144779" y="248411"/>
                </a:lnTo>
                <a:lnTo>
                  <a:pt x="149351" y="258317"/>
                </a:lnTo>
                <a:lnTo>
                  <a:pt x="160782" y="288035"/>
                </a:lnTo>
                <a:lnTo>
                  <a:pt x="163067" y="297179"/>
                </a:lnTo>
                <a:lnTo>
                  <a:pt x="166115" y="306323"/>
                </a:lnTo>
                <a:lnTo>
                  <a:pt x="167639" y="315467"/>
                </a:lnTo>
                <a:lnTo>
                  <a:pt x="169925" y="323849"/>
                </a:lnTo>
                <a:lnTo>
                  <a:pt x="170687" y="332993"/>
                </a:lnTo>
                <a:lnTo>
                  <a:pt x="171373" y="339851"/>
                </a:lnTo>
                <a:lnTo>
                  <a:pt x="171450" y="356615"/>
                </a:lnTo>
                <a:lnTo>
                  <a:pt x="169925" y="363473"/>
                </a:lnTo>
                <a:lnTo>
                  <a:pt x="168401" y="371093"/>
                </a:lnTo>
                <a:lnTo>
                  <a:pt x="162305" y="384809"/>
                </a:lnTo>
                <a:lnTo>
                  <a:pt x="154686" y="398525"/>
                </a:lnTo>
                <a:lnTo>
                  <a:pt x="149351" y="405383"/>
                </a:lnTo>
                <a:lnTo>
                  <a:pt x="144779" y="411479"/>
                </a:lnTo>
                <a:lnTo>
                  <a:pt x="112775" y="441959"/>
                </a:lnTo>
                <a:lnTo>
                  <a:pt x="54101" y="481583"/>
                </a:lnTo>
                <a:lnTo>
                  <a:pt x="47243" y="486155"/>
                </a:lnTo>
                <a:lnTo>
                  <a:pt x="43343" y="488594"/>
                </a:lnTo>
                <a:lnTo>
                  <a:pt x="43434" y="493775"/>
                </a:lnTo>
                <a:lnTo>
                  <a:pt x="48563" y="495808"/>
                </a:lnTo>
                <a:lnTo>
                  <a:pt x="51815" y="493775"/>
                </a:lnTo>
                <a:lnTo>
                  <a:pt x="59436" y="489203"/>
                </a:lnTo>
                <a:lnTo>
                  <a:pt x="103632" y="459485"/>
                </a:lnTo>
                <a:lnTo>
                  <a:pt x="151637" y="417575"/>
                </a:lnTo>
                <a:lnTo>
                  <a:pt x="174498" y="380999"/>
                </a:lnTo>
                <a:lnTo>
                  <a:pt x="180593" y="348233"/>
                </a:lnTo>
                <a:lnTo>
                  <a:pt x="180593" y="339851"/>
                </a:lnTo>
                <a:lnTo>
                  <a:pt x="172212" y="294893"/>
                </a:lnTo>
                <a:lnTo>
                  <a:pt x="157734" y="255269"/>
                </a:lnTo>
                <a:lnTo>
                  <a:pt x="137922" y="212597"/>
                </a:lnTo>
                <a:lnTo>
                  <a:pt x="113537" y="168401"/>
                </a:lnTo>
                <a:lnTo>
                  <a:pt x="99822" y="144779"/>
                </a:lnTo>
                <a:lnTo>
                  <a:pt x="86105" y="121919"/>
                </a:lnTo>
                <a:lnTo>
                  <a:pt x="55625" y="74675"/>
                </a:lnTo>
                <a:lnTo>
                  <a:pt x="39624" y="50291"/>
                </a:lnTo>
                <a:lnTo>
                  <a:pt x="7620" y="2285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1071985" y="3050117"/>
            <a:ext cx="501915" cy="200066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5190" rIns="0" bIns="0" rtlCol="0">
            <a:spAutoFit/>
          </a:bodyPr>
          <a:lstStyle/>
          <a:p>
            <a:pPr marL="115444">
              <a:spcBef>
                <a:spcPts val="277"/>
              </a:spcBef>
            </a:pPr>
            <a:r>
              <a:rPr sz="1069" spc="5" dirty="0">
                <a:latin typeface="Times New Roman"/>
                <a:cs typeface="Times New Roman"/>
              </a:rPr>
              <a:t>head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5700" y="3551660"/>
            <a:ext cx="417953" cy="251266"/>
          </a:xfrm>
          <a:custGeom>
            <a:avLst/>
            <a:gdLst/>
            <a:ahLst/>
            <a:cxnLst/>
            <a:rect l="l" t="t" r="r" b="b"/>
            <a:pathLst>
              <a:path w="429894" h="258445">
                <a:moveTo>
                  <a:pt x="429768" y="0"/>
                </a:moveTo>
                <a:lnTo>
                  <a:pt x="0" y="0"/>
                </a:lnTo>
                <a:lnTo>
                  <a:pt x="0" y="258318"/>
                </a:lnTo>
                <a:lnTo>
                  <a:pt x="429768" y="258318"/>
                </a:lnTo>
                <a:lnTo>
                  <a:pt x="42976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1232253" y="359141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06843" y="3551660"/>
            <a:ext cx="0" cy="251266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0"/>
                </a:moveTo>
                <a:lnTo>
                  <a:pt x="0" y="2583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740958" y="3551660"/>
            <a:ext cx="418571" cy="251266"/>
          </a:xfrm>
          <a:custGeom>
            <a:avLst/>
            <a:gdLst/>
            <a:ahLst/>
            <a:cxnLst/>
            <a:rect l="l" t="t" r="r" b="b"/>
            <a:pathLst>
              <a:path w="430530" h="258445">
                <a:moveTo>
                  <a:pt x="430530" y="0"/>
                </a:moveTo>
                <a:lnTo>
                  <a:pt x="0" y="0"/>
                </a:lnTo>
                <a:lnTo>
                  <a:pt x="0" y="258318"/>
                </a:lnTo>
                <a:lnTo>
                  <a:pt x="430530" y="258318"/>
                </a:lnTo>
                <a:lnTo>
                  <a:pt x="43053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1817511" y="359141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92100" y="3551660"/>
            <a:ext cx="0" cy="251266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0"/>
                </a:moveTo>
                <a:lnTo>
                  <a:pt x="0" y="2583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326216" y="3551660"/>
            <a:ext cx="418571" cy="251266"/>
          </a:xfrm>
          <a:custGeom>
            <a:avLst/>
            <a:gdLst/>
            <a:ahLst/>
            <a:cxnLst/>
            <a:rect l="l" t="t" r="r" b="b"/>
            <a:pathLst>
              <a:path w="430530" h="258445">
                <a:moveTo>
                  <a:pt x="430530" y="0"/>
                </a:moveTo>
                <a:lnTo>
                  <a:pt x="0" y="0"/>
                </a:lnTo>
                <a:lnTo>
                  <a:pt x="0" y="258318"/>
                </a:lnTo>
                <a:lnTo>
                  <a:pt x="430530" y="258318"/>
                </a:lnTo>
                <a:lnTo>
                  <a:pt x="43053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2402770" y="359141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77359" y="3551660"/>
            <a:ext cx="0" cy="251266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0"/>
                </a:moveTo>
                <a:lnTo>
                  <a:pt x="0" y="2583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912217" y="3551660"/>
            <a:ext cx="417953" cy="251266"/>
          </a:xfrm>
          <a:custGeom>
            <a:avLst/>
            <a:gdLst/>
            <a:ahLst/>
            <a:cxnLst/>
            <a:rect l="l" t="t" r="r" b="b"/>
            <a:pathLst>
              <a:path w="429895" h="258445">
                <a:moveTo>
                  <a:pt x="429768" y="0"/>
                </a:moveTo>
                <a:lnTo>
                  <a:pt x="0" y="0"/>
                </a:lnTo>
                <a:lnTo>
                  <a:pt x="0" y="258318"/>
                </a:lnTo>
                <a:lnTo>
                  <a:pt x="429768" y="258318"/>
                </a:lnTo>
                <a:lnTo>
                  <a:pt x="42976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2988028" y="359141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62618" y="3551660"/>
            <a:ext cx="0" cy="251266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0"/>
                </a:moveTo>
                <a:lnTo>
                  <a:pt x="0" y="2583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497474" y="3551660"/>
            <a:ext cx="418571" cy="251266"/>
          </a:xfrm>
          <a:custGeom>
            <a:avLst/>
            <a:gdLst/>
            <a:ahLst/>
            <a:cxnLst/>
            <a:rect l="l" t="t" r="r" b="b"/>
            <a:pathLst>
              <a:path w="430529" h="258445">
                <a:moveTo>
                  <a:pt x="430529" y="0"/>
                </a:moveTo>
                <a:lnTo>
                  <a:pt x="0" y="0"/>
                </a:lnTo>
                <a:lnTo>
                  <a:pt x="0" y="258318"/>
                </a:lnTo>
                <a:lnTo>
                  <a:pt x="430529" y="258318"/>
                </a:lnTo>
                <a:lnTo>
                  <a:pt x="4305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3574027" y="359141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48617" y="3551660"/>
            <a:ext cx="0" cy="251266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0"/>
                </a:moveTo>
                <a:lnTo>
                  <a:pt x="0" y="2583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1288309" y="3296814"/>
            <a:ext cx="69762" cy="254970"/>
          </a:xfrm>
          <a:custGeom>
            <a:avLst/>
            <a:gdLst/>
            <a:ahLst/>
            <a:cxnLst/>
            <a:rect l="l" t="t" r="r" b="b"/>
            <a:pathLst>
              <a:path w="71755" h="262255">
                <a:moveTo>
                  <a:pt x="0" y="190500"/>
                </a:moveTo>
                <a:lnTo>
                  <a:pt x="35813" y="262127"/>
                </a:lnTo>
                <a:lnTo>
                  <a:pt x="57530" y="218694"/>
                </a:lnTo>
                <a:lnTo>
                  <a:pt x="35813" y="218694"/>
                </a:lnTo>
                <a:lnTo>
                  <a:pt x="32765" y="217931"/>
                </a:lnTo>
                <a:lnTo>
                  <a:pt x="31241" y="214122"/>
                </a:lnTo>
                <a:lnTo>
                  <a:pt x="31241" y="211106"/>
                </a:lnTo>
                <a:lnTo>
                  <a:pt x="0" y="190500"/>
                </a:lnTo>
                <a:close/>
              </a:path>
              <a:path w="71755" h="262255">
                <a:moveTo>
                  <a:pt x="40385" y="211106"/>
                </a:moveTo>
                <a:lnTo>
                  <a:pt x="35813" y="214122"/>
                </a:lnTo>
                <a:lnTo>
                  <a:pt x="31241" y="214122"/>
                </a:lnTo>
                <a:lnTo>
                  <a:pt x="32765" y="217931"/>
                </a:lnTo>
                <a:lnTo>
                  <a:pt x="35813" y="218694"/>
                </a:lnTo>
                <a:lnTo>
                  <a:pt x="38862" y="217931"/>
                </a:lnTo>
                <a:lnTo>
                  <a:pt x="40385" y="214122"/>
                </a:lnTo>
                <a:lnTo>
                  <a:pt x="35813" y="214122"/>
                </a:lnTo>
                <a:lnTo>
                  <a:pt x="31241" y="211106"/>
                </a:lnTo>
                <a:lnTo>
                  <a:pt x="40385" y="211106"/>
                </a:lnTo>
                <a:close/>
              </a:path>
              <a:path w="71755" h="262255">
                <a:moveTo>
                  <a:pt x="71628" y="190500"/>
                </a:moveTo>
                <a:lnTo>
                  <a:pt x="40385" y="211106"/>
                </a:lnTo>
                <a:lnTo>
                  <a:pt x="40385" y="214122"/>
                </a:lnTo>
                <a:lnTo>
                  <a:pt x="38862" y="217931"/>
                </a:lnTo>
                <a:lnTo>
                  <a:pt x="35813" y="218694"/>
                </a:lnTo>
                <a:lnTo>
                  <a:pt x="57530" y="218694"/>
                </a:lnTo>
                <a:lnTo>
                  <a:pt x="71628" y="190500"/>
                </a:lnTo>
                <a:close/>
              </a:path>
              <a:path w="71755" h="262255">
                <a:moveTo>
                  <a:pt x="35813" y="0"/>
                </a:moveTo>
                <a:lnTo>
                  <a:pt x="32765" y="761"/>
                </a:lnTo>
                <a:lnTo>
                  <a:pt x="31241" y="3809"/>
                </a:lnTo>
                <a:lnTo>
                  <a:pt x="31241" y="211106"/>
                </a:lnTo>
                <a:lnTo>
                  <a:pt x="35813" y="214122"/>
                </a:lnTo>
                <a:lnTo>
                  <a:pt x="40385" y="211106"/>
                </a:lnTo>
                <a:lnTo>
                  <a:pt x="40385" y="3809"/>
                </a:lnTo>
                <a:lnTo>
                  <a:pt x="38862" y="761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1486112" y="3684269"/>
            <a:ext cx="254970" cy="69762"/>
          </a:xfrm>
          <a:custGeom>
            <a:avLst/>
            <a:gdLst/>
            <a:ahLst/>
            <a:cxnLst/>
            <a:rect l="l" t="t" r="r" b="b"/>
            <a:pathLst>
              <a:path w="262255" h="71754">
                <a:moveTo>
                  <a:pt x="190500" y="0"/>
                </a:moveTo>
                <a:lnTo>
                  <a:pt x="214884" y="35813"/>
                </a:lnTo>
                <a:lnTo>
                  <a:pt x="190500" y="71627"/>
                </a:lnTo>
                <a:lnTo>
                  <a:pt x="252984" y="40385"/>
                </a:lnTo>
                <a:lnTo>
                  <a:pt x="214884" y="40385"/>
                </a:lnTo>
                <a:lnTo>
                  <a:pt x="217932" y="38861"/>
                </a:lnTo>
                <a:lnTo>
                  <a:pt x="218694" y="35813"/>
                </a:lnTo>
                <a:lnTo>
                  <a:pt x="217932" y="32766"/>
                </a:lnTo>
                <a:lnTo>
                  <a:pt x="214884" y="31242"/>
                </a:lnTo>
                <a:lnTo>
                  <a:pt x="252984" y="31242"/>
                </a:lnTo>
                <a:lnTo>
                  <a:pt x="190500" y="0"/>
                </a:lnTo>
                <a:close/>
              </a:path>
              <a:path w="262255" h="71754">
                <a:moveTo>
                  <a:pt x="211771" y="31242"/>
                </a:moveTo>
                <a:lnTo>
                  <a:pt x="4571" y="31242"/>
                </a:lnTo>
                <a:lnTo>
                  <a:pt x="762" y="32766"/>
                </a:lnTo>
                <a:lnTo>
                  <a:pt x="0" y="35813"/>
                </a:lnTo>
                <a:lnTo>
                  <a:pt x="762" y="38861"/>
                </a:lnTo>
                <a:lnTo>
                  <a:pt x="4571" y="40385"/>
                </a:lnTo>
                <a:lnTo>
                  <a:pt x="211771" y="40385"/>
                </a:lnTo>
                <a:lnTo>
                  <a:pt x="214884" y="35813"/>
                </a:lnTo>
                <a:lnTo>
                  <a:pt x="211771" y="31242"/>
                </a:lnTo>
                <a:close/>
              </a:path>
              <a:path w="262255" h="71754">
                <a:moveTo>
                  <a:pt x="252984" y="31242"/>
                </a:moveTo>
                <a:lnTo>
                  <a:pt x="214884" y="31242"/>
                </a:lnTo>
                <a:lnTo>
                  <a:pt x="217932" y="32766"/>
                </a:lnTo>
                <a:lnTo>
                  <a:pt x="218694" y="35813"/>
                </a:lnTo>
                <a:lnTo>
                  <a:pt x="217932" y="38861"/>
                </a:lnTo>
                <a:lnTo>
                  <a:pt x="214884" y="40385"/>
                </a:lnTo>
                <a:lnTo>
                  <a:pt x="252984" y="40385"/>
                </a:lnTo>
                <a:lnTo>
                  <a:pt x="262128" y="35813"/>
                </a:lnTo>
                <a:lnTo>
                  <a:pt x="252984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071369" y="3684269"/>
            <a:ext cx="255588" cy="69762"/>
          </a:xfrm>
          <a:custGeom>
            <a:avLst/>
            <a:gdLst/>
            <a:ahLst/>
            <a:cxnLst/>
            <a:rect l="l" t="t" r="r" b="b"/>
            <a:pathLst>
              <a:path w="262889" h="71754">
                <a:moveTo>
                  <a:pt x="190500" y="0"/>
                </a:moveTo>
                <a:lnTo>
                  <a:pt x="214884" y="35813"/>
                </a:lnTo>
                <a:lnTo>
                  <a:pt x="190500" y="71627"/>
                </a:lnTo>
                <a:lnTo>
                  <a:pt x="253648" y="40385"/>
                </a:lnTo>
                <a:lnTo>
                  <a:pt x="214884" y="40385"/>
                </a:lnTo>
                <a:lnTo>
                  <a:pt x="217931" y="38861"/>
                </a:lnTo>
                <a:lnTo>
                  <a:pt x="219456" y="35813"/>
                </a:lnTo>
                <a:lnTo>
                  <a:pt x="217931" y="32766"/>
                </a:lnTo>
                <a:lnTo>
                  <a:pt x="214884" y="31242"/>
                </a:lnTo>
                <a:lnTo>
                  <a:pt x="253648" y="31242"/>
                </a:lnTo>
                <a:lnTo>
                  <a:pt x="190500" y="0"/>
                </a:lnTo>
                <a:close/>
              </a:path>
              <a:path w="262889" h="71754">
                <a:moveTo>
                  <a:pt x="211771" y="31242"/>
                </a:moveTo>
                <a:lnTo>
                  <a:pt x="4572" y="31242"/>
                </a:lnTo>
                <a:lnTo>
                  <a:pt x="1524" y="32766"/>
                </a:lnTo>
                <a:lnTo>
                  <a:pt x="0" y="35813"/>
                </a:lnTo>
                <a:lnTo>
                  <a:pt x="1524" y="38861"/>
                </a:lnTo>
                <a:lnTo>
                  <a:pt x="4572" y="40385"/>
                </a:lnTo>
                <a:lnTo>
                  <a:pt x="211771" y="40385"/>
                </a:lnTo>
                <a:lnTo>
                  <a:pt x="214884" y="35813"/>
                </a:lnTo>
                <a:lnTo>
                  <a:pt x="211771" y="31242"/>
                </a:lnTo>
                <a:close/>
              </a:path>
              <a:path w="262889" h="71754">
                <a:moveTo>
                  <a:pt x="253648" y="31242"/>
                </a:moveTo>
                <a:lnTo>
                  <a:pt x="214884" y="31242"/>
                </a:lnTo>
                <a:lnTo>
                  <a:pt x="217931" y="32766"/>
                </a:lnTo>
                <a:lnTo>
                  <a:pt x="219456" y="35813"/>
                </a:lnTo>
                <a:lnTo>
                  <a:pt x="217931" y="38861"/>
                </a:lnTo>
                <a:lnTo>
                  <a:pt x="214884" y="40385"/>
                </a:lnTo>
                <a:lnTo>
                  <a:pt x="253648" y="40385"/>
                </a:lnTo>
                <a:lnTo>
                  <a:pt x="262890" y="35813"/>
                </a:lnTo>
                <a:lnTo>
                  <a:pt x="253648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656628" y="3684269"/>
            <a:ext cx="255588" cy="69762"/>
          </a:xfrm>
          <a:custGeom>
            <a:avLst/>
            <a:gdLst/>
            <a:ahLst/>
            <a:cxnLst/>
            <a:rect l="l" t="t" r="r" b="b"/>
            <a:pathLst>
              <a:path w="262889" h="71754">
                <a:moveTo>
                  <a:pt x="191262" y="0"/>
                </a:moveTo>
                <a:lnTo>
                  <a:pt x="214884" y="35813"/>
                </a:lnTo>
                <a:lnTo>
                  <a:pt x="191262" y="71627"/>
                </a:lnTo>
                <a:lnTo>
                  <a:pt x="253745" y="40385"/>
                </a:lnTo>
                <a:lnTo>
                  <a:pt x="214884" y="40385"/>
                </a:lnTo>
                <a:lnTo>
                  <a:pt x="217931" y="38861"/>
                </a:lnTo>
                <a:lnTo>
                  <a:pt x="219456" y="35813"/>
                </a:lnTo>
                <a:lnTo>
                  <a:pt x="217931" y="32766"/>
                </a:lnTo>
                <a:lnTo>
                  <a:pt x="214884" y="31242"/>
                </a:lnTo>
                <a:lnTo>
                  <a:pt x="253746" y="31242"/>
                </a:lnTo>
                <a:lnTo>
                  <a:pt x="191262" y="0"/>
                </a:lnTo>
                <a:close/>
              </a:path>
              <a:path w="262889" h="71754">
                <a:moveTo>
                  <a:pt x="211868" y="31242"/>
                </a:moveTo>
                <a:lnTo>
                  <a:pt x="4572" y="31242"/>
                </a:lnTo>
                <a:lnTo>
                  <a:pt x="1524" y="32766"/>
                </a:lnTo>
                <a:lnTo>
                  <a:pt x="0" y="35813"/>
                </a:lnTo>
                <a:lnTo>
                  <a:pt x="1524" y="38861"/>
                </a:lnTo>
                <a:lnTo>
                  <a:pt x="4572" y="40385"/>
                </a:lnTo>
                <a:lnTo>
                  <a:pt x="211868" y="40385"/>
                </a:lnTo>
                <a:lnTo>
                  <a:pt x="214884" y="35813"/>
                </a:lnTo>
                <a:lnTo>
                  <a:pt x="211868" y="31242"/>
                </a:lnTo>
                <a:close/>
              </a:path>
              <a:path w="262889" h="71754">
                <a:moveTo>
                  <a:pt x="253746" y="31242"/>
                </a:moveTo>
                <a:lnTo>
                  <a:pt x="214884" y="31242"/>
                </a:lnTo>
                <a:lnTo>
                  <a:pt x="217931" y="32766"/>
                </a:lnTo>
                <a:lnTo>
                  <a:pt x="219456" y="35813"/>
                </a:lnTo>
                <a:lnTo>
                  <a:pt x="217931" y="38861"/>
                </a:lnTo>
                <a:lnTo>
                  <a:pt x="214884" y="40385"/>
                </a:lnTo>
                <a:lnTo>
                  <a:pt x="253745" y="40385"/>
                </a:lnTo>
                <a:lnTo>
                  <a:pt x="262890" y="35813"/>
                </a:lnTo>
                <a:lnTo>
                  <a:pt x="253746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241885" y="3684269"/>
            <a:ext cx="255588" cy="69762"/>
          </a:xfrm>
          <a:custGeom>
            <a:avLst/>
            <a:gdLst/>
            <a:ahLst/>
            <a:cxnLst/>
            <a:rect l="l" t="t" r="r" b="b"/>
            <a:pathLst>
              <a:path w="262889" h="71754">
                <a:moveTo>
                  <a:pt x="191262" y="0"/>
                </a:moveTo>
                <a:lnTo>
                  <a:pt x="214884" y="35813"/>
                </a:lnTo>
                <a:lnTo>
                  <a:pt x="191262" y="71627"/>
                </a:lnTo>
                <a:lnTo>
                  <a:pt x="253745" y="40385"/>
                </a:lnTo>
                <a:lnTo>
                  <a:pt x="214884" y="40385"/>
                </a:lnTo>
                <a:lnTo>
                  <a:pt x="217932" y="38861"/>
                </a:lnTo>
                <a:lnTo>
                  <a:pt x="219455" y="35813"/>
                </a:lnTo>
                <a:lnTo>
                  <a:pt x="217932" y="32766"/>
                </a:lnTo>
                <a:lnTo>
                  <a:pt x="214884" y="31242"/>
                </a:lnTo>
                <a:lnTo>
                  <a:pt x="253746" y="31242"/>
                </a:lnTo>
                <a:lnTo>
                  <a:pt x="191262" y="0"/>
                </a:lnTo>
                <a:close/>
              </a:path>
              <a:path w="262889" h="71754">
                <a:moveTo>
                  <a:pt x="211868" y="31242"/>
                </a:moveTo>
                <a:lnTo>
                  <a:pt x="4572" y="31242"/>
                </a:lnTo>
                <a:lnTo>
                  <a:pt x="1524" y="32766"/>
                </a:lnTo>
                <a:lnTo>
                  <a:pt x="0" y="35813"/>
                </a:lnTo>
                <a:lnTo>
                  <a:pt x="1524" y="38861"/>
                </a:lnTo>
                <a:lnTo>
                  <a:pt x="4572" y="40385"/>
                </a:lnTo>
                <a:lnTo>
                  <a:pt x="211868" y="40385"/>
                </a:lnTo>
                <a:lnTo>
                  <a:pt x="214884" y="35813"/>
                </a:lnTo>
                <a:lnTo>
                  <a:pt x="211868" y="31242"/>
                </a:lnTo>
                <a:close/>
              </a:path>
              <a:path w="262889" h="71754">
                <a:moveTo>
                  <a:pt x="253746" y="31242"/>
                </a:moveTo>
                <a:lnTo>
                  <a:pt x="214884" y="31242"/>
                </a:lnTo>
                <a:lnTo>
                  <a:pt x="217932" y="32766"/>
                </a:lnTo>
                <a:lnTo>
                  <a:pt x="219455" y="35813"/>
                </a:lnTo>
                <a:lnTo>
                  <a:pt x="217932" y="38861"/>
                </a:lnTo>
                <a:lnTo>
                  <a:pt x="214884" y="40385"/>
                </a:lnTo>
                <a:lnTo>
                  <a:pt x="253745" y="40385"/>
                </a:lnTo>
                <a:lnTo>
                  <a:pt x="262889" y="35813"/>
                </a:lnTo>
                <a:lnTo>
                  <a:pt x="253746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748617" y="3551660"/>
            <a:ext cx="167922" cy="251266"/>
          </a:xfrm>
          <a:custGeom>
            <a:avLst/>
            <a:gdLst/>
            <a:ahLst/>
            <a:cxnLst/>
            <a:rect l="l" t="t" r="r" b="b"/>
            <a:pathLst>
              <a:path w="172720" h="258445">
                <a:moveTo>
                  <a:pt x="172212" y="0"/>
                </a:moveTo>
                <a:lnTo>
                  <a:pt x="0" y="2583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19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10126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0624" y="868856"/>
            <a:ext cx="86492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Lecture No.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446707"/>
            <a:ext cx="4853076" cy="7429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5" dirty="0">
                <a:latin typeface="Times New Roman"/>
                <a:cs typeface="Times New Roman"/>
              </a:rPr>
              <a:t>Information </a:t>
            </a:r>
            <a:r>
              <a:rPr sz="1069" spc="10" dirty="0">
                <a:latin typeface="Times New Roman"/>
                <a:cs typeface="Times New Roman"/>
              </a:rPr>
              <a:t>about Data </a:t>
            </a:r>
            <a:r>
              <a:rPr sz="1069" spc="5" dirty="0">
                <a:latin typeface="Times New Roman"/>
                <a:cs typeface="Times New Roman"/>
              </a:rPr>
              <a:t>Structure subject is available at: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  <a:hlinkClick r:id="rId2"/>
              </a:rPr>
              <a:t>“http://www.vu.edu.pk/ds</a:t>
            </a:r>
            <a:r>
              <a:rPr sz="1069" spc="10" dirty="0">
                <a:latin typeface="Times New Roman"/>
                <a:cs typeface="Times New Roman"/>
              </a:rPr>
              <a:t>”.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Times New Roman"/>
                <a:cs typeface="Times New Roman"/>
              </a:rPr>
              <a:t>Introduction to Data</a:t>
            </a:r>
            <a:r>
              <a:rPr sz="1264" b="1" spc="-34" dirty="0">
                <a:latin typeface="Times New Roman"/>
                <a:cs typeface="Times New Roman"/>
              </a:rPr>
              <a:t> </a:t>
            </a:r>
            <a:r>
              <a:rPr sz="1264" b="1" spc="5" dirty="0">
                <a:latin typeface="Times New Roman"/>
                <a:cs typeface="Times New Roman"/>
              </a:rPr>
              <a:t>Structures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262"/>
              </a:spcBef>
            </a:pPr>
            <a:r>
              <a:rPr sz="1069" spc="10" dirty="0">
                <a:latin typeface="Times New Roman"/>
                <a:cs typeface="Times New Roman"/>
              </a:rPr>
              <a:t>Let’s discuss </a:t>
            </a:r>
            <a:r>
              <a:rPr sz="1069" spc="15" dirty="0">
                <a:latin typeface="Times New Roman"/>
                <a:cs typeface="Times New Roman"/>
              </a:rPr>
              <a:t>why we </a:t>
            </a:r>
            <a:r>
              <a:rPr sz="1069" spc="10" dirty="0">
                <a:latin typeface="Times New Roman"/>
                <a:cs typeface="Times New Roman"/>
              </a:rPr>
              <a:t>need data structures and what </a:t>
            </a:r>
            <a:r>
              <a:rPr sz="1069" spc="5" dirty="0">
                <a:latin typeface="Times New Roman"/>
                <a:cs typeface="Times New Roman"/>
              </a:rPr>
              <a:t>sort of problems </a:t>
            </a:r>
            <a:r>
              <a:rPr sz="1069" spc="10" dirty="0">
                <a:latin typeface="Times New Roman"/>
                <a:cs typeface="Times New Roman"/>
              </a:rPr>
              <a:t>can be solved  with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0" dirty="0">
                <a:latin typeface="Times New Roman"/>
                <a:cs typeface="Times New Roman"/>
              </a:rPr>
              <a:t>use. 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help us </a:t>
            </a:r>
            <a:r>
              <a:rPr sz="1069" spc="5" dirty="0">
                <a:latin typeface="Times New Roman"/>
                <a:cs typeface="Times New Roman"/>
              </a:rPr>
              <a:t>to organize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computer, </a:t>
            </a:r>
            <a:r>
              <a:rPr sz="1069" spc="5" dirty="0">
                <a:latin typeface="Times New Roman"/>
                <a:cs typeface="Times New Roman"/>
              </a:rPr>
              <a:t>resulting  in more efficient programs. </a:t>
            </a: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efficient </a:t>
            </a:r>
            <a:r>
              <a:rPr sz="1069" spc="10" dirty="0">
                <a:latin typeface="Times New Roman"/>
                <a:cs typeface="Times New Roman"/>
              </a:rPr>
              <a:t>program executes </a:t>
            </a:r>
            <a:r>
              <a:rPr sz="1069" spc="5" dirty="0">
                <a:latin typeface="Times New Roman"/>
                <a:cs typeface="Times New Roman"/>
              </a:rPr>
              <a:t>faster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helps </a:t>
            </a:r>
            <a:r>
              <a:rPr sz="1069" spc="10" dirty="0">
                <a:latin typeface="Times New Roman"/>
                <a:cs typeface="Times New Roman"/>
              </a:rPr>
              <a:t>minimize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usage </a:t>
            </a:r>
            <a:r>
              <a:rPr sz="1069" spc="5" dirty="0">
                <a:latin typeface="Times New Roman"/>
                <a:cs typeface="Times New Roman"/>
              </a:rPr>
              <a:t>of resources like </a:t>
            </a:r>
            <a:r>
              <a:rPr sz="1069" spc="10" dirty="0">
                <a:latin typeface="Times New Roman"/>
                <a:cs typeface="Times New Roman"/>
              </a:rPr>
              <a:t>memory, </a:t>
            </a:r>
            <a:r>
              <a:rPr sz="1069" spc="5" dirty="0">
                <a:latin typeface="Times New Roman"/>
                <a:cs typeface="Times New Roman"/>
              </a:rPr>
              <a:t>disk. </a:t>
            </a:r>
            <a:r>
              <a:rPr sz="1069" spc="10" dirty="0">
                <a:latin typeface="Times New Roman"/>
                <a:cs typeface="Times New Roman"/>
              </a:rPr>
              <a:t>Computers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getting </a:t>
            </a:r>
            <a:r>
              <a:rPr sz="1069" spc="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powerful with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passage </a:t>
            </a:r>
            <a:r>
              <a:rPr sz="1069" spc="5" dirty="0">
                <a:latin typeface="Times New Roman"/>
                <a:cs typeface="Times New Roman"/>
              </a:rPr>
              <a:t>of time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increase in </a:t>
            </a:r>
            <a:r>
              <a:rPr sz="1069" spc="15" dirty="0">
                <a:latin typeface="Times New Roman"/>
                <a:cs typeface="Times New Roman"/>
              </a:rPr>
              <a:t>CPU </a:t>
            </a:r>
            <a:r>
              <a:rPr sz="1069" spc="5" dirty="0">
                <a:latin typeface="Times New Roman"/>
                <a:cs typeface="Times New Roman"/>
              </a:rPr>
              <a:t>speed in </a:t>
            </a:r>
            <a:r>
              <a:rPr sz="1069" spc="15" dirty="0">
                <a:latin typeface="Times New Roman"/>
                <a:cs typeface="Times New Roman"/>
              </a:rPr>
              <a:t>GHz, </a:t>
            </a:r>
            <a:r>
              <a:rPr sz="1069" spc="5" dirty="0">
                <a:latin typeface="Times New Roman"/>
                <a:cs typeface="Times New Roman"/>
              </a:rPr>
              <a:t>availability of faster  network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maximization </a:t>
            </a:r>
            <a:r>
              <a:rPr sz="1069" spc="5" dirty="0">
                <a:latin typeface="Times New Roman"/>
                <a:cs typeface="Times New Roman"/>
              </a:rPr>
              <a:t>of disk space. </a:t>
            </a:r>
            <a:r>
              <a:rPr sz="1069" spc="10" dirty="0">
                <a:latin typeface="Times New Roman"/>
                <a:cs typeface="Times New Roman"/>
              </a:rPr>
              <a:t>Therefore </a:t>
            </a:r>
            <a:r>
              <a:rPr sz="1069" spc="5" dirty="0">
                <a:latin typeface="Times New Roman"/>
                <a:cs typeface="Times New Roman"/>
              </a:rPr>
              <a:t>people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started solving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more and more complex </a:t>
            </a:r>
            <a:r>
              <a:rPr sz="1069" spc="5" dirty="0">
                <a:latin typeface="Times New Roman"/>
                <a:cs typeface="Times New Roman"/>
              </a:rPr>
              <a:t>problems. </a:t>
            </a:r>
            <a:r>
              <a:rPr sz="1069" spc="10" dirty="0">
                <a:latin typeface="Times New Roman"/>
                <a:cs typeface="Times New Roman"/>
              </a:rPr>
              <a:t>As computer </a:t>
            </a:r>
            <a:r>
              <a:rPr sz="1069" spc="5" dirty="0">
                <a:latin typeface="Times New Roman"/>
                <a:cs typeface="Times New Roman"/>
              </a:rPr>
              <a:t>applications </a:t>
            </a:r>
            <a:r>
              <a:rPr sz="1069" spc="10" dirty="0">
                <a:latin typeface="Times New Roman"/>
                <a:cs typeface="Times New Roman"/>
              </a:rPr>
              <a:t>are becoming complex,  so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need for more </a:t>
            </a:r>
            <a:r>
              <a:rPr sz="1069" spc="5" dirty="0">
                <a:latin typeface="Times New Roman"/>
                <a:cs typeface="Times New Roman"/>
              </a:rPr>
              <a:t>resources. </a:t>
            </a:r>
            <a:r>
              <a:rPr sz="1069" spc="10" dirty="0">
                <a:latin typeface="Times New Roman"/>
                <a:cs typeface="Times New Roman"/>
              </a:rPr>
              <a:t>This does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mean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should </a:t>
            </a:r>
            <a:r>
              <a:rPr sz="1069" spc="5" dirty="0">
                <a:latin typeface="Times New Roman"/>
                <a:cs typeface="Times New Roman"/>
              </a:rPr>
              <a:t>buy </a:t>
            </a:r>
            <a:r>
              <a:rPr sz="1069" spc="10" dirty="0">
                <a:latin typeface="Times New Roman"/>
                <a:cs typeface="Times New Roman"/>
              </a:rPr>
              <a:t>a new  computer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make the </a:t>
            </a:r>
            <a:r>
              <a:rPr sz="1069" spc="5" dirty="0">
                <a:latin typeface="Times New Roman"/>
                <a:cs typeface="Times New Roman"/>
              </a:rPr>
              <a:t>application execute faster. </a:t>
            </a:r>
            <a:r>
              <a:rPr sz="1069" spc="15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effort should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to ensue that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solution is achieved </a:t>
            </a:r>
            <a:r>
              <a:rPr sz="1069" spc="10" dirty="0">
                <a:latin typeface="Times New Roman"/>
                <a:cs typeface="Times New Roman"/>
              </a:rPr>
              <a:t>with the help </a:t>
            </a:r>
            <a:r>
              <a:rPr sz="1069" spc="5" dirty="0">
                <a:latin typeface="Times New Roman"/>
                <a:cs typeface="Times New Roman"/>
              </a:rPr>
              <a:t>of programming,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algorithm.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What does </a:t>
            </a:r>
            <a:r>
              <a:rPr sz="1069" spc="5" dirty="0">
                <a:latin typeface="Times New Roman"/>
                <a:cs typeface="Times New Roman"/>
              </a:rPr>
              <a:t>organizing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mean? It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should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arranged in a  way </a:t>
            </a:r>
            <a:r>
              <a:rPr sz="1069" spc="5" dirty="0">
                <a:latin typeface="Times New Roman"/>
                <a:cs typeface="Times New Roman"/>
              </a:rPr>
              <a:t>that it is easily accessible.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is inside </a:t>
            </a:r>
            <a:r>
              <a:rPr sz="1069" spc="10" dirty="0">
                <a:latin typeface="Times New Roman"/>
                <a:cs typeface="Times New Roman"/>
              </a:rPr>
              <a:t>the computer and we want </a:t>
            </a:r>
            <a:r>
              <a:rPr sz="1069" spc="5" dirty="0">
                <a:latin typeface="Times New Roman"/>
                <a:cs typeface="Times New Roman"/>
              </a:rPr>
              <a:t>to see </a:t>
            </a:r>
            <a:r>
              <a:rPr sz="1069" dirty="0">
                <a:latin typeface="Times New Roman"/>
                <a:cs typeface="Times New Roman"/>
              </a:rPr>
              <a:t>it. 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also perform some calculations on </a:t>
            </a:r>
            <a:r>
              <a:rPr sz="1069" spc="5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Suppose the data contains some  numbers and </a:t>
            </a:r>
            <a:r>
              <a:rPr sz="1069" spc="5" dirty="0">
                <a:latin typeface="Times New Roman"/>
                <a:cs typeface="Times New Roman"/>
              </a:rPr>
              <a:t>the programmer </a:t>
            </a:r>
            <a:r>
              <a:rPr sz="1069" spc="10" dirty="0">
                <a:latin typeface="Times New Roman"/>
                <a:cs typeface="Times New Roman"/>
              </a:rPr>
              <a:t>wants </a:t>
            </a:r>
            <a:r>
              <a:rPr sz="1069" spc="5" dirty="0">
                <a:latin typeface="Times New Roman"/>
                <a:cs typeface="Times New Roman"/>
              </a:rPr>
              <a:t>to calculate the </a:t>
            </a:r>
            <a:r>
              <a:rPr sz="1069" spc="10" dirty="0">
                <a:latin typeface="Times New Roman"/>
                <a:cs typeface="Times New Roman"/>
              </a:rPr>
              <a:t>average, </a:t>
            </a:r>
            <a:r>
              <a:rPr sz="1069" spc="5" dirty="0">
                <a:latin typeface="Times New Roman"/>
                <a:cs typeface="Times New Roman"/>
              </a:rPr>
              <a:t>standard deviation etc.  </a:t>
            </a:r>
            <a:r>
              <a:rPr sz="1069" spc="15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of names and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search a </a:t>
            </a:r>
            <a:r>
              <a:rPr sz="1069" spc="5" dirty="0">
                <a:latin typeface="Times New Roman"/>
                <a:cs typeface="Times New Roman"/>
              </a:rPr>
              <a:t>particular </a:t>
            </a:r>
            <a:r>
              <a:rPr sz="1069" spc="10" dirty="0">
                <a:latin typeface="Times New Roman"/>
                <a:cs typeface="Times New Roman"/>
              </a:rPr>
              <a:t>name 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To solve  </a:t>
            </a:r>
            <a:r>
              <a:rPr sz="1069" spc="5" dirty="0">
                <a:latin typeface="Times New Roman"/>
                <a:cs typeface="Times New Roman"/>
              </a:rPr>
              <a:t>such problems, data </a:t>
            </a:r>
            <a:r>
              <a:rPr sz="1069" spc="10" dirty="0">
                <a:latin typeface="Times New Roman"/>
                <a:cs typeface="Times New Roman"/>
              </a:rPr>
              <a:t>structures and </a:t>
            </a:r>
            <a:r>
              <a:rPr sz="1069" spc="5" dirty="0">
                <a:latin typeface="Times New Roman"/>
                <a:cs typeface="Times New Roman"/>
              </a:rPr>
              <a:t>algorithm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used. </a:t>
            </a:r>
            <a:r>
              <a:rPr sz="1069" spc="10" dirty="0">
                <a:latin typeface="Times New Roman"/>
                <a:cs typeface="Times New Roman"/>
              </a:rPr>
              <a:t>Sometimes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realize 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application is </a:t>
            </a:r>
            <a:r>
              <a:rPr sz="1069" spc="10" dirty="0">
                <a:latin typeface="Times New Roman"/>
                <a:cs typeface="Times New Roman"/>
              </a:rPr>
              <a:t>too slow and </a:t>
            </a:r>
            <a:r>
              <a:rPr sz="1069" spc="5" dirty="0">
                <a:latin typeface="Times New Roman"/>
                <a:cs typeface="Times New Roman"/>
              </a:rPr>
              <a:t>taking </a:t>
            </a:r>
            <a:r>
              <a:rPr sz="1069" spc="10" dirty="0">
                <a:latin typeface="Times New Roman"/>
                <a:cs typeface="Times New Roman"/>
              </a:rPr>
              <a:t>more </a:t>
            </a:r>
            <a:r>
              <a:rPr sz="1069" spc="5" dirty="0">
                <a:latin typeface="Times New Roman"/>
                <a:cs typeface="Times New Roman"/>
              </a:rPr>
              <a:t>time. </a:t>
            </a:r>
            <a:r>
              <a:rPr sz="1069" spc="10" dirty="0">
                <a:latin typeface="Times New Roman"/>
                <a:cs typeface="Times New Roman"/>
              </a:rPr>
              <a:t>There are chances </a:t>
            </a:r>
            <a:r>
              <a:rPr sz="1069" spc="5" dirty="0">
                <a:latin typeface="Times New Roman"/>
                <a:cs typeface="Times New Roman"/>
              </a:rPr>
              <a:t>that it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structure used, not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CPU </a:t>
            </a:r>
            <a:r>
              <a:rPr sz="1069" spc="5" dirty="0">
                <a:latin typeface="Times New Roman"/>
                <a:cs typeface="Times New Roman"/>
              </a:rPr>
              <a:t>speed </a:t>
            </a:r>
            <a:r>
              <a:rPr sz="1069" spc="10" dirty="0">
                <a:latin typeface="Times New Roman"/>
                <a:cs typeface="Times New Roman"/>
              </a:rPr>
              <a:t>and memory.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such examples.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assignments, you </a:t>
            </a:r>
            <a:r>
              <a:rPr sz="1069" spc="5" dirty="0">
                <a:latin typeface="Times New Roman"/>
                <a:cs typeface="Times New Roman"/>
              </a:rPr>
              <a:t>will also </a:t>
            </a:r>
            <a:r>
              <a:rPr sz="1069" spc="10" dirty="0">
                <a:latin typeface="Times New Roman"/>
                <a:cs typeface="Times New Roman"/>
              </a:rPr>
              <a:t>check whether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program </a:t>
            </a:r>
            <a:r>
              <a:rPr sz="1069" spc="5" dirty="0">
                <a:latin typeface="Times New Roman"/>
                <a:cs typeface="Times New Roman"/>
              </a:rPr>
              <a:t>is beneficial or not.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have two </a:t>
            </a:r>
            <a:r>
              <a:rPr sz="1069" spc="5" dirty="0">
                <a:latin typeface="Times New Roman"/>
                <a:cs typeface="Times New Roman"/>
              </a:rPr>
              <a:t>data structures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try to </a:t>
            </a:r>
            <a:r>
              <a:rPr sz="1069" spc="10" dirty="0">
                <a:latin typeface="Times New Roman"/>
                <a:cs typeface="Times New Roman"/>
              </a:rPr>
              <a:t>decide  which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is more </a:t>
            </a:r>
            <a:r>
              <a:rPr sz="1069" spc="10" dirty="0">
                <a:latin typeface="Times New Roman"/>
                <a:cs typeface="Times New Roman"/>
              </a:rPr>
              <a:t>suitable for the resolution of the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problem.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discussed earlier,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solution is </a:t>
            </a:r>
            <a:r>
              <a:rPr sz="1069" spc="10" dirty="0">
                <a:latin typeface="Times New Roman"/>
                <a:cs typeface="Times New Roman"/>
              </a:rPr>
              <a:t>said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efficient if it solves </a:t>
            </a:r>
            <a:r>
              <a:rPr sz="1069" spc="10" dirty="0">
                <a:latin typeface="Times New Roman"/>
                <a:cs typeface="Times New Roman"/>
              </a:rPr>
              <a:t>the problem </a:t>
            </a:r>
            <a:r>
              <a:rPr sz="1069" spc="5" dirty="0">
                <a:latin typeface="Times New Roman"/>
                <a:cs typeface="Times New Roman"/>
              </a:rPr>
              <a:t>within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5" dirty="0">
                <a:latin typeface="Times New Roman"/>
                <a:cs typeface="Times New Roman"/>
              </a:rPr>
              <a:t>resource constraints.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does it </a:t>
            </a:r>
            <a:r>
              <a:rPr sz="1069" spc="10" dirty="0">
                <a:latin typeface="Times New Roman"/>
                <a:cs typeface="Times New Roman"/>
              </a:rPr>
              <a:t>mean? </a:t>
            </a:r>
            <a:r>
              <a:rPr sz="1069" spc="5" dirty="0">
                <a:latin typeface="Times New Roman"/>
                <a:cs typeface="Times New Roman"/>
              </a:rPr>
              <a:t>In the computer, </a:t>
            </a:r>
            <a:r>
              <a:rPr sz="1069" spc="10" dirty="0">
                <a:latin typeface="Times New Roman"/>
                <a:cs typeface="Times New Roman"/>
              </a:rPr>
              <a:t>we have hard </a:t>
            </a:r>
            <a:r>
              <a:rPr sz="1069" spc="5" dirty="0">
                <a:latin typeface="Times New Roman"/>
                <a:cs typeface="Times New Roman"/>
              </a:rPr>
              <a:t>disk, </a:t>
            </a:r>
            <a:r>
              <a:rPr sz="1069" spc="10" dirty="0">
                <a:latin typeface="Times New Roman"/>
                <a:cs typeface="Times New Roman"/>
              </a:rPr>
              <a:t>memory  and </a:t>
            </a:r>
            <a:r>
              <a:rPr sz="1069" spc="5" dirty="0">
                <a:latin typeface="Times New Roman"/>
                <a:cs typeface="Times New Roman"/>
              </a:rPr>
              <a:t>other hardware. </a:t>
            </a:r>
            <a:r>
              <a:rPr sz="1069" spc="10" dirty="0">
                <a:latin typeface="Times New Roman"/>
                <a:cs typeface="Times New Roman"/>
              </a:rPr>
              <a:t>Secondly we have time. Suppose you have some program that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solves </a:t>
            </a:r>
            <a:r>
              <a:rPr sz="1069" spc="10" dirty="0">
                <a:latin typeface="Times New Roman"/>
                <a:cs typeface="Times New Roman"/>
              </a:rPr>
              <a:t>the problem </a:t>
            </a:r>
            <a:r>
              <a:rPr sz="1069" spc="5" dirty="0">
                <a:latin typeface="Times New Roman"/>
                <a:cs typeface="Times New Roman"/>
              </a:rPr>
              <a:t>but </a:t>
            </a:r>
            <a:r>
              <a:rPr sz="1069" spc="10" dirty="0">
                <a:latin typeface="Times New Roman"/>
                <a:cs typeface="Times New Roman"/>
              </a:rPr>
              <a:t>takes two </a:t>
            </a:r>
            <a:r>
              <a:rPr sz="1069" spc="5" dirty="0">
                <a:latin typeface="Times New Roman"/>
                <a:cs typeface="Times New Roman"/>
              </a:rPr>
              <a:t>months. It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 use. Usually, you </a:t>
            </a:r>
            <a:r>
              <a:rPr sz="1069" spc="5" dirty="0">
                <a:latin typeface="Times New Roman"/>
                <a:cs typeface="Times New Roman"/>
              </a:rPr>
              <a:t>don’t </a:t>
            </a:r>
            <a:r>
              <a:rPr sz="1069" spc="10" dirty="0">
                <a:latin typeface="Times New Roman"/>
                <a:cs typeface="Times New Roman"/>
              </a:rPr>
              <a:t>have 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much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and cannot </a:t>
            </a:r>
            <a:r>
              <a:rPr sz="1069" spc="5" dirty="0">
                <a:latin typeface="Times New Roman"/>
                <a:cs typeface="Times New Roman"/>
              </a:rPr>
              <a:t>wait for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months.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too huge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stored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disk. </a:t>
            </a:r>
            <a:r>
              <a:rPr sz="1069" spc="10" dirty="0">
                <a:latin typeface="Times New Roman"/>
                <a:cs typeface="Times New Roman"/>
              </a:rPr>
              <a:t>Here we have also the problem of </a:t>
            </a:r>
            <a:r>
              <a:rPr sz="1069" spc="5" dirty="0">
                <a:latin typeface="Times New Roman"/>
                <a:cs typeface="Times New Roman"/>
              </a:rPr>
              <a:t>resources. </a:t>
            </a:r>
            <a:r>
              <a:rPr sz="1069" spc="10" dirty="0">
                <a:latin typeface="Times New Roman"/>
                <a:cs typeface="Times New Roman"/>
              </a:rPr>
              <a:t>This means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have  </a:t>
            </a:r>
            <a:r>
              <a:rPr sz="1069" spc="5" dirty="0">
                <a:latin typeface="Times New Roman"/>
                <a:cs typeface="Times New Roman"/>
              </a:rPr>
              <a:t>to write </a:t>
            </a:r>
            <a:r>
              <a:rPr sz="1069" spc="10" dirty="0">
                <a:latin typeface="Times New Roman"/>
                <a:cs typeface="Times New Roman"/>
              </a:rPr>
              <a:t>programs </a:t>
            </a:r>
            <a:r>
              <a:rPr sz="1069" spc="5" dirty="0">
                <a:latin typeface="Times New Roman"/>
                <a:cs typeface="Times New Roman"/>
              </a:rPr>
              <a:t>considering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resources to achieve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solution as </a:t>
            </a:r>
            <a:r>
              <a:rPr sz="1069" spc="10" dirty="0">
                <a:latin typeface="Times New Roman"/>
                <a:cs typeface="Times New Roman"/>
              </a:rPr>
              <a:t>soon </a:t>
            </a:r>
            <a:r>
              <a:rPr sz="1069" spc="5" dirty="0">
                <a:latin typeface="Times New Roman"/>
                <a:cs typeface="Times New Roman"/>
              </a:rPr>
              <a:t>as  possible.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always </a:t>
            </a:r>
            <a:r>
              <a:rPr sz="1069" spc="5" dirty="0">
                <a:latin typeface="Times New Roman"/>
                <a:cs typeface="Times New Roman"/>
              </a:rPr>
              <a:t>cost associated </a:t>
            </a:r>
            <a:r>
              <a:rPr sz="1069" spc="10" dirty="0">
                <a:latin typeface="Times New Roman"/>
                <a:cs typeface="Times New Roman"/>
              </a:rPr>
              <a:t>with these </a:t>
            </a:r>
            <a:r>
              <a:rPr sz="1069" spc="5" dirty="0">
                <a:latin typeface="Times New Roman"/>
                <a:cs typeface="Times New Roman"/>
              </a:rPr>
              <a:t>resources.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need a </a:t>
            </a:r>
            <a:r>
              <a:rPr sz="1069" spc="5" dirty="0">
                <a:latin typeface="Times New Roman"/>
                <a:cs typeface="Times New Roman"/>
              </a:rPr>
              <a:t>faster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better </a:t>
            </a:r>
            <a:r>
              <a:rPr sz="1069" spc="15" dirty="0">
                <a:latin typeface="Times New Roman"/>
                <a:cs typeface="Times New Roman"/>
              </a:rPr>
              <a:t>CPU </a:t>
            </a:r>
            <a:r>
              <a:rPr sz="1069" spc="10" dirty="0">
                <a:latin typeface="Times New Roman"/>
                <a:cs typeface="Times New Roman"/>
              </a:rPr>
              <a:t>which can be purchased. Sometimes,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need to buy memory. 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long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programs are concerned,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to invest your </a:t>
            </a:r>
            <a:r>
              <a:rPr sz="1069" spc="15" dirty="0">
                <a:latin typeface="Times New Roman"/>
                <a:cs typeface="Times New Roman"/>
              </a:rPr>
              <a:t>own 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for this. </a:t>
            </a:r>
            <a:r>
              <a:rPr sz="1069" spc="10" dirty="0">
                <a:latin typeface="Times New Roman"/>
                <a:cs typeface="Times New Roman"/>
              </a:rPr>
              <a:t>While working in a company, you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paid for this. All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requirements including </a:t>
            </a:r>
            <a:r>
              <a:rPr sz="1069" spc="10" dirty="0">
                <a:latin typeface="Times New Roman"/>
                <a:cs typeface="Times New Roman"/>
              </a:rPr>
              <a:t>computer, your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and computer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will decide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solution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provided is suitable or not. </a:t>
            </a:r>
            <a:r>
              <a:rPr sz="1069" spc="10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its advantages are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obtained, </a:t>
            </a:r>
            <a:r>
              <a:rPr sz="1069" spc="10" dirty="0">
                <a:latin typeface="Times New Roman"/>
                <a:cs typeface="Times New Roman"/>
              </a:rPr>
              <a:t>then  </a:t>
            </a:r>
            <a:r>
              <a:rPr sz="1069" spc="5" dirty="0">
                <a:latin typeface="Times New Roman"/>
                <a:cs typeface="Times New Roman"/>
              </a:rPr>
              <a:t>either </a:t>
            </a:r>
            <a:r>
              <a:rPr sz="1069" spc="10" dirty="0">
                <a:latin typeface="Times New Roman"/>
                <a:cs typeface="Times New Roman"/>
              </a:rPr>
              <a:t>program or computer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good.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purchase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faster </a:t>
            </a:r>
            <a:r>
              <a:rPr sz="1069" spc="10" dirty="0">
                <a:latin typeface="Times New Roman"/>
                <a:cs typeface="Times New Roman"/>
              </a:rPr>
              <a:t>computer,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studying </a:t>
            </a:r>
            <a:r>
              <a:rPr sz="1069" spc="5" dirty="0">
                <a:latin typeface="Times New Roman"/>
                <a:cs typeface="Times New Roman"/>
              </a:rPr>
              <a:t>this course, does not necessarily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help </a:t>
            </a:r>
            <a:r>
              <a:rPr sz="1069" spc="15" dirty="0">
                <a:latin typeface="Times New Roman"/>
                <a:cs typeface="Times New Roman"/>
              </a:rPr>
              <a:t>us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resolution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problem. In </a:t>
            </a:r>
            <a:r>
              <a:rPr sz="1069" spc="10" dirty="0">
                <a:latin typeface="Times New Roman"/>
                <a:cs typeface="Times New Roman"/>
              </a:rPr>
              <a:t>the course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“Computer Architecture”  you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how the more </a:t>
            </a:r>
            <a:r>
              <a:rPr sz="1069" spc="5" dirty="0">
                <a:latin typeface="Times New Roman"/>
                <a:cs typeface="Times New Roman"/>
              </a:rPr>
              <a:t>efficient solutions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prepared with </a:t>
            </a:r>
            <a:r>
              <a:rPr sz="1069" spc="5" dirty="0">
                <a:latin typeface="Times New Roman"/>
                <a:cs typeface="Times New Roman"/>
              </a:rPr>
              <a:t>the hardware. </a:t>
            </a:r>
            <a:r>
              <a:rPr sz="1069" spc="10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this course, </a:t>
            </a:r>
            <a:r>
              <a:rPr sz="1069" spc="10" dirty="0">
                <a:latin typeface="Times New Roman"/>
                <a:cs typeface="Times New Roman"/>
              </a:rPr>
              <a:t>we will use </a:t>
            </a:r>
            <a:r>
              <a:rPr sz="1069" spc="5" dirty="0">
                <a:latin typeface="Times New Roman"/>
                <a:cs typeface="Times New Roman"/>
              </a:rPr>
              <a:t>the software i.e. data structures, algorithms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recipes  through </a:t>
            </a:r>
            <a:r>
              <a:rPr sz="1069" spc="10" dirty="0">
                <a:latin typeface="Times New Roman"/>
                <a:cs typeface="Times New Roman"/>
              </a:rPr>
              <a:t>which the computer </a:t>
            </a:r>
            <a:r>
              <a:rPr sz="1069" spc="5" dirty="0">
                <a:latin typeface="Times New Roman"/>
                <a:cs typeface="Times New Roman"/>
              </a:rPr>
              <a:t>problems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resolved </a:t>
            </a:r>
            <a:r>
              <a:rPr sz="1069" spc="10" dirty="0">
                <a:latin typeface="Times New Roman"/>
                <a:cs typeface="Times New Roman"/>
              </a:rPr>
              <a:t>with a </a:t>
            </a:r>
            <a:r>
              <a:rPr sz="1069" spc="5" dirty="0">
                <a:latin typeface="Times New Roman"/>
                <a:cs typeface="Times New Roman"/>
              </a:rPr>
              <a:t>faster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solution.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0954" cy="0"/>
          </a:xfrm>
          <a:custGeom>
            <a:avLst/>
            <a:gdLst/>
            <a:ahLst/>
            <a:cxnLst/>
            <a:rect l="l" t="t" r="r" b="b"/>
            <a:pathLst>
              <a:path w="4804410">
                <a:moveTo>
                  <a:pt x="0" y="0"/>
                </a:moveTo>
                <a:lnTo>
                  <a:pt x="4803962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162117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43" y="868857"/>
            <a:ext cx="4852458" cy="534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position to hold ‘</a:t>
            </a:r>
            <a:r>
              <a:rPr sz="1069" i="1" spc="5" dirty="0">
                <a:latin typeface="Times New Roman"/>
                <a:cs typeface="Times New Roman"/>
              </a:rPr>
              <a:t>9</a:t>
            </a:r>
            <a:r>
              <a:rPr sz="1069" spc="5" dirty="0">
                <a:latin typeface="Times New Roman"/>
                <a:cs typeface="Times New Roman"/>
              </a:rPr>
              <a:t>’.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remember while working </a:t>
            </a:r>
            <a:r>
              <a:rPr sz="1069" spc="5" dirty="0">
                <a:latin typeface="Times New Roman"/>
                <a:cs typeface="Times New Roman"/>
              </a:rPr>
              <a:t>with arrays, to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an 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position that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elements after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position were  shifted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and then the element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10" dirty="0">
                <a:latin typeface="Times New Roman"/>
                <a:cs typeface="Times New Roman"/>
              </a:rPr>
              <a:t>added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empty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slot.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Here,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talking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about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internal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representation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using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linked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i="1" spc="5" dirty="0">
                <a:latin typeface="Times New Roman"/>
                <a:cs typeface="Times New Roman"/>
              </a:rPr>
              <a:t>interface </a:t>
            </a:r>
            <a:r>
              <a:rPr sz="1069" spc="10" dirty="0">
                <a:latin typeface="Times New Roman"/>
                <a:cs typeface="Times New Roman"/>
              </a:rPr>
              <a:t>will remain the same </a:t>
            </a:r>
            <a:r>
              <a:rPr sz="1069" spc="5" dirty="0">
                <a:latin typeface="Times New Roman"/>
                <a:cs typeface="Times New Roman"/>
              </a:rPr>
              <a:t>as in case of arrays.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create </a:t>
            </a:r>
            <a:r>
              <a:rPr sz="1069" spc="10" dirty="0">
                <a:latin typeface="Times New Roman"/>
                <a:cs typeface="Times New Roman"/>
              </a:rPr>
              <a:t>a new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</a:t>
            </a:r>
            <a:r>
              <a:rPr sz="1069" spc="10" dirty="0">
                <a:latin typeface="Times New Roman"/>
                <a:cs typeface="Times New Roman"/>
              </a:rPr>
              <a:t>manner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add() </a:t>
            </a:r>
            <a:r>
              <a:rPr sz="1069" spc="10" dirty="0">
                <a:latin typeface="Times New Roman"/>
                <a:cs typeface="Times New Roman"/>
              </a:rPr>
              <a:t>operation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linked  </a:t>
            </a:r>
            <a:r>
              <a:rPr sz="1069" spc="5" dirty="0">
                <a:latin typeface="Times New Roman"/>
                <a:cs typeface="Times New Roman"/>
              </a:rPr>
              <a:t>list with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C++: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15"/>
              </a:lnSpc>
            </a:pPr>
            <a:r>
              <a:rPr sz="1069" i="1" spc="10" dirty="0">
                <a:latin typeface="Times New Roman"/>
                <a:cs typeface="Times New Roman"/>
              </a:rPr>
              <a:t>Node *   newNode   </a:t>
            </a:r>
            <a:r>
              <a:rPr sz="1069" i="1" spc="15" dirty="0">
                <a:latin typeface="Times New Roman"/>
                <a:cs typeface="Times New Roman"/>
              </a:rPr>
              <a:t>=   </a:t>
            </a:r>
            <a:r>
              <a:rPr sz="1069" i="1" spc="10" dirty="0">
                <a:latin typeface="Times New Roman"/>
                <a:cs typeface="Times New Roman"/>
              </a:rPr>
              <a:t>new </a:t>
            </a:r>
            <a:r>
              <a:rPr sz="1069" i="1" spc="21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Node(9);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part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statement </a:t>
            </a:r>
            <a:r>
              <a:rPr sz="1069" spc="5" dirty="0">
                <a:latin typeface="Times New Roman"/>
                <a:cs typeface="Times New Roman"/>
              </a:rPr>
              <a:t>that is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left of </a:t>
            </a:r>
            <a:r>
              <a:rPr sz="1069" spc="10" dirty="0">
                <a:latin typeface="Times New Roman"/>
                <a:cs typeface="Times New Roman"/>
              </a:rPr>
              <a:t>the assignment </a:t>
            </a:r>
            <a:r>
              <a:rPr sz="1069" spc="5" dirty="0">
                <a:latin typeface="Times New Roman"/>
                <a:cs typeface="Times New Roman"/>
              </a:rPr>
              <a:t>is declaring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variable pointer of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i="1" spc="10" dirty="0">
                <a:latin typeface="Times New Roman"/>
                <a:cs typeface="Times New Roman"/>
              </a:rPr>
              <a:t>Node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written as </a:t>
            </a:r>
            <a:r>
              <a:rPr sz="1069" i="1" spc="15" dirty="0">
                <a:latin typeface="Times New Roman"/>
                <a:cs typeface="Times New Roman"/>
              </a:rPr>
              <a:t>Node </a:t>
            </a:r>
            <a:r>
              <a:rPr sz="1069" i="1" spc="10" dirty="0">
                <a:latin typeface="Times New Roman"/>
                <a:cs typeface="Times New Roman"/>
              </a:rPr>
              <a:t>* newNode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 of this statement,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operator 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create </a:t>
            </a:r>
            <a:r>
              <a:rPr sz="1069" spc="10" dirty="0">
                <a:latin typeface="Times New Roman"/>
                <a:cs typeface="Times New Roman"/>
              </a:rPr>
              <a:t>a new </a:t>
            </a:r>
            <a:r>
              <a:rPr sz="1069" i="1" spc="10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object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15" dirty="0">
                <a:latin typeface="Times New Roman"/>
                <a:cs typeface="Times New Roman"/>
              </a:rPr>
              <a:t>new  </a:t>
            </a:r>
            <a:r>
              <a:rPr sz="1069" i="1" spc="10" dirty="0">
                <a:latin typeface="Times New Roman"/>
                <a:cs typeface="Times New Roman"/>
              </a:rPr>
              <a:t>Node(9)</a:t>
            </a:r>
            <a:r>
              <a:rPr sz="1069" spc="10" dirty="0">
                <a:latin typeface="Times New Roman"/>
                <a:cs typeface="Times New Roman"/>
              </a:rPr>
              <a:t>. 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15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C++ </a:t>
            </a:r>
            <a:r>
              <a:rPr sz="1069" spc="5" dirty="0">
                <a:latin typeface="Times New Roman"/>
                <a:cs typeface="Times New Roman"/>
              </a:rPr>
              <a:t>to create </a:t>
            </a:r>
            <a:r>
              <a:rPr sz="1069" spc="10" dirty="0">
                <a:latin typeface="Times New Roman"/>
                <a:cs typeface="Times New Roman"/>
              </a:rPr>
              <a:t>objects </a:t>
            </a:r>
            <a:r>
              <a:rPr sz="1069" spc="5" dirty="0">
                <a:latin typeface="Times New Roman"/>
                <a:cs typeface="Times New Roman"/>
              </a:rPr>
              <a:t>of classes. </a:t>
            </a:r>
            <a:r>
              <a:rPr sz="1069" spc="10" dirty="0">
                <a:latin typeface="Times New Roman"/>
                <a:cs typeface="Times New Roman"/>
              </a:rPr>
              <a:t>The name </a:t>
            </a:r>
            <a:r>
              <a:rPr sz="1069" spc="5" dirty="0">
                <a:latin typeface="Times New Roman"/>
                <a:cs typeface="Times New Roman"/>
              </a:rPr>
              <a:t>of the class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provided with the </a:t>
            </a:r>
            <a:r>
              <a:rPr sz="1069" i="1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operator that causes the constructor of the </a:t>
            </a:r>
            <a:r>
              <a:rPr sz="1069" spc="5" dirty="0">
                <a:latin typeface="Times New Roman"/>
                <a:cs typeface="Times New Roman"/>
              </a:rPr>
              <a:t>class to </a:t>
            </a:r>
            <a:r>
              <a:rPr sz="1069" spc="10" dirty="0">
                <a:latin typeface="Times New Roman"/>
                <a:cs typeface="Times New Roman"/>
              </a:rPr>
              <a:t>be called.  The </a:t>
            </a:r>
            <a:r>
              <a:rPr sz="1069" spc="5" dirty="0">
                <a:latin typeface="Times New Roman"/>
                <a:cs typeface="Times New Roman"/>
              </a:rPr>
              <a:t>constructor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has the same name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as this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function,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parameters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passed to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In this case,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constructor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and ‘</a:t>
            </a:r>
            <a:r>
              <a:rPr sz="1069" i="1" spc="10" dirty="0">
                <a:latin typeface="Times New Roman"/>
                <a:cs typeface="Times New Roman"/>
              </a:rPr>
              <a:t>9</a:t>
            </a:r>
            <a:r>
              <a:rPr sz="1069" spc="10" dirty="0">
                <a:latin typeface="Times New Roman"/>
                <a:cs typeface="Times New Roman"/>
              </a:rPr>
              <a:t>’ </a:t>
            </a:r>
            <a:r>
              <a:rPr sz="1069" spc="5" dirty="0">
                <a:latin typeface="Times New Roman"/>
                <a:cs typeface="Times New Roman"/>
              </a:rPr>
              <a:t>is passed to it as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i="1" spc="10" dirty="0">
                <a:latin typeface="Times New Roman"/>
                <a:cs typeface="Times New Roman"/>
              </a:rPr>
              <a:t>int</a:t>
            </a:r>
            <a:r>
              <a:rPr sz="1069" i="1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parameter.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Hence, the whole statement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means: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“Call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constructor of the </a:t>
            </a:r>
            <a:r>
              <a:rPr sz="1069" i="1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pass it </a:t>
            </a:r>
            <a:r>
              <a:rPr sz="1069" spc="10" dirty="0">
                <a:latin typeface="Times New Roman"/>
                <a:cs typeface="Times New Roman"/>
              </a:rPr>
              <a:t>‘</a:t>
            </a:r>
            <a:r>
              <a:rPr sz="1069" i="1" spc="10" dirty="0">
                <a:latin typeface="Times New Roman"/>
                <a:cs typeface="Times New Roman"/>
              </a:rPr>
              <a:t>9</a:t>
            </a:r>
            <a:r>
              <a:rPr sz="1069" spc="10" dirty="0">
                <a:latin typeface="Times New Roman"/>
                <a:cs typeface="Times New Roman"/>
              </a:rPr>
              <a:t>’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parameter. </a:t>
            </a:r>
            <a:r>
              <a:rPr sz="1069" spc="5" dirty="0">
                <a:latin typeface="Times New Roman"/>
                <a:cs typeface="Times New Roman"/>
              </a:rPr>
              <a:t>After  </a:t>
            </a:r>
            <a:r>
              <a:rPr sz="1069" spc="10" dirty="0">
                <a:latin typeface="Times New Roman"/>
                <a:cs typeface="Times New Roman"/>
              </a:rPr>
              <a:t>constructing the object in memory, </a:t>
            </a:r>
            <a:r>
              <a:rPr sz="1069" spc="5" dirty="0">
                <a:latin typeface="Times New Roman"/>
                <a:cs typeface="Times New Roman"/>
              </a:rPr>
              <a:t>give </a:t>
            </a:r>
            <a:r>
              <a:rPr sz="1069" spc="10" dirty="0">
                <a:latin typeface="Times New Roman"/>
                <a:cs typeface="Times New Roman"/>
              </a:rPr>
              <a:t>me the </a:t>
            </a:r>
            <a:r>
              <a:rPr sz="1069" spc="5" dirty="0">
                <a:latin typeface="Times New Roman"/>
                <a:cs typeface="Times New Roman"/>
              </a:rPr>
              <a:t>starting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address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object.  That </a:t>
            </a:r>
            <a:r>
              <a:rPr sz="1069" spc="10" dirty="0">
                <a:latin typeface="Times New Roman"/>
                <a:cs typeface="Times New Roman"/>
              </a:rPr>
              <a:t>address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stored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pointer variable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newNode</a:t>
            </a:r>
            <a:r>
              <a:rPr sz="1069" spc="10" dirty="0">
                <a:latin typeface="Times New Roman"/>
                <a:cs typeface="Times New Roman"/>
              </a:rPr>
              <a:t>.”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object of </a:t>
            </a: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same manner,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write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64"/>
              </a:lnSpc>
            </a:pP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i="1" spc="10" dirty="0">
                <a:latin typeface="Times New Roman"/>
                <a:cs typeface="Times New Roman"/>
              </a:rPr>
              <a:t>*  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=   </a:t>
            </a:r>
            <a:r>
              <a:rPr sz="1069" i="1" spc="10" dirty="0">
                <a:latin typeface="Times New Roman"/>
                <a:cs typeface="Times New Roman"/>
              </a:rPr>
              <a:t>new   </a:t>
            </a:r>
            <a:r>
              <a:rPr sz="1069" i="1" spc="5" dirty="0">
                <a:latin typeface="Times New Roman"/>
                <a:cs typeface="Times New Roman"/>
              </a:rPr>
              <a:t>int</a:t>
            </a:r>
            <a:r>
              <a:rPr sz="1069" i="1" spc="-9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Previously, we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technique to allocate </a:t>
            </a:r>
            <a:r>
              <a:rPr sz="1069" spc="10" dirty="0">
                <a:latin typeface="Times New Roman"/>
                <a:cs typeface="Times New Roman"/>
              </a:rPr>
              <a:t>memory for </a:t>
            </a:r>
            <a:r>
              <a:rPr sz="1069" spc="5" dirty="0">
                <a:latin typeface="Times New Roman"/>
                <a:cs typeface="Times New Roman"/>
              </a:rPr>
              <a:t>an array of </a:t>
            </a:r>
            <a:r>
              <a:rPr sz="1069" i="1" spc="5" dirty="0">
                <a:latin typeface="Times New Roman"/>
                <a:cs typeface="Times New Roman"/>
              </a:rPr>
              <a:t>int</a:t>
            </a:r>
            <a:r>
              <a:rPr sz="1069" spc="5" dirty="0">
                <a:latin typeface="Times New Roman"/>
                <a:cs typeface="Times New Roman"/>
              </a:rPr>
              <a:t>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74"/>
              </a:lnSpc>
            </a:pP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i="1" spc="10" dirty="0">
                <a:latin typeface="Times New Roman"/>
                <a:cs typeface="Times New Roman"/>
              </a:rPr>
              <a:t>*  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=   </a:t>
            </a:r>
            <a:r>
              <a:rPr sz="1069" i="1" spc="10" dirty="0">
                <a:latin typeface="Times New Roman"/>
                <a:cs typeface="Times New Roman"/>
              </a:rPr>
              <a:t>new   </a:t>
            </a: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i="1" spc="10" dirty="0">
                <a:latin typeface="Times New Roman"/>
                <a:cs typeface="Times New Roman"/>
              </a:rPr>
              <a:t>[10]</a:t>
            </a:r>
            <a:r>
              <a:rPr sz="1069" i="1" spc="-7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after the node has been created, how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fit </a:t>
            </a:r>
            <a:r>
              <a:rPr sz="1069" spc="10" dirty="0">
                <a:latin typeface="Times New Roman"/>
                <a:cs typeface="Times New Roman"/>
              </a:rPr>
              <a:t>into the chain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linked 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92100" y="6669087"/>
            <a:ext cx="501915" cy="334610"/>
          </a:xfrm>
          <a:custGeom>
            <a:avLst/>
            <a:gdLst/>
            <a:ahLst/>
            <a:cxnLst/>
            <a:rect l="l" t="t" r="r" b="b"/>
            <a:pathLst>
              <a:path w="516255" h="344170">
                <a:moveTo>
                  <a:pt x="515874" y="0"/>
                </a:moveTo>
                <a:lnTo>
                  <a:pt x="0" y="0"/>
                </a:lnTo>
                <a:lnTo>
                  <a:pt x="0" y="343662"/>
                </a:lnTo>
                <a:lnTo>
                  <a:pt x="515874" y="343662"/>
                </a:lnTo>
                <a:lnTo>
                  <a:pt x="5158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992100" y="6669088"/>
            <a:ext cx="313619" cy="335227"/>
          </a:xfrm>
          <a:custGeom>
            <a:avLst/>
            <a:gdLst/>
            <a:ahLst/>
            <a:cxnLst/>
            <a:rect l="l" t="t" r="r" b="b"/>
            <a:pathLst>
              <a:path w="322580" h="344804">
                <a:moveTo>
                  <a:pt x="0" y="344424"/>
                </a:moveTo>
                <a:lnTo>
                  <a:pt x="322325" y="344424"/>
                </a:lnTo>
                <a:lnTo>
                  <a:pt x="322325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92100" y="6669087"/>
            <a:ext cx="313619" cy="334610"/>
          </a:xfrm>
          <a:custGeom>
            <a:avLst/>
            <a:gdLst/>
            <a:ahLst/>
            <a:cxnLst/>
            <a:rect l="l" t="t" r="r" b="b"/>
            <a:pathLst>
              <a:path w="322580" h="344170">
                <a:moveTo>
                  <a:pt x="322325" y="0"/>
                </a:moveTo>
                <a:lnTo>
                  <a:pt x="0" y="0"/>
                </a:lnTo>
                <a:lnTo>
                  <a:pt x="0" y="343662"/>
                </a:lnTo>
                <a:lnTo>
                  <a:pt x="322325" y="343662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406227" y="6801697"/>
            <a:ext cx="338931" cy="69762"/>
          </a:xfrm>
          <a:custGeom>
            <a:avLst/>
            <a:gdLst/>
            <a:ahLst/>
            <a:cxnLst/>
            <a:rect l="l" t="t" r="r" b="b"/>
            <a:pathLst>
              <a:path w="348614" h="71754">
                <a:moveTo>
                  <a:pt x="276606" y="0"/>
                </a:moveTo>
                <a:lnTo>
                  <a:pt x="300228" y="35814"/>
                </a:lnTo>
                <a:lnTo>
                  <a:pt x="276606" y="71628"/>
                </a:lnTo>
                <a:lnTo>
                  <a:pt x="339090" y="40386"/>
                </a:lnTo>
                <a:lnTo>
                  <a:pt x="300228" y="40386"/>
                </a:lnTo>
                <a:lnTo>
                  <a:pt x="303275" y="38862"/>
                </a:lnTo>
                <a:lnTo>
                  <a:pt x="304800" y="35814"/>
                </a:lnTo>
                <a:lnTo>
                  <a:pt x="303275" y="32766"/>
                </a:lnTo>
                <a:lnTo>
                  <a:pt x="300228" y="31242"/>
                </a:lnTo>
                <a:lnTo>
                  <a:pt x="339089" y="31242"/>
                </a:lnTo>
                <a:lnTo>
                  <a:pt x="276606" y="0"/>
                </a:lnTo>
                <a:close/>
              </a:path>
              <a:path w="348614" h="71754">
                <a:moveTo>
                  <a:pt x="297212" y="31242"/>
                </a:moveTo>
                <a:lnTo>
                  <a:pt x="3810" y="31242"/>
                </a:lnTo>
                <a:lnTo>
                  <a:pt x="762" y="32766"/>
                </a:lnTo>
                <a:lnTo>
                  <a:pt x="0" y="35814"/>
                </a:lnTo>
                <a:lnTo>
                  <a:pt x="762" y="38862"/>
                </a:lnTo>
                <a:lnTo>
                  <a:pt x="3810" y="40386"/>
                </a:lnTo>
                <a:lnTo>
                  <a:pt x="297212" y="40386"/>
                </a:lnTo>
                <a:lnTo>
                  <a:pt x="300228" y="35814"/>
                </a:lnTo>
                <a:lnTo>
                  <a:pt x="297212" y="31242"/>
                </a:lnTo>
                <a:close/>
              </a:path>
              <a:path w="348614" h="71754">
                <a:moveTo>
                  <a:pt x="339089" y="31242"/>
                </a:moveTo>
                <a:lnTo>
                  <a:pt x="300228" y="31242"/>
                </a:lnTo>
                <a:lnTo>
                  <a:pt x="303275" y="32766"/>
                </a:lnTo>
                <a:lnTo>
                  <a:pt x="304800" y="35814"/>
                </a:lnTo>
                <a:lnTo>
                  <a:pt x="303275" y="38862"/>
                </a:lnTo>
                <a:lnTo>
                  <a:pt x="300228" y="40386"/>
                </a:lnTo>
                <a:lnTo>
                  <a:pt x="339090" y="40386"/>
                </a:lnTo>
                <a:lnTo>
                  <a:pt x="348234" y="35814"/>
                </a:lnTo>
                <a:lnTo>
                  <a:pt x="339089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744788" y="6669087"/>
            <a:ext cx="501915" cy="334610"/>
          </a:xfrm>
          <a:custGeom>
            <a:avLst/>
            <a:gdLst/>
            <a:ahLst/>
            <a:cxnLst/>
            <a:rect l="l" t="t" r="r" b="b"/>
            <a:pathLst>
              <a:path w="516254" h="344170">
                <a:moveTo>
                  <a:pt x="515874" y="0"/>
                </a:moveTo>
                <a:lnTo>
                  <a:pt x="0" y="0"/>
                </a:lnTo>
                <a:lnTo>
                  <a:pt x="0" y="343662"/>
                </a:lnTo>
                <a:lnTo>
                  <a:pt x="515874" y="343662"/>
                </a:lnTo>
                <a:lnTo>
                  <a:pt x="5158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744788" y="6669088"/>
            <a:ext cx="313619" cy="335227"/>
          </a:xfrm>
          <a:custGeom>
            <a:avLst/>
            <a:gdLst/>
            <a:ahLst/>
            <a:cxnLst/>
            <a:rect l="l" t="t" r="r" b="b"/>
            <a:pathLst>
              <a:path w="322580" h="344804">
                <a:moveTo>
                  <a:pt x="0" y="344424"/>
                </a:moveTo>
                <a:lnTo>
                  <a:pt x="322325" y="344424"/>
                </a:lnTo>
                <a:lnTo>
                  <a:pt x="322325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744788" y="6669087"/>
            <a:ext cx="313619" cy="334610"/>
          </a:xfrm>
          <a:custGeom>
            <a:avLst/>
            <a:gdLst/>
            <a:ahLst/>
            <a:cxnLst/>
            <a:rect l="l" t="t" r="r" b="b"/>
            <a:pathLst>
              <a:path w="322580" h="344170">
                <a:moveTo>
                  <a:pt x="322325" y="0"/>
                </a:moveTo>
                <a:lnTo>
                  <a:pt x="0" y="0"/>
                </a:lnTo>
                <a:lnTo>
                  <a:pt x="0" y="343662"/>
                </a:lnTo>
                <a:lnTo>
                  <a:pt x="322325" y="343662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158913" y="6801697"/>
            <a:ext cx="338931" cy="69762"/>
          </a:xfrm>
          <a:custGeom>
            <a:avLst/>
            <a:gdLst/>
            <a:ahLst/>
            <a:cxnLst/>
            <a:rect l="l" t="t" r="r" b="b"/>
            <a:pathLst>
              <a:path w="348614" h="71754">
                <a:moveTo>
                  <a:pt x="276606" y="0"/>
                </a:moveTo>
                <a:lnTo>
                  <a:pt x="300228" y="35814"/>
                </a:lnTo>
                <a:lnTo>
                  <a:pt x="276606" y="71628"/>
                </a:lnTo>
                <a:lnTo>
                  <a:pt x="339090" y="40386"/>
                </a:lnTo>
                <a:lnTo>
                  <a:pt x="300228" y="40386"/>
                </a:lnTo>
                <a:lnTo>
                  <a:pt x="303276" y="38862"/>
                </a:lnTo>
                <a:lnTo>
                  <a:pt x="304799" y="35814"/>
                </a:lnTo>
                <a:lnTo>
                  <a:pt x="303276" y="32766"/>
                </a:lnTo>
                <a:lnTo>
                  <a:pt x="300228" y="31242"/>
                </a:lnTo>
                <a:lnTo>
                  <a:pt x="339089" y="31242"/>
                </a:lnTo>
                <a:lnTo>
                  <a:pt x="276606" y="0"/>
                </a:lnTo>
                <a:close/>
              </a:path>
              <a:path w="348614" h="71754">
                <a:moveTo>
                  <a:pt x="297212" y="31242"/>
                </a:moveTo>
                <a:lnTo>
                  <a:pt x="3809" y="31242"/>
                </a:lnTo>
                <a:lnTo>
                  <a:pt x="762" y="32766"/>
                </a:lnTo>
                <a:lnTo>
                  <a:pt x="0" y="35814"/>
                </a:lnTo>
                <a:lnTo>
                  <a:pt x="762" y="38862"/>
                </a:lnTo>
                <a:lnTo>
                  <a:pt x="3809" y="40386"/>
                </a:lnTo>
                <a:lnTo>
                  <a:pt x="297212" y="40386"/>
                </a:lnTo>
                <a:lnTo>
                  <a:pt x="300228" y="35814"/>
                </a:lnTo>
                <a:lnTo>
                  <a:pt x="297212" y="31242"/>
                </a:lnTo>
                <a:close/>
              </a:path>
              <a:path w="348614" h="71754">
                <a:moveTo>
                  <a:pt x="339089" y="31242"/>
                </a:moveTo>
                <a:lnTo>
                  <a:pt x="300228" y="31242"/>
                </a:lnTo>
                <a:lnTo>
                  <a:pt x="303276" y="32766"/>
                </a:lnTo>
                <a:lnTo>
                  <a:pt x="304799" y="35814"/>
                </a:lnTo>
                <a:lnTo>
                  <a:pt x="303276" y="38862"/>
                </a:lnTo>
                <a:lnTo>
                  <a:pt x="300228" y="40386"/>
                </a:lnTo>
                <a:lnTo>
                  <a:pt x="339090" y="40386"/>
                </a:lnTo>
                <a:lnTo>
                  <a:pt x="348233" y="35814"/>
                </a:lnTo>
                <a:lnTo>
                  <a:pt x="339089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497474" y="6669087"/>
            <a:ext cx="501915" cy="334610"/>
          </a:xfrm>
          <a:custGeom>
            <a:avLst/>
            <a:gdLst/>
            <a:ahLst/>
            <a:cxnLst/>
            <a:rect l="l" t="t" r="r" b="b"/>
            <a:pathLst>
              <a:path w="516254" h="344170">
                <a:moveTo>
                  <a:pt x="515874" y="0"/>
                </a:moveTo>
                <a:lnTo>
                  <a:pt x="0" y="0"/>
                </a:lnTo>
                <a:lnTo>
                  <a:pt x="0" y="343662"/>
                </a:lnTo>
                <a:lnTo>
                  <a:pt x="515874" y="343662"/>
                </a:lnTo>
                <a:lnTo>
                  <a:pt x="5158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497474" y="6669088"/>
            <a:ext cx="313619" cy="335227"/>
          </a:xfrm>
          <a:custGeom>
            <a:avLst/>
            <a:gdLst/>
            <a:ahLst/>
            <a:cxnLst/>
            <a:rect l="l" t="t" r="r" b="b"/>
            <a:pathLst>
              <a:path w="322579" h="344804">
                <a:moveTo>
                  <a:pt x="0" y="344424"/>
                </a:moveTo>
                <a:lnTo>
                  <a:pt x="322325" y="344424"/>
                </a:lnTo>
                <a:lnTo>
                  <a:pt x="322325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497474" y="6669087"/>
            <a:ext cx="313619" cy="334610"/>
          </a:xfrm>
          <a:custGeom>
            <a:avLst/>
            <a:gdLst/>
            <a:ahLst/>
            <a:cxnLst/>
            <a:rect l="l" t="t" r="r" b="b"/>
            <a:pathLst>
              <a:path w="322579" h="344170">
                <a:moveTo>
                  <a:pt x="322325" y="0"/>
                </a:moveTo>
                <a:lnTo>
                  <a:pt x="0" y="0"/>
                </a:lnTo>
                <a:lnTo>
                  <a:pt x="0" y="343662"/>
                </a:lnTo>
                <a:lnTo>
                  <a:pt x="322325" y="343662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352267" y="6397449"/>
            <a:ext cx="2581187" cy="508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Times New Roman"/>
                <a:cs typeface="Times New Roman"/>
              </a:rPr>
              <a:t>Fig </a:t>
            </a:r>
            <a:r>
              <a:rPr sz="972" b="1" spc="5" dirty="0">
                <a:latin typeface="Times New Roman"/>
                <a:cs typeface="Times New Roman"/>
              </a:rPr>
              <a:t>2. </a:t>
            </a:r>
            <a:r>
              <a:rPr sz="972" b="1" spc="10" dirty="0">
                <a:latin typeface="Times New Roman"/>
                <a:cs typeface="Times New Roman"/>
              </a:rPr>
              <a:t>Insertion </a:t>
            </a:r>
            <a:r>
              <a:rPr sz="972" b="1" spc="5" dirty="0">
                <a:latin typeface="Times New Roman"/>
                <a:cs typeface="Times New Roman"/>
              </a:rPr>
              <a:t>of </a:t>
            </a:r>
            <a:r>
              <a:rPr sz="972" b="1" spc="15" dirty="0">
                <a:latin typeface="Times New Roman"/>
                <a:cs typeface="Times New Roman"/>
              </a:rPr>
              <a:t>new Node </a:t>
            </a:r>
            <a:r>
              <a:rPr sz="972" b="1" spc="10" dirty="0">
                <a:latin typeface="Times New Roman"/>
                <a:cs typeface="Times New Roman"/>
              </a:rPr>
              <a:t>into </a:t>
            </a:r>
            <a:r>
              <a:rPr sz="972" b="1" spc="15" dirty="0">
                <a:latin typeface="Times New Roman"/>
                <a:cs typeface="Times New Roman"/>
              </a:rPr>
              <a:t>the </a:t>
            </a:r>
            <a:r>
              <a:rPr sz="972" b="1" spc="10" dirty="0">
                <a:latin typeface="Times New Roman"/>
                <a:cs typeface="Times New Roman"/>
              </a:rPr>
              <a:t>linked</a:t>
            </a:r>
            <a:r>
              <a:rPr sz="972" b="1" spc="-19" dirty="0">
                <a:latin typeface="Times New Roman"/>
                <a:cs typeface="Times New Roman"/>
              </a:rPr>
              <a:t> </a:t>
            </a:r>
            <a:r>
              <a:rPr sz="972" b="1" spc="10" dirty="0">
                <a:latin typeface="Times New Roman"/>
                <a:cs typeface="Times New Roman"/>
              </a:rPr>
              <a:t>list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264">
              <a:latin typeface="Times New Roman"/>
              <a:cs typeface="Times New Roman"/>
            </a:endParaRPr>
          </a:p>
          <a:p>
            <a:pPr marL="762424">
              <a:spcBef>
                <a:spcPts val="5"/>
              </a:spcBef>
              <a:tabLst>
                <a:tab pos="1514970" algn="l"/>
                <a:tab pos="2267516" algn="l"/>
              </a:tabLst>
            </a:pPr>
            <a:r>
              <a:rPr sz="1069" spc="10" dirty="0">
                <a:latin typeface="Times New Roman"/>
                <a:cs typeface="Times New Roman"/>
              </a:rPr>
              <a:t>2	6	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11600" y="6801697"/>
            <a:ext cx="1007532" cy="69762"/>
          </a:xfrm>
          <a:custGeom>
            <a:avLst/>
            <a:gdLst/>
            <a:ahLst/>
            <a:cxnLst/>
            <a:rect l="l" t="t" r="r" b="b"/>
            <a:pathLst>
              <a:path w="1036320" h="71754">
                <a:moveTo>
                  <a:pt x="67055" y="31242"/>
                </a:moveTo>
                <a:lnTo>
                  <a:pt x="4572" y="31242"/>
                </a:lnTo>
                <a:lnTo>
                  <a:pt x="762" y="32766"/>
                </a:lnTo>
                <a:lnTo>
                  <a:pt x="0" y="35814"/>
                </a:lnTo>
                <a:lnTo>
                  <a:pt x="762" y="38862"/>
                </a:lnTo>
                <a:lnTo>
                  <a:pt x="4572" y="40386"/>
                </a:lnTo>
                <a:lnTo>
                  <a:pt x="67055" y="40386"/>
                </a:lnTo>
                <a:lnTo>
                  <a:pt x="70103" y="38862"/>
                </a:lnTo>
                <a:lnTo>
                  <a:pt x="71627" y="35814"/>
                </a:lnTo>
                <a:lnTo>
                  <a:pt x="70103" y="32766"/>
                </a:lnTo>
                <a:lnTo>
                  <a:pt x="67055" y="31242"/>
                </a:lnTo>
                <a:close/>
              </a:path>
              <a:path w="1036320" h="71754">
                <a:moveTo>
                  <a:pt x="165353" y="31242"/>
                </a:moveTo>
                <a:lnTo>
                  <a:pt x="102869" y="31242"/>
                </a:lnTo>
                <a:lnTo>
                  <a:pt x="99822" y="32766"/>
                </a:lnTo>
                <a:lnTo>
                  <a:pt x="98298" y="35814"/>
                </a:lnTo>
                <a:lnTo>
                  <a:pt x="99822" y="38862"/>
                </a:lnTo>
                <a:lnTo>
                  <a:pt x="102869" y="40386"/>
                </a:lnTo>
                <a:lnTo>
                  <a:pt x="165353" y="40386"/>
                </a:lnTo>
                <a:lnTo>
                  <a:pt x="168401" y="38862"/>
                </a:lnTo>
                <a:lnTo>
                  <a:pt x="169925" y="35814"/>
                </a:lnTo>
                <a:lnTo>
                  <a:pt x="168401" y="32766"/>
                </a:lnTo>
                <a:lnTo>
                  <a:pt x="165353" y="31242"/>
                </a:lnTo>
                <a:close/>
              </a:path>
              <a:path w="1036320" h="71754">
                <a:moveTo>
                  <a:pt x="264413" y="31242"/>
                </a:moveTo>
                <a:lnTo>
                  <a:pt x="201167" y="31242"/>
                </a:lnTo>
                <a:lnTo>
                  <a:pt x="198119" y="32766"/>
                </a:lnTo>
                <a:lnTo>
                  <a:pt x="196595" y="35814"/>
                </a:lnTo>
                <a:lnTo>
                  <a:pt x="198119" y="38862"/>
                </a:lnTo>
                <a:lnTo>
                  <a:pt x="201167" y="40386"/>
                </a:lnTo>
                <a:lnTo>
                  <a:pt x="264413" y="40386"/>
                </a:lnTo>
                <a:lnTo>
                  <a:pt x="267462" y="38862"/>
                </a:lnTo>
                <a:lnTo>
                  <a:pt x="268224" y="35814"/>
                </a:lnTo>
                <a:lnTo>
                  <a:pt x="267462" y="32766"/>
                </a:lnTo>
                <a:lnTo>
                  <a:pt x="264413" y="31242"/>
                </a:lnTo>
                <a:close/>
              </a:path>
              <a:path w="1036320" h="71754">
                <a:moveTo>
                  <a:pt x="362712" y="31242"/>
                </a:moveTo>
                <a:lnTo>
                  <a:pt x="300227" y="31242"/>
                </a:lnTo>
                <a:lnTo>
                  <a:pt x="296417" y="32766"/>
                </a:lnTo>
                <a:lnTo>
                  <a:pt x="295655" y="35814"/>
                </a:lnTo>
                <a:lnTo>
                  <a:pt x="296417" y="38862"/>
                </a:lnTo>
                <a:lnTo>
                  <a:pt x="300227" y="40386"/>
                </a:lnTo>
                <a:lnTo>
                  <a:pt x="362712" y="40386"/>
                </a:lnTo>
                <a:lnTo>
                  <a:pt x="365760" y="38862"/>
                </a:lnTo>
                <a:lnTo>
                  <a:pt x="367284" y="35814"/>
                </a:lnTo>
                <a:lnTo>
                  <a:pt x="365760" y="32766"/>
                </a:lnTo>
                <a:lnTo>
                  <a:pt x="362712" y="31242"/>
                </a:lnTo>
                <a:close/>
              </a:path>
              <a:path w="1036320" h="71754">
                <a:moveTo>
                  <a:pt x="461010" y="31242"/>
                </a:moveTo>
                <a:lnTo>
                  <a:pt x="398525" y="31242"/>
                </a:lnTo>
                <a:lnTo>
                  <a:pt x="395477" y="32766"/>
                </a:lnTo>
                <a:lnTo>
                  <a:pt x="393953" y="35814"/>
                </a:lnTo>
                <a:lnTo>
                  <a:pt x="395477" y="38862"/>
                </a:lnTo>
                <a:lnTo>
                  <a:pt x="398525" y="40386"/>
                </a:lnTo>
                <a:lnTo>
                  <a:pt x="461010" y="40386"/>
                </a:lnTo>
                <a:lnTo>
                  <a:pt x="464057" y="38862"/>
                </a:lnTo>
                <a:lnTo>
                  <a:pt x="465581" y="35814"/>
                </a:lnTo>
                <a:lnTo>
                  <a:pt x="464057" y="32766"/>
                </a:lnTo>
                <a:lnTo>
                  <a:pt x="461010" y="31242"/>
                </a:lnTo>
                <a:close/>
              </a:path>
              <a:path w="1036320" h="71754">
                <a:moveTo>
                  <a:pt x="560069" y="31242"/>
                </a:moveTo>
                <a:lnTo>
                  <a:pt x="496824" y="31242"/>
                </a:lnTo>
                <a:lnTo>
                  <a:pt x="493775" y="32766"/>
                </a:lnTo>
                <a:lnTo>
                  <a:pt x="492251" y="35814"/>
                </a:lnTo>
                <a:lnTo>
                  <a:pt x="493775" y="38862"/>
                </a:lnTo>
                <a:lnTo>
                  <a:pt x="496824" y="40386"/>
                </a:lnTo>
                <a:lnTo>
                  <a:pt x="560069" y="40386"/>
                </a:lnTo>
                <a:lnTo>
                  <a:pt x="563117" y="38862"/>
                </a:lnTo>
                <a:lnTo>
                  <a:pt x="564641" y="35814"/>
                </a:lnTo>
                <a:lnTo>
                  <a:pt x="563117" y="32766"/>
                </a:lnTo>
                <a:lnTo>
                  <a:pt x="560069" y="31242"/>
                </a:lnTo>
                <a:close/>
              </a:path>
              <a:path w="1036320" h="71754">
                <a:moveTo>
                  <a:pt x="658367" y="31242"/>
                </a:moveTo>
                <a:lnTo>
                  <a:pt x="595884" y="31242"/>
                </a:lnTo>
                <a:lnTo>
                  <a:pt x="592836" y="32766"/>
                </a:lnTo>
                <a:lnTo>
                  <a:pt x="591312" y="35814"/>
                </a:lnTo>
                <a:lnTo>
                  <a:pt x="592836" y="38862"/>
                </a:lnTo>
                <a:lnTo>
                  <a:pt x="595884" y="40386"/>
                </a:lnTo>
                <a:lnTo>
                  <a:pt x="658367" y="40386"/>
                </a:lnTo>
                <a:lnTo>
                  <a:pt x="661415" y="38862"/>
                </a:lnTo>
                <a:lnTo>
                  <a:pt x="662939" y="35814"/>
                </a:lnTo>
                <a:lnTo>
                  <a:pt x="661415" y="32766"/>
                </a:lnTo>
                <a:lnTo>
                  <a:pt x="658367" y="31242"/>
                </a:lnTo>
                <a:close/>
              </a:path>
              <a:path w="1036320" h="71754">
                <a:moveTo>
                  <a:pt x="756665" y="31242"/>
                </a:moveTo>
                <a:lnTo>
                  <a:pt x="694181" y="31242"/>
                </a:lnTo>
                <a:lnTo>
                  <a:pt x="691134" y="32766"/>
                </a:lnTo>
                <a:lnTo>
                  <a:pt x="689610" y="35814"/>
                </a:lnTo>
                <a:lnTo>
                  <a:pt x="691134" y="38862"/>
                </a:lnTo>
                <a:lnTo>
                  <a:pt x="694181" y="40386"/>
                </a:lnTo>
                <a:lnTo>
                  <a:pt x="756665" y="40386"/>
                </a:lnTo>
                <a:lnTo>
                  <a:pt x="759713" y="38862"/>
                </a:lnTo>
                <a:lnTo>
                  <a:pt x="761238" y="35814"/>
                </a:lnTo>
                <a:lnTo>
                  <a:pt x="759713" y="32766"/>
                </a:lnTo>
                <a:lnTo>
                  <a:pt x="756665" y="31242"/>
                </a:lnTo>
                <a:close/>
              </a:path>
              <a:path w="1036320" h="71754">
                <a:moveTo>
                  <a:pt x="855726" y="31242"/>
                </a:moveTo>
                <a:lnTo>
                  <a:pt x="792479" y="31242"/>
                </a:lnTo>
                <a:lnTo>
                  <a:pt x="789431" y="32766"/>
                </a:lnTo>
                <a:lnTo>
                  <a:pt x="788669" y="35814"/>
                </a:lnTo>
                <a:lnTo>
                  <a:pt x="789431" y="38862"/>
                </a:lnTo>
                <a:lnTo>
                  <a:pt x="792479" y="40386"/>
                </a:lnTo>
                <a:lnTo>
                  <a:pt x="855726" y="40386"/>
                </a:lnTo>
                <a:lnTo>
                  <a:pt x="858774" y="38862"/>
                </a:lnTo>
                <a:lnTo>
                  <a:pt x="860298" y="35814"/>
                </a:lnTo>
                <a:lnTo>
                  <a:pt x="858774" y="32766"/>
                </a:lnTo>
                <a:lnTo>
                  <a:pt x="855726" y="31242"/>
                </a:lnTo>
                <a:close/>
              </a:path>
              <a:path w="1036320" h="71754">
                <a:moveTo>
                  <a:pt x="954024" y="31242"/>
                </a:moveTo>
                <a:lnTo>
                  <a:pt x="891539" y="31242"/>
                </a:lnTo>
                <a:lnTo>
                  <a:pt x="888491" y="32766"/>
                </a:lnTo>
                <a:lnTo>
                  <a:pt x="886967" y="35814"/>
                </a:lnTo>
                <a:lnTo>
                  <a:pt x="888491" y="38862"/>
                </a:lnTo>
                <a:lnTo>
                  <a:pt x="891539" y="40386"/>
                </a:lnTo>
                <a:lnTo>
                  <a:pt x="954024" y="40386"/>
                </a:lnTo>
                <a:lnTo>
                  <a:pt x="957072" y="38862"/>
                </a:lnTo>
                <a:lnTo>
                  <a:pt x="958595" y="35814"/>
                </a:lnTo>
                <a:lnTo>
                  <a:pt x="957072" y="32766"/>
                </a:lnTo>
                <a:lnTo>
                  <a:pt x="954024" y="31242"/>
                </a:lnTo>
                <a:close/>
              </a:path>
              <a:path w="1036320" h="71754">
                <a:moveTo>
                  <a:pt x="964691" y="0"/>
                </a:moveTo>
                <a:lnTo>
                  <a:pt x="989076" y="35814"/>
                </a:lnTo>
                <a:lnTo>
                  <a:pt x="964691" y="71628"/>
                </a:lnTo>
                <a:lnTo>
                  <a:pt x="1036319" y="35814"/>
                </a:lnTo>
                <a:lnTo>
                  <a:pt x="9646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919132" y="6669087"/>
            <a:ext cx="502532" cy="334610"/>
          </a:xfrm>
          <a:custGeom>
            <a:avLst/>
            <a:gdLst/>
            <a:ahLst/>
            <a:cxnLst/>
            <a:rect l="l" t="t" r="r" b="b"/>
            <a:pathLst>
              <a:path w="516889" h="344170">
                <a:moveTo>
                  <a:pt x="516636" y="0"/>
                </a:moveTo>
                <a:lnTo>
                  <a:pt x="0" y="0"/>
                </a:lnTo>
                <a:lnTo>
                  <a:pt x="0" y="343662"/>
                </a:lnTo>
                <a:lnTo>
                  <a:pt x="516636" y="343662"/>
                </a:lnTo>
                <a:lnTo>
                  <a:pt x="5166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919133" y="6669088"/>
            <a:ext cx="314237" cy="335227"/>
          </a:xfrm>
          <a:custGeom>
            <a:avLst/>
            <a:gdLst/>
            <a:ahLst/>
            <a:cxnLst/>
            <a:rect l="l" t="t" r="r" b="b"/>
            <a:pathLst>
              <a:path w="323214" h="344804">
                <a:moveTo>
                  <a:pt x="0" y="344424"/>
                </a:moveTo>
                <a:lnTo>
                  <a:pt x="323088" y="344424"/>
                </a:lnTo>
                <a:lnTo>
                  <a:pt x="323088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4919133" y="6669087"/>
            <a:ext cx="314237" cy="334610"/>
          </a:xfrm>
          <a:custGeom>
            <a:avLst/>
            <a:gdLst/>
            <a:ahLst/>
            <a:cxnLst/>
            <a:rect l="l" t="t" r="r" b="b"/>
            <a:pathLst>
              <a:path w="323214" h="344170">
                <a:moveTo>
                  <a:pt x="323088" y="0"/>
                </a:moveTo>
                <a:lnTo>
                  <a:pt x="0" y="0"/>
                </a:lnTo>
                <a:lnTo>
                  <a:pt x="0" y="343662"/>
                </a:lnTo>
                <a:lnTo>
                  <a:pt x="323088" y="343662"/>
                </a:lnTo>
                <a:lnTo>
                  <a:pt x="32308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5029764" y="673625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33260" y="6801697"/>
            <a:ext cx="338931" cy="69762"/>
          </a:xfrm>
          <a:custGeom>
            <a:avLst/>
            <a:gdLst/>
            <a:ahLst/>
            <a:cxnLst/>
            <a:rect l="l" t="t" r="r" b="b"/>
            <a:pathLst>
              <a:path w="348614" h="71754">
                <a:moveTo>
                  <a:pt x="276606" y="0"/>
                </a:moveTo>
                <a:lnTo>
                  <a:pt x="300989" y="35814"/>
                </a:lnTo>
                <a:lnTo>
                  <a:pt x="276606" y="71628"/>
                </a:lnTo>
                <a:lnTo>
                  <a:pt x="339090" y="40386"/>
                </a:lnTo>
                <a:lnTo>
                  <a:pt x="300989" y="40386"/>
                </a:lnTo>
                <a:lnTo>
                  <a:pt x="304038" y="38862"/>
                </a:lnTo>
                <a:lnTo>
                  <a:pt x="304800" y="35814"/>
                </a:lnTo>
                <a:lnTo>
                  <a:pt x="304038" y="32766"/>
                </a:lnTo>
                <a:lnTo>
                  <a:pt x="300989" y="31242"/>
                </a:lnTo>
                <a:lnTo>
                  <a:pt x="339089" y="31242"/>
                </a:lnTo>
                <a:lnTo>
                  <a:pt x="276606" y="0"/>
                </a:lnTo>
                <a:close/>
              </a:path>
              <a:path w="348614" h="71754">
                <a:moveTo>
                  <a:pt x="297877" y="31242"/>
                </a:moveTo>
                <a:lnTo>
                  <a:pt x="4572" y="31242"/>
                </a:lnTo>
                <a:lnTo>
                  <a:pt x="1524" y="32766"/>
                </a:lnTo>
                <a:lnTo>
                  <a:pt x="0" y="35814"/>
                </a:lnTo>
                <a:lnTo>
                  <a:pt x="1524" y="38862"/>
                </a:lnTo>
                <a:lnTo>
                  <a:pt x="4572" y="40386"/>
                </a:lnTo>
                <a:lnTo>
                  <a:pt x="297877" y="40386"/>
                </a:lnTo>
                <a:lnTo>
                  <a:pt x="300989" y="35814"/>
                </a:lnTo>
                <a:lnTo>
                  <a:pt x="297877" y="31242"/>
                </a:lnTo>
                <a:close/>
              </a:path>
              <a:path w="348614" h="71754">
                <a:moveTo>
                  <a:pt x="339089" y="31242"/>
                </a:moveTo>
                <a:lnTo>
                  <a:pt x="300989" y="31242"/>
                </a:lnTo>
                <a:lnTo>
                  <a:pt x="304038" y="32766"/>
                </a:lnTo>
                <a:lnTo>
                  <a:pt x="304800" y="35814"/>
                </a:lnTo>
                <a:lnTo>
                  <a:pt x="304038" y="38862"/>
                </a:lnTo>
                <a:lnTo>
                  <a:pt x="300989" y="40386"/>
                </a:lnTo>
                <a:lnTo>
                  <a:pt x="339090" y="40386"/>
                </a:lnTo>
                <a:lnTo>
                  <a:pt x="348234" y="35814"/>
                </a:lnTo>
                <a:lnTo>
                  <a:pt x="339089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671819" y="6669087"/>
            <a:ext cx="502532" cy="334610"/>
          </a:xfrm>
          <a:custGeom>
            <a:avLst/>
            <a:gdLst/>
            <a:ahLst/>
            <a:cxnLst/>
            <a:rect l="l" t="t" r="r" b="b"/>
            <a:pathLst>
              <a:path w="516889" h="344170">
                <a:moveTo>
                  <a:pt x="516636" y="0"/>
                </a:moveTo>
                <a:lnTo>
                  <a:pt x="0" y="0"/>
                </a:lnTo>
                <a:lnTo>
                  <a:pt x="0" y="343662"/>
                </a:lnTo>
                <a:lnTo>
                  <a:pt x="516636" y="343662"/>
                </a:lnTo>
                <a:lnTo>
                  <a:pt x="5166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671819" y="6669088"/>
            <a:ext cx="314237" cy="335227"/>
          </a:xfrm>
          <a:custGeom>
            <a:avLst/>
            <a:gdLst/>
            <a:ahLst/>
            <a:cxnLst/>
            <a:rect l="l" t="t" r="r" b="b"/>
            <a:pathLst>
              <a:path w="323214" h="344804">
                <a:moveTo>
                  <a:pt x="0" y="344424"/>
                </a:moveTo>
                <a:lnTo>
                  <a:pt x="323088" y="344424"/>
                </a:lnTo>
                <a:lnTo>
                  <a:pt x="323088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5671819" y="6669087"/>
            <a:ext cx="314237" cy="334610"/>
          </a:xfrm>
          <a:custGeom>
            <a:avLst/>
            <a:gdLst/>
            <a:ahLst/>
            <a:cxnLst/>
            <a:rect l="l" t="t" r="r" b="b"/>
            <a:pathLst>
              <a:path w="323214" h="344170">
                <a:moveTo>
                  <a:pt x="323088" y="0"/>
                </a:moveTo>
                <a:lnTo>
                  <a:pt x="0" y="0"/>
                </a:lnTo>
                <a:lnTo>
                  <a:pt x="0" y="343662"/>
                </a:lnTo>
                <a:lnTo>
                  <a:pt x="323088" y="343662"/>
                </a:lnTo>
                <a:lnTo>
                  <a:pt x="32308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5782452" y="673625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97474" y="7923318"/>
            <a:ext cx="501915" cy="335227"/>
          </a:xfrm>
          <a:custGeom>
            <a:avLst/>
            <a:gdLst/>
            <a:ahLst/>
            <a:cxnLst/>
            <a:rect l="l" t="t" r="r" b="b"/>
            <a:pathLst>
              <a:path w="516254" h="344804">
                <a:moveTo>
                  <a:pt x="515874" y="0"/>
                </a:moveTo>
                <a:lnTo>
                  <a:pt x="0" y="0"/>
                </a:lnTo>
                <a:lnTo>
                  <a:pt x="0" y="344423"/>
                </a:lnTo>
                <a:lnTo>
                  <a:pt x="515874" y="344423"/>
                </a:lnTo>
                <a:lnTo>
                  <a:pt x="5158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497474" y="7923318"/>
            <a:ext cx="313619" cy="335227"/>
          </a:xfrm>
          <a:custGeom>
            <a:avLst/>
            <a:gdLst/>
            <a:ahLst/>
            <a:cxnLst/>
            <a:rect l="l" t="t" r="r" b="b"/>
            <a:pathLst>
              <a:path w="322579" h="344804">
                <a:moveTo>
                  <a:pt x="322325" y="0"/>
                </a:moveTo>
                <a:lnTo>
                  <a:pt x="0" y="0"/>
                </a:lnTo>
                <a:lnTo>
                  <a:pt x="0" y="344423"/>
                </a:lnTo>
                <a:lnTo>
                  <a:pt x="322325" y="344423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911600" y="7003203"/>
            <a:ext cx="1007532" cy="1092112"/>
          </a:xfrm>
          <a:custGeom>
            <a:avLst/>
            <a:gdLst/>
            <a:ahLst/>
            <a:cxnLst/>
            <a:rect l="l" t="t" r="r" b="b"/>
            <a:pathLst>
              <a:path w="1036320" h="1123315">
                <a:moveTo>
                  <a:pt x="998547" y="34886"/>
                </a:moveTo>
                <a:lnTo>
                  <a:pt x="762" y="1115567"/>
                </a:lnTo>
                <a:lnTo>
                  <a:pt x="0" y="1118615"/>
                </a:lnTo>
                <a:lnTo>
                  <a:pt x="1524" y="1121663"/>
                </a:lnTo>
                <a:lnTo>
                  <a:pt x="4572" y="1123187"/>
                </a:lnTo>
                <a:lnTo>
                  <a:pt x="7619" y="1121663"/>
                </a:lnTo>
                <a:lnTo>
                  <a:pt x="1005528" y="40850"/>
                </a:lnTo>
                <a:lnTo>
                  <a:pt x="1004315" y="35813"/>
                </a:lnTo>
                <a:lnTo>
                  <a:pt x="998547" y="34886"/>
                </a:lnTo>
                <a:close/>
              </a:path>
              <a:path w="1036320" h="1123315">
                <a:moveTo>
                  <a:pt x="1027349" y="31241"/>
                </a:moveTo>
                <a:lnTo>
                  <a:pt x="1004315" y="31241"/>
                </a:lnTo>
                <a:lnTo>
                  <a:pt x="1007363" y="32003"/>
                </a:lnTo>
                <a:lnTo>
                  <a:pt x="1008888" y="35051"/>
                </a:lnTo>
                <a:lnTo>
                  <a:pt x="1007363" y="38861"/>
                </a:lnTo>
                <a:lnTo>
                  <a:pt x="1005528" y="40850"/>
                </a:lnTo>
                <a:lnTo>
                  <a:pt x="1014222" y="76961"/>
                </a:lnTo>
                <a:lnTo>
                  <a:pt x="1027349" y="31241"/>
                </a:lnTo>
                <a:close/>
              </a:path>
              <a:path w="1036320" h="1123315">
                <a:moveTo>
                  <a:pt x="1004315" y="31241"/>
                </a:moveTo>
                <a:lnTo>
                  <a:pt x="1000505" y="32765"/>
                </a:lnTo>
                <a:lnTo>
                  <a:pt x="998547" y="34886"/>
                </a:lnTo>
                <a:lnTo>
                  <a:pt x="1004315" y="35813"/>
                </a:lnTo>
                <a:lnTo>
                  <a:pt x="1005528" y="40850"/>
                </a:lnTo>
                <a:lnTo>
                  <a:pt x="1007363" y="38861"/>
                </a:lnTo>
                <a:lnTo>
                  <a:pt x="1008888" y="35051"/>
                </a:lnTo>
                <a:lnTo>
                  <a:pt x="1007363" y="32003"/>
                </a:lnTo>
                <a:lnTo>
                  <a:pt x="1004315" y="31241"/>
                </a:lnTo>
                <a:close/>
              </a:path>
              <a:path w="1036320" h="1123315">
                <a:moveTo>
                  <a:pt x="1036319" y="0"/>
                </a:moveTo>
                <a:lnTo>
                  <a:pt x="961643" y="28955"/>
                </a:lnTo>
                <a:lnTo>
                  <a:pt x="998547" y="34886"/>
                </a:lnTo>
                <a:lnTo>
                  <a:pt x="1000505" y="32765"/>
                </a:lnTo>
                <a:lnTo>
                  <a:pt x="1004315" y="31241"/>
                </a:lnTo>
                <a:lnTo>
                  <a:pt x="1027349" y="31241"/>
                </a:lnTo>
                <a:lnTo>
                  <a:pt x="1036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668731" y="7254346"/>
            <a:ext cx="250649" cy="335227"/>
          </a:xfrm>
          <a:custGeom>
            <a:avLst/>
            <a:gdLst/>
            <a:ahLst/>
            <a:cxnLst/>
            <a:rect l="l" t="t" r="r" b="b"/>
            <a:pathLst>
              <a:path w="257810" h="344804">
                <a:moveTo>
                  <a:pt x="128777" y="0"/>
                </a:moveTo>
                <a:lnTo>
                  <a:pt x="87879" y="8766"/>
                </a:lnTo>
                <a:lnTo>
                  <a:pt x="52504" y="33186"/>
                </a:lnTo>
                <a:lnTo>
                  <a:pt x="24700" y="70445"/>
                </a:lnTo>
                <a:lnTo>
                  <a:pt x="6516" y="117725"/>
                </a:lnTo>
                <a:lnTo>
                  <a:pt x="0" y="172212"/>
                </a:lnTo>
                <a:lnTo>
                  <a:pt x="6516" y="226698"/>
                </a:lnTo>
                <a:lnTo>
                  <a:pt x="24700" y="273978"/>
                </a:lnTo>
                <a:lnTo>
                  <a:pt x="52504" y="311237"/>
                </a:lnTo>
                <a:lnTo>
                  <a:pt x="87879" y="335657"/>
                </a:lnTo>
                <a:lnTo>
                  <a:pt x="128777" y="344424"/>
                </a:lnTo>
                <a:lnTo>
                  <a:pt x="169383" y="335657"/>
                </a:lnTo>
                <a:lnTo>
                  <a:pt x="204721" y="311237"/>
                </a:lnTo>
                <a:lnTo>
                  <a:pt x="232635" y="273978"/>
                </a:lnTo>
                <a:lnTo>
                  <a:pt x="250966" y="226698"/>
                </a:lnTo>
                <a:lnTo>
                  <a:pt x="257555" y="172212"/>
                </a:lnTo>
                <a:lnTo>
                  <a:pt x="250966" y="117725"/>
                </a:lnTo>
                <a:lnTo>
                  <a:pt x="232635" y="70445"/>
                </a:lnTo>
                <a:lnTo>
                  <a:pt x="204721" y="33186"/>
                </a:lnTo>
                <a:lnTo>
                  <a:pt x="169383" y="8766"/>
                </a:lnTo>
                <a:lnTo>
                  <a:pt x="128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668731" y="7254346"/>
            <a:ext cx="250649" cy="335227"/>
          </a:xfrm>
          <a:custGeom>
            <a:avLst/>
            <a:gdLst/>
            <a:ahLst/>
            <a:cxnLst/>
            <a:rect l="l" t="t" r="r" b="b"/>
            <a:pathLst>
              <a:path w="257810" h="344804">
                <a:moveTo>
                  <a:pt x="128777" y="0"/>
                </a:moveTo>
                <a:lnTo>
                  <a:pt x="87879" y="8766"/>
                </a:lnTo>
                <a:lnTo>
                  <a:pt x="52504" y="33186"/>
                </a:lnTo>
                <a:lnTo>
                  <a:pt x="24700" y="70445"/>
                </a:lnTo>
                <a:lnTo>
                  <a:pt x="6516" y="117725"/>
                </a:lnTo>
                <a:lnTo>
                  <a:pt x="0" y="172212"/>
                </a:lnTo>
                <a:lnTo>
                  <a:pt x="6516" y="226698"/>
                </a:lnTo>
                <a:lnTo>
                  <a:pt x="24700" y="273978"/>
                </a:lnTo>
                <a:lnTo>
                  <a:pt x="52504" y="311237"/>
                </a:lnTo>
                <a:lnTo>
                  <a:pt x="87879" y="335657"/>
                </a:lnTo>
                <a:lnTo>
                  <a:pt x="128777" y="344424"/>
                </a:lnTo>
                <a:lnTo>
                  <a:pt x="169383" y="335657"/>
                </a:lnTo>
                <a:lnTo>
                  <a:pt x="204721" y="311237"/>
                </a:lnTo>
                <a:lnTo>
                  <a:pt x="232635" y="273978"/>
                </a:lnTo>
                <a:lnTo>
                  <a:pt x="250966" y="226698"/>
                </a:lnTo>
                <a:lnTo>
                  <a:pt x="257555" y="172212"/>
                </a:lnTo>
                <a:lnTo>
                  <a:pt x="250966" y="117725"/>
                </a:lnTo>
                <a:lnTo>
                  <a:pt x="232635" y="70445"/>
                </a:lnTo>
                <a:lnTo>
                  <a:pt x="204721" y="33186"/>
                </a:lnTo>
                <a:lnTo>
                  <a:pt x="169383" y="876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4754916" y="733114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47864" y="6915786"/>
            <a:ext cx="272256" cy="1007532"/>
          </a:xfrm>
          <a:custGeom>
            <a:avLst/>
            <a:gdLst/>
            <a:ahLst/>
            <a:cxnLst/>
            <a:rect l="l" t="t" r="r" b="b"/>
            <a:pathLst>
              <a:path w="280035" h="1036320">
                <a:moveTo>
                  <a:pt x="0" y="958596"/>
                </a:moveTo>
                <a:lnTo>
                  <a:pt x="17525" y="1036320"/>
                </a:lnTo>
                <a:lnTo>
                  <a:pt x="53149" y="994410"/>
                </a:lnTo>
                <a:lnTo>
                  <a:pt x="28194" y="994410"/>
                </a:lnTo>
                <a:lnTo>
                  <a:pt x="25146" y="992124"/>
                </a:lnTo>
                <a:lnTo>
                  <a:pt x="24384" y="989076"/>
                </a:lnTo>
                <a:lnTo>
                  <a:pt x="25206" y="985792"/>
                </a:lnTo>
                <a:lnTo>
                  <a:pt x="0" y="958596"/>
                </a:lnTo>
                <a:close/>
              </a:path>
              <a:path w="280035" h="1036320">
                <a:moveTo>
                  <a:pt x="25206" y="985792"/>
                </a:moveTo>
                <a:lnTo>
                  <a:pt x="24384" y="989076"/>
                </a:lnTo>
                <a:lnTo>
                  <a:pt x="25146" y="992124"/>
                </a:lnTo>
                <a:lnTo>
                  <a:pt x="28194" y="994410"/>
                </a:lnTo>
                <a:lnTo>
                  <a:pt x="31241" y="994410"/>
                </a:lnTo>
                <a:lnTo>
                  <a:pt x="33527" y="991362"/>
                </a:lnTo>
                <a:lnTo>
                  <a:pt x="33908" y="989838"/>
                </a:lnTo>
                <a:lnTo>
                  <a:pt x="28956" y="989838"/>
                </a:lnTo>
                <a:lnTo>
                  <a:pt x="25206" y="985792"/>
                </a:lnTo>
                <a:close/>
              </a:path>
              <a:path w="280035" h="1036320">
                <a:moveTo>
                  <a:pt x="69341" y="975360"/>
                </a:moveTo>
                <a:lnTo>
                  <a:pt x="34395" y="987888"/>
                </a:lnTo>
                <a:lnTo>
                  <a:pt x="33527" y="991362"/>
                </a:lnTo>
                <a:lnTo>
                  <a:pt x="31241" y="994410"/>
                </a:lnTo>
                <a:lnTo>
                  <a:pt x="53149" y="994410"/>
                </a:lnTo>
                <a:lnTo>
                  <a:pt x="69341" y="975360"/>
                </a:lnTo>
                <a:close/>
              </a:path>
              <a:path w="280035" h="1036320">
                <a:moveTo>
                  <a:pt x="276606" y="0"/>
                </a:moveTo>
                <a:lnTo>
                  <a:pt x="273558" y="762"/>
                </a:lnTo>
                <a:lnTo>
                  <a:pt x="271272" y="3048"/>
                </a:lnTo>
                <a:lnTo>
                  <a:pt x="25206" y="985792"/>
                </a:lnTo>
                <a:lnTo>
                  <a:pt x="28956" y="989838"/>
                </a:lnTo>
                <a:lnTo>
                  <a:pt x="34395" y="987888"/>
                </a:lnTo>
                <a:lnTo>
                  <a:pt x="279653" y="5334"/>
                </a:lnTo>
                <a:lnTo>
                  <a:pt x="279653" y="2286"/>
                </a:lnTo>
                <a:lnTo>
                  <a:pt x="276606" y="0"/>
                </a:lnTo>
                <a:close/>
              </a:path>
              <a:path w="280035" h="1036320">
                <a:moveTo>
                  <a:pt x="34395" y="987888"/>
                </a:moveTo>
                <a:lnTo>
                  <a:pt x="28956" y="989838"/>
                </a:lnTo>
                <a:lnTo>
                  <a:pt x="33908" y="989838"/>
                </a:lnTo>
                <a:lnTo>
                  <a:pt x="34395" y="987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2398325" y="7291139"/>
            <a:ext cx="41918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current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907771" y="7417329"/>
            <a:ext cx="673541" cy="506236"/>
          </a:xfrm>
          <a:custGeom>
            <a:avLst/>
            <a:gdLst/>
            <a:ahLst/>
            <a:cxnLst/>
            <a:rect l="l" t="t" r="r" b="b"/>
            <a:pathLst>
              <a:path w="692785" h="520700">
                <a:moveTo>
                  <a:pt x="649632" y="493893"/>
                </a:moveTo>
                <a:lnTo>
                  <a:pt x="613410" y="505967"/>
                </a:lnTo>
                <a:lnTo>
                  <a:pt x="692658" y="520445"/>
                </a:lnTo>
                <a:lnTo>
                  <a:pt x="680847" y="496823"/>
                </a:lnTo>
                <a:lnTo>
                  <a:pt x="655320" y="496823"/>
                </a:lnTo>
                <a:lnTo>
                  <a:pt x="651510" y="495299"/>
                </a:lnTo>
                <a:lnTo>
                  <a:pt x="649632" y="493893"/>
                </a:lnTo>
                <a:close/>
              </a:path>
              <a:path w="692785" h="520700">
                <a:moveTo>
                  <a:pt x="654837" y="486936"/>
                </a:moveTo>
                <a:lnTo>
                  <a:pt x="654558" y="492251"/>
                </a:lnTo>
                <a:lnTo>
                  <a:pt x="649632" y="493893"/>
                </a:lnTo>
                <a:lnTo>
                  <a:pt x="651510" y="495299"/>
                </a:lnTo>
                <a:lnTo>
                  <a:pt x="655320" y="496823"/>
                </a:lnTo>
                <a:lnTo>
                  <a:pt x="657605" y="494537"/>
                </a:lnTo>
                <a:lnTo>
                  <a:pt x="659129" y="491489"/>
                </a:lnTo>
                <a:lnTo>
                  <a:pt x="656844" y="488441"/>
                </a:lnTo>
                <a:lnTo>
                  <a:pt x="654837" y="486936"/>
                </a:lnTo>
                <a:close/>
              </a:path>
              <a:path w="692785" h="520700">
                <a:moveTo>
                  <a:pt x="656844" y="448817"/>
                </a:moveTo>
                <a:lnTo>
                  <a:pt x="654837" y="486936"/>
                </a:lnTo>
                <a:lnTo>
                  <a:pt x="656844" y="488441"/>
                </a:lnTo>
                <a:lnTo>
                  <a:pt x="659129" y="491489"/>
                </a:lnTo>
                <a:lnTo>
                  <a:pt x="657605" y="494537"/>
                </a:lnTo>
                <a:lnTo>
                  <a:pt x="655320" y="496823"/>
                </a:lnTo>
                <a:lnTo>
                  <a:pt x="680847" y="496823"/>
                </a:lnTo>
                <a:lnTo>
                  <a:pt x="656844" y="448817"/>
                </a:lnTo>
                <a:close/>
              </a:path>
              <a:path w="692785" h="520700">
                <a:moveTo>
                  <a:pt x="3810" y="0"/>
                </a:moveTo>
                <a:lnTo>
                  <a:pt x="762" y="1523"/>
                </a:lnTo>
                <a:lnTo>
                  <a:pt x="0" y="5333"/>
                </a:lnTo>
                <a:lnTo>
                  <a:pt x="1524" y="8381"/>
                </a:lnTo>
                <a:lnTo>
                  <a:pt x="649632" y="493893"/>
                </a:lnTo>
                <a:lnTo>
                  <a:pt x="654558" y="492251"/>
                </a:lnTo>
                <a:lnTo>
                  <a:pt x="654837" y="486936"/>
                </a:lnTo>
                <a:lnTo>
                  <a:pt x="6857" y="761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907771" y="7003202"/>
            <a:ext cx="590197" cy="339549"/>
          </a:xfrm>
          <a:custGeom>
            <a:avLst/>
            <a:gdLst/>
            <a:ahLst/>
            <a:cxnLst/>
            <a:rect l="l" t="t" r="r" b="b"/>
            <a:pathLst>
              <a:path w="607060" h="349250">
                <a:moveTo>
                  <a:pt x="60198" y="308609"/>
                </a:moveTo>
                <a:lnTo>
                  <a:pt x="56387" y="309371"/>
                </a:lnTo>
                <a:lnTo>
                  <a:pt x="2286" y="340613"/>
                </a:lnTo>
                <a:lnTo>
                  <a:pt x="0" y="343661"/>
                </a:lnTo>
                <a:lnTo>
                  <a:pt x="762" y="346709"/>
                </a:lnTo>
                <a:lnTo>
                  <a:pt x="3048" y="348995"/>
                </a:lnTo>
                <a:lnTo>
                  <a:pt x="6857" y="348233"/>
                </a:lnTo>
                <a:lnTo>
                  <a:pt x="60960" y="316991"/>
                </a:lnTo>
                <a:lnTo>
                  <a:pt x="63245" y="314705"/>
                </a:lnTo>
                <a:lnTo>
                  <a:pt x="62483" y="310895"/>
                </a:lnTo>
                <a:lnTo>
                  <a:pt x="60198" y="308609"/>
                </a:lnTo>
                <a:close/>
              </a:path>
              <a:path w="607060" h="349250">
                <a:moveTo>
                  <a:pt x="145542" y="259841"/>
                </a:moveTo>
                <a:lnTo>
                  <a:pt x="142494" y="260603"/>
                </a:lnTo>
                <a:lnTo>
                  <a:pt x="87630" y="291845"/>
                </a:lnTo>
                <a:lnTo>
                  <a:pt x="85343" y="294131"/>
                </a:lnTo>
                <a:lnTo>
                  <a:pt x="86106" y="297941"/>
                </a:lnTo>
                <a:lnTo>
                  <a:pt x="89154" y="300227"/>
                </a:lnTo>
                <a:lnTo>
                  <a:pt x="92201" y="299465"/>
                </a:lnTo>
                <a:lnTo>
                  <a:pt x="146304" y="268223"/>
                </a:lnTo>
                <a:lnTo>
                  <a:pt x="148589" y="265937"/>
                </a:lnTo>
                <a:lnTo>
                  <a:pt x="148589" y="262127"/>
                </a:lnTo>
                <a:lnTo>
                  <a:pt x="145542" y="259841"/>
                </a:lnTo>
                <a:close/>
              </a:path>
              <a:path w="607060" h="349250">
                <a:moveTo>
                  <a:pt x="230886" y="211073"/>
                </a:moveTo>
                <a:lnTo>
                  <a:pt x="227837" y="211835"/>
                </a:lnTo>
                <a:lnTo>
                  <a:pt x="172974" y="243077"/>
                </a:lnTo>
                <a:lnTo>
                  <a:pt x="171450" y="245363"/>
                </a:lnTo>
                <a:lnTo>
                  <a:pt x="171450" y="249173"/>
                </a:lnTo>
                <a:lnTo>
                  <a:pt x="174498" y="250697"/>
                </a:lnTo>
                <a:lnTo>
                  <a:pt x="177545" y="250697"/>
                </a:lnTo>
                <a:lnTo>
                  <a:pt x="232410" y="219455"/>
                </a:lnTo>
                <a:lnTo>
                  <a:pt x="234695" y="216407"/>
                </a:lnTo>
                <a:lnTo>
                  <a:pt x="233933" y="213359"/>
                </a:lnTo>
                <a:lnTo>
                  <a:pt x="230886" y="211073"/>
                </a:lnTo>
                <a:close/>
              </a:path>
              <a:path w="607060" h="349250">
                <a:moveTo>
                  <a:pt x="316991" y="162305"/>
                </a:moveTo>
                <a:lnTo>
                  <a:pt x="313182" y="163067"/>
                </a:lnTo>
                <a:lnTo>
                  <a:pt x="259080" y="193547"/>
                </a:lnTo>
                <a:lnTo>
                  <a:pt x="256794" y="196595"/>
                </a:lnTo>
                <a:lnTo>
                  <a:pt x="257556" y="199643"/>
                </a:lnTo>
                <a:lnTo>
                  <a:pt x="259842" y="201929"/>
                </a:lnTo>
                <a:lnTo>
                  <a:pt x="263651" y="201929"/>
                </a:lnTo>
                <a:lnTo>
                  <a:pt x="317753" y="170687"/>
                </a:lnTo>
                <a:lnTo>
                  <a:pt x="320039" y="167639"/>
                </a:lnTo>
                <a:lnTo>
                  <a:pt x="319277" y="164591"/>
                </a:lnTo>
                <a:lnTo>
                  <a:pt x="316991" y="162305"/>
                </a:lnTo>
                <a:close/>
              </a:path>
              <a:path w="607060" h="349250">
                <a:moveTo>
                  <a:pt x="402336" y="113537"/>
                </a:moveTo>
                <a:lnTo>
                  <a:pt x="399288" y="113537"/>
                </a:lnTo>
                <a:lnTo>
                  <a:pt x="344424" y="144779"/>
                </a:lnTo>
                <a:lnTo>
                  <a:pt x="342138" y="147827"/>
                </a:lnTo>
                <a:lnTo>
                  <a:pt x="342900" y="150875"/>
                </a:lnTo>
                <a:lnTo>
                  <a:pt x="345948" y="153161"/>
                </a:lnTo>
                <a:lnTo>
                  <a:pt x="348996" y="152399"/>
                </a:lnTo>
                <a:lnTo>
                  <a:pt x="403098" y="121919"/>
                </a:lnTo>
                <a:lnTo>
                  <a:pt x="405384" y="118871"/>
                </a:lnTo>
                <a:lnTo>
                  <a:pt x="405384" y="115823"/>
                </a:lnTo>
                <a:lnTo>
                  <a:pt x="402336" y="113537"/>
                </a:lnTo>
                <a:close/>
              </a:path>
              <a:path w="607060" h="349250">
                <a:moveTo>
                  <a:pt x="487679" y="64769"/>
                </a:moveTo>
                <a:lnTo>
                  <a:pt x="484632" y="64769"/>
                </a:lnTo>
                <a:lnTo>
                  <a:pt x="429767" y="96011"/>
                </a:lnTo>
                <a:lnTo>
                  <a:pt x="428244" y="99059"/>
                </a:lnTo>
                <a:lnTo>
                  <a:pt x="428244" y="102107"/>
                </a:lnTo>
                <a:lnTo>
                  <a:pt x="431291" y="104393"/>
                </a:lnTo>
                <a:lnTo>
                  <a:pt x="434339" y="103631"/>
                </a:lnTo>
                <a:lnTo>
                  <a:pt x="489203" y="72389"/>
                </a:lnTo>
                <a:lnTo>
                  <a:pt x="491489" y="70103"/>
                </a:lnTo>
                <a:lnTo>
                  <a:pt x="490727" y="66293"/>
                </a:lnTo>
                <a:lnTo>
                  <a:pt x="487679" y="64769"/>
                </a:lnTo>
                <a:close/>
              </a:path>
              <a:path w="607060" h="349250">
                <a:moveTo>
                  <a:pt x="593494" y="19811"/>
                </a:moveTo>
                <a:lnTo>
                  <a:pt x="566165" y="19811"/>
                </a:lnTo>
                <a:lnTo>
                  <a:pt x="569213" y="22097"/>
                </a:lnTo>
                <a:lnTo>
                  <a:pt x="569213" y="25145"/>
                </a:lnTo>
                <a:lnTo>
                  <a:pt x="567689" y="28193"/>
                </a:lnTo>
                <a:lnTo>
                  <a:pt x="565024" y="29698"/>
                </a:lnTo>
                <a:lnTo>
                  <a:pt x="562355" y="67055"/>
                </a:lnTo>
                <a:lnTo>
                  <a:pt x="593494" y="19811"/>
                </a:lnTo>
                <a:close/>
              </a:path>
              <a:path w="607060" h="349250">
                <a:moveTo>
                  <a:pt x="559993" y="21625"/>
                </a:moveTo>
                <a:lnTo>
                  <a:pt x="515874" y="47243"/>
                </a:lnTo>
                <a:lnTo>
                  <a:pt x="513588" y="49529"/>
                </a:lnTo>
                <a:lnTo>
                  <a:pt x="514350" y="53339"/>
                </a:lnTo>
                <a:lnTo>
                  <a:pt x="516636" y="55625"/>
                </a:lnTo>
                <a:lnTo>
                  <a:pt x="520446" y="54863"/>
                </a:lnTo>
                <a:lnTo>
                  <a:pt x="565024" y="29698"/>
                </a:lnTo>
                <a:lnTo>
                  <a:pt x="565403" y="24383"/>
                </a:lnTo>
                <a:lnTo>
                  <a:pt x="559993" y="21625"/>
                </a:lnTo>
                <a:close/>
              </a:path>
              <a:path w="607060" h="349250">
                <a:moveTo>
                  <a:pt x="566165" y="19811"/>
                </a:moveTo>
                <a:lnTo>
                  <a:pt x="563117" y="19811"/>
                </a:lnTo>
                <a:lnTo>
                  <a:pt x="559993" y="21625"/>
                </a:lnTo>
                <a:lnTo>
                  <a:pt x="565403" y="24383"/>
                </a:lnTo>
                <a:lnTo>
                  <a:pt x="565024" y="29698"/>
                </a:lnTo>
                <a:lnTo>
                  <a:pt x="567689" y="28193"/>
                </a:lnTo>
                <a:lnTo>
                  <a:pt x="569213" y="25145"/>
                </a:lnTo>
                <a:lnTo>
                  <a:pt x="569213" y="22097"/>
                </a:lnTo>
                <a:lnTo>
                  <a:pt x="566165" y="19811"/>
                </a:lnTo>
                <a:close/>
              </a:path>
              <a:path w="607060" h="349250">
                <a:moveTo>
                  <a:pt x="606551" y="0"/>
                </a:moveTo>
                <a:lnTo>
                  <a:pt x="526541" y="4571"/>
                </a:lnTo>
                <a:lnTo>
                  <a:pt x="559993" y="21625"/>
                </a:lnTo>
                <a:lnTo>
                  <a:pt x="563117" y="19811"/>
                </a:lnTo>
                <a:lnTo>
                  <a:pt x="593494" y="19811"/>
                </a:lnTo>
                <a:lnTo>
                  <a:pt x="606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824057" y="8073706"/>
            <a:ext cx="673541" cy="188913"/>
          </a:xfrm>
          <a:custGeom>
            <a:avLst/>
            <a:gdLst/>
            <a:ahLst/>
            <a:cxnLst/>
            <a:rect l="l" t="t" r="r" b="b"/>
            <a:pathLst>
              <a:path w="692785" h="194309">
                <a:moveTo>
                  <a:pt x="642709" y="25819"/>
                </a:moveTo>
                <a:lnTo>
                  <a:pt x="3048" y="185165"/>
                </a:lnTo>
                <a:lnTo>
                  <a:pt x="762" y="187451"/>
                </a:lnTo>
                <a:lnTo>
                  <a:pt x="0" y="190500"/>
                </a:lnTo>
                <a:lnTo>
                  <a:pt x="2286" y="193547"/>
                </a:lnTo>
                <a:lnTo>
                  <a:pt x="5333" y="194309"/>
                </a:lnTo>
                <a:lnTo>
                  <a:pt x="644264" y="34387"/>
                </a:lnTo>
                <a:lnTo>
                  <a:pt x="646176" y="28955"/>
                </a:lnTo>
                <a:lnTo>
                  <a:pt x="642709" y="25819"/>
                </a:lnTo>
                <a:close/>
              </a:path>
              <a:path w="692785" h="194309">
                <a:moveTo>
                  <a:pt x="683823" y="25145"/>
                </a:moveTo>
                <a:lnTo>
                  <a:pt x="648461" y="25145"/>
                </a:lnTo>
                <a:lnTo>
                  <a:pt x="650747" y="28193"/>
                </a:lnTo>
                <a:lnTo>
                  <a:pt x="649985" y="31241"/>
                </a:lnTo>
                <a:lnTo>
                  <a:pt x="647700" y="33527"/>
                </a:lnTo>
                <a:lnTo>
                  <a:pt x="644264" y="34387"/>
                </a:lnTo>
                <a:lnTo>
                  <a:pt x="631697" y="70103"/>
                </a:lnTo>
                <a:lnTo>
                  <a:pt x="683823" y="25145"/>
                </a:lnTo>
                <a:close/>
              </a:path>
              <a:path w="692785" h="194309">
                <a:moveTo>
                  <a:pt x="648461" y="25145"/>
                </a:moveTo>
                <a:lnTo>
                  <a:pt x="645414" y="25145"/>
                </a:lnTo>
                <a:lnTo>
                  <a:pt x="642709" y="25819"/>
                </a:lnTo>
                <a:lnTo>
                  <a:pt x="646176" y="28955"/>
                </a:lnTo>
                <a:lnTo>
                  <a:pt x="644264" y="34387"/>
                </a:lnTo>
                <a:lnTo>
                  <a:pt x="647700" y="33527"/>
                </a:lnTo>
                <a:lnTo>
                  <a:pt x="649985" y="31241"/>
                </a:lnTo>
                <a:lnTo>
                  <a:pt x="650747" y="28193"/>
                </a:lnTo>
                <a:lnTo>
                  <a:pt x="648461" y="25145"/>
                </a:lnTo>
                <a:close/>
              </a:path>
              <a:path w="692785" h="194309">
                <a:moveTo>
                  <a:pt x="614171" y="0"/>
                </a:moveTo>
                <a:lnTo>
                  <a:pt x="642709" y="25819"/>
                </a:lnTo>
                <a:lnTo>
                  <a:pt x="645414" y="25145"/>
                </a:lnTo>
                <a:lnTo>
                  <a:pt x="683823" y="25145"/>
                </a:lnTo>
                <a:lnTo>
                  <a:pt x="692657" y="17525"/>
                </a:lnTo>
                <a:lnTo>
                  <a:pt x="6141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832331" y="7170631"/>
            <a:ext cx="250649" cy="335227"/>
          </a:xfrm>
          <a:custGeom>
            <a:avLst/>
            <a:gdLst/>
            <a:ahLst/>
            <a:cxnLst/>
            <a:rect l="l" t="t" r="r" b="b"/>
            <a:pathLst>
              <a:path w="257810" h="344804">
                <a:moveTo>
                  <a:pt x="128777" y="0"/>
                </a:moveTo>
                <a:lnTo>
                  <a:pt x="87879" y="8766"/>
                </a:lnTo>
                <a:lnTo>
                  <a:pt x="52504" y="33186"/>
                </a:lnTo>
                <a:lnTo>
                  <a:pt x="24700" y="70445"/>
                </a:lnTo>
                <a:lnTo>
                  <a:pt x="6516" y="117725"/>
                </a:lnTo>
                <a:lnTo>
                  <a:pt x="0" y="172211"/>
                </a:lnTo>
                <a:lnTo>
                  <a:pt x="6516" y="226698"/>
                </a:lnTo>
                <a:lnTo>
                  <a:pt x="24700" y="273978"/>
                </a:lnTo>
                <a:lnTo>
                  <a:pt x="52504" y="311237"/>
                </a:lnTo>
                <a:lnTo>
                  <a:pt x="87879" y="335657"/>
                </a:lnTo>
                <a:lnTo>
                  <a:pt x="128777" y="344423"/>
                </a:lnTo>
                <a:lnTo>
                  <a:pt x="169383" y="335657"/>
                </a:lnTo>
                <a:lnTo>
                  <a:pt x="204721" y="311237"/>
                </a:lnTo>
                <a:lnTo>
                  <a:pt x="232635" y="273978"/>
                </a:lnTo>
                <a:lnTo>
                  <a:pt x="250966" y="226698"/>
                </a:lnTo>
                <a:lnTo>
                  <a:pt x="257556" y="172211"/>
                </a:lnTo>
                <a:lnTo>
                  <a:pt x="250966" y="117725"/>
                </a:lnTo>
                <a:lnTo>
                  <a:pt x="232635" y="70445"/>
                </a:lnTo>
                <a:lnTo>
                  <a:pt x="204721" y="33186"/>
                </a:lnTo>
                <a:lnTo>
                  <a:pt x="169383" y="8766"/>
                </a:lnTo>
                <a:lnTo>
                  <a:pt x="128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832331" y="7170631"/>
            <a:ext cx="250649" cy="335227"/>
          </a:xfrm>
          <a:custGeom>
            <a:avLst/>
            <a:gdLst/>
            <a:ahLst/>
            <a:cxnLst/>
            <a:rect l="l" t="t" r="r" b="b"/>
            <a:pathLst>
              <a:path w="257810" h="344804">
                <a:moveTo>
                  <a:pt x="128777" y="0"/>
                </a:moveTo>
                <a:lnTo>
                  <a:pt x="87879" y="8766"/>
                </a:lnTo>
                <a:lnTo>
                  <a:pt x="52504" y="33186"/>
                </a:lnTo>
                <a:lnTo>
                  <a:pt x="24700" y="70445"/>
                </a:lnTo>
                <a:lnTo>
                  <a:pt x="6516" y="117725"/>
                </a:lnTo>
                <a:lnTo>
                  <a:pt x="0" y="172211"/>
                </a:lnTo>
                <a:lnTo>
                  <a:pt x="6516" y="226698"/>
                </a:lnTo>
                <a:lnTo>
                  <a:pt x="24700" y="273978"/>
                </a:lnTo>
                <a:lnTo>
                  <a:pt x="52504" y="311237"/>
                </a:lnTo>
                <a:lnTo>
                  <a:pt x="87879" y="335657"/>
                </a:lnTo>
                <a:lnTo>
                  <a:pt x="128777" y="344423"/>
                </a:lnTo>
                <a:lnTo>
                  <a:pt x="169383" y="335657"/>
                </a:lnTo>
                <a:lnTo>
                  <a:pt x="204721" y="311237"/>
                </a:lnTo>
                <a:lnTo>
                  <a:pt x="232635" y="273978"/>
                </a:lnTo>
                <a:lnTo>
                  <a:pt x="250966" y="226698"/>
                </a:lnTo>
                <a:lnTo>
                  <a:pt x="257556" y="172211"/>
                </a:lnTo>
                <a:lnTo>
                  <a:pt x="250966" y="117725"/>
                </a:lnTo>
                <a:lnTo>
                  <a:pt x="232635" y="70445"/>
                </a:lnTo>
                <a:lnTo>
                  <a:pt x="204721" y="33186"/>
                </a:lnTo>
                <a:lnTo>
                  <a:pt x="169383" y="876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3918514" y="724743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12216" y="7589201"/>
            <a:ext cx="250649" cy="334610"/>
          </a:xfrm>
          <a:custGeom>
            <a:avLst/>
            <a:gdLst/>
            <a:ahLst/>
            <a:cxnLst/>
            <a:rect l="l" t="t" r="r" b="b"/>
            <a:pathLst>
              <a:path w="257810" h="344170">
                <a:moveTo>
                  <a:pt x="128777" y="0"/>
                </a:moveTo>
                <a:lnTo>
                  <a:pt x="88172" y="8759"/>
                </a:lnTo>
                <a:lnTo>
                  <a:pt x="52834" y="33137"/>
                </a:lnTo>
                <a:lnTo>
                  <a:pt x="24920" y="70280"/>
                </a:lnTo>
                <a:lnTo>
                  <a:pt x="6589" y="117335"/>
                </a:lnTo>
                <a:lnTo>
                  <a:pt x="0" y="171450"/>
                </a:lnTo>
                <a:lnTo>
                  <a:pt x="6589" y="225936"/>
                </a:lnTo>
                <a:lnTo>
                  <a:pt x="24920" y="273216"/>
                </a:lnTo>
                <a:lnTo>
                  <a:pt x="52834" y="310475"/>
                </a:lnTo>
                <a:lnTo>
                  <a:pt x="88172" y="334895"/>
                </a:lnTo>
                <a:lnTo>
                  <a:pt x="128777" y="343662"/>
                </a:lnTo>
                <a:lnTo>
                  <a:pt x="169676" y="334895"/>
                </a:lnTo>
                <a:lnTo>
                  <a:pt x="205051" y="310475"/>
                </a:lnTo>
                <a:lnTo>
                  <a:pt x="232855" y="273216"/>
                </a:lnTo>
                <a:lnTo>
                  <a:pt x="251039" y="225936"/>
                </a:lnTo>
                <a:lnTo>
                  <a:pt x="257555" y="171450"/>
                </a:lnTo>
                <a:lnTo>
                  <a:pt x="251039" y="117335"/>
                </a:lnTo>
                <a:lnTo>
                  <a:pt x="232855" y="70280"/>
                </a:lnTo>
                <a:lnTo>
                  <a:pt x="205051" y="33137"/>
                </a:lnTo>
                <a:lnTo>
                  <a:pt x="169676" y="8759"/>
                </a:lnTo>
                <a:lnTo>
                  <a:pt x="128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912216" y="7589201"/>
            <a:ext cx="250649" cy="334610"/>
          </a:xfrm>
          <a:custGeom>
            <a:avLst/>
            <a:gdLst/>
            <a:ahLst/>
            <a:cxnLst/>
            <a:rect l="l" t="t" r="r" b="b"/>
            <a:pathLst>
              <a:path w="257810" h="344170">
                <a:moveTo>
                  <a:pt x="128777" y="0"/>
                </a:moveTo>
                <a:lnTo>
                  <a:pt x="88172" y="8759"/>
                </a:lnTo>
                <a:lnTo>
                  <a:pt x="52834" y="33137"/>
                </a:lnTo>
                <a:lnTo>
                  <a:pt x="24920" y="70280"/>
                </a:lnTo>
                <a:lnTo>
                  <a:pt x="6589" y="117335"/>
                </a:lnTo>
                <a:lnTo>
                  <a:pt x="0" y="171450"/>
                </a:lnTo>
                <a:lnTo>
                  <a:pt x="6589" y="225936"/>
                </a:lnTo>
                <a:lnTo>
                  <a:pt x="24920" y="273216"/>
                </a:lnTo>
                <a:lnTo>
                  <a:pt x="52834" y="310475"/>
                </a:lnTo>
                <a:lnTo>
                  <a:pt x="88172" y="334895"/>
                </a:lnTo>
                <a:lnTo>
                  <a:pt x="128777" y="343662"/>
                </a:lnTo>
                <a:lnTo>
                  <a:pt x="169676" y="334895"/>
                </a:lnTo>
                <a:lnTo>
                  <a:pt x="205051" y="310475"/>
                </a:lnTo>
                <a:lnTo>
                  <a:pt x="232855" y="273216"/>
                </a:lnTo>
                <a:lnTo>
                  <a:pt x="251039" y="225936"/>
                </a:lnTo>
                <a:lnTo>
                  <a:pt x="257555" y="171450"/>
                </a:lnTo>
                <a:lnTo>
                  <a:pt x="251039" y="117335"/>
                </a:lnTo>
                <a:lnTo>
                  <a:pt x="232855" y="70280"/>
                </a:lnTo>
                <a:lnTo>
                  <a:pt x="205051" y="33137"/>
                </a:lnTo>
                <a:lnTo>
                  <a:pt x="169676" y="8759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1352255" y="7666002"/>
            <a:ext cx="4852458" cy="1593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56939" algn="ctr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R="238296" algn="ctr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  <a:p>
            <a:pPr marL="890832">
              <a:spcBef>
                <a:spcPts val="437"/>
              </a:spcBef>
            </a:pPr>
            <a:r>
              <a:rPr sz="1069" spc="10" dirty="0">
                <a:latin typeface="Times New Roman"/>
                <a:cs typeface="Times New Roman"/>
              </a:rPr>
              <a:t>newNode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the above figure, 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linked </a:t>
            </a:r>
            <a:r>
              <a:rPr sz="1069" dirty="0">
                <a:latin typeface="Times New Roman"/>
                <a:cs typeface="Times New Roman"/>
              </a:rPr>
              <a:t>list </a:t>
            </a:r>
            <a:r>
              <a:rPr sz="1069" spc="5" dirty="0">
                <a:latin typeface="Times New Roman"/>
                <a:cs typeface="Times New Roman"/>
              </a:rPr>
              <a:t>that contains </a:t>
            </a:r>
            <a:r>
              <a:rPr sz="1069" spc="10" dirty="0">
                <a:latin typeface="Times New Roman"/>
                <a:cs typeface="Times New Roman"/>
              </a:rPr>
              <a:t>five nodes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elements as 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6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8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7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1.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current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pointing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node with </a:t>
            </a:r>
            <a:r>
              <a:rPr sz="1069" spc="5" dirty="0">
                <a:latin typeface="Times New Roman"/>
                <a:cs typeface="Times New Roman"/>
              </a:rPr>
              <a:t>element as </a:t>
            </a:r>
            <a:r>
              <a:rPr sz="1069" i="1" spc="5" dirty="0">
                <a:latin typeface="Times New Roman"/>
                <a:cs typeface="Times New Roman"/>
              </a:rPr>
              <a:t>8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insert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data element </a:t>
            </a:r>
            <a:r>
              <a:rPr sz="1069" i="1" spc="5" dirty="0">
                <a:latin typeface="Times New Roman"/>
                <a:cs typeface="Times New Roman"/>
              </a:rPr>
              <a:t>9. </a:t>
            </a:r>
            <a:r>
              <a:rPr sz="1069" spc="10" dirty="0">
                <a:latin typeface="Times New Roman"/>
                <a:cs typeface="Times New Roman"/>
              </a:rPr>
              <a:t>This new node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at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current position (the position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the   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current </a:t>
            </a:r>
            <a:r>
              <a:rPr sz="1069" spc="5" dirty="0">
                <a:latin typeface="Times New Roman"/>
                <a:cs typeface="Times New Roman"/>
              </a:rPr>
              <a:t>pointer is pointing to).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insertion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20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568945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1841" cy="2373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  <a:spcBef>
                <a:spcPts val="778"/>
              </a:spcBef>
            </a:pPr>
            <a:r>
              <a:rPr sz="1069" spc="5" dirty="0">
                <a:latin typeface="Times New Roman"/>
                <a:cs typeface="Times New Roman"/>
              </a:rPr>
              <a:t>operation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performed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step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step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fashion.</a:t>
            </a:r>
            <a:endParaRPr sz="1069">
              <a:latin typeface="Times New Roman"/>
              <a:cs typeface="Times New Roman"/>
            </a:endParaRPr>
          </a:p>
          <a:p>
            <a:pPr marL="221628" marR="4939" indent="-209281">
              <a:lnSpc>
                <a:spcPts val="1264"/>
              </a:lnSpc>
              <a:spcBef>
                <a:spcPts val="44"/>
              </a:spcBef>
              <a:buSzPct val="86363"/>
              <a:buChar char="-"/>
              <a:tabLst>
                <a:tab pos="221628" algn="l"/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first </a:t>
            </a:r>
            <a:r>
              <a:rPr sz="1069" spc="5" dirty="0">
                <a:latin typeface="Times New Roman"/>
                <a:cs typeface="Times New Roman"/>
              </a:rPr>
              <a:t>step is to point next pointer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new node </a:t>
            </a:r>
            <a:r>
              <a:rPr sz="1069" spc="5" dirty="0">
                <a:latin typeface="Times New Roman"/>
                <a:cs typeface="Times New Roman"/>
              </a:rPr>
              <a:t>(with data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5" dirty="0">
                <a:latin typeface="Times New Roman"/>
                <a:cs typeface="Times New Roman"/>
              </a:rPr>
              <a:t>9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to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with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7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221628" indent="-209281">
              <a:lnSpc>
                <a:spcPts val="1210"/>
              </a:lnSpc>
              <a:buSzPct val="86363"/>
              <a:buChar char="-"/>
              <a:tabLst>
                <a:tab pos="221628" algn="l"/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step is to point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of the node with </a:t>
            </a:r>
            <a:r>
              <a:rPr sz="1069" spc="5" dirty="0">
                <a:latin typeface="Times New Roman"/>
                <a:cs typeface="Times New Roman"/>
              </a:rPr>
              <a:t>data element </a:t>
            </a:r>
            <a:r>
              <a:rPr sz="1069" i="1" spc="10" dirty="0">
                <a:latin typeface="Times New Roman"/>
                <a:cs typeface="Times New Roman"/>
              </a:rPr>
              <a:t>8 </a:t>
            </a:r>
            <a:r>
              <a:rPr sz="1069" spc="10" dirty="0">
                <a:latin typeface="Times New Roman"/>
                <a:cs typeface="Times New Roman"/>
              </a:rPr>
              <a:t>to  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R="2185408" algn="ctr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node 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with data </a:t>
            </a:r>
            <a:r>
              <a:rPr sz="1069" spc="10" dirty="0">
                <a:latin typeface="Times New Roman"/>
                <a:cs typeface="Times New Roman"/>
              </a:rPr>
              <a:t>element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9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221628" indent="-209281">
              <a:lnSpc>
                <a:spcPts val="1274"/>
              </a:lnSpc>
              <a:buSzPct val="86363"/>
              <a:buChar char="-"/>
              <a:tabLst>
                <a:tab pos="221628" algn="l"/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third step is to </a:t>
            </a:r>
            <a:r>
              <a:rPr sz="1069" spc="10" dirty="0">
                <a:latin typeface="Times New Roman"/>
                <a:cs typeface="Times New Roman"/>
              </a:rPr>
              <a:t>change the </a:t>
            </a:r>
            <a:r>
              <a:rPr sz="1069" i="1" spc="5" dirty="0">
                <a:latin typeface="Times New Roman"/>
                <a:cs typeface="Times New Roman"/>
              </a:rPr>
              <a:t>current </a:t>
            </a:r>
            <a:r>
              <a:rPr sz="1069" spc="5" dirty="0">
                <a:latin typeface="Times New Roman"/>
                <a:cs typeface="Times New Roman"/>
              </a:rPr>
              <a:t>pointer to </a:t>
            </a:r>
            <a:r>
              <a:rPr sz="1069" spc="10" dirty="0">
                <a:latin typeface="Times New Roman"/>
                <a:cs typeface="Times New Roman"/>
              </a:rPr>
              <a:t>point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the updated linked list </a:t>
            </a:r>
            <a:r>
              <a:rPr sz="1069" spc="10" dirty="0">
                <a:latin typeface="Times New Roman"/>
                <a:cs typeface="Times New Roman"/>
              </a:rPr>
              <a:t>has nodes with </a:t>
            </a:r>
            <a:r>
              <a:rPr sz="1069" spc="5" dirty="0">
                <a:latin typeface="Times New Roman"/>
                <a:cs typeface="Times New Roman"/>
              </a:rPr>
              <a:t>data elements as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6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8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9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7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1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list size </a:t>
            </a:r>
            <a:r>
              <a:rPr sz="1069" spc="10" dirty="0">
                <a:latin typeface="Times New Roman"/>
                <a:cs typeface="Times New Roman"/>
              </a:rPr>
              <a:t>has become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6.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719"/>
              </a:spcBef>
            </a:pPr>
            <a:r>
              <a:rPr sz="1264" b="1" spc="5" dirty="0">
                <a:latin typeface="Arial"/>
                <a:cs typeface="Arial"/>
              </a:rPr>
              <a:t>Linked List Using</a:t>
            </a:r>
            <a:r>
              <a:rPr sz="1264" b="1" spc="-3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C++</a:t>
            </a:r>
            <a:endParaRPr sz="126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4615" y="3252364"/>
            <a:ext cx="5081499" cy="231678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35"/>
              </a:lnSpc>
            </a:pPr>
            <a:r>
              <a:rPr sz="1069" i="1" spc="5" dirty="0">
                <a:latin typeface="Times New Roman"/>
                <a:cs typeface="Times New Roman"/>
              </a:rPr>
              <a:t>/* </a:t>
            </a:r>
            <a:r>
              <a:rPr sz="1069" i="1" spc="10" dirty="0">
                <a:latin typeface="Times New Roman"/>
                <a:cs typeface="Times New Roman"/>
              </a:rPr>
              <a:t>The Node </a:t>
            </a:r>
            <a:r>
              <a:rPr sz="1069" i="1" spc="5" dirty="0">
                <a:latin typeface="Times New Roman"/>
                <a:cs typeface="Times New Roman"/>
              </a:rPr>
              <a:t>class</a:t>
            </a:r>
            <a:r>
              <a:rPr sz="1069" i="1" spc="-4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public:</a:t>
            </a:r>
            <a:endParaRPr sz="1069">
              <a:latin typeface="Times New Roman"/>
              <a:cs typeface="Times New Roman"/>
            </a:endParaRPr>
          </a:p>
          <a:p>
            <a:pPr marL="54820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get() {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object;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 marL="54820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void   </a:t>
            </a:r>
            <a:r>
              <a:rPr sz="1069" spc="5" dirty="0">
                <a:latin typeface="Times New Roman"/>
                <a:cs typeface="Times New Roman"/>
              </a:rPr>
              <a:t>set(int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object) { this-&gt;object   </a:t>
            </a:r>
            <a:r>
              <a:rPr sz="1069" spc="15" dirty="0">
                <a:latin typeface="Times New Roman"/>
                <a:cs typeface="Times New Roman"/>
              </a:rPr>
              <a:t>=   </a:t>
            </a:r>
            <a:r>
              <a:rPr sz="1069" spc="10" dirty="0">
                <a:latin typeface="Times New Roman"/>
                <a:cs typeface="Times New Roman"/>
              </a:rPr>
              <a:t>object;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54820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Node   * getNext() { return   nextNode;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 marL="548204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void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setNext(Node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 nextNode) { this-&gt;nextNode   </a:t>
            </a:r>
            <a:r>
              <a:rPr sz="1069" spc="15" dirty="0">
                <a:latin typeface="Times New Roman"/>
                <a:cs typeface="Times New Roman"/>
              </a:rPr>
              <a:t>=   </a:t>
            </a:r>
            <a:r>
              <a:rPr sz="1069" spc="10" dirty="0">
                <a:latin typeface="Times New Roman"/>
                <a:cs typeface="Times New Roman"/>
              </a:rPr>
              <a:t>nextNode;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private:</a:t>
            </a:r>
            <a:endParaRPr sz="1069">
              <a:latin typeface="Times New Roman"/>
              <a:cs typeface="Times New Roman"/>
            </a:endParaRPr>
          </a:p>
          <a:p>
            <a:pPr marL="54820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object;</a:t>
            </a:r>
            <a:endParaRPr sz="1069">
              <a:latin typeface="Times New Roman"/>
              <a:cs typeface="Times New Roman"/>
            </a:endParaRPr>
          </a:p>
          <a:p>
            <a:pPr marL="54820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Node   *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nextNode;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30" y="5821875"/>
            <a:ext cx="4852458" cy="3602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Whenever,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write a </a:t>
            </a:r>
            <a:r>
              <a:rPr sz="1069" spc="5" dirty="0">
                <a:latin typeface="Times New Roman"/>
                <a:cs typeface="Times New Roman"/>
              </a:rPr>
              <a:t>class, it </a:t>
            </a:r>
            <a:r>
              <a:rPr sz="1069" spc="10" dirty="0">
                <a:latin typeface="Times New Roman"/>
                <a:cs typeface="Times New Roman"/>
              </a:rPr>
              <a:t>begins </a:t>
            </a:r>
            <a:r>
              <a:rPr sz="1069" spc="5" dirty="0">
                <a:latin typeface="Times New Roman"/>
                <a:cs typeface="Times New Roman"/>
              </a:rPr>
              <a:t>with the </a:t>
            </a:r>
            <a:r>
              <a:rPr sz="1069" spc="10" dirty="0">
                <a:latin typeface="Times New Roman"/>
                <a:cs typeface="Times New Roman"/>
              </a:rPr>
              <a:t>word </a:t>
            </a:r>
            <a:r>
              <a:rPr sz="1069" i="1" spc="5" dirty="0">
                <a:latin typeface="Times New Roman"/>
                <a:cs typeface="Times New Roman"/>
              </a:rPr>
              <a:t>class </a:t>
            </a:r>
            <a:r>
              <a:rPr sz="1069" spc="5" dirty="0">
                <a:latin typeface="Times New Roman"/>
                <a:cs typeface="Times New Roman"/>
              </a:rPr>
              <a:t>followed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class-name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and the body </a:t>
            </a:r>
            <a:r>
              <a:rPr sz="1069" spc="5" dirty="0">
                <a:latin typeface="Times New Roman"/>
                <a:cs typeface="Times New Roman"/>
              </a:rPr>
              <a:t>of the class enclosed within curly braces. In the </a:t>
            </a:r>
            <a:r>
              <a:rPr sz="1069" spc="10" dirty="0">
                <a:latin typeface="Times New Roman"/>
                <a:cs typeface="Times New Roman"/>
              </a:rPr>
              <a:t>body,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write its </a:t>
            </a:r>
            <a:r>
              <a:rPr sz="1069" i="1" spc="10" dirty="0">
                <a:latin typeface="Times New Roman"/>
                <a:cs typeface="Times New Roman"/>
              </a:rPr>
              <a:t>public  </a:t>
            </a:r>
            <a:r>
              <a:rPr sz="1069" spc="5" dirty="0">
                <a:latin typeface="Times New Roman"/>
                <a:cs typeface="Times New Roman"/>
              </a:rPr>
              <a:t>variables, </a:t>
            </a:r>
            <a:r>
              <a:rPr sz="1069" spc="10" dirty="0">
                <a:latin typeface="Times New Roman"/>
                <a:cs typeface="Times New Roman"/>
              </a:rPr>
              <a:t>methods and then </a:t>
            </a:r>
            <a:r>
              <a:rPr sz="1069" i="1" spc="10" dirty="0">
                <a:latin typeface="Times New Roman"/>
                <a:cs typeface="Times New Roman"/>
              </a:rPr>
              <a:t>private </a:t>
            </a:r>
            <a:r>
              <a:rPr sz="1069" spc="10" dirty="0">
                <a:latin typeface="Times New Roman"/>
                <a:cs typeface="Times New Roman"/>
              </a:rPr>
              <a:t>variables and methods, </a:t>
            </a:r>
            <a:r>
              <a:rPr sz="1069" spc="5" dirty="0">
                <a:latin typeface="Times New Roman"/>
                <a:cs typeface="Times New Roman"/>
              </a:rPr>
              <a:t>this is normally the  </a:t>
            </a:r>
            <a:r>
              <a:rPr sz="1069" spc="10" dirty="0">
                <a:latin typeface="Times New Roman"/>
                <a:cs typeface="Times New Roman"/>
              </a:rPr>
              <a:t>sequence.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 there is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code to write inside the constructor </a:t>
            </a:r>
            <a:r>
              <a:rPr sz="1069" spc="5" dirty="0">
                <a:latin typeface="Times New Roman"/>
                <a:cs typeface="Times New Roman"/>
              </a:rPr>
              <a:t>function of </a:t>
            </a:r>
            <a:r>
              <a:rPr sz="1069" spc="10" dirty="0">
                <a:latin typeface="Times New Roman"/>
                <a:cs typeface="Times New Roman"/>
              </a:rPr>
              <a:t>a class, we need not to  </a:t>
            </a:r>
            <a:r>
              <a:rPr sz="1069" spc="5" dirty="0">
                <a:latin typeface="Times New Roman"/>
                <a:cs typeface="Times New Roman"/>
              </a:rPr>
              <a:t>declare it ourselves as </a:t>
            </a:r>
            <a:r>
              <a:rPr sz="1069" spc="10" dirty="0">
                <a:latin typeface="Times New Roman"/>
                <a:cs typeface="Times New Roman"/>
              </a:rPr>
              <a:t>the compiler </a:t>
            </a:r>
            <a:r>
              <a:rPr sz="1069" spc="5" dirty="0">
                <a:latin typeface="Times New Roman"/>
                <a:cs typeface="Times New Roman"/>
              </a:rPr>
              <a:t>automatically creates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default constructor </a:t>
            </a:r>
            <a:r>
              <a:rPr sz="1069" spc="10" dirty="0">
                <a:latin typeface="Times New Roman"/>
                <a:cs typeface="Times New Roman"/>
              </a:rPr>
              <a:t>for  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Similarly, if there is </a:t>
            </a:r>
            <a:r>
              <a:rPr sz="1069" spc="10" dirty="0">
                <a:latin typeface="Times New Roman"/>
                <a:cs typeface="Times New Roman"/>
              </a:rPr>
              <a:t>nothing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done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destructor of the class, it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better  </a:t>
            </a:r>
            <a:r>
              <a:rPr sz="1069" spc="5" dirty="0">
                <a:latin typeface="Times New Roman"/>
                <a:cs typeface="Times New Roman"/>
              </a:rPr>
              <a:t>not to </a:t>
            </a:r>
            <a:r>
              <a:rPr sz="1069" spc="10" dirty="0">
                <a:latin typeface="Times New Roman"/>
                <a:cs typeface="Times New Roman"/>
              </a:rPr>
              <a:t>write </a:t>
            </a:r>
            <a:r>
              <a:rPr sz="1069" spc="5" dirty="0">
                <a:latin typeface="Times New Roman"/>
                <a:cs typeface="Times New Roman"/>
              </a:rPr>
              <a:t>it explicitly. Rather, the </a:t>
            </a:r>
            <a:r>
              <a:rPr sz="1069" spc="10" dirty="0">
                <a:latin typeface="Times New Roman"/>
                <a:cs typeface="Times New Roman"/>
              </a:rPr>
              <a:t>compiler writes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automatically. Remember, the  </a:t>
            </a:r>
            <a:r>
              <a:rPr sz="1069" spc="5" dirty="0">
                <a:latin typeface="Times New Roman"/>
                <a:cs typeface="Times New Roman"/>
              </a:rPr>
              <a:t>default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constructor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destructor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do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nothing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without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any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statements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inside.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Let’s start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members </a:t>
            </a:r>
            <a:r>
              <a:rPr sz="1069" dirty="0">
                <a:latin typeface="Times New Roman"/>
                <a:cs typeface="Times New Roman"/>
              </a:rPr>
              <a:t>first.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are given at </a:t>
            </a:r>
            <a:r>
              <a:rPr sz="1069" spc="10" dirty="0">
                <a:latin typeface="Times New Roman"/>
                <a:cs typeface="Times New Roman"/>
              </a:rPr>
              <a:t>the bottom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body  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scope mentioned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5" dirty="0">
                <a:latin typeface="Times New Roman"/>
                <a:cs typeface="Times New Roman"/>
              </a:rPr>
              <a:t>private</a:t>
            </a:r>
            <a:r>
              <a:rPr sz="1069" spc="5" dirty="0">
                <a:latin typeface="Times New Roman"/>
                <a:cs typeface="Times New Roman"/>
              </a:rPr>
              <a:t>. These </a:t>
            </a:r>
            <a:r>
              <a:rPr sz="1069" spc="10" dirty="0">
                <a:latin typeface="Times New Roman"/>
                <a:cs typeface="Times New Roman"/>
              </a:rPr>
              <a:t>data members are </a:t>
            </a:r>
            <a:r>
              <a:rPr sz="1069" spc="5" dirty="0">
                <a:latin typeface="Times New Roman"/>
                <a:cs typeface="Times New Roman"/>
              </a:rPr>
              <a:t>actually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parts of </a:t>
            </a:r>
            <a:r>
              <a:rPr sz="1069" spc="10" dirty="0">
                <a:latin typeface="Times New Roman"/>
                <a:cs typeface="Times New Roman"/>
              </a:rPr>
              <a:t>a  linked </a:t>
            </a:r>
            <a:r>
              <a:rPr sz="1069" spc="5" dirty="0">
                <a:latin typeface="Times New Roman"/>
                <a:cs typeface="Times New Roman"/>
              </a:rPr>
              <a:t>list’s node. First variable is </a:t>
            </a:r>
            <a:r>
              <a:rPr sz="1069" i="1" spc="10" dirty="0">
                <a:latin typeface="Times New Roman"/>
                <a:cs typeface="Times New Roman"/>
              </a:rPr>
              <a:t>object </a:t>
            </a:r>
            <a:r>
              <a:rPr sz="1069" spc="10" dirty="0">
                <a:latin typeface="Times New Roman"/>
                <a:cs typeface="Times New Roman"/>
              </a:rPr>
              <a:t>of type </a:t>
            </a:r>
            <a:r>
              <a:rPr sz="1069" i="1" spc="5" dirty="0">
                <a:latin typeface="Times New Roman"/>
                <a:cs typeface="Times New Roman"/>
              </a:rPr>
              <a:t>int</a:t>
            </a:r>
            <a:r>
              <a:rPr sz="1069" spc="5" dirty="0">
                <a:latin typeface="Times New Roman"/>
                <a:cs typeface="Times New Roman"/>
              </a:rPr>
              <a:t>, present there to </a:t>
            </a:r>
            <a:r>
              <a:rPr sz="1069" spc="10" dirty="0">
                <a:latin typeface="Times New Roman"/>
                <a:cs typeface="Times New Roman"/>
              </a:rPr>
              <a:t>store the data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part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variable is </a:t>
            </a:r>
            <a:r>
              <a:rPr sz="1069" i="1" spc="10" dirty="0">
                <a:latin typeface="Times New Roman"/>
                <a:cs typeface="Times New Roman"/>
              </a:rPr>
              <a:t>nextNode</a:t>
            </a:r>
            <a:r>
              <a:rPr sz="1069" spc="10" dirty="0">
                <a:latin typeface="Times New Roman"/>
                <a:cs typeface="Times New Roman"/>
              </a:rPr>
              <a:t>, 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to an </a:t>
            </a:r>
            <a:r>
              <a:rPr sz="1069" spc="5" dirty="0">
                <a:latin typeface="Times New Roman"/>
                <a:cs typeface="Times New Roman"/>
              </a:rPr>
              <a:t>object of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i="1" spc="5" dirty="0">
                <a:latin typeface="Times New Roman"/>
                <a:cs typeface="Times New Roman"/>
              </a:rPr>
              <a:t>Node</a:t>
            </a:r>
            <a:r>
              <a:rPr sz="1069" spc="5" dirty="0">
                <a:latin typeface="Times New Roman"/>
                <a:cs typeface="Times New Roman"/>
              </a:rPr>
              <a:t>. It has the </a:t>
            </a:r>
            <a:r>
              <a:rPr sz="1069" spc="10" dirty="0">
                <a:latin typeface="Times New Roman"/>
                <a:cs typeface="Times New Roman"/>
              </a:rPr>
              <a:t>address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next element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linked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very first </a:t>
            </a:r>
            <a:r>
              <a:rPr sz="1069" i="1" spc="5" dirty="0">
                <a:latin typeface="Times New Roman"/>
                <a:cs typeface="Times New Roman"/>
              </a:rPr>
              <a:t>public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given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top is </a:t>
            </a:r>
            <a:r>
              <a:rPr sz="1069" i="1" spc="5" dirty="0">
                <a:latin typeface="Times New Roman"/>
                <a:cs typeface="Times New Roman"/>
              </a:rPr>
              <a:t>get()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written its </a:t>
            </a:r>
            <a:r>
              <a:rPr sz="1069" spc="10" dirty="0">
                <a:latin typeface="Times New Roman"/>
                <a:cs typeface="Times New Roman"/>
              </a:rPr>
              <a:t>code within  </a:t>
            </a:r>
            <a:r>
              <a:rPr sz="1069" spc="5" dirty="0">
                <a:latin typeface="Times New Roman"/>
                <a:cs typeface="Times New Roman"/>
              </a:rPr>
              <a:t>the class </a:t>
            </a:r>
            <a:r>
              <a:rPr sz="1069" i="1" spc="10" dirty="0">
                <a:latin typeface="Times New Roman"/>
                <a:cs typeface="Times New Roman"/>
              </a:rPr>
              <a:t>Node. </a:t>
            </a:r>
            <a:r>
              <a:rPr sz="1069" i="1" spc="5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spc="10" dirty="0">
                <a:latin typeface="Times New Roman"/>
                <a:cs typeface="Times New Roman"/>
              </a:rPr>
              <a:t>back 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5" dirty="0">
                <a:latin typeface="Times New Roman"/>
                <a:cs typeface="Times New Roman"/>
              </a:rPr>
              <a:t>object </a:t>
            </a:r>
            <a:r>
              <a:rPr sz="1069" dirty="0">
                <a:latin typeface="Times New Roman"/>
                <a:cs typeface="Times New Roman"/>
              </a:rPr>
              <a:t>i.e.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type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i="1" dirty="0">
                <a:latin typeface="Times New Roman"/>
                <a:cs typeface="Times New Roman"/>
              </a:rPr>
              <a:t>int.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5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When we write </a:t>
            </a:r>
            <a:r>
              <a:rPr sz="1069" spc="5" dirty="0">
                <a:latin typeface="Times New Roman"/>
                <a:cs typeface="Times New Roman"/>
              </a:rPr>
              <a:t>class in </a:t>
            </a:r>
            <a:r>
              <a:rPr sz="1069" spc="10" dirty="0">
                <a:latin typeface="Times New Roman"/>
                <a:cs typeface="Times New Roman"/>
              </a:rPr>
              <a:t>C++, normally,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make two </a:t>
            </a:r>
            <a:r>
              <a:rPr sz="1069" spc="5" dirty="0">
                <a:latin typeface="Times New Roman"/>
                <a:cs typeface="Times New Roman"/>
              </a:rPr>
              <a:t>files 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i="1" spc="10" dirty="0">
                <a:latin typeface="Times New Roman"/>
                <a:cs typeface="Times New Roman"/>
              </a:rPr>
              <a:t>.h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.cpp</a:t>
            </a:r>
            <a:r>
              <a:rPr sz="1069" spc="5" dirty="0">
                <a:latin typeface="Times New Roman"/>
                <a:cs typeface="Times New Roman"/>
              </a:rPr>
              <a:t>) for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class.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.h </a:t>
            </a:r>
            <a:r>
              <a:rPr sz="1069" spc="5" dirty="0">
                <a:latin typeface="Times New Roman"/>
                <a:cs typeface="Times New Roman"/>
              </a:rPr>
              <a:t>file contains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declarations of </a:t>
            </a:r>
            <a:r>
              <a:rPr sz="1069" i="1" spc="5" dirty="0">
                <a:latin typeface="Times New Roman"/>
                <a:cs typeface="Times New Roman"/>
              </a:rPr>
              <a:t>public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private </a:t>
            </a:r>
            <a:r>
              <a:rPr sz="1069" spc="10" dirty="0">
                <a:latin typeface="Times New Roman"/>
                <a:cs typeface="Times New Roman"/>
              </a:rPr>
              <a:t>members </a:t>
            </a:r>
            <a:r>
              <a:rPr sz="1069" spc="5" dirty="0">
                <a:latin typeface="Times New Roman"/>
                <a:cs typeface="Times New Roman"/>
              </a:rPr>
              <a:t>of that class.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i="1" spc="5" dirty="0">
                <a:latin typeface="Times New Roman"/>
                <a:cs typeface="Times New Roman"/>
              </a:rPr>
              <a:t>public </a:t>
            </a:r>
            <a:r>
              <a:rPr sz="1069" spc="5" dirty="0">
                <a:latin typeface="Times New Roman"/>
                <a:cs typeface="Times New Roman"/>
              </a:rPr>
              <a:t>methods are essentially the interface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class to </a:t>
            </a:r>
            <a:r>
              <a:rPr sz="1069" spc="10" dirty="0">
                <a:latin typeface="Times New Roman"/>
                <a:cs typeface="Times New Roman"/>
              </a:rPr>
              <a:t>be employed by </a:t>
            </a:r>
            <a:r>
              <a:rPr sz="1069" spc="5" dirty="0">
                <a:latin typeface="Times New Roman"/>
                <a:cs typeface="Times New Roman"/>
              </a:rPr>
              <a:t>the users of  this class.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.cpp </a:t>
            </a:r>
            <a:r>
              <a:rPr sz="1069" spc="5" dirty="0">
                <a:latin typeface="Times New Roman"/>
                <a:cs typeface="Times New Roman"/>
              </a:rPr>
              <a:t>file contains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implementation 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21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631512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43" y="868857"/>
            <a:ext cx="4853076" cy="855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actual </a:t>
            </a:r>
            <a:r>
              <a:rPr sz="1069" spc="10" dirty="0">
                <a:latin typeface="Times New Roman"/>
                <a:cs typeface="Times New Roman"/>
              </a:rPr>
              <a:t>code. </a:t>
            </a:r>
            <a:r>
              <a:rPr sz="1069" spc="5" dirty="0">
                <a:latin typeface="Times New Roman"/>
                <a:cs typeface="Times New Roman"/>
              </a:rPr>
              <a:t>This is usually the </a:t>
            </a:r>
            <a:r>
              <a:rPr sz="1069" spc="10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write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files for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class.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mandatory.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code given above,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i="1" spc="10" dirty="0">
                <a:latin typeface="Times New Roman"/>
                <a:cs typeface="Times New Roman"/>
              </a:rPr>
              <a:t>.cpp, </a:t>
            </a:r>
            <a:r>
              <a:rPr sz="1069" spc="5" dirty="0">
                <a:latin typeface="Times New Roman"/>
                <a:cs typeface="Times New Roman"/>
              </a:rPr>
              <a:t>instead </a:t>
            </a:r>
            <a:r>
              <a:rPr sz="1069" spc="10" dirty="0">
                <a:latin typeface="Times New Roman"/>
                <a:cs typeface="Times New Roman"/>
              </a:rPr>
              <a:t>of  separating into two </a:t>
            </a:r>
            <a:r>
              <a:rPr sz="1069" spc="5" dirty="0">
                <a:latin typeface="Times New Roman"/>
                <a:cs typeface="Times New Roman"/>
              </a:rPr>
              <a:t>files. </a:t>
            </a:r>
            <a:r>
              <a:rPr sz="1069" spc="10" dirty="0">
                <a:latin typeface="Times New Roman"/>
                <a:cs typeface="Times New Roman"/>
              </a:rPr>
              <a:t>As the class methods are very </a:t>
            </a:r>
            <a:r>
              <a:rPr sz="1069" spc="5" dirty="0">
                <a:latin typeface="Times New Roman"/>
                <a:cs typeface="Times New Roman"/>
              </a:rPr>
              <a:t>small, </a:t>
            </a:r>
            <a:r>
              <a:rPr sz="1069" spc="10" dirty="0">
                <a:latin typeface="Times New Roman"/>
                <a:cs typeface="Times New Roman"/>
              </a:rPr>
              <a:t>so their </a:t>
            </a:r>
            <a:r>
              <a:rPr sz="1069" spc="15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written  </a:t>
            </a:r>
            <a:r>
              <a:rPr sz="1069" spc="5" dirty="0">
                <a:latin typeface="Times New Roman"/>
                <a:cs typeface="Times New Roman"/>
              </a:rPr>
              <a:t>within </a:t>
            </a:r>
            <a:r>
              <a:rPr sz="1069" spc="10" dirty="0">
                <a:latin typeface="Times New Roman"/>
                <a:cs typeface="Times New Roman"/>
              </a:rPr>
              <a:t>the body </a:t>
            </a:r>
            <a:r>
              <a:rPr sz="1069" spc="5" dirty="0">
                <a:latin typeface="Times New Roman"/>
                <a:cs typeface="Times New Roman"/>
              </a:rPr>
              <a:t>of the class. This facilitates </a:t>
            </a:r>
            <a:r>
              <a:rPr sz="1069" spc="10" dirty="0">
                <a:latin typeface="Times New Roman"/>
                <a:cs typeface="Times New Roman"/>
              </a:rPr>
              <a:t>us </a:t>
            </a:r>
            <a:r>
              <a:rPr sz="1069" spc="5" dirty="0">
                <a:latin typeface="Times New Roman"/>
                <a:cs typeface="Times New Roman"/>
              </a:rPr>
              <a:t>in carrying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discussion.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instead  </a:t>
            </a:r>
            <a:r>
              <a:rPr sz="1069" spc="10" dirty="0">
                <a:latin typeface="Times New Roman"/>
                <a:cs typeface="Times New Roman"/>
              </a:rPr>
              <a:t>of talking about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files,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only </a:t>
            </a:r>
            <a:r>
              <a:rPr sz="1069" spc="5" dirty="0">
                <a:latin typeface="Times New Roman"/>
                <a:cs typeface="Times New Roman"/>
              </a:rPr>
              <a:t>refer </a:t>
            </a:r>
            <a:r>
              <a:rPr sz="1069" spc="10" dirty="0">
                <a:latin typeface="Times New Roman"/>
                <a:cs typeface="Times New Roman"/>
              </a:rPr>
              <a:t>to one </a:t>
            </a:r>
            <a:r>
              <a:rPr sz="1069" spc="5" dirty="0">
                <a:latin typeface="Times New Roman"/>
                <a:cs typeface="Times New Roman"/>
              </a:rPr>
              <a:t>file.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other </a:t>
            </a:r>
            <a:r>
              <a:rPr sz="1069" spc="5" dirty="0">
                <a:latin typeface="Times New Roman"/>
                <a:cs typeface="Times New Roman"/>
              </a:rPr>
              <a:t>hand, </a:t>
            </a:r>
            <a:r>
              <a:rPr sz="1069" spc="10" dirty="0">
                <a:latin typeface="Times New Roman"/>
                <a:cs typeface="Times New Roman"/>
              </a:rPr>
              <a:t>compiler  takes these </a:t>
            </a:r>
            <a:r>
              <a:rPr sz="1069" spc="5" dirty="0">
                <a:latin typeface="Times New Roman"/>
                <a:cs typeface="Times New Roman"/>
              </a:rPr>
              <a:t>functions differently that are called </a:t>
            </a:r>
            <a:r>
              <a:rPr sz="1069" i="1" spc="5" dirty="0">
                <a:latin typeface="Times New Roman"/>
                <a:cs typeface="Times New Roman"/>
              </a:rPr>
              <a:t>inline </a:t>
            </a:r>
            <a:r>
              <a:rPr sz="1069" spc="5" dirty="0">
                <a:latin typeface="Times New Roman"/>
                <a:cs typeface="Times New Roman"/>
              </a:rPr>
              <a:t>functions. </a:t>
            </a:r>
            <a:r>
              <a:rPr sz="1069" spc="10" dirty="0">
                <a:latin typeface="Times New Roman"/>
                <a:cs typeface="Times New Roman"/>
              </a:rPr>
              <a:t>The compiler </a:t>
            </a:r>
            <a:r>
              <a:rPr sz="1069" spc="5" dirty="0">
                <a:latin typeface="Times New Roman"/>
                <a:cs typeface="Times New Roman"/>
              </a:rPr>
              <a:t>replaces  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i="1" spc="5" dirty="0">
                <a:latin typeface="Times New Roman"/>
                <a:cs typeface="Times New Roman"/>
              </a:rPr>
              <a:t>inline </a:t>
            </a:r>
            <a:r>
              <a:rPr sz="1069" spc="5" dirty="0">
                <a:latin typeface="Times New Roman"/>
                <a:cs typeface="Times New Roman"/>
              </a:rPr>
              <a:t>functions </a:t>
            </a:r>
            <a:r>
              <a:rPr sz="1069" spc="10" dirty="0">
                <a:latin typeface="Times New Roman"/>
                <a:cs typeface="Times New Roman"/>
              </a:rPr>
              <a:t>wherever the </a:t>
            </a:r>
            <a:r>
              <a:rPr sz="1069" spc="5" dirty="0">
                <a:latin typeface="Times New Roman"/>
                <a:cs typeface="Times New Roman"/>
              </a:rPr>
              <a:t>call to </a:t>
            </a:r>
            <a:r>
              <a:rPr sz="1069" spc="15" dirty="0">
                <a:latin typeface="Times New Roman"/>
                <a:cs typeface="Times New Roman"/>
              </a:rPr>
              <a:t>them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made.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</a:t>
            </a:r>
            <a:r>
              <a:rPr sz="1069" spc="10" dirty="0">
                <a:latin typeface="Times New Roman"/>
                <a:cs typeface="Times New Roman"/>
              </a:rPr>
              <a:t>method in the above-mentioned class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set() that </a:t>
            </a:r>
            <a:r>
              <a:rPr sz="1069" spc="10" dirty="0">
                <a:latin typeface="Times New Roman"/>
                <a:cs typeface="Times New Roman"/>
              </a:rPr>
              <a:t>accepts a parameter of  type </a:t>
            </a: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returning back </a:t>
            </a:r>
            <a:r>
              <a:rPr sz="1069" spc="10" dirty="0">
                <a:latin typeface="Times New Roman"/>
                <a:cs typeface="Times New Roman"/>
              </a:rPr>
              <a:t>nothing.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accepted parameter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assigned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internal </a:t>
            </a:r>
            <a:r>
              <a:rPr sz="1069" spc="10" dirty="0">
                <a:latin typeface="Times New Roman"/>
                <a:cs typeface="Times New Roman"/>
              </a:rPr>
              <a:t>data member </a:t>
            </a:r>
            <a:r>
              <a:rPr sz="1069" i="1" spc="5" dirty="0">
                <a:latin typeface="Times New Roman"/>
                <a:cs typeface="Times New Roman"/>
              </a:rPr>
              <a:t>object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Notice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pointer while assigning </a:t>
            </a:r>
            <a:r>
              <a:rPr sz="1069" spc="10" dirty="0">
                <a:latin typeface="Times New Roman"/>
                <a:cs typeface="Times New Roman"/>
              </a:rPr>
              <a:t>the value 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internal data </a:t>
            </a:r>
            <a:r>
              <a:rPr sz="1069" spc="10" dirty="0">
                <a:latin typeface="Times New Roman"/>
                <a:cs typeface="Times New Roman"/>
              </a:rPr>
              <a:t>member.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whenever an object </a:t>
            </a:r>
            <a:r>
              <a:rPr sz="1069" spc="5" dirty="0">
                <a:latin typeface="Times New Roman"/>
                <a:cs typeface="Times New Roman"/>
              </a:rPr>
              <a:t>wants to talk to its </a:t>
            </a:r>
            <a:r>
              <a:rPr sz="1069" spc="15" dirty="0">
                <a:latin typeface="Times New Roman"/>
                <a:cs typeface="Times New Roman"/>
              </a:rPr>
              <a:t>own  </a:t>
            </a:r>
            <a:r>
              <a:rPr sz="1069" spc="10" dirty="0">
                <a:latin typeface="Times New Roman"/>
                <a:cs typeface="Times New Roman"/>
              </a:rPr>
              <a:t>members.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The next method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getNext() which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to an object of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i="1" spc="10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lying  somewhere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memory.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returns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nextNode</a:t>
            </a:r>
            <a:r>
              <a:rPr sz="1069" i="1" spc="20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i.e.</a:t>
            </a:r>
            <a:r>
              <a:rPr sz="1069" i="1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pointer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object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type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i="1" spc="10" dirty="0">
                <a:latin typeface="Times New Roman"/>
                <a:cs typeface="Times New Roman"/>
              </a:rPr>
              <a:t>Node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discussed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above,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nextNode</a:t>
            </a:r>
            <a:r>
              <a:rPr sz="1069" i="1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contains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address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next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linked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of the class is </a:t>
            </a:r>
            <a:r>
              <a:rPr sz="1069" i="1" spc="10" dirty="0">
                <a:latin typeface="Times New Roman"/>
                <a:cs typeface="Times New Roman"/>
              </a:rPr>
              <a:t>setNext() </a:t>
            </a:r>
            <a:r>
              <a:rPr sz="1069" i="1" spc="5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accepts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of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i="1" spc="5" dirty="0">
                <a:latin typeface="Times New Roman"/>
                <a:cs typeface="Times New Roman"/>
              </a:rPr>
              <a:t>Node, </a:t>
            </a:r>
            <a:r>
              <a:rPr sz="1069" spc="5" dirty="0">
                <a:latin typeface="Times New Roman"/>
                <a:cs typeface="Times New Roman"/>
              </a:rPr>
              <a:t>further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assigned to </a:t>
            </a:r>
            <a:r>
              <a:rPr sz="1069" i="1" spc="10" dirty="0">
                <a:latin typeface="Times New Roman"/>
                <a:cs typeface="Times New Roman"/>
              </a:rPr>
              <a:t>nextNode </a:t>
            </a:r>
            <a:r>
              <a:rPr sz="1069" spc="10" dirty="0">
                <a:latin typeface="Times New Roman"/>
                <a:cs typeface="Times New Roman"/>
              </a:rPr>
              <a:t>data member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object. </a:t>
            </a:r>
            <a:r>
              <a:rPr sz="1069" spc="10" dirty="0">
                <a:latin typeface="Times New Roman"/>
                <a:cs typeface="Times New Roman"/>
              </a:rPr>
              <a:t>This method </a:t>
            </a:r>
            <a:r>
              <a:rPr sz="1069" spc="5" dirty="0">
                <a:latin typeface="Times New Roman"/>
                <a:cs typeface="Times New Roman"/>
              </a:rPr>
              <a:t>is used </a:t>
            </a:r>
            <a:r>
              <a:rPr sz="1069" spc="10" dirty="0">
                <a:latin typeface="Times New Roman"/>
                <a:cs typeface="Times New Roman"/>
              </a:rPr>
              <a:t>to connect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next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the linked list with the current object. It is passed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address of the next 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linked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discuss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little </a:t>
            </a:r>
            <a:r>
              <a:rPr sz="1069" spc="10" dirty="0">
                <a:latin typeface="Times New Roman"/>
                <a:cs typeface="Times New Roman"/>
              </a:rPr>
              <a:t>bit about classes.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very </a:t>
            </a:r>
            <a:r>
              <a:rPr sz="1069" spc="10" dirty="0">
                <a:latin typeface="Times New Roman"/>
                <a:cs typeface="Times New Roman"/>
              </a:rPr>
              <a:t>good analogy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class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factory.  </a:t>
            </a:r>
            <a:r>
              <a:rPr sz="1069" spc="10" dirty="0">
                <a:latin typeface="Times New Roman"/>
                <a:cs typeface="Times New Roman"/>
              </a:rPr>
              <a:t>Think about a </a:t>
            </a:r>
            <a:r>
              <a:rPr sz="1069" spc="5" dirty="0">
                <a:latin typeface="Times New Roman"/>
                <a:cs typeface="Times New Roman"/>
              </a:rPr>
              <a:t>car factory.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placement </a:t>
            </a:r>
            <a:r>
              <a:rPr sz="1069" spc="5" dirty="0">
                <a:latin typeface="Times New Roman"/>
                <a:cs typeface="Times New Roman"/>
              </a:rPr>
              <a:t>of order, it </a:t>
            </a:r>
            <a:r>
              <a:rPr sz="1069" spc="10" dirty="0">
                <a:latin typeface="Times New Roman"/>
                <a:cs typeface="Times New Roman"/>
              </a:rPr>
              <a:t>provides us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number  of vehicles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ordered for. Similarly, you can see number of </a:t>
            </a:r>
            <a:r>
              <a:rPr sz="1069" spc="5" dirty="0">
                <a:latin typeface="Times New Roman"/>
                <a:cs typeface="Times New Roman"/>
              </a:rPr>
              <a:t>other factories in </a:t>
            </a:r>
            <a:r>
              <a:rPr sz="1069" spc="15" dirty="0">
                <a:latin typeface="Times New Roman"/>
                <a:cs typeface="Times New Roman"/>
              </a:rPr>
              <a:t>your  </a:t>
            </a:r>
            <a:r>
              <a:rPr sz="1069" spc="5" dirty="0">
                <a:latin typeface="Times New Roman"/>
                <a:cs typeface="Times New Roman"/>
              </a:rPr>
              <a:t>daily-life that manufacture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specific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products.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4"/>
              </a:lnSpc>
            </a:pPr>
            <a:r>
              <a:rPr sz="1069" spc="10" dirty="0">
                <a:latin typeface="Times New Roman"/>
                <a:cs typeface="Times New Roman"/>
              </a:rPr>
              <a:t>Let’s take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analogy in C++ language. Suppose, we want to make a </a:t>
            </a:r>
            <a:r>
              <a:rPr sz="1069" spc="5" dirty="0">
                <a:latin typeface="Times New Roman"/>
                <a:cs typeface="Times New Roman"/>
              </a:rPr>
              <a:t>factory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C++.</a:t>
            </a:r>
            <a:endParaRPr sz="1069">
              <a:latin typeface="Times New Roman"/>
              <a:cs typeface="Times New Roman"/>
            </a:endParaRPr>
          </a:p>
          <a:p>
            <a:pPr marL="12347" marR="5556" indent="-617" algn="just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way,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i="1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class? It is actually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factory that creates </a:t>
            </a:r>
            <a:r>
              <a:rPr sz="1069" spc="10" dirty="0">
                <a:latin typeface="Times New Roman"/>
                <a:cs typeface="Times New Roman"/>
              </a:rPr>
              <a:t>nodes. When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to make a new </a:t>
            </a:r>
            <a:r>
              <a:rPr sz="1069" spc="5" dirty="0">
                <a:latin typeface="Times New Roman"/>
                <a:cs typeface="Times New Roman"/>
              </a:rPr>
              <a:t>node,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operator is used.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i="1" spc="10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operator with the  </a:t>
            </a:r>
            <a:r>
              <a:rPr sz="1069" i="1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class, actually,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send an order to </a:t>
            </a:r>
            <a:r>
              <a:rPr sz="1069" i="1" spc="10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factory, to make as many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nodes for  us.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So we </a:t>
            </a:r>
            <a:r>
              <a:rPr sz="1069" spc="10" dirty="0">
                <a:latin typeface="Times New Roman"/>
                <a:cs typeface="Times New Roman"/>
              </a:rPr>
              <a:t>have a good analogy,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think about a </a:t>
            </a:r>
            <a:r>
              <a:rPr sz="1069" spc="5" dirty="0">
                <a:latin typeface="Times New Roman"/>
                <a:cs typeface="Times New Roman"/>
              </a:rPr>
              <a:t>class 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factory.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products that are  </a:t>
            </a:r>
            <a:r>
              <a:rPr sz="1069" spc="10" dirty="0">
                <a:latin typeface="Times New Roman"/>
                <a:cs typeface="Times New Roman"/>
              </a:rPr>
              <a:t>made by the </a:t>
            </a:r>
            <a:r>
              <a:rPr sz="1069" spc="5" dirty="0">
                <a:latin typeface="Times New Roman"/>
                <a:cs typeface="Times New Roman"/>
              </a:rPr>
              <a:t>factory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0" dirty="0">
                <a:latin typeface="Times New Roman"/>
                <a:cs typeface="Times New Roman"/>
              </a:rPr>
              <a:t>own </a:t>
            </a:r>
            <a:r>
              <a:rPr sz="1069" spc="5" dirty="0">
                <a:latin typeface="Times New Roman"/>
                <a:cs typeface="Times New Roman"/>
              </a:rPr>
              <a:t>characteristics. </a:t>
            </a:r>
            <a:r>
              <a:rPr sz="1069" spc="10" dirty="0">
                <a:latin typeface="Times New Roman"/>
                <a:cs typeface="Times New Roman"/>
              </a:rPr>
              <a:t>For example, a </a:t>
            </a:r>
            <a:r>
              <a:rPr sz="1069" spc="5" dirty="0">
                <a:latin typeface="Times New Roman"/>
                <a:cs typeface="Times New Roman"/>
              </a:rPr>
              <a:t>car </a:t>
            </a:r>
            <a:r>
              <a:rPr sz="1069" spc="10" dirty="0">
                <a:latin typeface="Times New Roman"/>
                <a:cs typeface="Times New Roman"/>
              </a:rPr>
              <a:t>made by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automobile </a:t>
            </a:r>
            <a:r>
              <a:rPr sz="1069" spc="5" dirty="0">
                <a:latin typeface="Times New Roman"/>
                <a:cs typeface="Times New Roman"/>
              </a:rPr>
              <a:t>factory </a:t>
            </a:r>
            <a:r>
              <a:rPr sz="1069" spc="10" dirty="0">
                <a:latin typeface="Times New Roman"/>
                <a:cs typeface="Times New Roman"/>
              </a:rPr>
              <a:t>has an engine, </a:t>
            </a:r>
            <a:r>
              <a:rPr sz="1069" spc="5" dirty="0">
                <a:latin typeface="Times New Roman"/>
                <a:cs typeface="Times New Roman"/>
              </a:rPr>
              <a:t>wheels, steering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seats etc.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variables  inside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class are called </a:t>
            </a:r>
            <a:r>
              <a:rPr sz="1069" i="1" spc="5" dirty="0">
                <a:latin typeface="Times New Roman"/>
                <a:cs typeface="Times New Roman"/>
              </a:rPr>
              <a:t>state variables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kinds of operations </a:t>
            </a:r>
            <a:r>
              <a:rPr sz="1069" spc="10" dirty="0">
                <a:latin typeface="Times New Roman"/>
                <a:cs typeface="Times New Roman"/>
              </a:rPr>
              <a:t>this car </a:t>
            </a:r>
            <a:r>
              <a:rPr sz="1069" spc="5" dirty="0">
                <a:latin typeface="Times New Roman"/>
                <a:cs typeface="Times New Roman"/>
              </a:rPr>
              <a:t>can do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 the </a:t>
            </a:r>
            <a:r>
              <a:rPr sz="1069" i="1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of its class.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car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driven, </a:t>
            </a:r>
            <a:r>
              <a:rPr sz="1069" spc="10" dirty="0">
                <a:latin typeface="Times New Roman"/>
                <a:cs typeface="Times New Roman"/>
              </a:rPr>
              <a:t>engine can be </a:t>
            </a:r>
            <a:r>
              <a:rPr sz="1069" spc="5" dirty="0">
                <a:latin typeface="Times New Roman"/>
                <a:cs typeface="Times New Roman"/>
              </a:rPr>
              <a:t>started, gears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shifted </a:t>
            </a:r>
            <a:r>
              <a:rPr sz="1069" spc="10" dirty="0">
                <a:latin typeface="Times New Roman"/>
                <a:cs typeface="Times New Roman"/>
              </a:rPr>
              <a:t>and an accelerator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pressed to run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faster.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Similarly, 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creates nodes, where </a:t>
            </a:r>
            <a:r>
              <a:rPr sz="1069" spc="5" dirty="0">
                <a:latin typeface="Times New Roman"/>
                <a:cs typeface="Times New Roman"/>
              </a:rPr>
              <a:t>every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two-state </a:t>
            </a:r>
            <a:r>
              <a:rPr sz="1069" spc="5" dirty="0">
                <a:latin typeface="Times New Roman"/>
                <a:cs typeface="Times New Roman"/>
              </a:rPr>
              <a:t>variables  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i.e.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i="1" spc="10" dirty="0">
                <a:latin typeface="Times New Roman"/>
                <a:cs typeface="Times New Roman"/>
              </a:rPr>
              <a:t>object</a:t>
            </a:r>
            <a:r>
              <a:rPr sz="1069" i="1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nextNode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already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seen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operations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above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code.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i="1" spc="10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object or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of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objects, stored in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memory.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the code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  <a:p>
            <a:pPr marL="74699">
              <a:lnSpc>
                <a:spcPts val="1274"/>
              </a:lnSpc>
              <a:spcBef>
                <a:spcPts val="19"/>
              </a:spcBef>
            </a:pPr>
            <a:r>
              <a:rPr sz="1069" spc="10" dirty="0">
                <a:latin typeface="Times New Roman"/>
                <a:cs typeface="Times New Roman"/>
              </a:rPr>
              <a:t>/* List class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74699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#include 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&lt;stdlib.h&gt;</a:t>
            </a:r>
            <a:endParaRPr sz="1069">
              <a:latin typeface="Times New Roman"/>
              <a:cs typeface="Times New Roman"/>
            </a:endParaRPr>
          </a:p>
          <a:p>
            <a:pPr marL="74699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#include 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"Node.cpp"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74699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endParaRPr sz="1069">
              <a:latin typeface="Times New Roman"/>
              <a:cs typeface="Times New Roman"/>
            </a:endParaRPr>
          </a:p>
          <a:p>
            <a:pPr marL="7469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74699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public: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1651" y="818890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361651" y="8188907"/>
            <a:ext cx="5087673" cy="0"/>
          </a:xfrm>
          <a:custGeom>
            <a:avLst/>
            <a:gdLst/>
            <a:ahLst/>
            <a:cxnLst/>
            <a:rect l="l" t="t" r="r" b="b"/>
            <a:pathLst>
              <a:path w="5233034">
                <a:moveTo>
                  <a:pt x="0" y="0"/>
                </a:moveTo>
                <a:lnTo>
                  <a:pt x="5232654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6443027" y="818890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364614" y="8191501"/>
            <a:ext cx="0" cy="1129153"/>
          </a:xfrm>
          <a:custGeom>
            <a:avLst/>
            <a:gdLst/>
            <a:ahLst/>
            <a:cxnLst/>
            <a:rect l="l" t="t" r="r" b="b"/>
            <a:pathLst>
              <a:path h="1161415">
                <a:moveTo>
                  <a:pt x="0" y="0"/>
                </a:moveTo>
                <a:lnTo>
                  <a:pt x="0" y="116128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361651" y="9317566"/>
            <a:ext cx="5081499" cy="0"/>
          </a:xfrm>
          <a:custGeom>
            <a:avLst/>
            <a:gdLst/>
            <a:ahLst/>
            <a:cxnLst/>
            <a:rect l="l" t="t" r="r" b="b"/>
            <a:pathLst>
              <a:path w="5226684">
                <a:moveTo>
                  <a:pt x="0" y="0"/>
                </a:moveTo>
                <a:lnTo>
                  <a:pt x="522655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6445990" y="8191501"/>
            <a:ext cx="0" cy="1129153"/>
          </a:xfrm>
          <a:custGeom>
            <a:avLst/>
            <a:gdLst/>
            <a:ahLst/>
            <a:cxnLst/>
            <a:rect l="l" t="t" r="r" b="b"/>
            <a:pathLst>
              <a:path h="1161415">
                <a:moveTo>
                  <a:pt x="0" y="0"/>
                </a:moveTo>
                <a:lnTo>
                  <a:pt x="0" y="116128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22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027994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4615" y="1296564"/>
            <a:ext cx="5081499" cy="113781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7827" marR="3818909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Constructor  List()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headNode   </a:t>
            </a:r>
            <a:r>
              <a:rPr sz="1069" spc="15" dirty="0">
                <a:latin typeface="Times New Roman"/>
                <a:cs typeface="Times New Roman"/>
              </a:rPr>
              <a:t>=   </a:t>
            </a:r>
            <a:r>
              <a:rPr sz="1069" spc="10" dirty="0">
                <a:latin typeface="Times New Roman"/>
                <a:cs typeface="Times New Roman"/>
              </a:rPr>
              <a:t>new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Node();</a:t>
            </a:r>
            <a:endParaRPr sz="1069">
              <a:latin typeface="Times New Roman"/>
              <a:cs typeface="Times New Roman"/>
            </a:endParaRPr>
          </a:p>
          <a:p>
            <a:pPr marL="895770" marR="2552730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headNode-&gt;setNext(NULL);  currentNode </a:t>
            </a:r>
            <a:r>
              <a:rPr sz="1069" spc="15" dirty="0">
                <a:latin typeface="Times New Roman"/>
                <a:cs typeface="Times New Roman"/>
              </a:rPr>
              <a:t>= NULL; 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2748351"/>
            <a:ext cx="4853693" cy="6586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791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creating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list factory here </a:t>
            </a:r>
            <a:r>
              <a:rPr sz="1069" spc="10" dirty="0">
                <a:latin typeface="Times New Roman"/>
                <a:cs typeface="Times New Roman"/>
              </a:rPr>
              <a:t>employed </a:t>
            </a:r>
            <a:r>
              <a:rPr sz="1069" spc="5" dirty="0">
                <a:latin typeface="Times New Roman"/>
                <a:cs typeface="Times New Roman"/>
              </a:rPr>
              <a:t>to create list objects. </a:t>
            </a:r>
            <a:r>
              <a:rPr sz="1069" spc="10" dirty="0">
                <a:latin typeface="Times New Roman"/>
                <a:cs typeface="Times New Roman"/>
              </a:rPr>
              <a:t>Remember the </a:t>
            </a:r>
            <a:r>
              <a:rPr sz="1069" spc="5" dirty="0">
                <a:latin typeface="Times New Roman"/>
                <a:cs typeface="Times New Roman"/>
              </a:rPr>
              <a:t>list  operations; </a:t>
            </a:r>
            <a:r>
              <a:rPr sz="1069" i="1" spc="5" dirty="0">
                <a:latin typeface="Times New Roman"/>
                <a:cs typeface="Times New Roman"/>
              </a:rPr>
              <a:t>add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remove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next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5" dirty="0">
                <a:latin typeface="Times New Roman"/>
                <a:cs typeface="Times New Roman"/>
              </a:rPr>
              <a:t>back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start </a:t>
            </a:r>
            <a:r>
              <a:rPr sz="1069" spc="5" dirty="0">
                <a:latin typeface="Times New Roman"/>
                <a:cs typeface="Times New Roman"/>
              </a:rPr>
              <a:t>etc. Let’s </a:t>
            </a:r>
            <a:r>
              <a:rPr sz="1069" spc="10" dirty="0">
                <a:latin typeface="Times New Roman"/>
                <a:cs typeface="Times New Roman"/>
              </a:rPr>
              <a:t>see the above </a:t>
            </a:r>
            <a:r>
              <a:rPr sz="1069" spc="5" dirty="0">
                <a:latin typeface="Times New Roman"/>
                <a:cs typeface="Times New Roman"/>
              </a:rPr>
              <a:t>class declaration 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detail.</a:t>
            </a:r>
            <a:endParaRPr sz="1069">
              <a:latin typeface="Times New Roman"/>
              <a:cs typeface="Times New Roman"/>
            </a:endParaRPr>
          </a:p>
          <a:p>
            <a:pPr marL="12347" marR="6173" indent="-617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There are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i="1" spc="5" dirty="0">
                <a:latin typeface="Times New Roman"/>
                <a:cs typeface="Times New Roman"/>
              </a:rPr>
              <a:t>include statements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line is to </a:t>
            </a:r>
            <a:r>
              <a:rPr sz="1069" spc="10" dirty="0">
                <a:latin typeface="Times New Roman"/>
                <a:cs typeface="Times New Roman"/>
              </a:rPr>
              <a:t>include a standard  library </a:t>
            </a:r>
            <a:r>
              <a:rPr sz="1069" i="1" spc="5" dirty="0">
                <a:latin typeface="Times New Roman"/>
                <a:cs typeface="Times New Roman"/>
              </a:rPr>
              <a:t>stdlib.h </a:t>
            </a:r>
            <a:r>
              <a:rPr sz="1069" i="1" spc="10" dirty="0">
                <a:latin typeface="Times New Roman"/>
                <a:cs typeface="Times New Roman"/>
              </a:rPr>
              <a:t>while the </a:t>
            </a:r>
            <a:r>
              <a:rPr sz="1069" i="1" spc="5" dirty="0">
                <a:latin typeface="Times New Roman"/>
                <a:cs typeface="Times New Roman"/>
              </a:rPr>
              <a:t>second line </a:t>
            </a:r>
            <a:r>
              <a:rPr sz="1069" spc="5" dirty="0">
                <a:latin typeface="Times New Roman"/>
                <a:cs typeface="Times New Roman"/>
              </a:rPr>
              <a:t>includes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class </a:t>
            </a:r>
            <a:r>
              <a:rPr sz="1069" dirty="0">
                <a:latin typeface="Times New Roman"/>
                <a:cs typeface="Times New Roman"/>
              </a:rPr>
              <a:t>file </a:t>
            </a:r>
            <a:r>
              <a:rPr sz="1069" i="1" spc="10" dirty="0">
                <a:latin typeface="Times New Roman"/>
                <a:cs typeface="Times New Roman"/>
              </a:rPr>
              <a:t>Node.cpp</a:t>
            </a:r>
            <a:r>
              <a:rPr sz="1069" spc="10" dirty="0">
                <a:latin typeface="Times New Roman"/>
                <a:cs typeface="Times New Roman"/>
              </a:rPr>
              <a:t>. This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class is used to create nodes that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List </a:t>
            </a:r>
            <a:r>
              <a:rPr sz="1069" spc="5" dirty="0">
                <a:latin typeface="Times New Roman"/>
                <a:cs typeface="Times New Roman"/>
              </a:rPr>
              <a:t>object.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i="1" spc="5" dirty="0">
                <a:latin typeface="Times New Roman"/>
                <a:cs typeface="Times New Roman"/>
              </a:rPr>
              <a:t>List </a:t>
            </a:r>
            <a:r>
              <a:rPr sz="1069" spc="5" dirty="0">
                <a:latin typeface="Times New Roman"/>
                <a:cs typeface="Times New Roman"/>
              </a:rPr>
              <a:t>factory will </a:t>
            </a:r>
            <a:r>
              <a:rPr sz="1069" spc="10" dirty="0">
                <a:latin typeface="Times New Roman"/>
                <a:cs typeface="Times New Roman"/>
              </a:rPr>
              <a:t>order  </a:t>
            </a:r>
            <a:r>
              <a:rPr sz="1069" i="1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nodes.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List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dirty="0">
                <a:latin typeface="Times New Roman"/>
                <a:cs typeface="Times New Roman"/>
              </a:rPr>
              <a:t>itself </a:t>
            </a:r>
            <a:r>
              <a:rPr sz="1069" spc="5" dirty="0">
                <a:latin typeface="Times New Roman"/>
                <a:cs typeface="Times New Roman"/>
              </a:rPr>
              <a:t>carries </a:t>
            </a:r>
            <a:r>
              <a:rPr sz="1069" spc="10" dirty="0">
                <a:latin typeface="Times New Roman"/>
                <a:cs typeface="Times New Roman"/>
              </a:rPr>
              <a:t>out the chain management  </a:t>
            </a:r>
            <a:r>
              <a:rPr sz="1069" spc="5" dirty="0">
                <a:latin typeface="Times New Roman"/>
                <a:cs typeface="Times New Roman"/>
              </a:rPr>
              <a:t>of these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objects.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written our </a:t>
            </a:r>
            <a:r>
              <a:rPr sz="1069" spc="10" dirty="0">
                <a:latin typeface="Times New Roman"/>
                <a:cs typeface="Times New Roman"/>
              </a:rPr>
              <a:t>own </a:t>
            </a:r>
            <a:r>
              <a:rPr sz="1069" spc="5" dirty="0">
                <a:latin typeface="Times New Roman"/>
                <a:cs typeface="Times New Roman"/>
              </a:rPr>
              <a:t>constructor of </a:t>
            </a:r>
            <a:r>
              <a:rPr sz="1069" i="1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class as the default constructor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 </a:t>
            </a:r>
            <a:r>
              <a:rPr sz="1069" spc="5" dirty="0">
                <a:latin typeface="Times New Roman"/>
                <a:cs typeface="Times New Roman"/>
              </a:rPr>
              <a:t>sufficient </a:t>
            </a:r>
            <a:r>
              <a:rPr sz="1069" spc="10" dirty="0">
                <a:latin typeface="Times New Roman"/>
                <a:cs typeface="Times New Roman"/>
              </a:rPr>
              <a:t>enough </a:t>
            </a:r>
            <a:r>
              <a:rPr sz="1069" spc="5" dirty="0">
                <a:latin typeface="Times New Roman"/>
                <a:cs typeface="Times New Roman"/>
              </a:rPr>
              <a:t>to serve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purpose.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constructor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parameterless.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very  </a:t>
            </a:r>
            <a:r>
              <a:rPr sz="1069" spc="5" dirty="0">
                <a:latin typeface="Times New Roman"/>
                <a:cs typeface="Times New Roman"/>
              </a:rPr>
              <a:t>first step it is doing internally is that </a:t>
            </a:r>
            <a:r>
              <a:rPr sz="1069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asking </a:t>
            </a:r>
            <a:r>
              <a:rPr sz="1069" i="1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class to create </a:t>
            </a:r>
            <a:r>
              <a:rPr sz="1069" spc="10" dirty="0">
                <a:latin typeface="Times New Roman"/>
                <a:cs typeface="Times New Roman"/>
              </a:rPr>
              <a:t>a new node and  assigning the </a:t>
            </a:r>
            <a:r>
              <a:rPr sz="1069" spc="5" dirty="0">
                <a:latin typeface="Times New Roman"/>
                <a:cs typeface="Times New Roman"/>
              </a:rPr>
              <a:t>starting </a:t>
            </a:r>
            <a:r>
              <a:rPr sz="1069" spc="10" dirty="0">
                <a:latin typeface="Times New Roman"/>
                <a:cs typeface="Times New Roman"/>
              </a:rPr>
              <a:t>address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i="1" spc="5" dirty="0">
                <a:latin typeface="Times New Roman"/>
                <a:cs typeface="Times New Roman"/>
              </a:rPr>
              <a:t>Node</a:t>
            </a:r>
            <a:r>
              <a:rPr sz="1069" spc="5" dirty="0">
                <a:latin typeface="Times New Roman"/>
                <a:cs typeface="Times New Roman"/>
              </a:rPr>
              <a:t>’s object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headNode </a:t>
            </a:r>
            <a:r>
              <a:rPr sz="1069" spc="10" dirty="0">
                <a:latin typeface="Times New Roman"/>
                <a:cs typeface="Times New Roman"/>
              </a:rPr>
              <a:t>data member. 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second </a:t>
            </a:r>
            <a:r>
              <a:rPr sz="1069" spc="5" dirty="0">
                <a:latin typeface="Times New Roman"/>
                <a:cs typeface="Times New Roman"/>
              </a:rPr>
              <a:t>statement,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calling </a:t>
            </a:r>
            <a:r>
              <a:rPr sz="1069" i="1" spc="5" dirty="0">
                <a:latin typeface="Times New Roman"/>
                <a:cs typeface="Times New Roman"/>
              </a:rPr>
              <a:t>setNext(</a:t>
            </a:r>
            <a:r>
              <a:rPr sz="1069" spc="5" dirty="0">
                <a:latin typeface="Times New Roman"/>
                <a:cs typeface="Times New Roman"/>
              </a:rPr>
              <a:t>) method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for the  </a:t>
            </a:r>
            <a:r>
              <a:rPr sz="1069" spc="5" dirty="0">
                <a:latin typeface="Times New Roman"/>
                <a:cs typeface="Times New Roman"/>
              </a:rPr>
              <a:t>object pointed to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headNode </a:t>
            </a:r>
            <a:r>
              <a:rPr sz="1069" spc="5" dirty="0">
                <a:latin typeface="Times New Roman"/>
                <a:cs typeface="Times New Roman"/>
              </a:rPr>
              <a:t>pointer.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nextNode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member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5" dirty="0">
                <a:latin typeface="Times New Roman"/>
                <a:cs typeface="Times New Roman"/>
              </a:rPr>
              <a:t>NULL</a:t>
            </a:r>
            <a:r>
              <a:rPr sz="1069" spc="15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i="1" spc="10" dirty="0">
                <a:latin typeface="Times New Roman"/>
                <a:cs typeface="Times New Roman"/>
              </a:rPr>
              <a:t>Node</a:t>
            </a:r>
            <a:r>
              <a:rPr sz="1069" spc="10" dirty="0">
                <a:latin typeface="Times New Roman"/>
                <a:cs typeface="Times New Roman"/>
              </a:rPr>
              <a:t>’s object pointed to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headNode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 </a:t>
            </a:r>
            <a:r>
              <a:rPr sz="1069" spc="5" dirty="0">
                <a:latin typeface="Times New Roman"/>
                <a:cs typeface="Times New Roman"/>
              </a:rPr>
              <a:t>pointing </a:t>
            </a:r>
            <a:r>
              <a:rPr sz="1069" spc="10" dirty="0">
                <a:latin typeface="Times New Roman"/>
                <a:cs typeface="Times New Roman"/>
              </a:rPr>
              <a:t>to any </a:t>
            </a:r>
            <a:r>
              <a:rPr sz="1069" spc="5" dirty="0">
                <a:latin typeface="Times New Roman"/>
                <a:cs typeface="Times New Roman"/>
              </a:rPr>
              <a:t>further </a:t>
            </a:r>
            <a:r>
              <a:rPr sz="1069" i="1" spc="10" dirty="0">
                <a:latin typeface="Times New Roman"/>
                <a:cs typeface="Times New Roman"/>
              </a:rPr>
              <a:t>Node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statement </a:t>
            </a:r>
            <a:r>
              <a:rPr sz="1069" spc="5" dirty="0">
                <a:latin typeface="Times New Roman"/>
                <a:cs typeface="Times New Roman"/>
              </a:rPr>
              <a:t>is to set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currentNode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to  </a:t>
            </a:r>
            <a:r>
              <a:rPr sz="1069" i="1" spc="15" dirty="0">
                <a:latin typeface="Times New Roman"/>
                <a:cs typeface="Times New Roman"/>
              </a:rPr>
              <a:t>NULL.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moment, we have </a:t>
            </a:r>
            <a:r>
              <a:rPr sz="1069" spc="5" dirty="0">
                <a:latin typeface="Times New Roman"/>
                <a:cs typeface="Times New Roman"/>
              </a:rPr>
              <a:t>initialized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currentNode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not pointing to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i="1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object. </a:t>
            </a:r>
            <a:r>
              <a:rPr sz="1069" spc="10" dirty="0">
                <a:latin typeface="Times New Roman"/>
                <a:cs typeface="Times New Roman"/>
              </a:rPr>
              <a:t>The next statement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initialize the </a:t>
            </a:r>
            <a:r>
              <a:rPr sz="1069" i="1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data  member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indicating that there is </a:t>
            </a:r>
            <a:r>
              <a:rPr sz="1069" spc="10" dirty="0">
                <a:latin typeface="Times New Roman"/>
                <a:cs typeface="Times New Roman"/>
              </a:rPr>
              <a:t>no node </a:t>
            </a:r>
            <a:r>
              <a:rPr sz="1069" spc="5" dirty="0">
                <a:latin typeface="Times New Roman"/>
                <a:cs typeface="Times New Roman"/>
              </a:rPr>
              <a:t>present in the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All </a:t>
            </a:r>
            <a:r>
              <a:rPr sz="1069" spc="5" dirty="0">
                <a:latin typeface="Times New Roman"/>
                <a:cs typeface="Times New Roman"/>
              </a:rPr>
              <a:t>this processing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done </a:t>
            </a:r>
            <a:r>
              <a:rPr sz="1069" spc="5" dirty="0">
                <a:latin typeface="Times New Roman"/>
                <a:cs typeface="Times New Roman"/>
              </a:rPr>
              <a:t>inside the constructor of </a:t>
            </a:r>
            <a:r>
              <a:rPr sz="1069" i="1" spc="5" dirty="0">
                <a:latin typeface="Times New Roman"/>
                <a:cs typeface="Times New Roman"/>
              </a:rPr>
              <a:t>List </a:t>
            </a:r>
            <a:r>
              <a:rPr sz="1069" spc="5" dirty="0">
                <a:latin typeface="Times New Roman"/>
                <a:cs typeface="Times New Roman"/>
              </a:rPr>
              <a:t>class, as </a:t>
            </a:r>
            <a:r>
              <a:rPr sz="1069" spc="15" dirty="0">
                <a:latin typeface="Times New Roman"/>
                <a:cs typeface="Times New Roman"/>
              </a:rPr>
              <a:t>we want </a:t>
            </a:r>
            <a:r>
              <a:rPr sz="1069" spc="5" dirty="0">
                <a:latin typeface="Times New Roman"/>
                <a:cs typeface="Times New Roman"/>
              </a:rPr>
              <a:t>all this </a:t>
            </a:r>
            <a:r>
              <a:rPr sz="1069" spc="15" dirty="0">
                <a:latin typeface="Times New Roman"/>
                <a:cs typeface="Times New Roman"/>
              </a:rPr>
              <a:t>done </a:t>
            </a:r>
            <a:r>
              <a:rPr sz="1069" spc="10" dirty="0">
                <a:latin typeface="Times New Roman"/>
                <a:cs typeface="Times New Roman"/>
              </a:rPr>
              <a:t>when a </a:t>
            </a:r>
            <a:r>
              <a:rPr sz="1069" spc="5" dirty="0">
                <a:latin typeface="Times New Roman"/>
                <a:cs typeface="Times New Roman"/>
              </a:rPr>
              <a:t>list object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created. Considering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analogy of car factory, the constructor function can </a:t>
            </a:r>
            <a:r>
              <a:rPr sz="1069" spc="10" dirty="0">
                <a:latin typeface="Times New Roman"/>
                <a:cs typeface="Times New Roman"/>
              </a:rPr>
              <a:t>perform  </a:t>
            </a:r>
            <a:r>
              <a:rPr sz="1069" spc="5" dirty="0">
                <a:latin typeface="Times New Roman"/>
                <a:cs typeface="Times New Roman"/>
              </a:rPr>
              <a:t>certain tasks: </a:t>
            </a:r>
            <a:r>
              <a:rPr sz="1069" spc="10" dirty="0">
                <a:latin typeface="Times New Roman"/>
                <a:cs typeface="Times New Roman"/>
              </a:rPr>
              <a:t>The oil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poured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engine,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tyres are filled-in with air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etc.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the </a:t>
            </a:r>
            <a:r>
              <a:rPr sz="1069" i="1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method of the </a:t>
            </a:r>
            <a:r>
              <a:rPr sz="1069" i="1" spc="10" dirty="0">
                <a:latin typeface="Times New Roman"/>
                <a:cs typeface="Times New Roman"/>
              </a:rPr>
              <a:t>List</a:t>
            </a:r>
            <a:r>
              <a:rPr sz="1069" i="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class:</a:t>
            </a:r>
            <a:endParaRPr sz="1069">
              <a:latin typeface="Times New Roman"/>
              <a:cs typeface="Times New Roman"/>
            </a:endParaRPr>
          </a:p>
          <a:p>
            <a:pPr marL="75316" marR="3265148">
              <a:lnSpc>
                <a:spcPts val="1264"/>
              </a:lnSpc>
              <a:spcBef>
                <a:spcPts val="83"/>
              </a:spcBef>
            </a:pPr>
            <a:r>
              <a:rPr sz="1069" spc="10" dirty="0">
                <a:latin typeface="Times New Roman"/>
                <a:cs typeface="Times New Roman"/>
              </a:rPr>
              <a:t>/* add() class method </a:t>
            </a:r>
            <a:r>
              <a:rPr sz="1069" spc="5" dirty="0">
                <a:latin typeface="Times New Roman"/>
                <a:cs typeface="Times New Roman"/>
              </a:rPr>
              <a:t>*/  </a:t>
            </a:r>
            <a:r>
              <a:rPr sz="1069" spc="10" dirty="0">
                <a:latin typeface="Times New Roman"/>
                <a:cs typeface="Times New Roman"/>
              </a:rPr>
              <a:t>void   add (int 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addObject)</a:t>
            </a:r>
            <a:endParaRPr sz="1069">
              <a:latin typeface="Times New Roman"/>
              <a:cs typeface="Times New Roman"/>
            </a:endParaRPr>
          </a:p>
          <a:p>
            <a:pPr marL="75316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75316">
              <a:lnSpc>
                <a:spcPts val="1264"/>
              </a:lnSpc>
              <a:buAutoNum type="arabicPeriod"/>
              <a:tabLst>
                <a:tab pos="492643" algn="l"/>
                <a:tab pos="493260" algn="l"/>
              </a:tabLst>
            </a:pPr>
            <a:r>
              <a:rPr sz="1069" spc="10" dirty="0">
                <a:latin typeface="Times New Roman"/>
                <a:cs typeface="Times New Roman"/>
              </a:rPr>
              <a:t>Node *   newNode   </a:t>
            </a:r>
            <a:r>
              <a:rPr sz="1069" spc="15" dirty="0">
                <a:latin typeface="Times New Roman"/>
                <a:cs typeface="Times New Roman"/>
              </a:rPr>
              <a:t>=  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Node();</a:t>
            </a:r>
            <a:endParaRPr sz="1069">
              <a:latin typeface="Times New Roman"/>
              <a:cs typeface="Times New Roman"/>
            </a:endParaRPr>
          </a:p>
          <a:p>
            <a:pPr marL="492643" indent="-417326">
              <a:lnSpc>
                <a:spcPts val="1264"/>
              </a:lnSpc>
              <a:buAutoNum type="arabicPeriod"/>
              <a:tabLst>
                <a:tab pos="492643" algn="l"/>
                <a:tab pos="493260" algn="l"/>
              </a:tabLst>
            </a:pPr>
            <a:r>
              <a:rPr sz="1069" spc="5" dirty="0">
                <a:latin typeface="Times New Roman"/>
                <a:cs typeface="Times New Roman"/>
              </a:rPr>
              <a:t>newNode-&gt;set(addObject);</a:t>
            </a:r>
            <a:endParaRPr sz="1069">
              <a:latin typeface="Times New Roman"/>
              <a:cs typeface="Times New Roman"/>
            </a:endParaRPr>
          </a:p>
          <a:p>
            <a:pPr marL="75316" marR="2702128">
              <a:lnSpc>
                <a:spcPts val="1264"/>
              </a:lnSpc>
              <a:spcBef>
                <a:spcPts val="44"/>
              </a:spcBef>
              <a:buAutoNum type="arabicPeriod"/>
              <a:tabLst>
                <a:tab pos="493260" algn="l"/>
                <a:tab pos="493878" algn="l"/>
              </a:tabLst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currentNode !=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)  </a:t>
            </a:r>
            <a:r>
              <a:rPr sz="1069" spc="10" dirty="0">
                <a:latin typeface="Times New Roman"/>
                <a:cs typeface="Times New Roman"/>
              </a:rPr>
              <a:t>4.	{</a:t>
            </a:r>
            <a:endParaRPr sz="1069">
              <a:latin typeface="Times New Roman"/>
              <a:cs typeface="Times New Roman"/>
            </a:endParaRPr>
          </a:p>
          <a:p>
            <a:pPr marL="75316">
              <a:lnSpc>
                <a:spcPts val="1215"/>
              </a:lnSpc>
              <a:buAutoNum type="arabicPeriod" startAt="5"/>
              <a:tabLst>
                <a:tab pos="911204" algn="l"/>
                <a:tab pos="911821" algn="l"/>
              </a:tabLst>
            </a:pPr>
            <a:r>
              <a:rPr sz="1069" spc="10" dirty="0">
                <a:latin typeface="Times New Roman"/>
                <a:cs typeface="Times New Roman"/>
              </a:rPr>
              <a:t>newNode-&gt;setNext(currentNode-&gt;getNext());</a:t>
            </a:r>
            <a:endParaRPr sz="1069">
              <a:latin typeface="Times New Roman"/>
              <a:cs typeface="Times New Roman"/>
            </a:endParaRPr>
          </a:p>
          <a:p>
            <a:pPr marL="911821" indent="-836505">
              <a:lnSpc>
                <a:spcPts val="1264"/>
              </a:lnSpc>
              <a:buAutoNum type="arabicPeriod" startAt="5"/>
              <a:tabLst>
                <a:tab pos="911204" algn="l"/>
                <a:tab pos="912439" algn="l"/>
              </a:tabLst>
            </a:pPr>
            <a:r>
              <a:rPr sz="1069" spc="10" dirty="0">
                <a:latin typeface="Times New Roman"/>
                <a:cs typeface="Times New Roman"/>
              </a:rPr>
              <a:t>currentNode-&gt;setNext( </a:t>
            </a:r>
            <a:r>
              <a:rPr sz="1069" spc="15" dirty="0">
                <a:latin typeface="Times New Roman"/>
                <a:cs typeface="Times New Roman"/>
              </a:rPr>
              <a:t>newNode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911204" indent="-835888">
              <a:lnSpc>
                <a:spcPts val="1264"/>
              </a:lnSpc>
              <a:buAutoNum type="arabicPeriod" startAt="5"/>
              <a:tabLst>
                <a:tab pos="911204" algn="l"/>
                <a:tab pos="911821" algn="l"/>
              </a:tabLst>
            </a:pPr>
            <a:r>
              <a:rPr sz="1069" spc="10" dirty="0">
                <a:latin typeface="Times New Roman"/>
                <a:cs typeface="Times New Roman"/>
              </a:rPr>
              <a:t>lastCurrentNode  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currentNode;</a:t>
            </a:r>
            <a:endParaRPr sz="1069">
              <a:latin typeface="Times New Roman"/>
              <a:cs typeface="Times New Roman"/>
            </a:endParaRPr>
          </a:p>
          <a:p>
            <a:pPr marL="75316" marR="2377403">
              <a:lnSpc>
                <a:spcPts val="1264"/>
              </a:lnSpc>
              <a:spcBef>
                <a:spcPts val="44"/>
              </a:spcBef>
              <a:buAutoNum type="arabicPeriod" startAt="5"/>
              <a:tabLst>
                <a:tab pos="493260" algn="l"/>
                <a:tab pos="911204" algn="l"/>
                <a:tab pos="911821" algn="l"/>
              </a:tabLst>
            </a:pPr>
            <a:r>
              <a:rPr sz="1069" spc="10" dirty="0">
                <a:latin typeface="Times New Roman"/>
                <a:cs typeface="Times New Roman"/>
              </a:rPr>
              <a:t>currentNode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newNode;  9.	}</a:t>
            </a:r>
            <a:endParaRPr sz="1069">
              <a:latin typeface="Times New Roman"/>
              <a:cs typeface="Times New Roman"/>
            </a:endParaRPr>
          </a:p>
          <a:p>
            <a:pPr marL="75316">
              <a:lnSpc>
                <a:spcPts val="1215"/>
              </a:lnSpc>
              <a:tabLst>
                <a:tab pos="493260" algn="l"/>
              </a:tabLst>
            </a:pPr>
            <a:r>
              <a:rPr sz="1069" spc="10" dirty="0">
                <a:latin typeface="Times New Roman"/>
                <a:cs typeface="Times New Roman"/>
              </a:rPr>
              <a:t>10.	else</a:t>
            </a:r>
            <a:endParaRPr sz="1069">
              <a:latin typeface="Times New Roman"/>
              <a:cs typeface="Times New Roman"/>
            </a:endParaRPr>
          </a:p>
          <a:p>
            <a:pPr marL="75316">
              <a:lnSpc>
                <a:spcPts val="1259"/>
              </a:lnSpc>
              <a:tabLst>
                <a:tab pos="493260" algn="l"/>
              </a:tabLst>
            </a:pPr>
            <a:r>
              <a:rPr sz="1069" spc="10" dirty="0">
                <a:latin typeface="Times New Roman"/>
                <a:cs typeface="Times New Roman"/>
              </a:rPr>
              <a:t>11.	{</a:t>
            </a:r>
            <a:endParaRPr sz="1069">
              <a:latin typeface="Times New Roman"/>
              <a:cs typeface="Times New Roman"/>
            </a:endParaRPr>
          </a:p>
          <a:p>
            <a:pPr marL="911204" indent="-835888">
              <a:lnSpc>
                <a:spcPts val="1264"/>
              </a:lnSpc>
              <a:buAutoNum type="arabicPeriod" startAt="12"/>
              <a:tabLst>
                <a:tab pos="911204" algn="l"/>
                <a:tab pos="911821" algn="l"/>
              </a:tabLst>
            </a:pPr>
            <a:r>
              <a:rPr sz="1069" spc="10" dirty="0">
                <a:latin typeface="Times New Roman"/>
                <a:cs typeface="Times New Roman"/>
              </a:rPr>
              <a:t>newNode-&gt;setNext(NULL);</a:t>
            </a:r>
            <a:endParaRPr sz="1069">
              <a:latin typeface="Times New Roman"/>
              <a:cs typeface="Times New Roman"/>
            </a:endParaRPr>
          </a:p>
          <a:p>
            <a:pPr marL="911204" indent="-835888">
              <a:lnSpc>
                <a:spcPts val="1274"/>
              </a:lnSpc>
              <a:buAutoNum type="arabicPeriod" startAt="12"/>
              <a:tabLst>
                <a:tab pos="911204" algn="l"/>
                <a:tab pos="911821" algn="l"/>
              </a:tabLst>
            </a:pPr>
            <a:r>
              <a:rPr sz="1069" spc="10" dirty="0">
                <a:latin typeface="Times New Roman"/>
                <a:cs typeface="Times New Roman"/>
              </a:rPr>
              <a:t>headNode-&gt;setNext(newNode);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1651" y="6757987"/>
            <a:ext cx="5087673" cy="0"/>
          </a:xfrm>
          <a:custGeom>
            <a:avLst/>
            <a:gdLst/>
            <a:ahLst/>
            <a:cxnLst/>
            <a:rect l="l" t="t" r="r" b="b"/>
            <a:pathLst>
              <a:path w="5233034">
                <a:moveTo>
                  <a:pt x="0" y="0"/>
                </a:moveTo>
                <a:lnTo>
                  <a:pt x="523265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364614" y="6755023"/>
            <a:ext cx="0" cy="2576865"/>
          </a:xfrm>
          <a:custGeom>
            <a:avLst/>
            <a:gdLst/>
            <a:ahLst/>
            <a:cxnLst/>
            <a:rect l="l" t="t" r="r" b="b"/>
            <a:pathLst>
              <a:path h="2650490">
                <a:moveTo>
                  <a:pt x="0" y="0"/>
                </a:moveTo>
                <a:lnTo>
                  <a:pt x="0" y="26502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361651" y="9328679"/>
            <a:ext cx="5081499" cy="0"/>
          </a:xfrm>
          <a:custGeom>
            <a:avLst/>
            <a:gdLst/>
            <a:ahLst/>
            <a:cxnLst/>
            <a:rect l="l" t="t" r="r" b="b"/>
            <a:pathLst>
              <a:path w="5226684">
                <a:moveTo>
                  <a:pt x="0" y="0"/>
                </a:moveTo>
                <a:lnTo>
                  <a:pt x="522655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6445990" y="6755023"/>
            <a:ext cx="0" cy="2576865"/>
          </a:xfrm>
          <a:custGeom>
            <a:avLst/>
            <a:gdLst/>
            <a:ahLst/>
            <a:cxnLst/>
            <a:rect l="l" t="t" r="r" b="b"/>
            <a:pathLst>
              <a:path h="2650490">
                <a:moveTo>
                  <a:pt x="0" y="0"/>
                </a:moveTo>
                <a:lnTo>
                  <a:pt x="0" y="2650236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23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611728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4013" y="1300021"/>
            <a:ext cx="1813807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lastCurrentNode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headNode;  currentNode  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newNode;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7586" y="1292612"/>
            <a:ext cx="865539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14.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15.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  <a:tabLst>
                <a:tab pos="417944" algn="l"/>
              </a:tabLst>
            </a:pPr>
            <a:r>
              <a:rPr sz="1069" spc="10" dirty="0">
                <a:latin typeface="Times New Roman"/>
                <a:cs typeface="Times New Roman"/>
              </a:rPr>
              <a:t>16.	}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  <a:tabLst>
                <a:tab pos="417326" algn="l"/>
              </a:tabLst>
            </a:pPr>
            <a:r>
              <a:rPr sz="1069" spc="5" dirty="0">
                <a:latin typeface="Times New Roman"/>
                <a:cs typeface="Times New Roman"/>
              </a:rPr>
              <a:t>17.	size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++;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1651" y="1296564"/>
            <a:ext cx="5087673" cy="0"/>
          </a:xfrm>
          <a:custGeom>
            <a:avLst/>
            <a:gdLst/>
            <a:ahLst/>
            <a:cxnLst/>
            <a:rect l="l" t="t" r="r" b="b"/>
            <a:pathLst>
              <a:path w="5233034">
                <a:moveTo>
                  <a:pt x="0" y="0"/>
                </a:moveTo>
                <a:lnTo>
                  <a:pt x="5232654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364614" y="1293601"/>
            <a:ext cx="0" cy="973578"/>
          </a:xfrm>
          <a:custGeom>
            <a:avLst/>
            <a:gdLst/>
            <a:ahLst/>
            <a:cxnLst/>
            <a:rect l="l" t="t" r="r" b="b"/>
            <a:pathLst>
              <a:path h="1001394">
                <a:moveTo>
                  <a:pt x="0" y="0"/>
                </a:moveTo>
                <a:lnTo>
                  <a:pt x="0" y="1001267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361651" y="2264463"/>
            <a:ext cx="5081499" cy="0"/>
          </a:xfrm>
          <a:custGeom>
            <a:avLst/>
            <a:gdLst/>
            <a:ahLst/>
            <a:cxnLst/>
            <a:rect l="l" t="t" r="r" b="b"/>
            <a:pathLst>
              <a:path w="5226684">
                <a:moveTo>
                  <a:pt x="0" y="0"/>
                </a:moveTo>
                <a:lnTo>
                  <a:pt x="5226558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6445990" y="1293601"/>
            <a:ext cx="0" cy="973578"/>
          </a:xfrm>
          <a:custGeom>
            <a:avLst/>
            <a:gdLst/>
            <a:ahLst/>
            <a:cxnLst/>
            <a:rect l="l" t="t" r="r" b="b"/>
            <a:pathLst>
              <a:path h="1001394">
                <a:moveTo>
                  <a:pt x="0" y="0"/>
                </a:moveTo>
                <a:lnTo>
                  <a:pt x="0" y="1001267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352206" y="2423685"/>
            <a:ext cx="4853076" cy="5479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interface or signatures of </a:t>
            </a:r>
            <a:r>
              <a:rPr sz="1069" i="1" spc="5" dirty="0">
                <a:latin typeface="Times New Roman"/>
                <a:cs typeface="Times New Roman"/>
              </a:rPr>
              <a:t>add()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is similar </a:t>
            </a:r>
            <a:r>
              <a:rPr sz="1069" spc="10" dirty="0">
                <a:latin typeface="Times New Roman"/>
                <a:cs typeface="Times New Roman"/>
              </a:rPr>
              <a:t>to the one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case of 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takes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object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 be added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parameter.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implementation of this </a:t>
            </a:r>
            <a:r>
              <a:rPr sz="1069" i="1" spc="5" dirty="0">
                <a:latin typeface="Times New Roman"/>
                <a:cs typeface="Times New Roman"/>
              </a:rPr>
              <a:t>add()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bit longer as the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is being  </a:t>
            </a:r>
            <a:r>
              <a:rPr sz="1069" spc="10" dirty="0">
                <a:latin typeface="Times New Roman"/>
                <a:cs typeface="Times New Roman"/>
              </a:rPr>
              <a:t>implemented for </a:t>
            </a:r>
            <a:r>
              <a:rPr sz="1069" spc="5" dirty="0">
                <a:latin typeface="Times New Roman"/>
                <a:cs typeface="Times New Roman"/>
              </a:rPr>
              <a:t>linked list.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first statement,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i="1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object </a:t>
            </a:r>
            <a:r>
              <a:rPr sz="1069" spc="5" dirty="0">
                <a:latin typeface="Times New Roman"/>
                <a:cs typeface="Times New Roman"/>
              </a:rPr>
              <a:t>is created </a:t>
            </a:r>
            <a:r>
              <a:rPr sz="1069" spc="10" dirty="0">
                <a:latin typeface="Times New Roman"/>
                <a:cs typeface="Times New Roman"/>
              </a:rPr>
              <a:t>with 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address </a:t>
            </a:r>
            <a:r>
              <a:rPr sz="1069" spc="5" dirty="0">
                <a:latin typeface="Times New Roman"/>
                <a:cs typeface="Times New Roman"/>
              </a:rPr>
              <a:t>stored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newNode </a:t>
            </a:r>
            <a:r>
              <a:rPr sz="1069" spc="10" dirty="0">
                <a:latin typeface="Times New Roman"/>
                <a:cs typeface="Times New Roman"/>
              </a:rPr>
              <a:t>pointer variable.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second statement </a:t>
            </a:r>
            <a:r>
              <a:rPr sz="1069" spc="5" dirty="0">
                <a:latin typeface="Times New Roman"/>
                <a:cs typeface="Times New Roman"/>
              </a:rPr>
              <a:t>is to </a:t>
            </a:r>
            <a:r>
              <a:rPr sz="1069" spc="10" dirty="0">
                <a:latin typeface="Times New Roman"/>
                <a:cs typeface="Times New Roman"/>
              </a:rPr>
              <a:t>call  </a:t>
            </a:r>
            <a:r>
              <a:rPr sz="1069" i="1" spc="5" dirty="0">
                <a:latin typeface="Times New Roman"/>
                <a:cs typeface="Times New Roman"/>
              </a:rPr>
              <a:t>set()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spc="10" dirty="0">
                <a:latin typeface="Times New Roman"/>
                <a:cs typeface="Times New Roman"/>
              </a:rPr>
              <a:t>pointed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newNode </a:t>
            </a:r>
            <a:r>
              <a:rPr sz="1069" spc="5" dirty="0">
                <a:latin typeface="Times New Roman"/>
                <a:cs typeface="Times New Roman"/>
              </a:rPr>
              <a:t>pointer. </a:t>
            </a:r>
            <a:r>
              <a:rPr sz="1069" spc="10" dirty="0">
                <a:latin typeface="Times New Roman"/>
                <a:cs typeface="Times New Roman"/>
              </a:rPr>
              <a:t>You can note the  way </a:t>
            </a:r>
            <a:r>
              <a:rPr sz="1069" spc="5" dirty="0">
                <a:latin typeface="Times New Roman"/>
                <a:cs typeface="Times New Roman"/>
              </a:rPr>
              <a:t>the method is called.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variable is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most side </a:t>
            </a:r>
            <a:r>
              <a:rPr sz="1069" spc="10" dirty="0">
                <a:latin typeface="Times New Roman"/>
                <a:cs typeface="Times New Roman"/>
              </a:rPr>
              <a:t>then an </a:t>
            </a:r>
            <a:r>
              <a:rPr sz="1069" spc="5" dirty="0">
                <a:latin typeface="Times New Roman"/>
                <a:cs typeface="Times New Roman"/>
              </a:rPr>
              <a:t>arrow sign  (-&gt;), then </a:t>
            </a:r>
            <a:r>
              <a:rPr sz="1069" spc="10" dirty="0">
                <a:latin typeface="Times New Roman"/>
                <a:cs typeface="Times New Roman"/>
              </a:rPr>
              <a:t>the name of the </a:t>
            </a:r>
            <a:r>
              <a:rPr sz="1069" spc="5" dirty="0">
                <a:latin typeface="Times New Roman"/>
                <a:cs typeface="Times New Roman"/>
              </a:rPr>
              <a:t>method with </a:t>
            </a:r>
            <a:r>
              <a:rPr sz="1069" spc="10" dirty="0">
                <a:latin typeface="Times New Roman"/>
                <a:cs typeface="Times New Roman"/>
              </a:rPr>
              <a:t>appropriate arguments </a:t>
            </a:r>
            <a:r>
              <a:rPr sz="1069" spc="5" dirty="0">
                <a:latin typeface="Times New Roman"/>
                <a:cs typeface="Times New Roman"/>
              </a:rPr>
              <a:t>within parenthesis. It is  followed </a:t>
            </a:r>
            <a:r>
              <a:rPr sz="1069" spc="10" dirty="0">
                <a:latin typeface="Times New Roman"/>
                <a:cs typeface="Times New Roman"/>
              </a:rPr>
              <a:t>by the </a:t>
            </a:r>
            <a:r>
              <a:rPr sz="1069" spc="5" dirty="0">
                <a:latin typeface="Times New Roman"/>
                <a:cs typeface="Times New Roman"/>
              </a:rPr>
              <a:t>if-statement that checks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currentNode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i="1" spc="15" dirty="0">
                <a:latin typeface="Times New Roman"/>
                <a:cs typeface="Times New Roman"/>
              </a:rPr>
              <a:t>NULL </a:t>
            </a:r>
            <a:r>
              <a:rPr sz="1069" spc="10" dirty="0">
                <a:latin typeface="Times New Roman"/>
                <a:cs typeface="Times New Roman"/>
              </a:rPr>
              <a:t>to perform  </a:t>
            </a:r>
            <a:r>
              <a:rPr sz="1069" spc="5" dirty="0">
                <a:latin typeface="Times New Roman"/>
                <a:cs typeface="Times New Roman"/>
              </a:rPr>
              <a:t>certain operations 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if-code block. 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if-statement, at </a:t>
            </a:r>
            <a:r>
              <a:rPr sz="1069" spc="10" dirty="0">
                <a:latin typeface="Times New Roman"/>
                <a:cs typeface="Times New Roman"/>
              </a:rPr>
              <a:t>line </a:t>
            </a:r>
            <a:r>
              <a:rPr sz="1069" spc="5" dirty="0">
                <a:latin typeface="Times New Roman"/>
                <a:cs typeface="Times New Roman"/>
              </a:rPr>
              <a:t>5,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i="1" spc="10" dirty="0">
                <a:latin typeface="Times New Roman"/>
                <a:cs typeface="Times New Roman"/>
              </a:rPr>
              <a:t>nextNode </a:t>
            </a:r>
            <a:r>
              <a:rPr sz="1069" spc="5" dirty="0">
                <a:latin typeface="Times New Roman"/>
                <a:cs typeface="Times New Roman"/>
              </a:rPr>
              <a:t>pointer of the </a:t>
            </a:r>
            <a:r>
              <a:rPr sz="1069" spc="10" dirty="0">
                <a:latin typeface="Times New Roman"/>
                <a:cs typeface="Times New Roman"/>
              </a:rPr>
              <a:t>new node </a:t>
            </a:r>
            <a:r>
              <a:rPr sz="1069" spc="5" dirty="0">
                <a:latin typeface="Times New Roman"/>
                <a:cs typeface="Times New Roman"/>
              </a:rPr>
              <a:t>is being </a:t>
            </a:r>
            <a:r>
              <a:rPr sz="1069" spc="10" dirty="0">
                <a:latin typeface="Times New Roman"/>
                <a:cs typeface="Times New Roman"/>
              </a:rPr>
              <a:t>set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nextNode </a:t>
            </a:r>
            <a:r>
              <a:rPr sz="1069" spc="5" dirty="0">
                <a:latin typeface="Times New Roman"/>
                <a:cs typeface="Times New Roman"/>
              </a:rPr>
              <a:t>of the object </a:t>
            </a:r>
            <a:r>
              <a:rPr sz="1069" spc="10" dirty="0">
                <a:latin typeface="Times New Roman"/>
                <a:cs typeface="Times New Roman"/>
              </a:rPr>
              <a:t>pointed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currentNode </a:t>
            </a:r>
            <a:r>
              <a:rPr sz="1069" spc="5" dirty="0">
                <a:latin typeface="Times New Roman"/>
                <a:cs typeface="Times New Roman"/>
              </a:rPr>
              <a:t>pointer. In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5" dirty="0">
                <a:latin typeface="Times New Roman"/>
                <a:cs typeface="Times New Roman"/>
              </a:rPr>
              <a:t>to understand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statements given in this </a:t>
            </a:r>
            <a:r>
              <a:rPr sz="1069" spc="10" dirty="0">
                <a:latin typeface="Times New Roman"/>
                <a:cs typeface="Times New Roman"/>
              </a:rPr>
              <a:t>code  properly, </a:t>
            </a:r>
            <a:r>
              <a:rPr sz="1069" spc="5" dirty="0">
                <a:latin typeface="Times New Roman"/>
                <a:cs typeface="Times New Roman"/>
              </a:rPr>
              <a:t>consider </a:t>
            </a:r>
            <a:r>
              <a:rPr sz="1069" spc="10" dirty="0">
                <a:latin typeface="Times New Roman"/>
                <a:cs typeface="Times New Roman"/>
              </a:rPr>
              <a:t>the fig 2 above, where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added a node </a:t>
            </a:r>
            <a:r>
              <a:rPr sz="1069" spc="5" dirty="0">
                <a:latin typeface="Times New Roman"/>
                <a:cs typeface="Times New Roman"/>
              </a:rPr>
              <a:t>in the linked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We have  </a:t>
            </a:r>
            <a:r>
              <a:rPr sz="1069" spc="10" dirty="0">
                <a:latin typeface="Times New Roman"/>
                <a:cs typeface="Times New Roman"/>
              </a:rPr>
              <a:t>done </a:t>
            </a:r>
            <a:r>
              <a:rPr sz="1069" spc="5" dirty="0">
                <a:latin typeface="Times New Roman"/>
                <a:cs typeface="Times New Roman"/>
              </a:rPr>
              <a:t>step </a:t>
            </a:r>
            <a:r>
              <a:rPr sz="1069" spc="10" dirty="0">
                <a:latin typeface="Times New Roman"/>
                <a:cs typeface="Times New Roman"/>
              </a:rPr>
              <a:t>1 at line5.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line </a:t>
            </a:r>
            <a:r>
              <a:rPr sz="1069" spc="5" dirty="0">
                <a:latin typeface="Times New Roman"/>
                <a:cs typeface="Times New Roman"/>
              </a:rPr>
              <a:t>6,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performing </a:t>
            </a:r>
            <a:r>
              <a:rPr sz="1069" spc="5" dirty="0">
                <a:latin typeface="Times New Roman"/>
                <a:cs typeface="Times New Roman"/>
              </a:rPr>
              <a:t>the second step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setting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i="1" spc="10" dirty="0">
                <a:latin typeface="Times New Roman"/>
                <a:cs typeface="Times New Roman"/>
              </a:rPr>
              <a:t>newNode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i="1" spc="10" dirty="0">
                <a:latin typeface="Times New Roman"/>
                <a:cs typeface="Times New Roman"/>
              </a:rPr>
              <a:t>nextNode </a:t>
            </a:r>
            <a:r>
              <a:rPr sz="1069" spc="10" dirty="0">
                <a:latin typeface="Times New Roman"/>
                <a:cs typeface="Times New Roman"/>
              </a:rPr>
              <a:t>pointer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object pointed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currentNode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At line  </a:t>
            </a:r>
            <a:r>
              <a:rPr sz="1069" spc="5" dirty="0">
                <a:latin typeface="Times New Roman"/>
                <a:cs typeface="Times New Roman"/>
              </a:rPr>
              <a:t>7, </a:t>
            </a:r>
            <a:r>
              <a:rPr sz="1069" spc="10" dirty="0">
                <a:latin typeface="Times New Roman"/>
                <a:cs typeface="Times New Roman"/>
              </a:rPr>
              <a:t>we are </a:t>
            </a:r>
            <a:r>
              <a:rPr sz="1069" spc="5" dirty="0">
                <a:latin typeface="Times New Roman"/>
                <a:cs typeface="Times New Roman"/>
              </a:rPr>
              <a:t>saving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position (address) of the </a:t>
            </a:r>
            <a:r>
              <a:rPr sz="1069" i="1" spc="5" dirty="0">
                <a:latin typeface="Times New Roman"/>
                <a:cs typeface="Times New Roman"/>
              </a:rPr>
              <a:t>currentNode </a:t>
            </a:r>
            <a:r>
              <a:rPr sz="1069" spc="5" dirty="0">
                <a:latin typeface="Times New Roman"/>
                <a:cs typeface="Times New Roman"/>
              </a:rPr>
              <a:t>pointer in </a:t>
            </a:r>
            <a:r>
              <a:rPr sz="1069" spc="10" dirty="0">
                <a:latin typeface="Times New Roman"/>
                <a:cs typeface="Times New Roman"/>
              </a:rPr>
              <a:t>the  pointer variable </a:t>
            </a:r>
            <a:r>
              <a:rPr sz="1069" i="1" spc="10" dirty="0">
                <a:latin typeface="Times New Roman"/>
                <a:cs typeface="Times New Roman"/>
              </a:rPr>
              <a:t>lastCurrentNode</a:t>
            </a:r>
            <a:r>
              <a:rPr sz="1069" spc="10" dirty="0">
                <a:latin typeface="Times New Roman"/>
                <a:cs typeface="Times New Roman"/>
              </a:rPr>
              <a:t>, which might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useful for backward traversing.  </a:t>
            </a:r>
            <a:r>
              <a:rPr sz="1069" spc="10" dirty="0">
                <a:latin typeface="Times New Roman"/>
                <a:cs typeface="Times New Roman"/>
              </a:rPr>
              <a:t>Although, the fig 1 </a:t>
            </a:r>
            <a:r>
              <a:rPr sz="1069" spc="5" dirty="0">
                <a:latin typeface="Times New Roman"/>
                <a:cs typeface="Times New Roman"/>
              </a:rPr>
              <a:t>(left </a:t>
            </a:r>
            <a:r>
              <a:rPr sz="1069" spc="10" dirty="0">
                <a:latin typeface="Times New Roman"/>
                <a:cs typeface="Times New Roman"/>
              </a:rPr>
              <a:t>part) indicates movement in one direction from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to right  </a:t>
            </a:r>
            <a:r>
              <a:rPr sz="1069" spc="5" dirty="0">
                <a:latin typeface="Times New Roman"/>
                <a:cs typeface="Times New Roman"/>
              </a:rPr>
              <a:t>but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lastCurrentNode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node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used 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back() </a:t>
            </a:r>
            <a:r>
              <a:rPr sz="1069" spc="10" dirty="0">
                <a:latin typeface="Times New Roman"/>
                <a:cs typeface="Times New Roman"/>
              </a:rPr>
              <a:t>member </a:t>
            </a:r>
            <a:r>
              <a:rPr sz="1069" spc="5" dirty="0">
                <a:latin typeface="Times New Roman"/>
                <a:cs typeface="Times New Roman"/>
              </a:rPr>
              <a:t>function to  </a:t>
            </a:r>
            <a:r>
              <a:rPr sz="1069" spc="10" dirty="0">
                <a:latin typeface="Times New Roman"/>
                <a:cs typeface="Times New Roman"/>
              </a:rPr>
              <a:t>traverse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position </a:t>
            </a:r>
            <a:r>
              <a:rPr sz="1069" spc="15" dirty="0">
                <a:latin typeface="Times New Roman"/>
                <a:cs typeface="Times New Roman"/>
              </a:rPr>
              <a:t>back from </a:t>
            </a:r>
            <a:r>
              <a:rPr sz="1069" spc="10" dirty="0">
                <a:latin typeface="Times New Roman"/>
                <a:cs typeface="Times New Roman"/>
              </a:rPr>
              <a:t>right to </a:t>
            </a:r>
            <a:r>
              <a:rPr sz="1069" spc="5" dirty="0">
                <a:latin typeface="Times New Roman"/>
                <a:cs typeface="Times New Roman"/>
              </a:rPr>
              <a:t>left.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spc="10" dirty="0">
                <a:latin typeface="Times New Roman"/>
                <a:cs typeface="Times New Roman"/>
              </a:rPr>
              <a:t>8,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currentNode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assigned the </a:t>
            </a:r>
            <a:r>
              <a:rPr sz="1069" spc="5" dirty="0">
                <a:latin typeface="Times New Roman"/>
                <a:cs typeface="Times New Roman"/>
              </a:rPr>
              <a:t>address of </a:t>
            </a:r>
            <a:r>
              <a:rPr sz="1069" spc="10" dirty="0">
                <a:latin typeface="Times New Roman"/>
                <a:cs typeface="Times New Roman"/>
              </a:rPr>
              <a:t>the object </a:t>
            </a:r>
            <a:r>
              <a:rPr sz="1069" spc="5" dirty="0">
                <a:latin typeface="Times New Roman"/>
                <a:cs typeface="Times New Roman"/>
              </a:rPr>
              <a:t>pointed to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i="1" spc="10" dirty="0">
                <a:latin typeface="Times New Roman"/>
                <a:cs typeface="Times New Roman"/>
              </a:rPr>
              <a:t>newNode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way, a new node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added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already </a:t>
            </a:r>
            <a:r>
              <a:rPr sz="1069" spc="5" dirty="0">
                <a:latin typeface="Times New Roman"/>
                <a:cs typeface="Times New Roman"/>
              </a:rPr>
              <a:t>existent linked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Line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10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start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else</a:t>
            </a:r>
            <a:r>
              <a:rPr sz="1069" i="1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part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if-statement.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executed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if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currentNode</a:t>
            </a:r>
            <a:r>
              <a:rPr sz="1069" i="1" spc="68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10"/>
              </a:spcBef>
            </a:pPr>
            <a:r>
              <a:rPr sz="1069" i="1" spc="15" dirty="0">
                <a:latin typeface="Times New Roman"/>
                <a:cs typeface="Times New Roman"/>
              </a:rPr>
              <a:t>NULL</a:t>
            </a:r>
            <a:r>
              <a:rPr sz="1069" spc="15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there is </a:t>
            </a:r>
            <a:r>
              <a:rPr sz="1069" spc="10" dirty="0">
                <a:latin typeface="Times New Roman"/>
                <a:cs typeface="Times New Roman"/>
              </a:rPr>
              <a:t>no node </a:t>
            </a:r>
            <a:r>
              <a:rPr sz="1069" spc="5" dirty="0">
                <a:latin typeface="Times New Roman"/>
                <a:cs typeface="Times New Roman"/>
              </a:rPr>
              <a:t>present in the list previously and first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going 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added.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12,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setting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nextNode </a:t>
            </a:r>
            <a:r>
              <a:rPr sz="1069" spc="10" dirty="0">
                <a:latin typeface="Times New Roman"/>
                <a:cs typeface="Times New Roman"/>
              </a:rPr>
              <a:t>pointer of the object  </a:t>
            </a:r>
            <a:r>
              <a:rPr sz="1069" spc="5" dirty="0">
                <a:latin typeface="Times New Roman"/>
                <a:cs typeface="Times New Roman"/>
              </a:rPr>
              <a:t>pointed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i="1" spc="10" dirty="0">
                <a:latin typeface="Times New Roman"/>
                <a:cs typeface="Times New Roman"/>
              </a:rPr>
              <a:t>newNode </a:t>
            </a:r>
            <a:r>
              <a:rPr sz="1069" spc="10" dirty="0">
                <a:latin typeface="Times New Roman"/>
                <a:cs typeface="Times New Roman"/>
              </a:rPr>
              <a:t>pointer.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nextNode </a:t>
            </a:r>
            <a:r>
              <a:rPr sz="1069" spc="5" dirty="0">
                <a:latin typeface="Times New Roman"/>
                <a:cs typeface="Times New Roman"/>
              </a:rPr>
              <a:t>is being set to </a:t>
            </a:r>
            <a:r>
              <a:rPr sz="1069" i="1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by calling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setNext() </a:t>
            </a:r>
            <a:r>
              <a:rPr sz="1069" spc="5" dirty="0">
                <a:latin typeface="Times New Roman"/>
                <a:cs typeface="Times New Roman"/>
              </a:rPr>
              <a:t>method.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at line 13,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point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head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i="1" spc="10" dirty="0">
                <a:latin typeface="Times New Roman"/>
                <a:cs typeface="Times New Roman"/>
              </a:rPr>
              <a:t>headNode</a:t>
            </a:r>
            <a:r>
              <a:rPr sz="1069" spc="10" dirty="0">
                <a:latin typeface="Times New Roman"/>
                <a:cs typeface="Times New Roman"/>
              </a:rPr>
              <a:t>) to this </a:t>
            </a:r>
            <a:r>
              <a:rPr sz="1069" spc="15" dirty="0">
                <a:latin typeface="Times New Roman"/>
                <a:cs typeface="Times New Roman"/>
              </a:rPr>
              <a:t>new  </a:t>
            </a:r>
            <a:r>
              <a:rPr sz="1069" spc="10" dirty="0">
                <a:latin typeface="Times New Roman"/>
                <a:cs typeface="Times New Roman"/>
              </a:rPr>
              <a:t>node pointed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i="1" spc="10" dirty="0">
                <a:latin typeface="Times New Roman"/>
                <a:cs typeface="Times New Roman"/>
              </a:rPr>
              <a:t>newNode </a:t>
            </a:r>
            <a:r>
              <a:rPr sz="1069" spc="5" dirty="0">
                <a:latin typeface="Times New Roman"/>
                <a:cs typeface="Times New Roman"/>
              </a:rPr>
              <a:t>pointer. </a:t>
            </a:r>
            <a:r>
              <a:rPr sz="1069" spc="10" dirty="0">
                <a:latin typeface="Times New Roman"/>
                <a:cs typeface="Times New Roman"/>
              </a:rPr>
              <a:t>Note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i="1" spc="10" dirty="0">
                <a:latin typeface="Times New Roman"/>
                <a:cs typeface="Times New Roman"/>
              </a:rPr>
              <a:t>headNode </a:t>
            </a:r>
            <a:r>
              <a:rPr sz="1069" spc="5" dirty="0">
                <a:latin typeface="Times New Roman"/>
                <a:cs typeface="Times New Roman"/>
              </a:rPr>
              <a:t>is pointing to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there despite the fact that the </a:t>
            </a:r>
            <a:r>
              <a:rPr sz="1069" i="1" spc="5" dirty="0">
                <a:latin typeface="Times New Roman"/>
                <a:cs typeface="Times New Roman"/>
              </a:rPr>
              <a:t>size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linked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0. Actually, </a:t>
            </a:r>
            <a:r>
              <a:rPr sz="1069" spc="10" dirty="0">
                <a:latin typeface="Times New Roman"/>
                <a:cs typeface="Times New Roman"/>
              </a:rPr>
              <a:t>we have allocated a  </a:t>
            </a:r>
            <a:r>
              <a:rPr sz="1069" i="1" spc="10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object for </a:t>
            </a:r>
            <a:r>
              <a:rPr sz="1069" i="1" spc="10" dirty="0">
                <a:latin typeface="Times New Roman"/>
                <a:cs typeface="Times New Roman"/>
              </a:rPr>
              <a:t>headNode </a:t>
            </a:r>
            <a:r>
              <a:rPr sz="1069" spc="5" dirty="0">
                <a:latin typeface="Times New Roman"/>
                <a:cs typeface="Times New Roman"/>
              </a:rPr>
              <a:t>pointer. Although,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don’t need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object here, yet </a:t>
            </a:r>
            <a:r>
              <a:rPr sz="1069" spc="5" dirty="0">
                <a:latin typeface="Times New Roman"/>
                <a:cs typeface="Times New Roman"/>
              </a:rPr>
              <a:t>it 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helpful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perform other </a:t>
            </a:r>
            <a:r>
              <a:rPr sz="1069" spc="5" dirty="0">
                <a:latin typeface="Times New Roman"/>
                <a:cs typeface="Times New Roman"/>
              </a:rPr>
              <a:t>operations like </a:t>
            </a:r>
            <a:r>
              <a:rPr sz="1069" i="1" spc="10" dirty="0">
                <a:latin typeface="Times New Roman"/>
                <a:cs typeface="Times New Roman"/>
              </a:rPr>
              <a:t>remove()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find()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5" dirty="0">
                <a:latin typeface="Times New Roman"/>
                <a:cs typeface="Times New Roman"/>
              </a:rPr>
              <a:t>At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14,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headNode</a:t>
            </a:r>
            <a:r>
              <a:rPr sz="1069" i="1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address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being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assigned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lastCurrentNode.</a:t>
            </a:r>
            <a:r>
              <a:rPr sz="1069" i="1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15,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i="1" spc="10" dirty="0">
                <a:latin typeface="Times New Roman"/>
                <a:cs typeface="Times New Roman"/>
              </a:rPr>
              <a:t>currentNode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assigned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address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newNode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the end i.e. at </a:t>
            </a:r>
            <a:r>
              <a:rPr sz="1069" spc="10" dirty="0">
                <a:latin typeface="Times New Roman"/>
                <a:cs typeface="Times New Roman"/>
              </a:rPr>
              <a:t>line </a:t>
            </a:r>
            <a:r>
              <a:rPr sz="1069" spc="5" dirty="0">
                <a:latin typeface="Times New Roman"/>
                <a:cs typeface="Times New Roman"/>
              </a:rPr>
              <a:t>17, 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i="1" spc="5" dirty="0">
                <a:latin typeface="Times New Roman"/>
                <a:cs typeface="Times New Roman"/>
              </a:rPr>
              <a:t>size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is incremented </a:t>
            </a:r>
            <a:r>
              <a:rPr sz="1069" spc="10" dirty="0">
                <a:latin typeface="Times New Roman"/>
                <a:cs typeface="Times New Roman"/>
              </a:rPr>
              <a:t>by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24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134196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80" y="8653348"/>
            <a:ext cx="4851841" cy="699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Fig </a:t>
            </a:r>
            <a:r>
              <a:rPr sz="1069" spc="5" dirty="0">
                <a:latin typeface="Times New Roman"/>
                <a:cs typeface="Times New Roman"/>
              </a:rPr>
              <a:t>4. </a:t>
            </a:r>
            <a:r>
              <a:rPr sz="1069" spc="10" dirty="0">
                <a:latin typeface="Times New Roman"/>
                <a:cs typeface="Times New Roman"/>
              </a:rPr>
              <a:t>More Nodes added </a:t>
            </a:r>
            <a:r>
              <a:rPr sz="1069" spc="5" dirty="0">
                <a:latin typeface="Times New Roman"/>
                <a:cs typeface="Times New Roman"/>
              </a:rPr>
              <a:t>into linked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remaining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methods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linked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get()</a:t>
            </a:r>
            <a:r>
              <a:rPr sz="1069" i="1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i="1" spc="10" dirty="0">
                <a:latin typeface="Times New Roman"/>
                <a:cs typeface="Times New Roman"/>
              </a:rPr>
              <a:t>List </a:t>
            </a:r>
            <a:r>
              <a:rPr sz="1069" spc="5" dirty="0">
                <a:latin typeface="Times New Roman"/>
                <a:cs typeface="Times New Roman"/>
              </a:rPr>
              <a:t>class is given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19837" y="1508442"/>
            <a:ext cx="445735" cy="222250"/>
          </a:xfrm>
          <a:custGeom>
            <a:avLst/>
            <a:gdLst/>
            <a:ahLst/>
            <a:cxnLst/>
            <a:rect l="l" t="t" r="r" b="b"/>
            <a:pathLst>
              <a:path w="458470" h="228600">
                <a:moveTo>
                  <a:pt x="457962" y="0"/>
                </a:moveTo>
                <a:lnTo>
                  <a:pt x="0" y="0"/>
                </a:lnTo>
                <a:lnTo>
                  <a:pt x="0" y="228600"/>
                </a:lnTo>
                <a:lnTo>
                  <a:pt x="457962" y="228600"/>
                </a:lnTo>
                <a:lnTo>
                  <a:pt x="4579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4916170" y="1508442"/>
            <a:ext cx="0" cy="22225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4916170" y="1541039"/>
            <a:ext cx="149401" cy="166070"/>
          </a:xfrm>
          <a:custGeom>
            <a:avLst/>
            <a:gdLst/>
            <a:ahLst/>
            <a:cxnLst/>
            <a:rect l="l" t="t" r="r" b="b"/>
            <a:pathLst>
              <a:path w="153670" h="170815">
                <a:moveTo>
                  <a:pt x="153162" y="0"/>
                </a:moveTo>
                <a:lnTo>
                  <a:pt x="0" y="1706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3250282" y="1515603"/>
            <a:ext cx="5895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headNode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21243" y="1615122"/>
            <a:ext cx="598840" cy="69762"/>
          </a:xfrm>
          <a:custGeom>
            <a:avLst/>
            <a:gdLst/>
            <a:ahLst/>
            <a:cxnLst/>
            <a:rect l="l" t="t" r="r" b="b"/>
            <a:pathLst>
              <a:path w="615950" h="71755">
                <a:moveTo>
                  <a:pt x="544067" y="0"/>
                </a:moveTo>
                <a:lnTo>
                  <a:pt x="567689" y="35814"/>
                </a:lnTo>
                <a:lnTo>
                  <a:pt x="544067" y="71627"/>
                </a:lnTo>
                <a:lnTo>
                  <a:pt x="608076" y="39624"/>
                </a:lnTo>
                <a:lnTo>
                  <a:pt x="567689" y="39624"/>
                </a:lnTo>
                <a:lnTo>
                  <a:pt x="570738" y="38862"/>
                </a:lnTo>
                <a:lnTo>
                  <a:pt x="572262" y="35814"/>
                </a:lnTo>
                <a:lnTo>
                  <a:pt x="570738" y="32003"/>
                </a:lnTo>
                <a:lnTo>
                  <a:pt x="567689" y="31242"/>
                </a:lnTo>
                <a:lnTo>
                  <a:pt x="606551" y="31242"/>
                </a:lnTo>
                <a:lnTo>
                  <a:pt x="544067" y="0"/>
                </a:lnTo>
                <a:close/>
              </a:path>
              <a:path w="615950" h="71755">
                <a:moveTo>
                  <a:pt x="564674" y="31242"/>
                </a:moveTo>
                <a:lnTo>
                  <a:pt x="4572" y="31242"/>
                </a:lnTo>
                <a:lnTo>
                  <a:pt x="1524" y="32003"/>
                </a:lnTo>
                <a:lnTo>
                  <a:pt x="0" y="35814"/>
                </a:lnTo>
                <a:lnTo>
                  <a:pt x="1524" y="38862"/>
                </a:lnTo>
                <a:lnTo>
                  <a:pt x="4572" y="39624"/>
                </a:lnTo>
                <a:lnTo>
                  <a:pt x="565177" y="39624"/>
                </a:lnTo>
                <a:lnTo>
                  <a:pt x="567689" y="35814"/>
                </a:lnTo>
                <a:lnTo>
                  <a:pt x="564674" y="31242"/>
                </a:lnTo>
                <a:close/>
              </a:path>
              <a:path w="615950" h="71755">
                <a:moveTo>
                  <a:pt x="606551" y="31242"/>
                </a:moveTo>
                <a:lnTo>
                  <a:pt x="567689" y="31242"/>
                </a:lnTo>
                <a:lnTo>
                  <a:pt x="570738" y="32003"/>
                </a:lnTo>
                <a:lnTo>
                  <a:pt x="572262" y="35814"/>
                </a:lnTo>
                <a:lnTo>
                  <a:pt x="570738" y="38862"/>
                </a:lnTo>
                <a:lnTo>
                  <a:pt x="567689" y="39624"/>
                </a:lnTo>
                <a:lnTo>
                  <a:pt x="608076" y="39624"/>
                </a:lnTo>
                <a:lnTo>
                  <a:pt x="615696" y="35814"/>
                </a:lnTo>
                <a:lnTo>
                  <a:pt x="606551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5923950" y="1524494"/>
            <a:ext cx="45993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size </a:t>
            </a:r>
            <a:r>
              <a:rPr sz="1069" b="1" spc="15" dirty="0">
                <a:latin typeface="Times New Roman"/>
                <a:cs typeface="Times New Roman"/>
              </a:rPr>
              <a:t>=</a:t>
            </a:r>
            <a:r>
              <a:rPr sz="1069" b="1" spc="-83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4921" y="1524494"/>
            <a:ext cx="58649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List </a:t>
            </a:r>
            <a:r>
              <a:rPr sz="1069" b="1" spc="209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list;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0295" y="2369785"/>
            <a:ext cx="5895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headNode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95326" y="2462635"/>
            <a:ext cx="227188" cy="69762"/>
          </a:xfrm>
          <a:custGeom>
            <a:avLst/>
            <a:gdLst/>
            <a:ahLst/>
            <a:cxnLst/>
            <a:rect l="l" t="t" r="r" b="b"/>
            <a:pathLst>
              <a:path w="233679" h="71755">
                <a:moveTo>
                  <a:pt x="161543" y="0"/>
                </a:moveTo>
                <a:lnTo>
                  <a:pt x="185927" y="35814"/>
                </a:lnTo>
                <a:lnTo>
                  <a:pt x="161543" y="71627"/>
                </a:lnTo>
                <a:lnTo>
                  <a:pt x="224027" y="40386"/>
                </a:lnTo>
                <a:lnTo>
                  <a:pt x="185927" y="40386"/>
                </a:lnTo>
                <a:lnTo>
                  <a:pt x="188975" y="38862"/>
                </a:lnTo>
                <a:lnTo>
                  <a:pt x="189737" y="35814"/>
                </a:lnTo>
                <a:lnTo>
                  <a:pt x="188975" y="32766"/>
                </a:lnTo>
                <a:lnTo>
                  <a:pt x="185927" y="31242"/>
                </a:lnTo>
                <a:lnTo>
                  <a:pt x="224027" y="31242"/>
                </a:lnTo>
                <a:lnTo>
                  <a:pt x="161543" y="0"/>
                </a:lnTo>
                <a:close/>
              </a:path>
              <a:path w="233679" h="71755">
                <a:moveTo>
                  <a:pt x="182815" y="31242"/>
                </a:moveTo>
                <a:lnTo>
                  <a:pt x="4572" y="31242"/>
                </a:lnTo>
                <a:lnTo>
                  <a:pt x="1524" y="32766"/>
                </a:lnTo>
                <a:lnTo>
                  <a:pt x="0" y="35814"/>
                </a:lnTo>
                <a:lnTo>
                  <a:pt x="1524" y="38862"/>
                </a:lnTo>
                <a:lnTo>
                  <a:pt x="4572" y="40386"/>
                </a:lnTo>
                <a:lnTo>
                  <a:pt x="182815" y="40386"/>
                </a:lnTo>
                <a:lnTo>
                  <a:pt x="185927" y="35814"/>
                </a:lnTo>
                <a:lnTo>
                  <a:pt x="182815" y="31242"/>
                </a:lnTo>
                <a:close/>
              </a:path>
              <a:path w="233679" h="71755">
                <a:moveTo>
                  <a:pt x="224027" y="31242"/>
                </a:moveTo>
                <a:lnTo>
                  <a:pt x="185927" y="31242"/>
                </a:lnTo>
                <a:lnTo>
                  <a:pt x="188975" y="32766"/>
                </a:lnTo>
                <a:lnTo>
                  <a:pt x="189737" y="35814"/>
                </a:lnTo>
                <a:lnTo>
                  <a:pt x="188975" y="38862"/>
                </a:lnTo>
                <a:lnTo>
                  <a:pt x="185927" y="40386"/>
                </a:lnTo>
                <a:lnTo>
                  <a:pt x="224027" y="40386"/>
                </a:lnTo>
                <a:lnTo>
                  <a:pt x="233172" y="35814"/>
                </a:lnTo>
                <a:lnTo>
                  <a:pt x="224027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4943087" y="2007516"/>
            <a:ext cx="72169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currentNode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13579" y="2412012"/>
            <a:ext cx="45993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size </a:t>
            </a:r>
            <a:r>
              <a:rPr sz="1069" b="1" spc="15" dirty="0">
                <a:latin typeface="Times New Roman"/>
                <a:cs typeface="Times New Roman"/>
              </a:rPr>
              <a:t>=</a:t>
            </a:r>
            <a:r>
              <a:rPr sz="1069" b="1" spc="-83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82882" y="2170006"/>
            <a:ext cx="69762" cy="206199"/>
          </a:xfrm>
          <a:custGeom>
            <a:avLst/>
            <a:gdLst/>
            <a:ahLst/>
            <a:cxnLst/>
            <a:rect l="l" t="t" r="r" b="b"/>
            <a:pathLst>
              <a:path w="71754" h="212089">
                <a:moveTo>
                  <a:pt x="0" y="140207"/>
                </a:moveTo>
                <a:lnTo>
                  <a:pt x="35813" y="211835"/>
                </a:lnTo>
                <a:lnTo>
                  <a:pt x="57150" y="169163"/>
                </a:lnTo>
                <a:lnTo>
                  <a:pt x="35813" y="169163"/>
                </a:lnTo>
                <a:lnTo>
                  <a:pt x="32765" y="167639"/>
                </a:lnTo>
                <a:lnTo>
                  <a:pt x="31241" y="164591"/>
                </a:lnTo>
                <a:lnTo>
                  <a:pt x="31241" y="161479"/>
                </a:lnTo>
                <a:lnTo>
                  <a:pt x="0" y="140207"/>
                </a:lnTo>
                <a:close/>
              </a:path>
              <a:path w="71754" h="212089">
                <a:moveTo>
                  <a:pt x="40386" y="161479"/>
                </a:moveTo>
                <a:lnTo>
                  <a:pt x="35813" y="164591"/>
                </a:lnTo>
                <a:lnTo>
                  <a:pt x="31241" y="164591"/>
                </a:lnTo>
                <a:lnTo>
                  <a:pt x="32765" y="167639"/>
                </a:lnTo>
                <a:lnTo>
                  <a:pt x="35813" y="169163"/>
                </a:lnTo>
                <a:lnTo>
                  <a:pt x="38862" y="167639"/>
                </a:lnTo>
                <a:lnTo>
                  <a:pt x="40386" y="164591"/>
                </a:lnTo>
                <a:lnTo>
                  <a:pt x="35813" y="164591"/>
                </a:lnTo>
                <a:lnTo>
                  <a:pt x="31241" y="161479"/>
                </a:lnTo>
                <a:lnTo>
                  <a:pt x="40386" y="161479"/>
                </a:lnTo>
                <a:close/>
              </a:path>
              <a:path w="71754" h="212089">
                <a:moveTo>
                  <a:pt x="71627" y="140207"/>
                </a:moveTo>
                <a:lnTo>
                  <a:pt x="40386" y="161479"/>
                </a:lnTo>
                <a:lnTo>
                  <a:pt x="40386" y="164591"/>
                </a:lnTo>
                <a:lnTo>
                  <a:pt x="38862" y="167639"/>
                </a:lnTo>
                <a:lnTo>
                  <a:pt x="35813" y="169163"/>
                </a:lnTo>
                <a:lnTo>
                  <a:pt x="57150" y="169163"/>
                </a:lnTo>
                <a:lnTo>
                  <a:pt x="71627" y="140207"/>
                </a:lnTo>
                <a:close/>
              </a:path>
              <a:path w="71754" h="212089">
                <a:moveTo>
                  <a:pt x="35813" y="0"/>
                </a:moveTo>
                <a:lnTo>
                  <a:pt x="32765" y="1524"/>
                </a:lnTo>
                <a:lnTo>
                  <a:pt x="31241" y="4572"/>
                </a:lnTo>
                <a:lnTo>
                  <a:pt x="31241" y="161479"/>
                </a:lnTo>
                <a:lnTo>
                  <a:pt x="35813" y="164591"/>
                </a:lnTo>
                <a:lnTo>
                  <a:pt x="40386" y="161479"/>
                </a:lnTo>
                <a:lnTo>
                  <a:pt x="40386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443519" y="2618211"/>
            <a:ext cx="69762" cy="206816"/>
          </a:xfrm>
          <a:custGeom>
            <a:avLst/>
            <a:gdLst/>
            <a:ahLst/>
            <a:cxnLst/>
            <a:rect l="l" t="t" r="r" b="b"/>
            <a:pathLst>
              <a:path w="71754" h="212725">
                <a:moveTo>
                  <a:pt x="35813" y="48005"/>
                </a:moveTo>
                <a:lnTo>
                  <a:pt x="31241" y="51021"/>
                </a:lnTo>
                <a:lnTo>
                  <a:pt x="31241" y="208025"/>
                </a:lnTo>
                <a:lnTo>
                  <a:pt x="32765" y="211074"/>
                </a:lnTo>
                <a:lnTo>
                  <a:pt x="35813" y="212598"/>
                </a:lnTo>
                <a:lnTo>
                  <a:pt x="38862" y="211074"/>
                </a:lnTo>
                <a:lnTo>
                  <a:pt x="40386" y="208025"/>
                </a:lnTo>
                <a:lnTo>
                  <a:pt x="40386" y="51021"/>
                </a:lnTo>
                <a:lnTo>
                  <a:pt x="35813" y="48005"/>
                </a:lnTo>
                <a:close/>
              </a:path>
              <a:path w="71754" h="212725">
                <a:moveTo>
                  <a:pt x="35813" y="0"/>
                </a:moveTo>
                <a:lnTo>
                  <a:pt x="0" y="71627"/>
                </a:lnTo>
                <a:lnTo>
                  <a:pt x="31241" y="51021"/>
                </a:lnTo>
                <a:lnTo>
                  <a:pt x="31241" y="48005"/>
                </a:lnTo>
                <a:lnTo>
                  <a:pt x="32765" y="44957"/>
                </a:lnTo>
                <a:lnTo>
                  <a:pt x="35813" y="43434"/>
                </a:lnTo>
                <a:lnTo>
                  <a:pt x="57531" y="43434"/>
                </a:lnTo>
                <a:lnTo>
                  <a:pt x="35813" y="0"/>
                </a:lnTo>
                <a:close/>
              </a:path>
              <a:path w="71754" h="212725">
                <a:moveTo>
                  <a:pt x="57531" y="43434"/>
                </a:moveTo>
                <a:lnTo>
                  <a:pt x="35813" y="43434"/>
                </a:lnTo>
                <a:lnTo>
                  <a:pt x="38862" y="44957"/>
                </a:lnTo>
                <a:lnTo>
                  <a:pt x="40386" y="48005"/>
                </a:lnTo>
                <a:lnTo>
                  <a:pt x="40386" y="51021"/>
                </a:lnTo>
                <a:lnTo>
                  <a:pt x="71627" y="71627"/>
                </a:lnTo>
                <a:lnTo>
                  <a:pt x="57531" y="43434"/>
                </a:lnTo>
                <a:close/>
              </a:path>
              <a:path w="71754" h="212725">
                <a:moveTo>
                  <a:pt x="35813" y="43434"/>
                </a:moveTo>
                <a:lnTo>
                  <a:pt x="32765" y="44957"/>
                </a:lnTo>
                <a:lnTo>
                  <a:pt x="31241" y="48005"/>
                </a:lnTo>
                <a:lnTo>
                  <a:pt x="31241" y="51021"/>
                </a:lnTo>
                <a:lnTo>
                  <a:pt x="35813" y="48005"/>
                </a:lnTo>
                <a:lnTo>
                  <a:pt x="40386" y="48005"/>
                </a:lnTo>
                <a:lnTo>
                  <a:pt x="38862" y="44957"/>
                </a:lnTo>
                <a:lnTo>
                  <a:pt x="35813" y="43434"/>
                </a:lnTo>
                <a:close/>
              </a:path>
              <a:path w="71754" h="212725">
                <a:moveTo>
                  <a:pt x="40386" y="48005"/>
                </a:moveTo>
                <a:lnTo>
                  <a:pt x="35813" y="48005"/>
                </a:lnTo>
                <a:lnTo>
                  <a:pt x="40386" y="51021"/>
                </a:lnTo>
                <a:lnTo>
                  <a:pt x="40386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4087918" y="3668713"/>
            <a:ext cx="446352" cy="269169"/>
          </a:xfrm>
          <a:custGeom>
            <a:avLst/>
            <a:gdLst/>
            <a:ahLst/>
            <a:cxnLst/>
            <a:rect l="l" t="t" r="r" b="b"/>
            <a:pathLst>
              <a:path w="459104" h="276860">
                <a:moveTo>
                  <a:pt x="458724" y="0"/>
                </a:moveTo>
                <a:lnTo>
                  <a:pt x="0" y="0"/>
                </a:lnTo>
                <a:lnTo>
                  <a:pt x="0" y="276605"/>
                </a:lnTo>
                <a:lnTo>
                  <a:pt x="458724" y="276605"/>
                </a:lnTo>
                <a:lnTo>
                  <a:pt x="4587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385733" y="3668713"/>
            <a:ext cx="0" cy="269169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60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455370" y="3770948"/>
            <a:ext cx="286456" cy="66058"/>
          </a:xfrm>
          <a:custGeom>
            <a:avLst/>
            <a:gdLst/>
            <a:ahLst/>
            <a:cxnLst/>
            <a:rect l="l" t="t" r="r" b="b"/>
            <a:pathLst>
              <a:path w="294639" h="67945">
                <a:moveTo>
                  <a:pt x="277483" y="33576"/>
                </a:moveTo>
                <a:lnTo>
                  <a:pt x="236220" y="60198"/>
                </a:lnTo>
                <a:lnTo>
                  <a:pt x="233934" y="62483"/>
                </a:lnTo>
                <a:lnTo>
                  <a:pt x="234696" y="66294"/>
                </a:lnTo>
                <a:lnTo>
                  <a:pt x="236982" y="67818"/>
                </a:lnTo>
                <a:lnTo>
                  <a:pt x="240792" y="67818"/>
                </a:lnTo>
                <a:lnTo>
                  <a:pt x="287020" y="38100"/>
                </a:lnTo>
                <a:lnTo>
                  <a:pt x="285750" y="38100"/>
                </a:lnTo>
                <a:lnTo>
                  <a:pt x="287593" y="37731"/>
                </a:lnTo>
                <a:lnTo>
                  <a:pt x="288205" y="37338"/>
                </a:lnTo>
                <a:lnTo>
                  <a:pt x="283464" y="37338"/>
                </a:lnTo>
                <a:lnTo>
                  <a:pt x="277483" y="33576"/>
                </a:lnTo>
                <a:close/>
              </a:path>
              <a:path w="294639" h="67945">
                <a:moveTo>
                  <a:pt x="271350" y="29718"/>
                </a:moveTo>
                <a:lnTo>
                  <a:pt x="4572" y="29718"/>
                </a:lnTo>
                <a:lnTo>
                  <a:pt x="1524" y="30479"/>
                </a:lnTo>
                <a:lnTo>
                  <a:pt x="0" y="33527"/>
                </a:lnTo>
                <a:lnTo>
                  <a:pt x="1524" y="37338"/>
                </a:lnTo>
                <a:lnTo>
                  <a:pt x="4572" y="38100"/>
                </a:lnTo>
                <a:lnTo>
                  <a:pt x="270471" y="38100"/>
                </a:lnTo>
                <a:lnTo>
                  <a:pt x="277483" y="33576"/>
                </a:lnTo>
                <a:lnTo>
                  <a:pt x="271350" y="29718"/>
                </a:lnTo>
                <a:close/>
              </a:path>
              <a:path w="294639" h="67945">
                <a:moveTo>
                  <a:pt x="287593" y="37731"/>
                </a:moveTo>
                <a:lnTo>
                  <a:pt x="285750" y="38100"/>
                </a:lnTo>
                <a:lnTo>
                  <a:pt x="287020" y="38100"/>
                </a:lnTo>
                <a:lnTo>
                  <a:pt x="287593" y="37731"/>
                </a:lnTo>
                <a:close/>
              </a:path>
              <a:path w="294639" h="67945">
                <a:moveTo>
                  <a:pt x="289759" y="36338"/>
                </a:moveTo>
                <a:lnTo>
                  <a:pt x="287593" y="37731"/>
                </a:lnTo>
                <a:lnTo>
                  <a:pt x="289560" y="37338"/>
                </a:lnTo>
                <a:lnTo>
                  <a:pt x="289759" y="36338"/>
                </a:lnTo>
                <a:close/>
              </a:path>
              <a:path w="294639" h="67945">
                <a:moveTo>
                  <a:pt x="283464" y="29718"/>
                </a:moveTo>
                <a:lnTo>
                  <a:pt x="277483" y="33576"/>
                </a:lnTo>
                <a:lnTo>
                  <a:pt x="283464" y="37338"/>
                </a:lnTo>
                <a:lnTo>
                  <a:pt x="283464" y="29718"/>
                </a:lnTo>
                <a:close/>
              </a:path>
              <a:path w="294639" h="67945">
                <a:moveTo>
                  <a:pt x="285750" y="29718"/>
                </a:moveTo>
                <a:lnTo>
                  <a:pt x="283464" y="29718"/>
                </a:lnTo>
                <a:lnTo>
                  <a:pt x="283464" y="37338"/>
                </a:lnTo>
                <a:lnTo>
                  <a:pt x="288205" y="37338"/>
                </a:lnTo>
                <a:lnTo>
                  <a:pt x="289759" y="36338"/>
                </a:lnTo>
                <a:lnTo>
                  <a:pt x="290322" y="33527"/>
                </a:lnTo>
                <a:lnTo>
                  <a:pt x="289611" y="30686"/>
                </a:lnTo>
                <a:lnTo>
                  <a:pt x="289153" y="30398"/>
                </a:lnTo>
                <a:lnTo>
                  <a:pt x="285750" y="29718"/>
                </a:lnTo>
                <a:close/>
              </a:path>
              <a:path w="294639" h="67945">
                <a:moveTo>
                  <a:pt x="289611" y="30686"/>
                </a:moveTo>
                <a:lnTo>
                  <a:pt x="290322" y="33527"/>
                </a:lnTo>
                <a:lnTo>
                  <a:pt x="289759" y="36338"/>
                </a:lnTo>
                <a:lnTo>
                  <a:pt x="294132" y="33527"/>
                </a:lnTo>
                <a:lnTo>
                  <a:pt x="289611" y="30686"/>
                </a:lnTo>
                <a:close/>
              </a:path>
              <a:path w="294639" h="67945">
                <a:moveTo>
                  <a:pt x="240792" y="0"/>
                </a:moveTo>
                <a:lnTo>
                  <a:pt x="236982" y="0"/>
                </a:lnTo>
                <a:lnTo>
                  <a:pt x="234696" y="1524"/>
                </a:lnTo>
                <a:lnTo>
                  <a:pt x="233934" y="5333"/>
                </a:lnTo>
                <a:lnTo>
                  <a:pt x="236220" y="7620"/>
                </a:lnTo>
                <a:lnTo>
                  <a:pt x="277483" y="33576"/>
                </a:lnTo>
                <a:lnTo>
                  <a:pt x="283464" y="29718"/>
                </a:lnTo>
                <a:lnTo>
                  <a:pt x="288070" y="29718"/>
                </a:lnTo>
                <a:lnTo>
                  <a:pt x="240792" y="0"/>
                </a:lnTo>
                <a:close/>
              </a:path>
              <a:path w="294639" h="67945">
                <a:moveTo>
                  <a:pt x="289153" y="30398"/>
                </a:moveTo>
                <a:lnTo>
                  <a:pt x="289611" y="30686"/>
                </a:lnTo>
                <a:lnTo>
                  <a:pt x="289560" y="30479"/>
                </a:lnTo>
                <a:lnTo>
                  <a:pt x="289153" y="30398"/>
                </a:lnTo>
                <a:close/>
              </a:path>
              <a:path w="294639" h="67945">
                <a:moveTo>
                  <a:pt x="288070" y="29718"/>
                </a:moveTo>
                <a:lnTo>
                  <a:pt x="285750" y="29718"/>
                </a:lnTo>
                <a:lnTo>
                  <a:pt x="289153" y="30398"/>
                </a:lnTo>
                <a:lnTo>
                  <a:pt x="288070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756891" y="3668713"/>
            <a:ext cx="446352" cy="269169"/>
          </a:xfrm>
          <a:custGeom>
            <a:avLst/>
            <a:gdLst/>
            <a:ahLst/>
            <a:cxnLst/>
            <a:rect l="l" t="t" r="r" b="b"/>
            <a:pathLst>
              <a:path w="459104" h="276860">
                <a:moveTo>
                  <a:pt x="458724" y="0"/>
                </a:moveTo>
                <a:lnTo>
                  <a:pt x="0" y="0"/>
                </a:lnTo>
                <a:lnTo>
                  <a:pt x="0" y="276605"/>
                </a:lnTo>
                <a:lnTo>
                  <a:pt x="458724" y="276605"/>
                </a:lnTo>
                <a:lnTo>
                  <a:pt x="4587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756891" y="3667972"/>
            <a:ext cx="293864" cy="253735"/>
          </a:xfrm>
          <a:custGeom>
            <a:avLst/>
            <a:gdLst/>
            <a:ahLst/>
            <a:cxnLst/>
            <a:rect l="l" t="t" r="r" b="b"/>
            <a:pathLst>
              <a:path w="302260" h="260985">
                <a:moveTo>
                  <a:pt x="301751" y="0"/>
                </a:moveTo>
                <a:lnTo>
                  <a:pt x="0" y="0"/>
                </a:lnTo>
                <a:lnTo>
                  <a:pt x="0" y="260603"/>
                </a:lnTo>
                <a:lnTo>
                  <a:pt x="301751" y="260603"/>
                </a:lnTo>
                <a:lnTo>
                  <a:pt x="30175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4832702" y="370773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24344" y="3770948"/>
            <a:ext cx="287073" cy="66058"/>
          </a:xfrm>
          <a:custGeom>
            <a:avLst/>
            <a:gdLst/>
            <a:ahLst/>
            <a:cxnLst/>
            <a:rect l="l" t="t" r="r" b="b"/>
            <a:pathLst>
              <a:path w="295275" h="67945">
                <a:moveTo>
                  <a:pt x="277483" y="33576"/>
                </a:moveTo>
                <a:lnTo>
                  <a:pt x="236220" y="60198"/>
                </a:lnTo>
                <a:lnTo>
                  <a:pt x="233934" y="62483"/>
                </a:lnTo>
                <a:lnTo>
                  <a:pt x="234696" y="66294"/>
                </a:lnTo>
                <a:lnTo>
                  <a:pt x="237744" y="67818"/>
                </a:lnTo>
                <a:lnTo>
                  <a:pt x="240792" y="67818"/>
                </a:lnTo>
                <a:lnTo>
                  <a:pt x="287680" y="38100"/>
                </a:lnTo>
                <a:lnTo>
                  <a:pt x="286512" y="38100"/>
                </a:lnTo>
                <a:lnTo>
                  <a:pt x="288441" y="37617"/>
                </a:lnTo>
                <a:lnTo>
                  <a:pt x="288882" y="37338"/>
                </a:lnTo>
                <a:lnTo>
                  <a:pt x="283463" y="37338"/>
                </a:lnTo>
                <a:lnTo>
                  <a:pt x="277483" y="33576"/>
                </a:lnTo>
                <a:close/>
              </a:path>
              <a:path w="295275" h="67945">
                <a:moveTo>
                  <a:pt x="271350" y="29718"/>
                </a:moveTo>
                <a:lnTo>
                  <a:pt x="4572" y="29718"/>
                </a:lnTo>
                <a:lnTo>
                  <a:pt x="762" y="30479"/>
                </a:lnTo>
                <a:lnTo>
                  <a:pt x="0" y="33527"/>
                </a:lnTo>
                <a:lnTo>
                  <a:pt x="762" y="37338"/>
                </a:lnTo>
                <a:lnTo>
                  <a:pt x="4572" y="38100"/>
                </a:lnTo>
                <a:lnTo>
                  <a:pt x="270471" y="38100"/>
                </a:lnTo>
                <a:lnTo>
                  <a:pt x="277483" y="33576"/>
                </a:lnTo>
                <a:lnTo>
                  <a:pt x="271350" y="29718"/>
                </a:lnTo>
                <a:close/>
              </a:path>
              <a:path w="295275" h="67945">
                <a:moveTo>
                  <a:pt x="288441" y="37617"/>
                </a:moveTo>
                <a:lnTo>
                  <a:pt x="286512" y="38100"/>
                </a:lnTo>
                <a:lnTo>
                  <a:pt x="287680" y="38100"/>
                </a:lnTo>
                <a:lnTo>
                  <a:pt x="288441" y="37617"/>
                </a:lnTo>
                <a:close/>
              </a:path>
              <a:path w="295275" h="67945">
                <a:moveTo>
                  <a:pt x="289658" y="36846"/>
                </a:moveTo>
                <a:lnTo>
                  <a:pt x="288441" y="37617"/>
                </a:lnTo>
                <a:lnTo>
                  <a:pt x="289560" y="37338"/>
                </a:lnTo>
                <a:lnTo>
                  <a:pt x="289658" y="36846"/>
                </a:lnTo>
                <a:close/>
              </a:path>
              <a:path w="295275" h="67945">
                <a:moveTo>
                  <a:pt x="283463" y="29718"/>
                </a:moveTo>
                <a:lnTo>
                  <a:pt x="277483" y="33576"/>
                </a:lnTo>
                <a:lnTo>
                  <a:pt x="283463" y="37338"/>
                </a:lnTo>
                <a:lnTo>
                  <a:pt x="283463" y="29718"/>
                </a:lnTo>
                <a:close/>
              </a:path>
              <a:path w="295275" h="67945">
                <a:moveTo>
                  <a:pt x="286512" y="29718"/>
                </a:moveTo>
                <a:lnTo>
                  <a:pt x="283463" y="29718"/>
                </a:lnTo>
                <a:lnTo>
                  <a:pt x="283463" y="37338"/>
                </a:lnTo>
                <a:lnTo>
                  <a:pt x="288882" y="37338"/>
                </a:lnTo>
                <a:lnTo>
                  <a:pt x="289658" y="36846"/>
                </a:lnTo>
                <a:lnTo>
                  <a:pt x="290322" y="33527"/>
                </a:lnTo>
                <a:lnTo>
                  <a:pt x="289560" y="30479"/>
                </a:lnTo>
                <a:lnTo>
                  <a:pt x="286512" y="29718"/>
                </a:lnTo>
                <a:close/>
              </a:path>
              <a:path w="295275" h="67945">
                <a:moveTo>
                  <a:pt x="288746" y="29718"/>
                </a:moveTo>
                <a:lnTo>
                  <a:pt x="286512" y="29718"/>
                </a:lnTo>
                <a:lnTo>
                  <a:pt x="289560" y="30479"/>
                </a:lnTo>
                <a:lnTo>
                  <a:pt x="290322" y="33527"/>
                </a:lnTo>
                <a:lnTo>
                  <a:pt x="289658" y="36846"/>
                </a:lnTo>
                <a:lnTo>
                  <a:pt x="294894" y="33527"/>
                </a:lnTo>
                <a:lnTo>
                  <a:pt x="288746" y="29718"/>
                </a:lnTo>
                <a:close/>
              </a:path>
              <a:path w="295275" h="67945">
                <a:moveTo>
                  <a:pt x="240792" y="0"/>
                </a:moveTo>
                <a:lnTo>
                  <a:pt x="237744" y="0"/>
                </a:lnTo>
                <a:lnTo>
                  <a:pt x="234696" y="1524"/>
                </a:lnTo>
                <a:lnTo>
                  <a:pt x="233934" y="5333"/>
                </a:lnTo>
                <a:lnTo>
                  <a:pt x="236220" y="7620"/>
                </a:lnTo>
                <a:lnTo>
                  <a:pt x="277483" y="33576"/>
                </a:lnTo>
                <a:lnTo>
                  <a:pt x="283463" y="29718"/>
                </a:lnTo>
                <a:lnTo>
                  <a:pt x="288746" y="29718"/>
                </a:lnTo>
                <a:lnTo>
                  <a:pt x="240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3071741" y="3746994"/>
            <a:ext cx="59081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headN</a:t>
            </a:r>
            <a:r>
              <a:rPr sz="1069" spc="15" dirty="0">
                <a:latin typeface="Times New Roman"/>
                <a:cs typeface="Times New Roman"/>
              </a:rPr>
              <a:t>o</a:t>
            </a:r>
            <a:r>
              <a:rPr sz="1069" spc="5" dirty="0">
                <a:latin typeface="Times New Roman"/>
                <a:cs typeface="Times New Roman"/>
              </a:rPr>
              <a:t>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74064" y="2840943"/>
            <a:ext cx="1968764" cy="553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lastCurrentNode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458">
              <a:latin typeface="Times New Roman"/>
              <a:cs typeface="Times New Roman"/>
            </a:endParaRPr>
          </a:p>
          <a:p>
            <a:pPr marL="1259388"/>
            <a:r>
              <a:rPr sz="1069" spc="5" dirty="0">
                <a:latin typeface="Times New Roman"/>
                <a:cs typeface="Times New Roman"/>
              </a:rPr>
              <a:t>currentNode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02491" y="3623274"/>
            <a:ext cx="45993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size </a:t>
            </a:r>
            <a:r>
              <a:rPr sz="1069" b="1" spc="15" dirty="0">
                <a:latin typeface="Times New Roman"/>
                <a:cs typeface="Times New Roman"/>
              </a:rPr>
              <a:t>=</a:t>
            </a:r>
            <a:r>
              <a:rPr sz="1069" b="1" spc="-78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20689" y="3434609"/>
            <a:ext cx="69762" cy="206816"/>
          </a:xfrm>
          <a:custGeom>
            <a:avLst/>
            <a:gdLst/>
            <a:ahLst/>
            <a:cxnLst/>
            <a:rect l="l" t="t" r="r" b="b"/>
            <a:pathLst>
              <a:path w="71754" h="212725">
                <a:moveTo>
                  <a:pt x="0" y="140970"/>
                </a:moveTo>
                <a:lnTo>
                  <a:pt x="35813" y="212598"/>
                </a:lnTo>
                <a:lnTo>
                  <a:pt x="57530" y="169164"/>
                </a:lnTo>
                <a:lnTo>
                  <a:pt x="35813" y="169164"/>
                </a:lnTo>
                <a:lnTo>
                  <a:pt x="32765" y="167640"/>
                </a:lnTo>
                <a:lnTo>
                  <a:pt x="31241" y="164592"/>
                </a:lnTo>
                <a:lnTo>
                  <a:pt x="31241" y="161576"/>
                </a:lnTo>
                <a:lnTo>
                  <a:pt x="0" y="140970"/>
                </a:lnTo>
                <a:close/>
              </a:path>
              <a:path w="71754" h="212725">
                <a:moveTo>
                  <a:pt x="40386" y="161576"/>
                </a:moveTo>
                <a:lnTo>
                  <a:pt x="35813" y="164592"/>
                </a:lnTo>
                <a:lnTo>
                  <a:pt x="31241" y="164592"/>
                </a:lnTo>
                <a:lnTo>
                  <a:pt x="32765" y="167640"/>
                </a:lnTo>
                <a:lnTo>
                  <a:pt x="35813" y="169164"/>
                </a:lnTo>
                <a:lnTo>
                  <a:pt x="38862" y="167640"/>
                </a:lnTo>
                <a:lnTo>
                  <a:pt x="40386" y="164592"/>
                </a:lnTo>
                <a:lnTo>
                  <a:pt x="35813" y="164592"/>
                </a:lnTo>
                <a:lnTo>
                  <a:pt x="31241" y="161576"/>
                </a:lnTo>
                <a:lnTo>
                  <a:pt x="40386" y="161576"/>
                </a:lnTo>
                <a:close/>
              </a:path>
              <a:path w="71754" h="212725">
                <a:moveTo>
                  <a:pt x="71627" y="140970"/>
                </a:moveTo>
                <a:lnTo>
                  <a:pt x="40386" y="161576"/>
                </a:lnTo>
                <a:lnTo>
                  <a:pt x="40386" y="164592"/>
                </a:lnTo>
                <a:lnTo>
                  <a:pt x="38862" y="167640"/>
                </a:lnTo>
                <a:lnTo>
                  <a:pt x="35813" y="169164"/>
                </a:lnTo>
                <a:lnTo>
                  <a:pt x="57530" y="169164"/>
                </a:lnTo>
                <a:lnTo>
                  <a:pt x="71627" y="140970"/>
                </a:lnTo>
                <a:close/>
              </a:path>
              <a:path w="71754" h="212725">
                <a:moveTo>
                  <a:pt x="35813" y="0"/>
                </a:moveTo>
                <a:lnTo>
                  <a:pt x="32765" y="1524"/>
                </a:lnTo>
                <a:lnTo>
                  <a:pt x="31241" y="4572"/>
                </a:lnTo>
                <a:lnTo>
                  <a:pt x="31241" y="161576"/>
                </a:lnTo>
                <a:lnTo>
                  <a:pt x="35813" y="164592"/>
                </a:lnTo>
                <a:lnTo>
                  <a:pt x="40386" y="161576"/>
                </a:lnTo>
                <a:lnTo>
                  <a:pt x="40386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851718" y="3977639"/>
            <a:ext cx="69762" cy="206199"/>
          </a:xfrm>
          <a:custGeom>
            <a:avLst/>
            <a:gdLst/>
            <a:ahLst/>
            <a:cxnLst/>
            <a:rect l="l" t="t" r="r" b="b"/>
            <a:pathLst>
              <a:path w="71754" h="212089">
                <a:moveTo>
                  <a:pt x="35813" y="48005"/>
                </a:moveTo>
                <a:lnTo>
                  <a:pt x="31241" y="51021"/>
                </a:lnTo>
                <a:lnTo>
                  <a:pt x="31241" y="207263"/>
                </a:lnTo>
                <a:lnTo>
                  <a:pt x="32765" y="210312"/>
                </a:lnTo>
                <a:lnTo>
                  <a:pt x="35813" y="211836"/>
                </a:lnTo>
                <a:lnTo>
                  <a:pt x="39624" y="210312"/>
                </a:lnTo>
                <a:lnTo>
                  <a:pt x="40386" y="207263"/>
                </a:lnTo>
                <a:lnTo>
                  <a:pt x="40386" y="51021"/>
                </a:lnTo>
                <a:lnTo>
                  <a:pt x="35813" y="48005"/>
                </a:lnTo>
                <a:close/>
              </a:path>
              <a:path w="71754" h="212089">
                <a:moveTo>
                  <a:pt x="35813" y="0"/>
                </a:moveTo>
                <a:lnTo>
                  <a:pt x="0" y="71627"/>
                </a:lnTo>
                <a:lnTo>
                  <a:pt x="31241" y="51021"/>
                </a:lnTo>
                <a:lnTo>
                  <a:pt x="31241" y="48005"/>
                </a:lnTo>
                <a:lnTo>
                  <a:pt x="32765" y="44196"/>
                </a:lnTo>
                <a:lnTo>
                  <a:pt x="35813" y="43434"/>
                </a:lnTo>
                <a:lnTo>
                  <a:pt x="57531" y="43434"/>
                </a:lnTo>
                <a:lnTo>
                  <a:pt x="35813" y="0"/>
                </a:lnTo>
                <a:close/>
              </a:path>
              <a:path w="71754" h="212089">
                <a:moveTo>
                  <a:pt x="57531" y="43434"/>
                </a:moveTo>
                <a:lnTo>
                  <a:pt x="35813" y="43434"/>
                </a:lnTo>
                <a:lnTo>
                  <a:pt x="39624" y="44196"/>
                </a:lnTo>
                <a:lnTo>
                  <a:pt x="40386" y="48005"/>
                </a:lnTo>
                <a:lnTo>
                  <a:pt x="40386" y="51021"/>
                </a:lnTo>
                <a:lnTo>
                  <a:pt x="71627" y="71627"/>
                </a:lnTo>
                <a:lnTo>
                  <a:pt x="57531" y="43434"/>
                </a:lnTo>
                <a:close/>
              </a:path>
              <a:path w="71754" h="212089">
                <a:moveTo>
                  <a:pt x="35813" y="43434"/>
                </a:moveTo>
                <a:lnTo>
                  <a:pt x="32765" y="44196"/>
                </a:lnTo>
                <a:lnTo>
                  <a:pt x="31241" y="48005"/>
                </a:lnTo>
                <a:lnTo>
                  <a:pt x="31241" y="51021"/>
                </a:lnTo>
                <a:lnTo>
                  <a:pt x="35813" y="48005"/>
                </a:lnTo>
                <a:lnTo>
                  <a:pt x="40386" y="48005"/>
                </a:lnTo>
                <a:lnTo>
                  <a:pt x="39624" y="44196"/>
                </a:lnTo>
                <a:lnTo>
                  <a:pt x="35813" y="43434"/>
                </a:lnTo>
                <a:close/>
              </a:path>
              <a:path w="71754" h="212089">
                <a:moveTo>
                  <a:pt x="40386" y="48005"/>
                </a:moveTo>
                <a:lnTo>
                  <a:pt x="35813" y="48005"/>
                </a:lnTo>
                <a:lnTo>
                  <a:pt x="40386" y="51021"/>
                </a:lnTo>
                <a:lnTo>
                  <a:pt x="40386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842703" y="3768725"/>
            <a:ext cx="227188" cy="69762"/>
          </a:xfrm>
          <a:custGeom>
            <a:avLst/>
            <a:gdLst/>
            <a:ahLst/>
            <a:cxnLst/>
            <a:rect l="l" t="t" r="r" b="b"/>
            <a:pathLst>
              <a:path w="233679" h="71754">
                <a:moveTo>
                  <a:pt x="161543" y="0"/>
                </a:moveTo>
                <a:lnTo>
                  <a:pt x="185927" y="35813"/>
                </a:lnTo>
                <a:lnTo>
                  <a:pt x="161543" y="71627"/>
                </a:lnTo>
                <a:lnTo>
                  <a:pt x="224027" y="40385"/>
                </a:lnTo>
                <a:lnTo>
                  <a:pt x="185927" y="40385"/>
                </a:lnTo>
                <a:lnTo>
                  <a:pt x="188975" y="39624"/>
                </a:lnTo>
                <a:lnTo>
                  <a:pt x="189737" y="35813"/>
                </a:lnTo>
                <a:lnTo>
                  <a:pt x="188975" y="32765"/>
                </a:lnTo>
                <a:lnTo>
                  <a:pt x="185927" y="32003"/>
                </a:lnTo>
                <a:lnTo>
                  <a:pt x="225552" y="32003"/>
                </a:lnTo>
                <a:lnTo>
                  <a:pt x="161543" y="0"/>
                </a:lnTo>
                <a:close/>
              </a:path>
              <a:path w="233679" h="71754">
                <a:moveTo>
                  <a:pt x="183333" y="32003"/>
                </a:moveTo>
                <a:lnTo>
                  <a:pt x="4571" y="32003"/>
                </a:lnTo>
                <a:lnTo>
                  <a:pt x="1523" y="32765"/>
                </a:lnTo>
                <a:lnTo>
                  <a:pt x="0" y="35813"/>
                </a:lnTo>
                <a:lnTo>
                  <a:pt x="1523" y="39624"/>
                </a:lnTo>
                <a:lnTo>
                  <a:pt x="4571" y="40385"/>
                </a:lnTo>
                <a:lnTo>
                  <a:pt x="182815" y="40385"/>
                </a:lnTo>
                <a:lnTo>
                  <a:pt x="185927" y="35813"/>
                </a:lnTo>
                <a:lnTo>
                  <a:pt x="183333" y="32003"/>
                </a:lnTo>
                <a:close/>
              </a:path>
              <a:path w="233679" h="71754">
                <a:moveTo>
                  <a:pt x="225552" y="32003"/>
                </a:moveTo>
                <a:lnTo>
                  <a:pt x="185927" y="32003"/>
                </a:lnTo>
                <a:lnTo>
                  <a:pt x="188975" y="32765"/>
                </a:lnTo>
                <a:lnTo>
                  <a:pt x="189737" y="35813"/>
                </a:lnTo>
                <a:lnTo>
                  <a:pt x="188975" y="39624"/>
                </a:lnTo>
                <a:lnTo>
                  <a:pt x="185927" y="40385"/>
                </a:lnTo>
                <a:lnTo>
                  <a:pt x="224027" y="40385"/>
                </a:lnTo>
                <a:lnTo>
                  <a:pt x="233171" y="35813"/>
                </a:lnTo>
                <a:lnTo>
                  <a:pt x="225552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1644898" y="2412012"/>
            <a:ext cx="67230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list.a</a:t>
            </a:r>
            <a:r>
              <a:rPr sz="1069" b="1" spc="19" dirty="0">
                <a:latin typeface="Times New Roman"/>
                <a:cs typeface="Times New Roman"/>
              </a:rPr>
              <a:t>d</a:t>
            </a:r>
            <a:r>
              <a:rPr sz="1069" b="1" spc="10" dirty="0">
                <a:latin typeface="Times New Roman"/>
                <a:cs typeface="Times New Roman"/>
              </a:rPr>
              <a:t>d(</a:t>
            </a:r>
            <a:r>
              <a:rPr sz="1069" b="1" dirty="0">
                <a:latin typeface="Times New Roman"/>
                <a:cs typeface="Times New Roman"/>
              </a:rPr>
              <a:t>2</a:t>
            </a:r>
            <a:r>
              <a:rPr sz="1069" b="1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34537" y="3676614"/>
            <a:ext cx="67230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l</a:t>
            </a:r>
            <a:r>
              <a:rPr sz="1069" b="1" spc="-5" dirty="0">
                <a:latin typeface="Times New Roman"/>
                <a:cs typeface="Times New Roman"/>
              </a:rPr>
              <a:t>i</a:t>
            </a:r>
            <a:r>
              <a:rPr sz="1069" b="1" spc="10" dirty="0">
                <a:latin typeface="Times New Roman"/>
                <a:cs typeface="Times New Roman"/>
              </a:rPr>
              <a:t>st.ad</a:t>
            </a:r>
            <a:r>
              <a:rPr sz="1069" b="1" spc="19" dirty="0">
                <a:latin typeface="Times New Roman"/>
                <a:cs typeface="Times New Roman"/>
              </a:rPr>
              <a:t>d</a:t>
            </a:r>
            <a:r>
              <a:rPr sz="1069" b="1" spc="5" dirty="0">
                <a:latin typeface="Times New Roman"/>
                <a:cs typeface="Times New Roman"/>
              </a:rPr>
              <a:t>(</a:t>
            </a:r>
            <a:r>
              <a:rPr sz="1069" b="1" dirty="0">
                <a:latin typeface="Times New Roman"/>
                <a:cs typeface="Times New Roman"/>
              </a:rPr>
              <a:t>6</a:t>
            </a:r>
            <a:r>
              <a:rPr sz="1069" b="1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39161" y="2375957"/>
            <a:ext cx="319793" cy="242622"/>
          </a:xfrm>
          <a:custGeom>
            <a:avLst/>
            <a:gdLst/>
            <a:ahLst/>
            <a:cxnLst/>
            <a:rect l="l" t="t" r="r" b="b"/>
            <a:pathLst>
              <a:path w="328929" h="249555">
                <a:moveTo>
                  <a:pt x="328422" y="0"/>
                </a:moveTo>
                <a:lnTo>
                  <a:pt x="0" y="0"/>
                </a:lnTo>
                <a:lnTo>
                  <a:pt x="0" y="249174"/>
                </a:lnTo>
                <a:lnTo>
                  <a:pt x="328422" y="249174"/>
                </a:lnTo>
                <a:lnTo>
                  <a:pt x="32842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5250532" y="241571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58459" y="2375957"/>
            <a:ext cx="127176" cy="242622"/>
          </a:xfrm>
          <a:custGeom>
            <a:avLst/>
            <a:gdLst/>
            <a:ahLst/>
            <a:cxnLst/>
            <a:rect l="l" t="t" r="r" b="b"/>
            <a:pathLst>
              <a:path w="130810" h="249555">
                <a:moveTo>
                  <a:pt x="130301" y="0"/>
                </a:moveTo>
                <a:lnTo>
                  <a:pt x="0" y="0"/>
                </a:lnTo>
                <a:lnTo>
                  <a:pt x="0" y="249174"/>
                </a:lnTo>
                <a:lnTo>
                  <a:pt x="130301" y="249174"/>
                </a:lnTo>
                <a:lnTo>
                  <a:pt x="1303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5496243" y="2375957"/>
            <a:ext cx="88900" cy="242622"/>
          </a:xfrm>
          <a:custGeom>
            <a:avLst/>
            <a:gdLst/>
            <a:ahLst/>
            <a:cxnLst/>
            <a:rect l="l" t="t" r="r" b="b"/>
            <a:pathLst>
              <a:path w="91439" h="249555">
                <a:moveTo>
                  <a:pt x="91439" y="0"/>
                </a:moveTo>
                <a:lnTo>
                  <a:pt x="0" y="2491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4337579" y="2375957"/>
            <a:ext cx="317941" cy="242622"/>
          </a:xfrm>
          <a:custGeom>
            <a:avLst/>
            <a:gdLst/>
            <a:ahLst/>
            <a:cxnLst/>
            <a:rect l="l" t="t" r="r" b="b"/>
            <a:pathLst>
              <a:path w="327025" h="249555">
                <a:moveTo>
                  <a:pt x="326898" y="0"/>
                </a:moveTo>
                <a:lnTo>
                  <a:pt x="0" y="0"/>
                </a:lnTo>
                <a:lnTo>
                  <a:pt x="0" y="249174"/>
                </a:lnTo>
                <a:lnTo>
                  <a:pt x="326898" y="249174"/>
                </a:lnTo>
                <a:lnTo>
                  <a:pt x="3268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655397" y="2375957"/>
            <a:ext cx="127794" cy="242622"/>
          </a:xfrm>
          <a:custGeom>
            <a:avLst/>
            <a:gdLst/>
            <a:ahLst/>
            <a:cxnLst/>
            <a:rect l="l" t="t" r="r" b="b"/>
            <a:pathLst>
              <a:path w="131445" h="249555">
                <a:moveTo>
                  <a:pt x="131063" y="0"/>
                </a:moveTo>
                <a:lnTo>
                  <a:pt x="0" y="0"/>
                </a:lnTo>
                <a:lnTo>
                  <a:pt x="0" y="249174"/>
                </a:lnTo>
                <a:lnTo>
                  <a:pt x="131063" y="249174"/>
                </a:lnTo>
                <a:lnTo>
                  <a:pt x="1310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4868016" y="2504122"/>
            <a:ext cx="256822" cy="66675"/>
          </a:xfrm>
          <a:custGeom>
            <a:avLst/>
            <a:gdLst/>
            <a:ahLst/>
            <a:cxnLst/>
            <a:rect l="l" t="t" r="r" b="b"/>
            <a:pathLst>
              <a:path w="264160" h="68580">
                <a:moveTo>
                  <a:pt x="246907" y="34338"/>
                </a:moveTo>
                <a:lnTo>
                  <a:pt x="204977" y="60960"/>
                </a:lnTo>
                <a:lnTo>
                  <a:pt x="203453" y="63246"/>
                </a:lnTo>
                <a:lnTo>
                  <a:pt x="203453" y="67055"/>
                </a:lnTo>
                <a:lnTo>
                  <a:pt x="206501" y="68579"/>
                </a:lnTo>
                <a:lnTo>
                  <a:pt x="209550" y="67818"/>
                </a:lnTo>
                <a:lnTo>
                  <a:pt x="256274" y="38862"/>
                </a:lnTo>
                <a:lnTo>
                  <a:pt x="255270" y="38862"/>
                </a:lnTo>
                <a:lnTo>
                  <a:pt x="256794" y="38100"/>
                </a:lnTo>
                <a:lnTo>
                  <a:pt x="252984" y="38100"/>
                </a:lnTo>
                <a:lnTo>
                  <a:pt x="246907" y="34338"/>
                </a:lnTo>
                <a:close/>
              </a:path>
              <a:path w="264160" h="68580">
                <a:moveTo>
                  <a:pt x="239443" y="29718"/>
                </a:moveTo>
                <a:lnTo>
                  <a:pt x="4572" y="29718"/>
                </a:lnTo>
                <a:lnTo>
                  <a:pt x="1524" y="31242"/>
                </a:lnTo>
                <a:lnTo>
                  <a:pt x="0" y="34290"/>
                </a:lnTo>
                <a:lnTo>
                  <a:pt x="1524" y="37338"/>
                </a:lnTo>
                <a:lnTo>
                  <a:pt x="4572" y="38862"/>
                </a:lnTo>
                <a:lnTo>
                  <a:pt x="239782" y="38862"/>
                </a:lnTo>
                <a:lnTo>
                  <a:pt x="246907" y="34338"/>
                </a:lnTo>
                <a:lnTo>
                  <a:pt x="239443" y="29718"/>
                </a:lnTo>
                <a:close/>
              </a:path>
              <a:path w="264160" h="68580">
                <a:moveTo>
                  <a:pt x="256274" y="29718"/>
                </a:moveTo>
                <a:lnTo>
                  <a:pt x="255270" y="29718"/>
                </a:lnTo>
                <a:lnTo>
                  <a:pt x="258318" y="31242"/>
                </a:lnTo>
                <a:lnTo>
                  <a:pt x="259842" y="34290"/>
                </a:lnTo>
                <a:lnTo>
                  <a:pt x="258318" y="37338"/>
                </a:lnTo>
                <a:lnTo>
                  <a:pt x="255270" y="38862"/>
                </a:lnTo>
                <a:lnTo>
                  <a:pt x="256274" y="38862"/>
                </a:lnTo>
                <a:lnTo>
                  <a:pt x="263651" y="34290"/>
                </a:lnTo>
                <a:lnTo>
                  <a:pt x="256274" y="29718"/>
                </a:lnTo>
                <a:close/>
              </a:path>
              <a:path w="264160" h="68580">
                <a:moveTo>
                  <a:pt x="252984" y="30479"/>
                </a:moveTo>
                <a:lnTo>
                  <a:pt x="246907" y="34338"/>
                </a:lnTo>
                <a:lnTo>
                  <a:pt x="252984" y="38100"/>
                </a:lnTo>
                <a:lnTo>
                  <a:pt x="252984" y="30479"/>
                </a:lnTo>
                <a:close/>
              </a:path>
              <a:path w="264160" h="68580">
                <a:moveTo>
                  <a:pt x="256793" y="30479"/>
                </a:moveTo>
                <a:lnTo>
                  <a:pt x="252984" y="30479"/>
                </a:lnTo>
                <a:lnTo>
                  <a:pt x="252984" y="38100"/>
                </a:lnTo>
                <a:lnTo>
                  <a:pt x="256794" y="38100"/>
                </a:lnTo>
                <a:lnTo>
                  <a:pt x="258318" y="37338"/>
                </a:lnTo>
                <a:lnTo>
                  <a:pt x="259842" y="34290"/>
                </a:lnTo>
                <a:lnTo>
                  <a:pt x="258318" y="31242"/>
                </a:lnTo>
                <a:lnTo>
                  <a:pt x="256793" y="30479"/>
                </a:lnTo>
                <a:close/>
              </a:path>
              <a:path w="264160" h="68580">
                <a:moveTo>
                  <a:pt x="206501" y="0"/>
                </a:moveTo>
                <a:lnTo>
                  <a:pt x="203453" y="2286"/>
                </a:lnTo>
                <a:lnTo>
                  <a:pt x="203453" y="5334"/>
                </a:lnTo>
                <a:lnTo>
                  <a:pt x="204977" y="8382"/>
                </a:lnTo>
                <a:lnTo>
                  <a:pt x="246907" y="34338"/>
                </a:lnTo>
                <a:lnTo>
                  <a:pt x="252984" y="30479"/>
                </a:lnTo>
                <a:lnTo>
                  <a:pt x="256793" y="30479"/>
                </a:lnTo>
                <a:lnTo>
                  <a:pt x="255270" y="29718"/>
                </a:lnTo>
                <a:lnTo>
                  <a:pt x="256274" y="29718"/>
                </a:lnTo>
                <a:lnTo>
                  <a:pt x="209550" y="762"/>
                </a:lnTo>
                <a:lnTo>
                  <a:pt x="206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5407342" y="3668713"/>
            <a:ext cx="445735" cy="269169"/>
          </a:xfrm>
          <a:custGeom>
            <a:avLst/>
            <a:gdLst/>
            <a:ahLst/>
            <a:cxnLst/>
            <a:rect l="l" t="t" r="r" b="b"/>
            <a:pathLst>
              <a:path w="458470" h="276860">
                <a:moveTo>
                  <a:pt x="457962" y="0"/>
                </a:moveTo>
                <a:lnTo>
                  <a:pt x="0" y="0"/>
                </a:lnTo>
                <a:lnTo>
                  <a:pt x="0" y="276605"/>
                </a:lnTo>
                <a:lnTo>
                  <a:pt x="457962" y="276605"/>
                </a:lnTo>
                <a:lnTo>
                  <a:pt x="4579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5407342" y="3667972"/>
            <a:ext cx="293864" cy="253735"/>
          </a:xfrm>
          <a:custGeom>
            <a:avLst/>
            <a:gdLst/>
            <a:ahLst/>
            <a:cxnLst/>
            <a:rect l="l" t="t" r="r" b="b"/>
            <a:pathLst>
              <a:path w="302260" h="260985">
                <a:moveTo>
                  <a:pt x="301751" y="0"/>
                </a:moveTo>
                <a:lnTo>
                  <a:pt x="0" y="0"/>
                </a:lnTo>
                <a:lnTo>
                  <a:pt x="0" y="260603"/>
                </a:lnTo>
                <a:lnTo>
                  <a:pt x="301751" y="260603"/>
                </a:lnTo>
                <a:lnTo>
                  <a:pt x="30175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5483896" y="370773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762941" y="3667972"/>
            <a:ext cx="90135" cy="242622"/>
          </a:xfrm>
          <a:custGeom>
            <a:avLst/>
            <a:gdLst/>
            <a:ahLst/>
            <a:cxnLst/>
            <a:rect l="l" t="t" r="r" b="b"/>
            <a:pathLst>
              <a:path w="92710" h="249554">
                <a:moveTo>
                  <a:pt x="92201" y="0"/>
                </a:moveTo>
                <a:lnTo>
                  <a:pt x="0" y="2491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1490557" y="7524009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69" h="344170">
                <a:moveTo>
                  <a:pt x="343662" y="0"/>
                </a:moveTo>
                <a:lnTo>
                  <a:pt x="0" y="0"/>
                </a:lnTo>
                <a:lnTo>
                  <a:pt x="0" y="343661"/>
                </a:lnTo>
                <a:lnTo>
                  <a:pt x="343662" y="343661"/>
                </a:lnTo>
                <a:lnTo>
                  <a:pt x="3436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1824672" y="7524009"/>
            <a:ext cx="167922" cy="334610"/>
          </a:xfrm>
          <a:custGeom>
            <a:avLst/>
            <a:gdLst/>
            <a:ahLst/>
            <a:cxnLst/>
            <a:rect l="l" t="t" r="r" b="b"/>
            <a:pathLst>
              <a:path w="172719" h="344170">
                <a:moveTo>
                  <a:pt x="172212" y="0"/>
                </a:moveTo>
                <a:lnTo>
                  <a:pt x="0" y="0"/>
                </a:lnTo>
                <a:lnTo>
                  <a:pt x="0" y="343661"/>
                </a:lnTo>
                <a:lnTo>
                  <a:pt x="172212" y="343661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243242" y="7524009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69" h="344170">
                <a:moveTo>
                  <a:pt x="343662" y="0"/>
                </a:moveTo>
                <a:lnTo>
                  <a:pt x="0" y="0"/>
                </a:lnTo>
                <a:lnTo>
                  <a:pt x="0" y="343661"/>
                </a:lnTo>
                <a:lnTo>
                  <a:pt x="343662" y="343661"/>
                </a:lnTo>
                <a:lnTo>
                  <a:pt x="3436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2319056" y="756450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577359" y="7524009"/>
            <a:ext cx="167922" cy="334610"/>
          </a:xfrm>
          <a:custGeom>
            <a:avLst/>
            <a:gdLst/>
            <a:ahLst/>
            <a:cxnLst/>
            <a:rect l="l" t="t" r="r" b="b"/>
            <a:pathLst>
              <a:path w="172719" h="344170">
                <a:moveTo>
                  <a:pt x="172212" y="0"/>
                </a:moveTo>
                <a:lnTo>
                  <a:pt x="0" y="0"/>
                </a:lnTo>
                <a:lnTo>
                  <a:pt x="0" y="343661"/>
                </a:lnTo>
                <a:lnTo>
                  <a:pt x="172212" y="343661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2995929" y="7524009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70">
                <a:moveTo>
                  <a:pt x="343662" y="0"/>
                </a:moveTo>
                <a:lnTo>
                  <a:pt x="0" y="0"/>
                </a:lnTo>
                <a:lnTo>
                  <a:pt x="0" y="343661"/>
                </a:lnTo>
                <a:lnTo>
                  <a:pt x="343662" y="343661"/>
                </a:lnTo>
                <a:lnTo>
                  <a:pt x="3436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/>
          <p:nvPr/>
        </p:nvSpPr>
        <p:spPr>
          <a:xfrm>
            <a:off x="3071742" y="756450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330046" y="7524009"/>
            <a:ext cx="167922" cy="334610"/>
          </a:xfrm>
          <a:custGeom>
            <a:avLst/>
            <a:gdLst/>
            <a:ahLst/>
            <a:cxnLst/>
            <a:rect l="l" t="t" r="r" b="b"/>
            <a:pathLst>
              <a:path w="172720" h="344170">
                <a:moveTo>
                  <a:pt x="172212" y="0"/>
                </a:moveTo>
                <a:lnTo>
                  <a:pt x="0" y="0"/>
                </a:lnTo>
                <a:lnTo>
                  <a:pt x="0" y="343661"/>
                </a:lnTo>
                <a:lnTo>
                  <a:pt x="172212" y="343661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3748617" y="7524009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70">
                <a:moveTo>
                  <a:pt x="343662" y="0"/>
                </a:moveTo>
                <a:lnTo>
                  <a:pt x="0" y="0"/>
                </a:lnTo>
                <a:lnTo>
                  <a:pt x="0" y="343661"/>
                </a:lnTo>
                <a:lnTo>
                  <a:pt x="343662" y="343661"/>
                </a:lnTo>
                <a:lnTo>
                  <a:pt x="3436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 txBox="1"/>
          <p:nvPr/>
        </p:nvSpPr>
        <p:spPr>
          <a:xfrm>
            <a:off x="3824428" y="756450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082733" y="7524009"/>
            <a:ext cx="167922" cy="334610"/>
          </a:xfrm>
          <a:custGeom>
            <a:avLst/>
            <a:gdLst/>
            <a:ahLst/>
            <a:cxnLst/>
            <a:rect l="l" t="t" r="r" b="b"/>
            <a:pathLst>
              <a:path w="172720" h="344170">
                <a:moveTo>
                  <a:pt x="172212" y="0"/>
                </a:moveTo>
                <a:lnTo>
                  <a:pt x="0" y="0"/>
                </a:lnTo>
                <a:lnTo>
                  <a:pt x="0" y="343661"/>
                </a:lnTo>
                <a:lnTo>
                  <a:pt x="172212" y="343661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4501302" y="7524009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70">
                <a:moveTo>
                  <a:pt x="343662" y="0"/>
                </a:moveTo>
                <a:lnTo>
                  <a:pt x="0" y="0"/>
                </a:lnTo>
                <a:lnTo>
                  <a:pt x="0" y="343661"/>
                </a:lnTo>
                <a:lnTo>
                  <a:pt x="343662" y="343661"/>
                </a:lnTo>
                <a:lnTo>
                  <a:pt x="3436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 txBox="1"/>
          <p:nvPr/>
        </p:nvSpPr>
        <p:spPr>
          <a:xfrm>
            <a:off x="4577857" y="756450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835418" y="7524009"/>
            <a:ext cx="167922" cy="334610"/>
          </a:xfrm>
          <a:custGeom>
            <a:avLst/>
            <a:gdLst/>
            <a:ahLst/>
            <a:cxnLst/>
            <a:rect l="l" t="t" r="r" b="b"/>
            <a:pathLst>
              <a:path w="172720" h="344170">
                <a:moveTo>
                  <a:pt x="172212" y="0"/>
                </a:moveTo>
                <a:lnTo>
                  <a:pt x="0" y="0"/>
                </a:lnTo>
                <a:lnTo>
                  <a:pt x="0" y="343661"/>
                </a:lnTo>
                <a:lnTo>
                  <a:pt x="172212" y="343661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5253989" y="7524009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70">
                <a:moveTo>
                  <a:pt x="343662" y="0"/>
                </a:moveTo>
                <a:lnTo>
                  <a:pt x="0" y="0"/>
                </a:lnTo>
                <a:lnTo>
                  <a:pt x="0" y="343661"/>
                </a:lnTo>
                <a:lnTo>
                  <a:pt x="343662" y="343661"/>
                </a:lnTo>
                <a:lnTo>
                  <a:pt x="3436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 txBox="1"/>
          <p:nvPr/>
        </p:nvSpPr>
        <p:spPr>
          <a:xfrm>
            <a:off x="5330543" y="756450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588105" y="7524009"/>
            <a:ext cx="167922" cy="334610"/>
          </a:xfrm>
          <a:custGeom>
            <a:avLst/>
            <a:gdLst/>
            <a:ahLst/>
            <a:cxnLst/>
            <a:rect l="l" t="t" r="r" b="b"/>
            <a:pathLst>
              <a:path w="172720" h="344170">
                <a:moveTo>
                  <a:pt x="172212" y="0"/>
                </a:moveTo>
                <a:lnTo>
                  <a:pt x="0" y="0"/>
                </a:lnTo>
                <a:lnTo>
                  <a:pt x="0" y="343661"/>
                </a:lnTo>
                <a:lnTo>
                  <a:pt x="172212" y="343661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 txBox="1"/>
          <p:nvPr/>
        </p:nvSpPr>
        <p:spPr>
          <a:xfrm>
            <a:off x="1478210" y="8243852"/>
            <a:ext cx="59019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head</a:t>
            </a:r>
            <a:r>
              <a:rPr sz="1069" spc="24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622424" y="7872200"/>
            <a:ext cx="69762" cy="423509"/>
          </a:xfrm>
          <a:custGeom>
            <a:avLst/>
            <a:gdLst/>
            <a:ahLst/>
            <a:cxnLst/>
            <a:rect l="l" t="t" r="r" b="b"/>
            <a:pathLst>
              <a:path w="71755" h="435609">
                <a:moveTo>
                  <a:pt x="35813" y="48006"/>
                </a:moveTo>
                <a:lnTo>
                  <a:pt x="31242" y="51021"/>
                </a:lnTo>
                <a:lnTo>
                  <a:pt x="31242" y="430530"/>
                </a:lnTo>
                <a:lnTo>
                  <a:pt x="32765" y="433578"/>
                </a:lnTo>
                <a:lnTo>
                  <a:pt x="35813" y="435102"/>
                </a:lnTo>
                <a:lnTo>
                  <a:pt x="38862" y="433578"/>
                </a:lnTo>
                <a:lnTo>
                  <a:pt x="40386" y="430530"/>
                </a:lnTo>
                <a:lnTo>
                  <a:pt x="40386" y="51021"/>
                </a:lnTo>
                <a:lnTo>
                  <a:pt x="35813" y="48006"/>
                </a:lnTo>
                <a:close/>
              </a:path>
              <a:path w="71755" h="435609">
                <a:moveTo>
                  <a:pt x="35813" y="0"/>
                </a:moveTo>
                <a:lnTo>
                  <a:pt x="0" y="71628"/>
                </a:lnTo>
                <a:lnTo>
                  <a:pt x="31242" y="51021"/>
                </a:lnTo>
                <a:lnTo>
                  <a:pt x="31242" y="48006"/>
                </a:lnTo>
                <a:lnTo>
                  <a:pt x="32765" y="44958"/>
                </a:lnTo>
                <a:lnTo>
                  <a:pt x="35813" y="43434"/>
                </a:lnTo>
                <a:lnTo>
                  <a:pt x="57531" y="43434"/>
                </a:lnTo>
                <a:lnTo>
                  <a:pt x="35813" y="0"/>
                </a:lnTo>
                <a:close/>
              </a:path>
              <a:path w="71755" h="435609">
                <a:moveTo>
                  <a:pt x="57531" y="43434"/>
                </a:moveTo>
                <a:lnTo>
                  <a:pt x="35813" y="43434"/>
                </a:lnTo>
                <a:lnTo>
                  <a:pt x="38862" y="44958"/>
                </a:lnTo>
                <a:lnTo>
                  <a:pt x="40386" y="48006"/>
                </a:lnTo>
                <a:lnTo>
                  <a:pt x="40386" y="51021"/>
                </a:lnTo>
                <a:lnTo>
                  <a:pt x="71627" y="71628"/>
                </a:lnTo>
                <a:lnTo>
                  <a:pt x="57531" y="43434"/>
                </a:lnTo>
                <a:close/>
              </a:path>
              <a:path w="71755" h="435609">
                <a:moveTo>
                  <a:pt x="35813" y="43434"/>
                </a:moveTo>
                <a:lnTo>
                  <a:pt x="32765" y="44958"/>
                </a:lnTo>
                <a:lnTo>
                  <a:pt x="31242" y="48006"/>
                </a:lnTo>
                <a:lnTo>
                  <a:pt x="31242" y="51021"/>
                </a:lnTo>
                <a:lnTo>
                  <a:pt x="35813" y="48006"/>
                </a:lnTo>
                <a:lnTo>
                  <a:pt x="40386" y="48006"/>
                </a:lnTo>
                <a:lnTo>
                  <a:pt x="38862" y="44958"/>
                </a:lnTo>
                <a:lnTo>
                  <a:pt x="35813" y="43434"/>
                </a:lnTo>
                <a:close/>
              </a:path>
              <a:path w="71755" h="435609">
                <a:moveTo>
                  <a:pt x="40386" y="48006"/>
                </a:moveTo>
                <a:lnTo>
                  <a:pt x="35813" y="48006"/>
                </a:lnTo>
                <a:lnTo>
                  <a:pt x="40386" y="51021"/>
                </a:lnTo>
                <a:lnTo>
                  <a:pt x="40386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 txBox="1"/>
          <p:nvPr/>
        </p:nvSpPr>
        <p:spPr>
          <a:xfrm>
            <a:off x="4237814" y="8243852"/>
            <a:ext cx="94703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lastCurrentNode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633912" y="7872200"/>
            <a:ext cx="69762" cy="423509"/>
          </a:xfrm>
          <a:custGeom>
            <a:avLst/>
            <a:gdLst/>
            <a:ahLst/>
            <a:cxnLst/>
            <a:rect l="l" t="t" r="r" b="b"/>
            <a:pathLst>
              <a:path w="71754" h="435609">
                <a:moveTo>
                  <a:pt x="35813" y="48006"/>
                </a:moveTo>
                <a:lnTo>
                  <a:pt x="31241" y="51021"/>
                </a:lnTo>
                <a:lnTo>
                  <a:pt x="31241" y="430530"/>
                </a:lnTo>
                <a:lnTo>
                  <a:pt x="32003" y="433578"/>
                </a:lnTo>
                <a:lnTo>
                  <a:pt x="35813" y="435102"/>
                </a:lnTo>
                <a:lnTo>
                  <a:pt x="38862" y="433578"/>
                </a:lnTo>
                <a:lnTo>
                  <a:pt x="39624" y="430530"/>
                </a:lnTo>
                <a:lnTo>
                  <a:pt x="39624" y="50518"/>
                </a:lnTo>
                <a:lnTo>
                  <a:pt x="35813" y="48006"/>
                </a:lnTo>
                <a:close/>
              </a:path>
              <a:path w="71754" h="435609">
                <a:moveTo>
                  <a:pt x="35813" y="0"/>
                </a:moveTo>
                <a:lnTo>
                  <a:pt x="0" y="71628"/>
                </a:lnTo>
                <a:lnTo>
                  <a:pt x="31241" y="51021"/>
                </a:lnTo>
                <a:lnTo>
                  <a:pt x="31241" y="48006"/>
                </a:lnTo>
                <a:lnTo>
                  <a:pt x="32003" y="44958"/>
                </a:lnTo>
                <a:lnTo>
                  <a:pt x="35813" y="43434"/>
                </a:lnTo>
                <a:lnTo>
                  <a:pt x="57530" y="43434"/>
                </a:lnTo>
                <a:lnTo>
                  <a:pt x="35813" y="0"/>
                </a:lnTo>
                <a:close/>
              </a:path>
              <a:path w="71754" h="435609">
                <a:moveTo>
                  <a:pt x="57530" y="43434"/>
                </a:moveTo>
                <a:lnTo>
                  <a:pt x="35813" y="43434"/>
                </a:lnTo>
                <a:lnTo>
                  <a:pt x="38862" y="44958"/>
                </a:lnTo>
                <a:lnTo>
                  <a:pt x="39624" y="48006"/>
                </a:lnTo>
                <a:lnTo>
                  <a:pt x="39624" y="50518"/>
                </a:lnTo>
                <a:lnTo>
                  <a:pt x="71627" y="71628"/>
                </a:lnTo>
                <a:lnTo>
                  <a:pt x="57530" y="43434"/>
                </a:lnTo>
                <a:close/>
              </a:path>
              <a:path w="71754" h="435609">
                <a:moveTo>
                  <a:pt x="35813" y="43434"/>
                </a:moveTo>
                <a:lnTo>
                  <a:pt x="32003" y="44958"/>
                </a:lnTo>
                <a:lnTo>
                  <a:pt x="31241" y="48006"/>
                </a:lnTo>
                <a:lnTo>
                  <a:pt x="31241" y="51021"/>
                </a:lnTo>
                <a:lnTo>
                  <a:pt x="35813" y="48006"/>
                </a:lnTo>
                <a:lnTo>
                  <a:pt x="39624" y="48006"/>
                </a:lnTo>
                <a:lnTo>
                  <a:pt x="38862" y="44958"/>
                </a:lnTo>
                <a:lnTo>
                  <a:pt x="35813" y="43434"/>
                </a:lnTo>
                <a:close/>
              </a:path>
              <a:path w="71754" h="435609">
                <a:moveTo>
                  <a:pt x="39624" y="48006"/>
                </a:moveTo>
                <a:lnTo>
                  <a:pt x="35813" y="48006"/>
                </a:lnTo>
                <a:lnTo>
                  <a:pt x="39624" y="50518"/>
                </a:lnTo>
                <a:lnTo>
                  <a:pt x="39624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 txBox="1"/>
          <p:nvPr/>
        </p:nvSpPr>
        <p:spPr>
          <a:xfrm>
            <a:off x="1352267" y="4187790"/>
            <a:ext cx="4853693" cy="305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8832"/>
            <a:r>
              <a:rPr sz="1069" spc="10" dirty="0">
                <a:latin typeface="Times New Roman"/>
                <a:cs typeface="Times New Roman"/>
              </a:rPr>
              <a:t>lastCurrentNode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826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Fig 3. </a:t>
            </a:r>
            <a:r>
              <a:rPr sz="1069" spc="15" dirty="0">
                <a:latin typeface="Times New Roman"/>
                <a:cs typeface="Times New Roman"/>
              </a:rPr>
              <a:t>Add </a:t>
            </a:r>
            <a:r>
              <a:rPr sz="1069" spc="10" dirty="0">
                <a:latin typeface="Times New Roman"/>
                <a:cs typeface="Times New Roman"/>
              </a:rPr>
              <a:t>operation of </a:t>
            </a:r>
            <a:r>
              <a:rPr sz="1069" spc="5" dirty="0">
                <a:latin typeface="Times New Roman"/>
                <a:cs typeface="Times New Roman"/>
              </a:rPr>
              <a:t>linked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crux of this </a:t>
            </a:r>
            <a:r>
              <a:rPr sz="1069" i="1" spc="10" dirty="0">
                <a:latin typeface="Times New Roman"/>
                <a:cs typeface="Times New Roman"/>
              </a:rPr>
              <a:t>add() </a:t>
            </a:r>
            <a:r>
              <a:rPr sz="1069" spc="10" dirty="0">
                <a:latin typeface="Times New Roman"/>
                <a:cs typeface="Times New Roman"/>
              </a:rPr>
              <a:t>operation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Firstly, it </a:t>
            </a:r>
            <a:r>
              <a:rPr sz="1069" spc="10" dirty="0">
                <a:latin typeface="Times New Roman"/>
                <a:cs typeface="Times New Roman"/>
              </a:rPr>
              <a:t>will  make 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by  </a:t>
            </a:r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constructor. </a:t>
            </a:r>
            <a:r>
              <a:rPr sz="1069" spc="5" dirty="0">
                <a:latin typeface="Times New Roman"/>
                <a:cs typeface="Times New Roman"/>
              </a:rPr>
              <a:t>Insert  </a:t>
            </a:r>
            <a:r>
              <a:rPr sz="1069" spc="10" dirty="0">
                <a:latin typeface="Times New Roman"/>
                <a:cs typeface="Times New Roman"/>
              </a:rPr>
              <a:t>the   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e.g. 2. 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into the </a:t>
            </a:r>
            <a:r>
              <a:rPr sz="1069" spc="10" dirty="0">
                <a:latin typeface="Times New Roman"/>
                <a:cs typeface="Times New Roman"/>
              </a:rPr>
              <a:t>node by </a:t>
            </a:r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 method.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the list already  exists (has </a:t>
            </a:r>
            <a:r>
              <a:rPr sz="1069" spc="10" dirty="0">
                <a:latin typeface="Times New Roman"/>
                <a:cs typeface="Times New Roman"/>
              </a:rPr>
              <a:t>some elements </a:t>
            </a:r>
            <a:r>
              <a:rPr sz="1069" spc="5" dirty="0">
                <a:latin typeface="Times New Roman"/>
                <a:cs typeface="Times New Roman"/>
              </a:rPr>
              <a:t>inside or its size is non-zero), it will insert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position. If the list </a:t>
            </a: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spc="5" dirty="0">
                <a:latin typeface="Times New Roman"/>
                <a:cs typeface="Times New Roman"/>
              </a:rPr>
              <a:t>not already </a:t>
            </a:r>
            <a:r>
              <a:rPr sz="1069" spc="10" dirty="0">
                <a:latin typeface="Times New Roman"/>
                <a:cs typeface="Times New Roman"/>
              </a:rPr>
              <a:t>exist, this 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added as the </a:t>
            </a:r>
            <a:r>
              <a:rPr sz="1069" spc="5" dirty="0">
                <a:latin typeface="Times New Roman"/>
                <a:cs typeface="Times New Roman"/>
              </a:rPr>
              <a:t>first  element inside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try to </a:t>
            </a:r>
            <a:r>
              <a:rPr sz="1069" spc="10" dirty="0">
                <a:latin typeface="Times New Roman"/>
                <a:cs typeface="Times New Roman"/>
              </a:rPr>
              <a:t>add few more </a:t>
            </a:r>
            <a:r>
              <a:rPr sz="1069" spc="5" dirty="0">
                <a:latin typeface="Times New Roman"/>
                <a:cs typeface="Times New Roman"/>
              </a:rPr>
              <a:t>elements into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linked list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following </a:t>
            </a:r>
            <a:r>
              <a:rPr sz="1069" spc="10" dirty="0">
                <a:latin typeface="Times New Roman"/>
                <a:cs typeface="Times New Roman"/>
              </a:rPr>
              <a:t>are the </a:t>
            </a:r>
            <a:r>
              <a:rPr sz="1069" spc="5" dirty="0">
                <a:latin typeface="Times New Roman"/>
                <a:cs typeface="Times New Roman"/>
              </a:rPr>
              <a:t>lines </a:t>
            </a:r>
            <a:r>
              <a:rPr sz="1069" spc="10" dirty="0">
                <a:latin typeface="Times New Roman"/>
                <a:cs typeface="Times New Roman"/>
              </a:rPr>
              <a:t>of code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executed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0" dirty="0">
                <a:latin typeface="Times New Roman"/>
                <a:cs typeface="Times New Roman"/>
              </a:rPr>
              <a:t>with values </a:t>
            </a:r>
            <a:r>
              <a:rPr sz="1069" i="1" spc="10" dirty="0">
                <a:latin typeface="Times New Roman"/>
                <a:cs typeface="Times New Roman"/>
              </a:rPr>
              <a:t>8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7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into  the linked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069" b="1" spc="10" dirty="0">
                <a:latin typeface="Times New Roman"/>
                <a:cs typeface="Times New Roman"/>
              </a:rPr>
              <a:t>list.add(8); list.add(7);  </a:t>
            </a:r>
            <a:r>
              <a:rPr sz="1069" b="1" spc="233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list.add(1);</a:t>
            </a:r>
            <a:endParaRPr sz="1069">
              <a:latin typeface="Times New Roman"/>
              <a:cs typeface="Times New Roman"/>
            </a:endParaRPr>
          </a:p>
          <a:p>
            <a:pPr marR="163597" algn="r">
              <a:spcBef>
                <a:spcPts val="588"/>
              </a:spcBef>
            </a:pPr>
            <a:r>
              <a:rPr sz="1069" spc="10" dirty="0">
                <a:latin typeface="Times New Roman"/>
                <a:cs typeface="Times New Roman"/>
              </a:rPr>
              <a:t>currentNode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470314" y="7198783"/>
            <a:ext cx="69762" cy="339549"/>
          </a:xfrm>
          <a:custGeom>
            <a:avLst/>
            <a:gdLst/>
            <a:ahLst/>
            <a:cxnLst/>
            <a:rect l="l" t="t" r="r" b="b"/>
            <a:pathLst>
              <a:path w="71754" h="349250">
                <a:moveTo>
                  <a:pt x="0" y="277368"/>
                </a:moveTo>
                <a:lnTo>
                  <a:pt x="35813" y="348995"/>
                </a:lnTo>
                <a:lnTo>
                  <a:pt x="57530" y="305562"/>
                </a:lnTo>
                <a:lnTo>
                  <a:pt x="35813" y="305562"/>
                </a:lnTo>
                <a:lnTo>
                  <a:pt x="32003" y="304038"/>
                </a:lnTo>
                <a:lnTo>
                  <a:pt x="31241" y="300989"/>
                </a:lnTo>
                <a:lnTo>
                  <a:pt x="31241" y="297974"/>
                </a:lnTo>
                <a:lnTo>
                  <a:pt x="0" y="277368"/>
                </a:lnTo>
                <a:close/>
              </a:path>
              <a:path w="71754" h="349250">
                <a:moveTo>
                  <a:pt x="31241" y="297974"/>
                </a:moveTo>
                <a:lnTo>
                  <a:pt x="31241" y="300989"/>
                </a:lnTo>
                <a:lnTo>
                  <a:pt x="32003" y="304038"/>
                </a:lnTo>
                <a:lnTo>
                  <a:pt x="35813" y="305562"/>
                </a:lnTo>
                <a:lnTo>
                  <a:pt x="38862" y="304038"/>
                </a:lnTo>
                <a:lnTo>
                  <a:pt x="39624" y="300989"/>
                </a:lnTo>
                <a:lnTo>
                  <a:pt x="35813" y="300989"/>
                </a:lnTo>
                <a:lnTo>
                  <a:pt x="31241" y="297974"/>
                </a:lnTo>
                <a:close/>
              </a:path>
              <a:path w="71754" h="349250">
                <a:moveTo>
                  <a:pt x="71627" y="277368"/>
                </a:moveTo>
                <a:lnTo>
                  <a:pt x="39624" y="298477"/>
                </a:lnTo>
                <a:lnTo>
                  <a:pt x="39624" y="300989"/>
                </a:lnTo>
                <a:lnTo>
                  <a:pt x="38862" y="304038"/>
                </a:lnTo>
                <a:lnTo>
                  <a:pt x="35813" y="305562"/>
                </a:lnTo>
                <a:lnTo>
                  <a:pt x="57530" y="305562"/>
                </a:lnTo>
                <a:lnTo>
                  <a:pt x="71627" y="277368"/>
                </a:lnTo>
                <a:close/>
              </a:path>
              <a:path w="71754" h="349250">
                <a:moveTo>
                  <a:pt x="35813" y="0"/>
                </a:moveTo>
                <a:lnTo>
                  <a:pt x="32003" y="1524"/>
                </a:lnTo>
                <a:lnTo>
                  <a:pt x="31241" y="4572"/>
                </a:lnTo>
                <a:lnTo>
                  <a:pt x="31241" y="297974"/>
                </a:lnTo>
                <a:lnTo>
                  <a:pt x="35813" y="300989"/>
                </a:lnTo>
                <a:lnTo>
                  <a:pt x="39624" y="298477"/>
                </a:lnTo>
                <a:lnTo>
                  <a:pt x="39624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  <a:path w="71754" h="349250">
                <a:moveTo>
                  <a:pt x="39624" y="298477"/>
                </a:moveTo>
                <a:lnTo>
                  <a:pt x="35813" y="300989"/>
                </a:lnTo>
                <a:lnTo>
                  <a:pt x="39624" y="300989"/>
                </a:lnTo>
                <a:lnTo>
                  <a:pt x="39624" y="298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 txBox="1"/>
          <p:nvPr/>
        </p:nvSpPr>
        <p:spPr>
          <a:xfrm>
            <a:off x="6078044" y="7577102"/>
            <a:ext cx="45993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size </a:t>
            </a:r>
            <a:r>
              <a:rPr sz="1069" b="1" spc="15" dirty="0">
                <a:latin typeface="Times New Roman"/>
                <a:cs typeface="Times New Roman"/>
              </a:rPr>
              <a:t>=</a:t>
            </a:r>
            <a:r>
              <a:rPr sz="1069" b="1" spc="-83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903941" y="7669952"/>
            <a:ext cx="339549" cy="70379"/>
          </a:xfrm>
          <a:custGeom>
            <a:avLst/>
            <a:gdLst/>
            <a:ahLst/>
            <a:cxnLst/>
            <a:rect l="l" t="t" r="r" b="b"/>
            <a:pathLst>
              <a:path w="349250" h="72390">
                <a:moveTo>
                  <a:pt x="277368" y="0"/>
                </a:moveTo>
                <a:lnTo>
                  <a:pt x="300990" y="36576"/>
                </a:lnTo>
                <a:lnTo>
                  <a:pt x="277368" y="72390"/>
                </a:lnTo>
                <a:lnTo>
                  <a:pt x="341375" y="40386"/>
                </a:lnTo>
                <a:lnTo>
                  <a:pt x="300990" y="40386"/>
                </a:lnTo>
                <a:lnTo>
                  <a:pt x="304038" y="39624"/>
                </a:lnTo>
                <a:lnTo>
                  <a:pt x="305562" y="36576"/>
                </a:lnTo>
                <a:lnTo>
                  <a:pt x="304038" y="32766"/>
                </a:lnTo>
                <a:lnTo>
                  <a:pt x="300990" y="32004"/>
                </a:lnTo>
                <a:lnTo>
                  <a:pt x="340042" y="32004"/>
                </a:lnTo>
                <a:lnTo>
                  <a:pt x="277368" y="0"/>
                </a:lnTo>
                <a:close/>
              </a:path>
              <a:path w="349250" h="72390">
                <a:moveTo>
                  <a:pt x="298037" y="32004"/>
                </a:moveTo>
                <a:lnTo>
                  <a:pt x="4572" y="32004"/>
                </a:lnTo>
                <a:lnTo>
                  <a:pt x="1524" y="32766"/>
                </a:lnTo>
                <a:lnTo>
                  <a:pt x="0" y="36576"/>
                </a:lnTo>
                <a:lnTo>
                  <a:pt x="1524" y="39624"/>
                </a:lnTo>
                <a:lnTo>
                  <a:pt x="4572" y="40386"/>
                </a:lnTo>
                <a:lnTo>
                  <a:pt x="298477" y="40386"/>
                </a:lnTo>
                <a:lnTo>
                  <a:pt x="300990" y="36576"/>
                </a:lnTo>
                <a:lnTo>
                  <a:pt x="298037" y="32004"/>
                </a:lnTo>
                <a:close/>
              </a:path>
              <a:path w="349250" h="72390">
                <a:moveTo>
                  <a:pt x="340042" y="32004"/>
                </a:moveTo>
                <a:lnTo>
                  <a:pt x="300990" y="32004"/>
                </a:lnTo>
                <a:lnTo>
                  <a:pt x="304038" y="32766"/>
                </a:lnTo>
                <a:lnTo>
                  <a:pt x="305562" y="36576"/>
                </a:lnTo>
                <a:lnTo>
                  <a:pt x="304038" y="39624"/>
                </a:lnTo>
                <a:lnTo>
                  <a:pt x="300990" y="40386"/>
                </a:lnTo>
                <a:lnTo>
                  <a:pt x="341375" y="40386"/>
                </a:lnTo>
                <a:lnTo>
                  <a:pt x="348996" y="36576"/>
                </a:lnTo>
                <a:lnTo>
                  <a:pt x="340042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2656628" y="7669952"/>
            <a:ext cx="339549" cy="70379"/>
          </a:xfrm>
          <a:custGeom>
            <a:avLst/>
            <a:gdLst/>
            <a:ahLst/>
            <a:cxnLst/>
            <a:rect l="l" t="t" r="r" b="b"/>
            <a:pathLst>
              <a:path w="349250" h="72390">
                <a:moveTo>
                  <a:pt x="277368" y="0"/>
                </a:moveTo>
                <a:lnTo>
                  <a:pt x="300990" y="36576"/>
                </a:lnTo>
                <a:lnTo>
                  <a:pt x="277368" y="72390"/>
                </a:lnTo>
                <a:lnTo>
                  <a:pt x="341375" y="40386"/>
                </a:lnTo>
                <a:lnTo>
                  <a:pt x="300990" y="40386"/>
                </a:lnTo>
                <a:lnTo>
                  <a:pt x="304038" y="39624"/>
                </a:lnTo>
                <a:lnTo>
                  <a:pt x="305562" y="36576"/>
                </a:lnTo>
                <a:lnTo>
                  <a:pt x="304038" y="32766"/>
                </a:lnTo>
                <a:lnTo>
                  <a:pt x="300990" y="32004"/>
                </a:lnTo>
                <a:lnTo>
                  <a:pt x="340042" y="32004"/>
                </a:lnTo>
                <a:lnTo>
                  <a:pt x="277368" y="0"/>
                </a:lnTo>
                <a:close/>
              </a:path>
              <a:path w="349250" h="72390">
                <a:moveTo>
                  <a:pt x="298037" y="32004"/>
                </a:moveTo>
                <a:lnTo>
                  <a:pt x="4572" y="32004"/>
                </a:lnTo>
                <a:lnTo>
                  <a:pt x="1524" y="32766"/>
                </a:lnTo>
                <a:lnTo>
                  <a:pt x="0" y="36576"/>
                </a:lnTo>
                <a:lnTo>
                  <a:pt x="1524" y="39624"/>
                </a:lnTo>
                <a:lnTo>
                  <a:pt x="4572" y="40386"/>
                </a:lnTo>
                <a:lnTo>
                  <a:pt x="298477" y="40386"/>
                </a:lnTo>
                <a:lnTo>
                  <a:pt x="300990" y="36576"/>
                </a:lnTo>
                <a:lnTo>
                  <a:pt x="298037" y="32004"/>
                </a:lnTo>
                <a:close/>
              </a:path>
              <a:path w="349250" h="72390">
                <a:moveTo>
                  <a:pt x="340042" y="32004"/>
                </a:moveTo>
                <a:lnTo>
                  <a:pt x="300990" y="32004"/>
                </a:lnTo>
                <a:lnTo>
                  <a:pt x="304038" y="32766"/>
                </a:lnTo>
                <a:lnTo>
                  <a:pt x="305562" y="36576"/>
                </a:lnTo>
                <a:lnTo>
                  <a:pt x="304038" y="39624"/>
                </a:lnTo>
                <a:lnTo>
                  <a:pt x="300990" y="40386"/>
                </a:lnTo>
                <a:lnTo>
                  <a:pt x="341375" y="40386"/>
                </a:lnTo>
                <a:lnTo>
                  <a:pt x="348995" y="36576"/>
                </a:lnTo>
                <a:lnTo>
                  <a:pt x="340042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3409314" y="7669952"/>
            <a:ext cx="339549" cy="70379"/>
          </a:xfrm>
          <a:custGeom>
            <a:avLst/>
            <a:gdLst/>
            <a:ahLst/>
            <a:cxnLst/>
            <a:rect l="l" t="t" r="r" b="b"/>
            <a:pathLst>
              <a:path w="349250" h="72390">
                <a:moveTo>
                  <a:pt x="277367" y="0"/>
                </a:moveTo>
                <a:lnTo>
                  <a:pt x="300989" y="36576"/>
                </a:lnTo>
                <a:lnTo>
                  <a:pt x="277367" y="72390"/>
                </a:lnTo>
                <a:lnTo>
                  <a:pt x="341375" y="40386"/>
                </a:lnTo>
                <a:lnTo>
                  <a:pt x="300989" y="40386"/>
                </a:lnTo>
                <a:lnTo>
                  <a:pt x="304038" y="39624"/>
                </a:lnTo>
                <a:lnTo>
                  <a:pt x="305562" y="36576"/>
                </a:lnTo>
                <a:lnTo>
                  <a:pt x="304038" y="32766"/>
                </a:lnTo>
                <a:lnTo>
                  <a:pt x="300989" y="32004"/>
                </a:lnTo>
                <a:lnTo>
                  <a:pt x="340042" y="32004"/>
                </a:lnTo>
                <a:lnTo>
                  <a:pt x="277367" y="0"/>
                </a:lnTo>
                <a:close/>
              </a:path>
              <a:path w="349250" h="72390">
                <a:moveTo>
                  <a:pt x="298037" y="32004"/>
                </a:moveTo>
                <a:lnTo>
                  <a:pt x="4572" y="32004"/>
                </a:lnTo>
                <a:lnTo>
                  <a:pt x="1524" y="32766"/>
                </a:lnTo>
                <a:lnTo>
                  <a:pt x="0" y="36576"/>
                </a:lnTo>
                <a:lnTo>
                  <a:pt x="1524" y="39624"/>
                </a:lnTo>
                <a:lnTo>
                  <a:pt x="4572" y="40386"/>
                </a:lnTo>
                <a:lnTo>
                  <a:pt x="298477" y="40386"/>
                </a:lnTo>
                <a:lnTo>
                  <a:pt x="300989" y="36576"/>
                </a:lnTo>
                <a:lnTo>
                  <a:pt x="298037" y="32004"/>
                </a:lnTo>
                <a:close/>
              </a:path>
              <a:path w="349250" h="72390">
                <a:moveTo>
                  <a:pt x="340042" y="32004"/>
                </a:moveTo>
                <a:lnTo>
                  <a:pt x="300989" y="32004"/>
                </a:lnTo>
                <a:lnTo>
                  <a:pt x="304038" y="32766"/>
                </a:lnTo>
                <a:lnTo>
                  <a:pt x="305562" y="36576"/>
                </a:lnTo>
                <a:lnTo>
                  <a:pt x="304038" y="39624"/>
                </a:lnTo>
                <a:lnTo>
                  <a:pt x="300989" y="40386"/>
                </a:lnTo>
                <a:lnTo>
                  <a:pt x="341375" y="40386"/>
                </a:lnTo>
                <a:lnTo>
                  <a:pt x="348996" y="36576"/>
                </a:lnTo>
                <a:lnTo>
                  <a:pt x="340042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4162001" y="7669952"/>
            <a:ext cx="339549" cy="70379"/>
          </a:xfrm>
          <a:custGeom>
            <a:avLst/>
            <a:gdLst/>
            <a:ahLst/>
            <a:cxnLst/>
            <a:rect l="l" t="t" r="r" b="b"/>
            <a:pathLst>
              <a:path w="349250" h="72390">
                <a:moveTo>
                  <a:pt x="277368" y="0"/>
                </a:moveTo>
                <a:lnTo>
                  <a:pt x="300989" y="36576"/>
                </a:lnTo>
                <a:lnTo>
                  <a:pt x="277368" y="72390"/>
                </a:lnTo>
                <a:lnTo>
                  <a:pt x="341375" y="40386"/>
                </a:lnTo>
                <a:lnTo>
                  <a:pt x="300989" y="40386"/>
                </a:lnTo>
                <a:lnTo>
                  <a:pt x="304038" y="39624"/>
                </a:lnTo>
                <a:lnTo>
                  <a:pt x="305562" y="36576"/>
                </a:lnTo>
                <a:lnTo>
                  <a:pt x="304038" y="32766"/>
                </a:lnTo>
                <a:lnTo>
                  <a:pt x="300989" y="32004"/>
                </a:lnTo>
                <a:lnTo>
                  <a:pt x="340042" y="32004"/>
                </a:lnTo>
                <a:lnTo>
                  <a:pt x="277368" y="0"/>
                </a:lnTo>
                <a:close/>
              </a:path>
              <a:path w="349250" h="72390">
                <a:moveTo>
                  <a:pt x="298037" y="32004"/>
                </a:moveTo>
                <a:lnTo>
                  <a:pt x="4572" y="32004"/>
                </a:lnTo>
                <a:lnTo>
                  <a:pt x="1524" y="32766"/>
                </a:lnTo>
                <a:lnTo>
                  <a:pt x="0" y="36576"/>
                </a:lnTo>
                <a:lnTo>
                  <a:pt x="1524" y="39624"/>
                </a:lnTo>
                <a:lnTo>
                  <a:pt x="4572" y="40386"/>
                </a:lnTo>
                <a:lnTo>
                  <a:pt x="298477" y="40386"/>
                </a:lnTo>
                <a:lnTo>
                  <a:pt x="300989" y="36576"/>
                </a:lnTo>
                <a:lnTo>
                  <a:pt x="298037" y="32004"/>
                </a:lnTo>
                <a:close/>
              </a:path>
              <a:path w="349250" h="72390">
                <a:moveTo>
                  <a:pt x="340042" y="32004"/>
                </a:moveTo>
                <a:lnTo>
                  <a:pt x="300989" y="32004"/>
                </a:lnTo>
                <a:lnTo>
                  <a:pt x="304038" y="32766"/>
                </a:lnTo>
                <a:lnTo>
                  <a:pt x="305562" y="36576"/>
                </a:lnTo>
                <a:lnTo>
                  <a:pt x="304038" y="39624"/>
                </a:lnTo>
                <a:lnTo>
                  <a:pt x="300989" y="40386"/>
                </a:lnTo>
                <a:lnTo>
                  <a:pt x="341375" y="40386"/>
                </a:lnTo>
                <a:lnTo>
                  <a:pt x="348996" y="36576"/>
                </a:lnTo>
                <a:lnTo>
                  <a:pt x="340042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4914688" y="7669952"/>
            <a:ext cx="339549" cy="70379"/>
          </a:xfrm>
          <a:custGeom>
            <a:avLst/>
            <a:gdLst/>
            <a:ahLst/>
            <a:cxnLst/>
            <a:rect l="l" t="t" r="r" b="b"/>
            <a:pathLst>
              <a:path w="349250" h="72390">
                <a:moveTo>
                  <a:pt x="277367" y="0"/>
                </a:moveTo>
                <a:lnTo>
                  <a:pt x="300989" y="36576"/>
                </a:lnTo>
                <a:lnTo>
                  <a:pt x="277367" y="72390"/>
                </a:lnTo>
                <a:lnTo>
                  <a:pt x="341375" y="40386"/>
                </a:lnTo>
                <a:lnTo>
                  <a:pt x="300989" y="40386"/>
                </a:lnTo>
                <a:lnTo>
                  <a:pt x="304038" y="39624"/>
                </a:lnTo>
                <a:lnTo>
                  <a:pt x="305562" y="36576"/>
                </a:lnTo>
                <a:lnTo>
                  <a:pt x="304038" y="32766"/>
                </a:lnTo>
                <a:lnTo>
                  <a:pt x="300989" y="32004"/>
                </a:lnTo>
                <a:lnTo>
                  <a:pt x="340042" y="32004"/>
                </a:lnTo>
                <a:lnTo>
                  <a:pt x="277367" y="0"/>
                </a:lnTo>
                <a:close/>
              </a:path>
              <a:path w="349250" h="72390">
                <a:moveTo>
                  <a:pt x="298037" y="32004"/>
                </a:moveTo>
                <a:lnTo>
                  <a:pt x="4571" y="32004"/>
                </a:lnTo>
                <a:lnTo>
                  <a:pt x="1524" y="32766"/>
                </a:lnTo>
                <a:lnTo>
                  <a:pt x="0" y="36576"/>
                </a:lnTo>
                <a:lnTo>
                  <a:pt x="1524" y="39624"/>
                </a:lnTo>
                <a:lnTo>
                  <a:pt x="4571" y="40386"/>
                </a:lnTo>
                <a:lnTo>
                  <a:pt x="298477" y="40386"/>
                </a:lnTo>
                <a:lnTo>
                  <a:pt x="300989" y="36576"/>
                </a:lnTo>
                <a:lnTo>
                  <a:pt x="298037" y="32004"/>
                </a:lnTo>
                <a:close/>
              </a:path>
              <a:path w="349250" h="72390">
                <a:moveTo>
                  <a:pt x="340042" y="32004"/>
                </a:moveTo>
                <a:lnTo>
                  <a:pt x="300989" y="32004"/>
                </a:lnTo>
                <a:lnTo>
                  <a:pt x="304038" y="32766"/>
                </a:lnTo>
                <a:lnTo>
                  <a:pt x="305562" y="36576"/>
                </a:lnTo>
                <a:lnTo>
                  <a:pt x="304038" y="39624"/>
                </a:lnTo>
                <a:lnTo>
                  <a:pt x="300989" y="40386"/>
                </a:lnTo>
                <a:lnTo>
                  <a:pt x="341375" y="40386"/>
                </a:lnTo>
                <a:lnTo>
                  <a:pt x="348995" y="36576"/>
                </a:lnTo>
                <a:lnTo>
                  <a:pt x="340042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5588105" y="7538084"/>
            <a:ext cx="167922" cy="334610"/>
          </a:xfrm>
          <a:custGeom>
            <a:avLst/>
            <a:gdLst/>
            <a:ahLst/>
            <a:cxnLst/>
            <a:rect l="l" t="t" r="r" b="b"/>
            <a:pathLst>
              <a:path w="172720" h="344170">
                <a:moveTo>
                  <a:pt x="172212" y="0"/>
                </a:moveTo>
                <a:lnTo>
                  <a:pt x="0" y="34366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25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129327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615" y="1456583"/>
            <a:ext cx="5081499" cy="98745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 marR="3699143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/* </a:t>
            </a:r>
            <a:r>
              <a:rPr sz="1069" spc="5" dirty="0">
                <a:latin typeface="Times New Roman"/>
                <a:cs typeface="Times New Roman"/>
              </a:rPr>
              <a:t>get() class </a:t>
            </a:r>
            <a:r>
              <a:rPr sz="1069" spc="10" dirty="0">
                <a:latin typeface="Times New Roman"/>
                <a:cs typeface="Times New Roman"/>
              </a:rPr>
              <a:t>method */  int 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get()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(currentNode  !=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NULL)</a:t>
            </a:r>
            <a:endParaRPr sz="1069">
              <a:latin typeface="Times New Roman"/>
              <a:cs typeface="Times New Roman"/>
            </a:endParaRPr>
          </a:p>
          <a:p>
            <a:pPr marL="89638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return </a:t>
            </a:r>
            <a:r>
              <a:rPr sz="1069" spc="2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currentNode-&gt;get();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583692"/>
            <a:ext cx="4852458" cy="1461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This method </a:t>
            </a:r>
            <a:r>
              <a:rPr sz="1069" dirty="0">
                <a:latin typeface="Times New Roman"/>
                <a:cs typeface="Times New Roman"/>
              </a:rPr>
              <a:t>firstly </a:t>
            </a:r>
            <a:r>
              <a:rPr sz="1069" spc="5" dirty="0">
                <a:latin typeface="Times New Roman"/>
                <a:cs typeface="Times New Roman"/>
              </a:rPr>
              <a:t>confirms </a:t>
            </a:r>
            <a:r>
              <a:rPr sz="1069" spc="10" dirty="0">
                <a:latin typeface="Times New Roman"/>
                <a:cs typeface="Times New Roman"/>
              </a:rPr>
              <a:t>that the </a:t>
            </a:r>
            <a:r>
              <a:rPr sz="1069" i="1" spc="5" dirty="0">
                <a:latin typeface="Times New Roman"/>
                <a:cs typeface="Times New Roman"/>
              </a:rPr>
              <a:t>currentNode </a:t>
            </a:r>
            <a:r>
              <a:rPr sz="1069" spc="5" dirty="0">
                <a:latin typeface="Times New Roman"/>
                <a:cs typeface="Times New Roman"/>
              </a:rPr>
              <a:t>pointer is not </a:t>
            </a:r>
            <a:r>
              <a:rPr sz="1069" i="1" spc="15" dirty="0">
                <a:latin typeface="Times New Roman"/>
                <a:cs typeface="Times New Roman"/>
              </a:rPr>
              <a:t>NULL</a:t>
            </a:r>
            <a:r>
              <a:rPr sz="1069" spc="15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If it is not  </a:t>
            </a:r>
            <a:r>
              <a:rPr sz="1069" i="1" spc="15" dirty="0">
                <a:latin typeface="Times New Roman"/>
                <a:cs typeface="Times New Roman"/>
              </a:rPr>
              <a:t>NULL,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pointing </a:t>
            </a:r>
            <a:r>
              <a:rPr sz="1069" spc="10" dirty="0">
                <a:latin typeface="Times New Roman"/>
                <a:cs typeface="Times New Roman"/>
              </a:rPr>
              <a:t>to some </a:t>
            </a:r>
            <a:r>
              <a:rPr sz="1069" i="1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object as inside the constructor 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i="1" spc="10" dirty="0">
                <a:latin typeface="Times New Roman"/>
                <a:cs typeface="Times New Roman"/>
              </a:rPr>
              <a:t>List </a:t>
            </a:r>
            <a:r>
              <a:rPr sz="1069" spc="5" dirty="0">
                <a:latin typeface="Times New Roman"/>
                <a:cs typeface="Times New Roman"/>
              </a:rPr>
              <a:t>class,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initialized this pointer variable to </a:t>
            </a:r>
            <a:r>
              <a:rPr sz="1069" i="1" spc="15" dirty="0">
                <a:latin typeface="Times New Roman"/>
                <a:cs typeface="Times New Roman"/>
              </a:rPr>
              <a:t>NULL</a:t>
            </a:r>
            <a:r>
              <a:rPr sz="1069" spc="15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That indicates </a:t>
            </a:r>
            <a:r>
              <a:rPr sz="1069" spc="10" dirty="0">
                <a:latin typeface="Times New Roman"/>
                <a:cs typeface="Times New Roman"/>
              </a:rPr>
              <a:t>that the  </a:t>
            </a:r>
            <a:r>
              <a:rPr sz="1069" i="1" spc="10" dirty="0">
                <a:latin typeface="Times New Roman"/>
                <a:cs typeface="Times New Roman"/>
              </a:rPr>
              <a:t>currentNode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15" dirty="0">
                <a:latin typeface="Times New Roman"/>
                <a:cs typeface="Times New Roman"/>
              </a:rPr>
              <a:t>NULL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element 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list. However, </a:t>
            </a:r>
            <a:r>
              <a:rPr sz="1069" spc="10" dirty="0">
                <a:latin typeface="Times New Roman"/>
                <a:cs typeface="Times New Roman"/>
              </a:rPr>
              <a:t>when a </a:t>
            </a:r>
            <a:r>
              <a:rPr sz="1069" i="1" spc="10" dirty="0">
                <a:latin typeface="Times New Roman"/>
                <a:cs typeface="Times New Roman"/>
              </a:rPr>
              <a:t>Node 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added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dirty="0">
                <a:latin typeface="Times New Roman"/>
                <a:cs typeface="Times New Roman"/>
              </a:rPr>
              <a:t>it, </a:t>
            </a:r>
            <a:r>
              <a:rPr sz="1069" spc="5" dirty="0">
                <a:latin typeface="Times New Roman"/>
                <a:cs typeface="Times New Roman"/>
              </a:rPr>
              <a:t>it starts </a:t>
            </a:r>
            <a:r>
              <a:rPr sz="1069" spc="10" dirty="0">
                <a:latin typeface="Times New Roman"/>
                <a:cs typeface="Times New Roman"/>
              </a:rPr>
              <a:t>pointing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So,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i="1" spc="10" dirty="0">
                <a:latin typeface="Times New Roman"/>
                <a:cs typeface="Times New Roman"/>
              </a:rPr>
              <a:t>get()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address of 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 pointed to by the </a:t>
            </a:r>
            <a:r>
              <a:rPr sz="1069" i="1" spc="10" dirty="0">
                <a:latin typeface="Times New Roman"/>
                <a:cs typeface="Times New Roman"/>
              </a:rPr>
              <a:t>currentNode</a:t>
            </a:r>
            <a:r>
              <a:rPr sz="1069" i="1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Further,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another method given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  <a:p>
            <a:pPr marL="75316">
              <a:spcBef>
                <a:spcPts val="29"/>
              </a:spcBef>
            </a:pPr>
            <a:r>
              <a:rPr sz="1069" spc="10" dirty="0">
                <a:latin typeface="Times New Roman"/>
                <a:cs typeface="Times New Roman"/>
              </a:rPr>
              <a:t>/* next()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method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3261" y="4349982"/>
            <a:ext cx="241141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(currentNode  </a:t>
            </a:r>
            <a:r>
              <a:rPr sz="1069" spc="15" dirty="0">
                <a:latin typeface="Times New Roman"/>
                <a:cs typeface="Times New Roman"/>
              </a:rPr>
              <a:t>==  NULL)   </a:t>
            </a:r>
            <a:r>
              <a:rPr sz="1069" spc="5" dirty="0">
                <a:latin typeface="Times New Roman"/>
                <a:cs typeface="Times New Roman"/>
              </a:rPr>
              <a:t>return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false;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3094" y="4673372"/>
            <a:ext cx="2334860" cy="483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lastCurrentNode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currentNode;  </a:t>
            </a:r>
            <a:r>
              <a:rPr sz="1069" spc="5" dirty="0">
                <a:latin typeface="Times New Roman"/>
                <a:cs typeface="Times New Roman"/>
              </a:rPr>
              <a:t>currentNode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currentNode-&gt;getNext();  </a:t>
            </a:r>
            <a:r>
              <a:rPr sz="1069" spc="10" dirty="0">
                <a:latin typeface="Times New Roman"/>
                <a:cs typeface="Times New Roman"/>
              </a:rPr>
              <a:t>return 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true;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5263" y="4029203"/>
            <a:ext cx="710583" cy="1333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bool 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next()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1.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3.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4.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5.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61651" y="3872442"/>
            <a:ext cx="5087673" cy="0"/>
          </a:xfrm>
          <a:custGeom>
            <a:avLst/>
            <a:gdLst/>
            <a:ahLst/>
            <a:cxnLst/>
            <a:rect l="l" t="t" r="r" b="b"/>
            <a:pathLst>
              <a:path w="5233034">
                <a:moveTo>
                  <a:pt x="0" y="0"/>
                </a:moveTo>
                <a:lnTo>
                  <a:pt x="5232654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364614" y="3869478"/>
            <a:ext cx="0" cy="1615017"/>
          </a:xfrm>
          <a:custGeom>
            <a:avLst/>
            <a:gdLst/>
            <a:ahLst/>
            <a:cxnLst/>
            <a:rect l="l" t="t" r="r" b="b"/>
            <a:pathLst>
              <a:path h="1661160">
                <a:moveTo>
                  <a:pt x="0" y="0"/>
                </a:moveTo>
                <a:lnTo>
                  <a:pt x="0" y="16611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361651" y="5481901"/>
            <a:ext cx="5081499" cy="0"/>
          </a:xfrm>
          <a:custGeom>
            <a:avLst/>
            <a:gdLst/>
            <a:ahLst/>
            <a:cxnLst/>
            <a:rect l="l" t="t" r="r" b="b"/>
            <a:pathLst>
              <a:path w="5226684">
                <a:moveTo>
                  <a:pt x="0" y="0"/>
                </a:moveTo>
                <a:lnTo>
                  <a:pt x="522655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6445990" y="3869478"/>
            <a:ext cx="0" cy="1615017"/>
          </a:xfrm>
          <a:custGeom>
            <a:avLst/>
            <a:gdLst/>
            <a:ahLst/>
            <a:cxnLst/>
            <a:rect l="l" t="t" r="r" b="b"/>
            <a:pathLst>
              <a:path h="1661160">
                <a:moveTo>
                  <a:pt x="0" y="0"/>
                </a:moveTo>
                <a:lnTo>
                  <a:pt x="0" y="1661159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352267" y="5641098"/>
            <a:ext cx="4851841" cy="363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i="1" spc="5" dirty="0">
                <a:latin typeface="Times New Roman"/>
                <a:cs typeface="Times New Roman"/>
              </a:rPr>
              <a:t>next</a:t>
            </a:r>
            <a:r>
              <a:rPr sz="1069" spc="5" dirty="0">
                <a:latin typeface="Times New Roman"/>
                <a:cs typeface="Times New Roman"/>
              </a:rPr>
              <a:t>() method,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advance the </a:t>
            </a:r>
            <a:r>
              <a:rPr sz="1069" i="1" spc="10" dirty="0">
                <a:latin typeface="Times New Roman"/>
                <a:cs typeface="Times New Roman"/>
              </a:rPr>
              <a:t>currentNode </a:t>
            </a:r>
            <a:r>
              <a:rPr sz="1069" spc="5" dirty="0">
                <a:latin typeface="Times New Roman"/>
                <a:cs typeface="Times New Roman"/>
              </a:rPr>
              <a:t>pointer to the </a:t>
            </a:r>
            <a:r>
              <a:rPr sz="1069" spc="10" dirty="0">
                <a:latin typeface="Times New Roman"/>
                <a:cs typeface="Times New Roman"/>
              </a:rPr>
              <a:t>next node </a:t>
            </a:r>
            <a:r>
              <a:rPr sz="1069" spc="5" dirty="0">
                <a:latin typeface="Times New Roman"/>
                <a:cs typeface="Times New Roman"/>
              </a:rPr>
              <a:t>inside  the linked list.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1, the </a:t>
            </a:r>
            <a:r>
              <a:rPr sz="1069" i="1" spc="5" dirty="0">
                <a:latin typeface="Times New Roman"/>
                <a:cs typeface="Times New Roman"/>
              </a:rPr>
              <a:t>currentNode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being checked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confirm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elements present in the list to </a:t>
            </a:r>
            <a:r>
              <a:rPr sz="1069" spc="10" dirty="0">
                <a:latin typeface="Times New Roman"/>
                <a:cs typeface="Times New Roman"/>
              </a:rPr>
              <a:t>advance </a:t>
            </a:r>
            <a:r>
              <a:rPr sz="1069" spc="5" dirty="0">
                <a:latin typeface="Times New Roman"/>
                <a:cs typeface="Times New Roman"/>
              </a:rPr>
              <a:t>further.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1, the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is returning  </a:t>
            </a:r>
            <a:r>
              <a:rPr sz="1069" i="1" spc="5" dirty="0">
                <a:latin typeface="Times New Roman"/>
                <a:cs typeface="Times New Roman"/>
              </a:rPr>
              <a:t>false </a:t>
            </a:r>
            <a:r>
              <a:rPr sz="1069" spc="5" dirty="0">
                <a:latin typeface="Times New Roman"/>
                <a:cs typeface="Times New Roman"/>
              </a:rPr>
              <a:t>if there is </a:t>
            </a:r>
            <a:r>
              <a:rPr sz="1069" spc="10" dirty="0">
                <a:latin typeface="Times New Roman"/>
                <a:cs typeface="Times New Roman"/>
              </a:rPr>
              <a:t>no element </a:t>
            </a:r>
            <a:r>
              <a:rPr sz="1069" spc="5" dirty="0">
                <a:latin typeface="Times New Roman"/>
                <a:cs typeface="Times New Roman"/>
              </a:rPr>
              <a:t>present in the list.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spc="10" dirty="0">
                <a:latin typeface="Times New Roman"/>
                <a:cs typeface="Times New Roman"/>
              </a:rPr>
              <a:t>3, </a:t>
            </a:r>
            <a:r>
              <a:rPr sz="1069" spc="5" dirty="0">
                <a:latin typeface="Times New Roman"/>
                <a:cs typeface="Times New Roman"/>
              </a:rPr>
              <a:t>it is storing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the  </a:t>
            </a:r>
            <a:r>
              <a:rPr sz="1069" i="1" spc="10" dirty="0">
                <a:latin typeface="Times New Roman"/>
                <a:cs typeface="Times New Roman"/>
              </a:rPr>
              <a:t>currentNode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into the  </a:t>
            </a:r>
            <a:r>
              <a:rPr sz="1069" i="1" spc="5" dirty="0">
                <a:latin typeface="Times New Roman"/>
                <a:cs typeface="Times New Roman"/>
              </a:rPr>
              <a:t>lastCurrentNode</a:t>
            </a:r>
            <a:r>
              <a:rPr sz="1069" spc="5" dirty="0">
                <a:latin typeface="Times New Roman"/>
                <a:cs typeface="Times New Roman"/>
              </a:rPr>
              <a:t>. 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4,  </a:t>
            </a:r>
            <a:r>
              <a:rPr sz="1069" i="1" spc="10" dirty="0">
                <a:latin typeface="Times New Roman"/>
                <a:cs typeface="Times New Roman"/>
              </a:rPr>
              <a:t>currentNode  </a:t>
            </a:r>
            <a:r>
              <a:rPr sz="1069" spc="5" dirty="0">
                <a:latin typeface="Times New Roman"/>
                <a:cs typeface="Times New Roman"/>
              </a:rPr>
              <a:t>is  calling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9"/>
              </a:spcBef>
            </a:pPr>
            <a:r>
              <a:rPr sz="1069" i="1" spc="5" dirty="0">
                <a:latin typeface="Times New Roman"/>
                <a:cs typeface="Times New Roman"/>
              </a:rPr>
              <a:t>getNext()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get the </a:t>
            </a:r>
            <a:r>
              <a:rPr sz="1069" spc="5" dirty="0">
                <a:latin typeface="Times New Roman"/>
                <a:cs typeface="Times New Roman"/>
              </a:rPr>
              <a:t>address of next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stored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currentNode  </a:t>
            </a:r>
            <a:r>
              <a:rPr sz="1069" spc="5" dirty="0">
                <a:latin typeface="Times New Roman"/>
                <a:cs typeface="Times New Roman"/>
              </a:rPr>
              <a:t>pointer to </a:t>
            </a:r>
            <a:r>
              <a:rPr sz="1069" spc="10" dirty="0">
                <a:latin typeface="Times New Roman"/>
                <a:cs typeface="Times New Roman"/>
              </a:rPr>
              <a:t>advance the </a:t>
            </a:r>
            <a:r>
              <a:rPr sz="1069" i="1" spc="10" dirty="0">
                <a:latin typeface="Times New Roman"/>
                <a:cs typeface="Times New Roman"/>
              </a:rPr>
              <a:t>currentNode </a:t>
            </a:r>
            <a:r>
              <a:rPr sz="1069" spc="5" dirty="0">
                <a:latin typeface="Times New Roman"/>
                <a:cs typeface="Times New Roman"/>
              </a:rPr>
              <a:t>pointer to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element.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5, it returns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true </a:t>
            </a:r>
            <a:r>
              <a:rPr sz="1069" spc="5" dirty="0">
                <a:latin typeface="Times New Roman"/>
                <a:cs typeface="Times New Roman"/>
              </a:rPr>
              <a:t>indicating </a:t>
            </a:r>
            <a:r>
              <a:rPr sz="1069" spc="10" dirty="0">
                <a:latin typeface="Times New Roman"/>
                <a:cs typeface="Times New Roman"/>
              </a:rPr>
              <a:t>the method </a:t>
            </a:r>
            <a:r>
              <a:rPr sz="1069" spc="5" dirty="0">
                <a:latin typeface="Times New Roman"/>
                <a:cs typeface="Times New Roman"/>
              </a:rPr>
              <a:t>is successful in </a:t>
            </a:r>
            <a:r>
              <a:rPr sz="1069" spc="10" dirty="0">
                <a:latin typeface="Times New Roman"/>
                <a:cs typeface="Times New Roman"/>
              </a:rPr>
              <a:t>moving to the next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Example</a:t>
            </a:r>
            <a:r>
              <a:rPr sz="1264" b="1" spc="-4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Program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Given below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full source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example </a:t>
            </a:r>
            <a:r>
              <a:rPr sz="1069" spc="5" dirty="0">
                <a:latin typeface="Times New Roman"/>
                <a:cs typeface="Times New Roman"/>
              </a:rPr>
              <a:t>program. </a:t>
            </a:r>
            <a:r>
              <a:rPr sz="1069" spc="10" dirty="0">
                <a:latin typeface="Times New Roman"/>
                <a:cs typeface="Times New Roman"/>
              </a:rPr>
              <a:t>You can copy, </a:t>
            </a:r>
            <a:r>
              <a:rPr sz="1069" spc="5" dirty="0">
                <a:latin typeface="Times New Roman"/>
                <a:cs typeface="Times New Roman"/>
              </a:rPr>
              <a:t>paste and  </a:t>
            </a:r>
            <a:r>
              <a:rPr sz="1069" spc="10" dirty="0">
                <a:latin typeface="Times New Roman"/>
                <a:cs typeface="Times New Roman"/>
              </a:rPr>
              <a:t>compile </a:t>
            </a:r>
            <a:r>
              <a:rPr sz="1069" spc="5" dirty="0">
                <a:latin typeface="Times New Roman"/>
                <a:cs typeface="Times New Roman"/>
              </a:rPr>
              <a:t>it right </a:t>
            </a:r>
            <a:r>
              <a:rPr sz="1069" spc="10" dirty="0">
                <a:latin typeface="Times New Roman"/>
                <a:cs typeface="Times New Roman"/>
              </a:rPr>
              <a:t>away. </a:t>
            </a:r>
            <a:r>
              <a:rPr sz="1069" spc="5" dirty="0">
                <a:latin typeface="Times New Roman"/>
                <a:cs typeface="Times New Roman"/>
              </a:rPr>
              <a:t>In order to </a:t>
            </a:r>
            <a:r>
              <a:rPr sz="1069" spc="10" dirty="0">
                <a:latin typeface="Times New Roman"/>
                <a:cs typeface="Times New Roman"/>
              </a:rPr>
              <a:t>understand the </a:t>
            </a:r>
            <a:r>
              <a:rPr sz="1069" spc="5" dirty="0">
                <a:latin typeface="Times New Roman"/>
                <a:cs typeface="Times New Roman"/>
              </a:rPr>
              <a:t>linked list </a:t>
            </a:r>
            <a:r>
              <a:rPr sz="1069" spc="10" dirty="0">
                <a:latin typeface="Times New Roman"/>
                <a:cs typeface="Times New Roman"/>
              </a:rPr>
              <a:t>concept </a:t>
            </a:r>
            <a:r>
              <a:rPr sz="1069" spc="5" dirty="0">
                <a:latin typeface="Times New Roman"/>
                <a:cs typeface="Times New Roman"/>
              </a:rPr>
              <a:t>fully, it is highly  desirable that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understand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practice with </a:t>
            </a:r>
            <a:r>
              <a:rPr sz="1069" spc="10" dirty="0">
                <a:latin typeface="Times New Roman"/>
                <a:cs typeface="Times New Roman"/>
              </a:rPr>
              <a:t>the below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code.</a:t>
            </a:r>
            <a:endParaRPr sz="1069">
              <a:latin typeface="Times New Roman"/>
              <a:cs typeface="Times New Roman"/>
            </a:endParaRPr>
          </a:p>
          <a:p>
            <a:pPr marL="75316">
              <a:lnSpc>
                <a:spcPts val="1274"/>
              </a:lnSpc>
              <a:spcBef>
                <a:spcPts val="24"/>
              </a:spcBef>
            </a:pPr>
            <a:r>
              <a:rPr sz="1069" spc="5" dirty="0">
                <a:latin typeface="Times New Roman"/>
                <a:cs typeface="Times New Roman"/>
              </a:rPr>
              <a:t>#include 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&lt;iostream.h&gt;</a:t>
            </a:r>
            <a:endParaRPr sz="1069">
              <a:latin typeface="Times New Roman"/>
              <a:cs typeface="Times New Roman"/>
            </a:endParaRPr>
          </a:p>
          <a:p>
            <a:pPr marL="75316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#include 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&lt;stdlib.h&gt;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75316" marR="3622591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/*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class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*/  class 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  <a:p>
            <a:pPr marL="75316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214219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public:</a:t>
            </a:r>
            <a:endParaRPr sz="1069">
              <a:latin typeface="Times New Roman"/>
              <a:cs typeface="Times New Roman"/>
            </a:endParaRPr>
          </a:p>
          <a:p>
            <a:pPr marL="632781">
              <a:lnSpc>
                <a:spcPts val="1264"/>
              </a:lnSpc>
              <a:tabLst>
                <a:tab pos="987755" algn="l"/>
              </a:tabLst>
            </a:pPr>
            <a:r>
              <a:rPr sz="1069" spc="5" dirty="0">
                <a:latin typeface="Times New Roman"/>
                <a:cs typeface="Times New Roman"/>
              </a:rPr>
              <a:t>int	</a:t>
            </a:r>
            <a:r>
              <a:rPr sz="1069" spc="10" dirty="0">
                <a:latin typeface="Times New Roman"/>
                <a:cs typeface="Times New Roman"/>
              </a:rPr>
              <a:t>get() { return   </a:t>
            </a:r>
            <a:r>
              <a:rPr sz="1069" spc="5" dirty="0">
                <a:latin typeface="Times New Roman"/>
                <a:cs typeface="Times New Roman"/>
              </a:rPr>
              <a:t>object;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 marL="632781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void   </a:t>
            </a:r>
            <a:r>
              <a:rPr sz="1069" spc="5" dirty="0">
                <a:latin typeface="Times New Roman"/>
                <a:cs typeface="Times New Roman"/>
              </a:rPr>
              <a:t>set(int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object) { this-&gt;object   </a:t>
            </a:r>
            <a:r>
              <a:rPr sz="1069" spc="15" dirty="0">
                <a:latin typeface="Times New Roman"/>
                <a:cs typeface="Times New Roman"/>
              </a:rPr>
              <a:t>=   </a:t>
            </a:r>
            <a:r>
              <a:rPr sz="1069" spc="10" dirty="0">
                <a:latin typeface="Times New Roman"/>
                <a:cs typeface="Times New Roman"/>
              </a:rPr>
              <a:t>object;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61651" y="7758112"/>
            <a:ext cx="5087673" cy="0"/>
          </a:xfrm>
          <a:custGeom>
            <a:avLst/>
            <a:gdLst/>
            <a:ahLst/>
            <a:cxnLst/>
            <a:rect l="l" t="t" r="r" b="b"/>
            <a:pathLst>
              <a:path w="5233034">
                <a:moveTo>
                  <a:pt x="0" y="0"/>
                </a:moveTo>
                <a:lnTo>
                  <a:pt x="5232654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364614" y="7755149"/>
            <a:ext cx="0" cy="1614399"/>
          </a:xfrm>
          <a:custGeom>
            <a:avLst/>
            <a:gdLst/>
            <a:ahLst/>
            <a:cxnLst/>
            <a:rect l="l" t="t" r="r" b="b"/>
            <a:pathLst>
              <a:path h="1660525">
                <a:moveTo>
                  <a:pt x="0" y="0"/>
                </a:moveTo>
                <a:lnTo>
                  <a:pt x="0" y="166039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361651" y="9366831"/>
            <a:ext cx="5081499" cy="0"/>
          </a:xfrm>
          <a:custGeom>
            <a:avLst/>
            <a:gdLst/>
            <a:ahLst/>
            <a:cxnLst/>
            <a:rect l="l" t="t" r="r" b="b"/>
            <a:pathLst>
              <a:path w="5226684">
                <a:moveTo>
                  <a:pt x="0" y="0"/>
                </a:moveTo>
                <a:lnTo>
                  <a:pt x="522655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6445990" y="7755149"/>
            <a:ext cx="0" cy="1614399"/>
          </a:xfrm>
          <a:custGeom>
            <a:avLst/>
            <a:gdLst/>
            <a:ahLst/>
            <a:cxnLst/>
            <a:rect l="l" t="t" r="r" b="b"/>
            <a:pathLst>
              <a:path h="1660525">
                <a:moveTo>
                  <a:pt x="0" y="0"/>
                </a:moveTo>
                <a:lnTo>
                  <a:pt x="0" y="166039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26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793324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4615" y="1296565"/>
            <a:ext cx="5081499" cy="8185959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7347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Node   * </a:t>
            </a:r>
            <a:r>
              <a:rPr sz="1069" spc="5" dirty="0">
                <a:latin typeface="Times New Roman"/>
                <a:cs typeface="Times New Roman"/>
              </a:rPr>
              <a:t>getNext() </a:t>
            </a:r>
            <a:r>
              <a:rPr sz="1069" spc="10" dirty="0">
                <a:latin typeface="Times New Roman"/>
                <a:cs typeface="Times New Roman"/>
              </a:rPr>
              <a:t>{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nextNode;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 marL="617347">
              <a:lnSpc>
                <a:spcPts val="1274"/>
              </a:lnSpc>
              <a:tabLst>
                <a:tab pos="1039612" algn="l"/>
              </a:tabLst>
            </a:pPr>
            <a:r>
              <a:rPr sz="1069" spc="5" dirty="0">
                <a:latin typeface="Times New Roman"/>
                <a:cs typeface="Times New Roman"/>
              </a:rPr>
              <a:t>void	setNext(Node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 nextNode) { </a:t>
            </a:r>
            <a:r>
              <a:rPr sz="1069" spc="5" dirty="0">
                <a:latin typeface="Times New Roman"/>
                <a:cs typeface="Times New Roman"/>
              </a:rPr>
              <a:t>this-&gt;nextNode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=   </a:t>
            </a:r>
            <a:r>
              <a:rPr sz="1069" spc="10" dirty="0">
                <a:latin typeface="Times New Roman"/>
                <a:cs typeface="Times New Roman"/>
              </a:rPr>
              <a:t>nextNode; </a:t>
            </a:r>
            <a:r>
              <a:rPr sz="1069" spc="15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23397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private:</a:t>
            </a:r>
            <a:endParaRPr sz="1069">
              <a:latin typeface="Times New Roman"/>
              <a:cs typeface="Times New Roman"/>
            </a:endParaRPr>
          </a:p>
          <a:p>
            <a:pPr marL="30373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int 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object;</a:t>
            </a:r>
            <a:endParaRPr sz="1069">
              <a:latin typeface="Times New Roman"/>
              <a:cs typeface="Times New Roman"/>
            </a:endParaRPr>
          </a:p>
          <a:p>
            <a:pPr marL="30373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Node   *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nextNode;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 marR="394731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/*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List </a:t>
            </a:r>
            <a:r>
              <a:rPr sz="1069" spc="5" dirty="0">
                <a:latin typeface="Times New Roman"/>
                <a:cs typeface="Times New Roman"/>
              </a:rPr>
              <a:t>class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*/ 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public: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List();</a:t>
            </a:r>
            <a:endParaRPr sz="1069">
              <a:latin typeface="Times New Roman"/>
              <a:cs typeface="Times New Roman"/>
            </a:endParaRPr>
          </a:p>
          <a:p>
            <a:pPr marL="198786" marR="3323796">
              <a:lnSpc>
                <a:spcPts val="1264"/>
              </a:lnSpc>
              <a:spcBef>
                <a:spcPts val="49"/>
              </a:spcBef>
              <a:tabLst>
                <a:tab pos="519806" algn="l"/>
              </a:tabLst>
            </a:pPr>
            <a:r>
              <a:rPr sz="1069" spc="10" dirty="0">
                <a:latin typeface="Times New Roman"/>
                <a:cs typeface="Times New Roman"/>
              </a:rPr>
              <a:t>void add (int addObject);  int	</a:t>
            </a:r>
            <a:r>
              <a:rPr sz="1069" spc="5" dirty="0">
                <a:latin typeface="Times New Roman"/>
                <a:cs typeface="Times New Roman"/>
              </a:rPr>
              <a:t>get();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bool 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next();</a:t>
            </a:r>
            <a:endParaRPr sz="1069">
              <a:latin typeface="Times New Roman"/>
              <a:cs typeface="Times New Roman"/>
            </a:endParaRPr>
          </a:p>
          <a:p>
            <a:pPr marL="198786" marR="3187980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friend </a:t>
            </a:r>
            <a:r>
              <a:rPr sz="1069" spc="10" dirty="0">
                <a:latin typeface="Times New Roman"/>
                <a:cs typeface="Times New Roman"/>
              </a:rPr>
              <a:t>void </a:t>
            </a:r>
            <a:r>
              <a:rPr sz="1069" spc="5" dirty="0">
                <a:latin typeface="Times New Roman"/>
                <a:cs typeface="Times New Roman"/>
              </a:rPr>
              <a:t>traverse(List list);  friend </a:t>
            </a:r>
            <a:r>
              <a:rPr sz="1069" spc="10" dirty="0">
                <a:latin typeface="Times New Roman"/>
                <a:cs typeface="Times New Roman"/>
              </a:rPr>
              <a:t>List 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addNodes();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private: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64"/>
              </a:lnSpc>
              <a:tabLst>
                <a:tab pos="554995" algn="l"/>
              </a:tabLst>
            </a:pPr>
            <a:r>
              <a:rPr sz="1069" spc="10" dirty="0">
                <a:latin typeface="Times New Roman"/>
                <a:cs typeface="Times New Roman"/>
              </a:rPr>
              <a:t>int	</a:t>
            </a:r>
            <a:r>
              <a:rPr sz="1069" spc="5" dirty="0">
                <a:latin typeface="Times New Roman"/>
                <a:cs typeface="Times New Roman"/>
              </a:rPr>
              <a:t>size;</a:t>
            </a:r>
            <a:endParaRPr sz="1069">
              <a:latin typeface="Times New Roman"/>
              <a:cs typeface="Times New Roman"/>
            </a:endParaRPr>
          </a:p>
          <a:p>
            <a:pPr marL="198786" marR="3621975">
              <a:lnSpc>
                <a:spcPts val="1264"/>
              </a:lnSpc>
              <a:spcBef>
                <a:spcPts val="49"/>
              </a:spcBef>
            </a:pP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* headNode;  Node * 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currentNode;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Node * </a:t>
            </a:r>
            <a:r>
              <a:rPr sz="1069" spc="2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lastCurrentNode;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 marL="59882" marR="4062761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/* Constructor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*/  </a:t>
            </a:r>
            <a:r>
              <a:rPr sz="1069" spc="5" dirty="0">
                <a:latin typeface="Times New Roman"/>
                <a:cs typeface="Times New Roman"/>
              </a:rPr>
              <a:t>List::List()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 marR="2971291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headNode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Node();  </a:t>
            </a:r>
            <a:r>
              <a:rPr sz="1069" spc="10" dirty="0">
                <a:latin typeface="Times New Roman"/>
                <a:cs typeface="Times New Roman"/>
              </a:rPr>
              <a:t>headNode-&gt;setNext(NULL);  currentNode </a:t>
            </a:r>
            <a:r>
              <a:rPr sz="1069" spc="15" dirty="0">
                <a:latin typeface="Times New Roman"/>
                <a:cs typeface="Times New Roman"/>
              </a:rPr>
              <a:t>= NULL;  </a:t>
            </a:r>
            <a:r>
              <a:rPr sz="1069" spc="5" dirty="0">
                <a:latin typeface="Times New Roman"/>
                <a:cs typeface="Times New Roman"/>
              </a:rPr>
              <a:t>lastCurrentNode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NULL; 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0;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/* add() class method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void   List::add (int 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addObject)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98786" marR="2765097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Node * newNode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Node();  </a:t>
            </a:r>
            <a:r>
              <a:rPr sz="1069" spc="10" dirty="0">
                <a:latin typeface="Times New Roman"/>
                <a:cs typeface="Times New Roman"/>
              </a:rPr>
              <a:t>newNode-&gt;set(addObject);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if( currentNode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!=   </a:t>
            </a:r>
            <a:r>
              <a:rPr sz="1069" spc="19" dirty="0">
                <a:latin typeface="Times New Roman"/>
                <a:cs typeface="Times New Roman"/>
              </a:rPr>
              <a:t>NULL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338306" marR="2155776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newNode-&gt;setNext(currentNode-&gt;getNext());  </a:t>
            </a:r>
            <a:r>
              <a:rPr sz="1069" spc="10" dirty="0">
                <a:latin typeface="Times New Roman"/>
                <a:cs typeface="Times New Roman"/>
              </a:rPr>
              <a:t>currentNode-&gt;setNext( newNode </a:t>
            </a:r>
            <a:r>
              <a:rPr sz="1069" dirty="0">
                <a:latin typeface="Times New Roman"/>
                <a:cs typeface="Times New Roman"/>
              </a:rPr>
              <a:t>);  </a:t>
            </a:r>
            <a:r>
              <a:rPr sz="1069" spc="5" dirty="0">
                <a:latin typeface="Times New Roman"/>
                <a:cs typeface="Times New Roman"/>
              </a:rPr>
              <a:t>lastCurrentNode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currentNode;  </a:t>
            </a:r>
            <a:r>
              <a:rPr sz="1069" spc="10" dirty="0">
                <a:latin typeface="Times New Roman"/>
                <a:cs typeface="Times New Roman"/>
              </a:rPr>
              <a:t>currentNode  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newNode;</a:t>
            </a:r>
            <a:endParaRPr sz="1069">
              <a:latin typeface="Times New Roman"/>
              <a:cs typeface="Times New Roman"/>
            </a:endParaRPr>
          </a:p>
          <a:p>
            <a:pPr marL="233975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23397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else</a:t>
            </a:r>
            <a:endParaRPr sz="1069">
              <a:latin typeface="Times New Roman"/>
              <a:cs typeface="Times New Roman"/>
            </a:endParaRPr>
          </a:p>
          <a:p>
            <a:pPr marL="23397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27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058650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4615" y="1296565"/>
            <a:ext cx="5081499" cy="823898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7827" marR="2775592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newNode-&gt;setNext(NULL);  headNode-&gt;setNext(newNode);  lastCurrentNode  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headNode;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currentNode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newNode;</a:t>
            </a:r>
            <a:endParaRPr sz="1069">
              <a:latin typeface="Times New Roman"/>
              <a:cs typeface="Times New Roman"/>
            </a:endParaRPr>
          </a:p>
          <a:p>
            <a:pPr marL="268546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R="4082516" algn="ctr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size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++;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 marR="3699143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/* </a:t>
            </a:r>
            <a:r>
              <a:rPr sz="1069" spc="5" dirty="0">
                <a:latin typeface="Times New Roman"/>
                <a:cs typeface="Times New Roman"/>
              </a:rPr>
              <a:t>get() class </a:t>
            </a:r>
            <a:r>
              <a:rPr sz="1069" spc="10" dirty="0">
                <a:latin typeface="Times New Roman"/>
                <a:cs typeface="Times New Roman"/>
              </a:rPr>
              <a:t>method */  </a:t>
            </a: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List::get()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512398" marR="2994133" indent="-35189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(currentNode != </a:t>
            </a:r>
            <a:r>
              <a:rPr sz="1069" spc="15" dirty="0">
                <a:latin typeface="Times New Roman"/>
                <a:cs typeface="Times New Roman"/>
              </a:rPr>
              <a:t>NULL)  </a:t>
            </a:r>
            <a:r>
              <a:rPr sz="1069" spc="10" dirty="0">
                <a:latin typeface="Times New Roman"/>
                <a:cs typeface="Times New Roman"/>
              </a:rPr>
              <a:t>return 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currentNode-&gt;get();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 marR="3629383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/* next()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method */  bool 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List::next()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if (currentNode  </a:t>
            </a:r>
            <a:r>
              <a:rPr sz="1069" spc="10" dirty="0">
                <a:latin typeface="Times New Roman"/>
                <a:cs typeface="Times New Roman"/>
              </a:rPr>
              <a:t>==  </a:t>
            </a:r>
            <a:r>
              <a:rPr sz="1069" spc="15" dirty="0">
                <a:latin typeface="Times New Roman"/>
                <a:cs typeface="Times New Roman"/>
              </a:rPr>
              <a:t>NULL)   </a:t>
            </a:r>
            <a:r>
              <a:rPr sz="1069" spc="5" dirty="0">
                <a:latin typeface="Times New Roman"/>
                <a:cs typeface="Times New Roman"/>
              </a:rPr>
              <a:t>return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false;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98786" marR="2558903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lastCurrentNode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currentNode;  </a:t>
            </a:r>
            <a:r>
              <a:rPr sz="1069" spc="5" dirty="0">
                <a:latin typeface="Times New Roman"/>
                <a:cs typeface="Times New Roman"/>
              </a:rPr>
              <a:t>currentNode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currentNode-&gt;getNext(); 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(currentNode </a:t>
            </a:r>
            <a:r>
              <a:rPr sz="1069" spc="15" dirty="0">
                <a:latin typeface="Times New Roman"/>
                <a:cs typeface="Times New Roman"/>
              </a:rPr>
              <a:t>== NULL </a:t>
            </a:r>
            <a:r>
              <a:rPr sz="1069" spc="5" dirty="0">
                <a:latin typeface="Times New Roman"/>
                <a:cs typeface="Times New Roman"/>
              </a:rPr>
              <a:t>|| size </a:t>
            </a:r>
            <a:r>
              <a:rPr sz="1069" spc="15" dirty="0">
                <a:latin typeface="Times New Roman"/>
                <a:cs typeface="Times New Roman"/>
              </a:rPr>
              <a:t>==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0)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false;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else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true;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 marR="2650888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/* Friend function to traverse linked list */  void traverse(List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list)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98786" marR="2257021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Node* savedCurrentNode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list.currentNode;  </a:t>
            </a:r>
            <a:r>
              <a:rPr sz="1069" spc="5" dirty="0">
                <a:latin typeface="Times New Roman"/>
                <a:cs typeface="Times New Roman"/>
              </a:rPr>
              <a:t>list.currentNode 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26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list.headNode;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98786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for(int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1; </a:t>
            </a:r>
            <a:r>
              <a:rPr sz="1069" spc="5" dirty="0">
                <a:latin typeface="Times New Roman"/>
                <a:cs typeface="Times New Roman"/>
              </a:rPr>
              <a:t>list.next();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i++)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338306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"\n </a:t>
            </a:r>
            <a:r>
              <a:rPr sz="1069" spc="10" dirty="0">
                <a:latin typeface="Times New Roman"/>
                <a:cs typeface="Times New Roman"/>
              </a:rPr>
              <a:t>Element "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"   " </a:t>
            </a:r>
            <a:r>
              <a:rPr sz="1069" spc="15" dirty="0">
                <a:latin typeface="Times New Roman"/>
                <a:cs typeface="Times New Roman"/>
              </a:rPr>
              <a:t>&lt;&lt;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list.get();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list.currentNode 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savedCurrentNode;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 marR="242617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/* Friend function to </a:t>
            </a:r>
            <a:r>
              <a:rPr sz="1069" spc="10" dirty="0">
                <a:latin typeface="Times New Roman"/>
                <a:cs typeface="Times New Roman"/>
              </a:rPr>
              <a:t>add Nodes </a:t>
            </a:r>
            <a:r>
              <a:rPr sz="1069" spc="5" dirty="0">
                <a:latin typeface="Times New Roman"/>
                <a:cs typeface="Times New Roman"/>
              </a:rPr>
              <a:t>into the list */  List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addNodes()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98786" marR="4260929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List </a:t>
            </a:r>
            <a:r>
              <a:rPr sz="1069" spc="5" dirty="0">
                <a:latin typeface="Times New Roman"/>
                <a:cs typeface="Times New Roman"/>
              </a:rPr>
              <a:t>list;  </a:t>
            </a:r>
            <a:r>
              <a:rPr sz="1069" dirty="0">
                <a:latin typeface="Times New Roman"/>
                <a:cs typeface="Times New Roman"/>
              </a:rPr>
              <a:t>li</a:t>
            </a:r>
            <a:r>
              <a:rPr sz="1069" spc="10" dirty="0">
                <a:latin typeface="Times New Roman"/>
                <a:cs typeface="Times New Roman"/>
              </a:rPr>
              <a:t>s</a:t>
            </a:r>
            <a:r>
              <a:rPr sz="1069" dirty="0">
                <a:latin typeface="Times New Roman"/>
                <a:cs typeface="Times New Roman"/>
              </a:rPr>
              <a:t>t.a</a:t>
            </a:r>
            <a:r>
              <a:rPr sz="1069" spc="15" dirty="0">
                <a:latin typeface="Times New Roman"/>
                <a:cs typeface="Times New Roman"/>
              </a:rPr>
              <a:t>d</a:t>
            </a:r>
            <a:r>
              <a:rPr sz="1069" spc="5" dirty="0">
                <a:latin typeface="Times New Roman"/>
                <a:cs typeface="Times New Roman"/>
              </a:rPr>
              <a:t>d(2);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list.add(6);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list.add(8);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list.add(7);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list.add(1);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28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44750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4615" y="1296565"/>
            <a:ext cx="5081499" cy="147258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786" marR="231381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"\n </a:t>
            </a:r>
            <a:r>
              <a:rPr sz="1069" spc="10" dirty="0">
                <a:latin typeface="Times New Roman"/>
                <a:cs typeface="Times New Roman"/>
              </a:rPr>
              <a:t>List size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"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list.size </a:t>
            </a:r>
            <a:r>
              <a:rPr sz="1069" spc="10" dirty="0">
                <a:latin typeface="Times New Roman"/>
                <a:cs typeface="Times New Roman"/>
              </a:rPr>
              <a:t>&lt;&lt;'\n';  return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list;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main()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98786" marR="3538633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List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addNodes();  </a:t>
            </a:r>
            <a:r>
              <a:rPr sz="1069" spc="5" dirty="0">
                <a:latin typeface="Times New Roman"/>
                <a:cs typeface="Times New Roman"/>
              </a:rPr>
              <a:t>traverse(list);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8" y="3060982"/>
            <a:ext cx="277380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output </a:t>
            </a:r>
            <a:r>
              <a:rPr sz="1069" spc="10" dirty="0">
                <a:latin typeface="Times New Roman"/>
                <a:cs typeface="Times New Roman"/>
              </a:rPr>
              <a:t>of the example program </a:t>
            </a:r>
            <a:r>
              <a:rPr sz="1069" spc="5" dirty="0">
                <a:latin typeface="Times New Roman"/>
                <a:cs typeface="Times New Roman"/>
              </a:rPr>
              <a:t>is as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follows: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1651" y="3231249"/>
          <a:ext cx="5087673" cy="1133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8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838">
                <a:tc gridSpan="3">
                  <a:txBody>
                    <a:bodyPr/>
                    <a:lstStyle/>
                    <a:p>
                      <a:pPr marL="97155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List size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702">
                <a:tc>
                  <a:txBody>
                    <a:bodyPr/>
                    <a:lstStyle/>
                    <a:p>
                      <a:pPr marR="27940" algn="r">
                        <a:lnSpc>
                          <a:spcPts val="11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1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1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90">
                <a:tc>
                  <a:txBody>
                    <a:bodyPr/>
                    <a:lstStyle/>
                    <a:p>
                      <a:pPr marR="27940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96">
                <a:tc>
                  <a:txBody>
                    <a:bodyPr/>
                    <a:lstStyle/>
                    <a:p>
                      <a:pPr marR="27940" algn="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90">
                <a:tc>
                  <a:txBody>
                    <a:bodyPr/>
                    <a:lstStyle/>
                    <a:p>
                      <a:pPr marR="27940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572">
                <a:tc>
                  <a:txBody>
                    <a:bodyPr/>
                    <a:lstStyle/>
                    <a:p>
                      <a:pPr marR="27940" algn="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29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90048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4928" cy="863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450352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</a:t>
            </a:r>
            <a:r>
              <a:rPr sz="1069" spc="10" dirty="0">
                <a:latin typeface="Times New Roman"/>
                <a:cs typeface="Times New Roman"/>
              </a:rPr>
              <a:t>Lecture No.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  <a:spcBef>
                <a:spcPts val="763"/>
              </a:spcBef>
            </a:pPr>
            <a:r>
              <a:rPr sz="1264" b="1" dirty="0">
                <a:latin typeface="Times New Roman"/>
                <a:cs typeface="Times New Roman"/>
              </a:rPr>
              <a:t>Selecting </a:t>
            </a:r>
            <a:r>
              <a:rPr sz="1264" b="1" spc="5" dirty="0">
                <a:latin typeface="Times New Roman"/>
                <a:cs typeface="Times New Roman"/>
              </a:rPr>
              <a:t>a Data</a:t>
            </a:r>
            <a:r>
              <a:rPr sz="1264" b="1" spc="-19" dirty="0">
                <a:latin typeface="Times New Roman"/>
                <a:cs typeface="Times New Roman"/>
              </a:rPr>
              <a:t> </a:t>
            </a:r>
            <a:r>
              <a:rPr sz="1264" b="1" spc="5" dirty="0">
                <a:latin typeface="Times New Roman"/>
                <a:cs typeface="Times New Roman"/>
              </a:rPr>
              <a:t>Structure</a:t>
            </a:r>
            <a:endParaRPr sz="1264">
              <a:latin typeface="Times New Roman"/>
              <a:cs typeface="Times New Roman"/>
            </a:endParaRPr>
          </a:p>
          <a:p>
            <a:pPr marL="12347" marR="6791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select the data structure </a:t>
            </a:r>
            <a:r>
              <a:rPr sz="1069" spc="10" dirty="0">
                <a:latin typeface="Times New Roman"/>
                <a:cs typeface="Times New Roman"/>
              </a:rPr>
              <a:t>needed </a:t>
            </a:r>
            <a:r>
              <a:rPr sz="1069" spc="5" dirty="0">
                <a:latin typeface="Times New Roman"/>
                <a:cs typeface="Times New Roman"/>
              </a:rPr>
              <a:t>to solve </a:t>
            </a:r>
            <a:r>
              <a:rPr sz="1069" spc="10" dirty="0">
                <a:latin typeface="Times New Roman"/>
                <a:cs typeface="Times New Roman"/>
              </a:rPr>
              <a:t>a problem? You have </a:t>
            </a:r>
            <a:r>
              <a:rPr sz="1069" spc="5" dirty="0">
                <a:latin typeface="Times New Roman"/>
                <a:cs typeface="Times New Roman"/>
              </a:rPr>
              <a:t>already  studied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to use array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size of </a:t>
            </a:r>
            <a:r>
              <a:rPr sz="1069" spc="10" dirty="0">
                <a:latin typeface="Times New Roman"/>
                <a:cs typeface="Times New Roman"/>
              </a:rPr>
              <a:t>array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when and where to use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pointers etc. First of </a:t>
            </a:r>
            <a:r>
              <a:rPr sz="1069" dirty="0">
                <a:latin typeface="Times New Roman"/>
                <a:cs typeface="Times New Roman"/>
              </a:rPr>
              <a:t>all,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analyze </a:t>
            </a:r>
            <a:r>
              <a:rPr sz="1069" spc="10" dirty="0">
                <a:latin typeface="Times New Roman"/>
                <a:cs typeface="Times New Roman"/>
              </a:rPr>
              <a:t>the problem </a:t>
            </a:r>
            <a:r>
              <a:rPr sz="1069" spc="5" dirty="0">
                <a:latin typeface="Times New Roman"/>
                <a:cs typeface="Times New Roman"/>
              </a:rPr>
              <a:t>to determine the resource  constraints </a:t>
            </a:r>
            <a:r>
              <a:rPr sz="1069" spc="10" dirty="0">
                <a:latin typeface="Times New Roman"/>
                <a:cs typeface="Times New Roman"/>
              </a:rPr>
              <a:t>that a </a:t>
            </a:r>
            <a:r>
              <a:rPr sz="1069" spc="5" dirty="0">
                <a:latin typeface="Times New Roman"/>
                <a:cs typeface="Times New Roman"/>
              </a:rPr>
              <a:t>solution must </a:t>
            </a:r>
            <a:r>
              <a:rPr sz="1069" spc="10" dirty="0">
                <a:latin typeface="Times New Roman"/>
                <a:cs typeface="Times New Roman"/>
              </a:rPr>
              <a:t>meet. </a:t>
            </a:r>
            <a:r>
              <a:rPr sz="1069" spc="5" dirty="0">
                <a:latin typeface="Times New Roman"/>
                <a:cs typeface="Times New Roman"/>
              </a:rPr>
              <a:t>Suppose,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so huge </a:t>
            </a:r>
            <a:r>
              <a:rPr sz="1069" spc="5" dirty="0">
                <a:latin typeface="Times New Roman"/>
                <a:cs typeface="Times New Roman"/>
              </a:rPr>
              <a:t>i.e. in </a:t>
            </a:r>
            <a:r>
              <a:rPr sz="1069" spc="15" dirty="0">
                <a:latin typeface="Times New Roman"/>
                <a:cs typeface="Times New Roman"/>
              </a:rPr>
              <a:t>Gega </a:t>
            </a:r>
            <a:r>
              <a:rPr sz="1069" spc="10" dirty="0">
                <a:latin typeface="Times New Roman"/>
                <a:cs typeface="Times New Roman"/>
              </a:rPr>
              <a:t>bytes  </a:t>
            </a:r>
            <a:r>
              <a:rPr sz="1069" spc="15" dirty="0">
                <a:latin typeface="Times New Roman"/>
                <a:cs typeface="Times New Roman"/>
              </a:rPr>
              <a:t>(GBs) </a:t>
            </a:r>
            <a:r>
              <a:rPr sz="1069" spc="10" dirty="0">
                <a:latin typeface="Times New Roman"/>
                <a:cs typeface="Times New Roman"/>
              </a:rPr>
              <a:t>while the disc </a:t>
            </a:r>
            <a:r>
              <a:rPr sz="1069" spc="5" dirty="0">
                <a:latin typeface="Times New Roman"/>
                <a:cs typeface="Times New Roman"/>
              </a:rPr>
              <a:t>space </a:t>
            </a:r>
            <a:r>
              <a:rPr sz="1069" spc="10" dirty="0">
                <a:latin typeface="Times New Roman"/>
                <a:cs typeface="Times New Roman"/>
              </a:rPr>
              <a:t>available with us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just </a:t>
            </a:r>
            <a:r>
              <a:rPr sz="1069" spc="15" dirty="0">
                <a:latin typeface="Times New Roman"/>
                <a:cs typeface="Times New Roman"/>
              </a:rPr>
              <a:t>200 </a:t>
            </a:r>
            <a:r>
              <a:rPr sz="1069" spc="10" dirty="0">
                <a:latin typeface="Times New Roman"/>
                <a:cs typeface="Times New Roman"/>
              </a:rPr>
              <a:t>Mega </a:t>
            </a:r>
            <a:r>
              <a:rPr sz="1069" spc="5" dirty="0">
                <a:latin typeface="Times New Roman"/>
                <a:cs typeface="Times New Roman"/>
              </a:rPr>
              <a:t>bytes. </a:t>
            </a:r>
            <a:r>
              <a:rPr sz="1069" spc="10" dirty="0">
                <a:latin typeface="Times New Roman"/>
                <a:cs typeface="Times New Roman"/>
              </a:rPr>
              <a:t>This problem can  not be solved with programming. Rather,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to buy a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disk.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Secondly,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necessary to determine </a:t>
            </a:r>
            <a:r>
              <a:rPr sz="1069" spc="10" dirty="0">
                <a:latin typeface="Times New Roman"/>
                <a:cs typeface="Times New Roman"/>
              </a:rPr>
              <a:t>the basic operations that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be supported.  </a:t>
            </a:r>
            <a:r>
              <a:rPr sz="1069" spc="5" dirty="0">
                <a:latin typeface="Times New Roman"/>
                <a:cs typeface="Times New Roman"/>
              </a:rPr>
              <a:t>Quantify the resource constraints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each operation. </a:t>
            </a:r>
            <a:r>
              <a:rPr sz="1069" spc="10" dirty="0">
                <a:latin typeface="Times New Roman"/>
                <a:cs typeface="Times New Roman"/>
              </a:rPr>
              <a:t>What does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mean? Suppose you  have </a:t>
            </a:r>
            <a:r>
              <a:rPr sz="1069" spc="5" dirty="0">
                <a:latin typeface="Times New Roman"/>
                <a:cs typeface="Times New Roman"/>
              </a:rPr>
              <a:t>to insert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computer or database and have </a:t>
            </a:r>
            <a:r>
              <a:rPr sz="1069" spc="5" dirty="0">
                <a:latin typeface="Times New Roman"/>
                <a:cs typeface="Times New Roman"/>
              </a:rPr>
              <a:t>to search </a:t>
            </a:r>
            <a:r>
              <a:rPr sz="1069" spc="10" dirty="0">
                <a:latin typeface="Times New Roman"/>
                <a:cs typeface="Times New Roman"/>
              </a:rPr>
              <a:t>some data </a:t>
            </a:r>
            <a:r>
              <a:rPr sz="1069" spc="5" dirty="0">
                <a:latin typeface="Times New Roman"/>
                <a:cs typeface="Times New Roman"/>
              </a:rPr>
              <a:t>item.  </a:t>
            </a:r>
            <a:r>
              <a:rPr sz="1069" spc="10" dirty="0">
                <a:latin typeface="Times New Roman"/>
                <a:cs typeface="Times New Roman"/>
              </a:rPr>
              <a:t>Let’s take the example of telephone directory. Suppose there are eight </a:t>
            </a:r>
            <a:r>
              <a:rPr sz="1069" spc="5" dirty="0">
                <a:latin typeface="Times New Roman"/>
                <a:cs typeface="Times New Roman"/>
              </a:rPr>
              <a:t>million </a:t>
            </a:r>
            <a:r>
              <a:rPr sz="1069" spc="10" dirty="0">
                <a:latin typeface="Times New Roman"/>
                <a:cs typeface="Times New Roman"/>
              </a:rPr>
              <a:t>names 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directory.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someone asks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name of some </a:t>
            </a:r>
            <a:r>
              <a:rPr sz="1069" spc="5" dirty="0">
                <a:latin typeface="Times New Roman"/>
                <a:cs typeface="Times New Roman"/>
              </a:rPr>
              <a:t>particular </a:t>
            </a:r>
            <a:r>
              <a:rPr sz="1069" spc="10" dirty="0">
                <a:latin typeface="Times New Roman"/>
                <a:cs typeface="Times New Roman"/>
              </a:rPr>
              <a:t>person. 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that this </a:t>
            </a:r>
            <a:r>
              <a:rPr sz="1069" spc="10" dirty="0">
                <a:latin typeface="Times New Roman"/>
                <a:cs typeface="Times New Roman"/>
              </a:rPr>
              <a:t>query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answered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soon </a:t>
            </a:r>
            <a:r>
              <a:rPr sz="1069" spc="5" dirty="0">
                <a:latin typeface="Times New Roman"/>
                <a:cs typeface="Times New Roman"/>
              </a:rPr>
              <a:t>as possible.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or  delete </a:t>
            </a:r>
            <a:r>
              <a:rPr sz="1069" spc="10" dirty="0">
                <a:latin typeface="Times New Roman"/>
                <a:cs typeface="Times New Roman"/>
              </a:rPr>
              <a:t>some data.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be advisable to </a:t>
            </a:r>
            <a:r>
              <a:rPr sz="1069" spc="5" dirty="0">
                <a:latin typeface="Times New Roman"/>
                <a:cs typeface="Times New Roman"/>
              </a:rPr>
              <a:t>consider all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operations </a:t>
            </a:r>
            <a:r>
              <a:rPr sz="1069" spc="15" dirty="0">
                <a:latin typeface="Times New Roman"/>
                <a:cs typeface="Times New Roman"/>
              </a:rPr>
              <a:t>when you </a:t>
            </a:r>
            <a:r>
              <a:rPr sz="1069" spc="5" dirty="0">
                <a:latin typeface="Times New Roman"/>
                <a:cs typeface="Times New Roman"/>
              </a:rPr>
              <a:t>select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some data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Finally select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structure that </a:t>
            </a:r>
            <a:r>
              <a:rPr sz="1069" spc="5" dirty="0">
                <a:latin typeface="Times New Roman"/>
                <a:cs typeface="Times New Roman"/>
              </a:rPr>
              <a:t>meets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requirements </a:t>
            </a:r>
            <a:r>
              <a:rPr sz="1069" spc="10" dirty="0">
                <a:latin typeface="Times New Roman"/>
                <a:cs typeface="Times New Roman"/>
              </a:rPr>
              <a:t>the maximum. Without,  </a:t>
            </a:r>
            <a:r>
              <a:rPr sz="1069" spc="5" dirty="0">
                <a:latin typeface="Times New Roman"/>
                <a:cs typeface="Times New Roman"/>
              </a:rPr>
              <a:t>sufficient experience, it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difficult to </a:t>
            </a:r>
            <a:r>
              <a:rPr sz="1069" spc="10" dirty="0">
                <a:latin typeface="Times New Roman"/>
                <a:cs typeface="Times New Roman"/>
              </a:rPr>
              <a:t>determine which one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best data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get the help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internet, books or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someone </a:t>
            </a:r>
            <a:r>
              <a:rPr sz="1069" spc="19" dirty="0">
                <a:latin typeface="Times New Roman"/>
                <a:cs typeface="Times New Roman"/>
              </a:rPr>
              <a:t>whom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know 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already </a:t>
            </a:r>
            <a:r>
              <a:rPr sz="1069" spc="5" dirty="0">
                <a:latin typeface="Times New Roman"/>
                <a:cs typeface="Times New Roman"/>
              </a:rPr>
              <a:t>getting </a:t>
            </a:r>
            <a:r>
              <a:rPr sz="1069" spc="10" dirty="0">
                <a:latin typeface="Times New Roman"/>
                <a:cs typeface="Times New Roman"/>
              </a:rPr>
              <a:t>the problems </a:t>
            </a:r>
            <a:r>
              <a:rPr sz="1069" spc="5" dirty="0">
                <a:latin typeface="Times New Roman"/>
                <a:cs typeface="Times New Roman"/>
              </a:rPr>
              <a:t>solved.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similar </a:t>
            </a:r>
            <a:r>
              <a:rPr sz="1069" spc="10" dirty="0">
                <a:latin typeface="Times New Roman"/>
                <a:cs typeface="Times New Roman"/>
              </a:rPr>
              <a:t>example and </a:t>
            </a:r>
            <a:r>
              <a:rPr sz="1069" spc="5" dirty="0">
                <a:latin typeface="Times New Roman"/>
                <a:cs typeface="Times New Roman"/>
              </a:rPr>
              <a:t>try to </a:t>
            </a:r>
            <a:r>
              <a:rPr sz="1069" spc="10" dirty="0">
                <a:latin typeface="Times New Roman"/>
                <a:cs typeface="Times New Roman"/>
              </a:rPr>
              <a:t>use 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After this course,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familiar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structures and algorithms that  are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solve the computer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problems.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you have </a:t>
            </a:r>
            <a:r>
              <a:rPr sz="1069" spc="5" dirty="0">
                <a:latin typeface="Times New Roman"/>
                <a:cs typeface="Times New Roman"/>
              </a:rPr>
              <a:t>selected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structure. Suppose </a:t>
            </a:r>
            <a:r>
              <a:rPr sz="1069" spc="10" dirty="0">
                <a:latin typeface="Times New Roman"/>
                <a:cs typeface="Times New Roman"/>
              </a:rPr>
              <a:t>a programmer has inserted some 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and wants </a:t>
            </a:r>
            <a:r>
              <a:rPr sz="1069" spc="5" dirty="0">
                <a:latin typeface="Times New Roman"/>
                <a:cs typeface="Times New Roman"/>
              </a:rPr>
              <a:t>to insert </a:t>
            </a:r>
            <a:r>
              <a:rPr sz="1069" spc="10" dirty="0">
                <a:latin typeface="Times New Roman"/>
                <a:cs typeface="Times New Roman"/>
              </a:rPr>
              <a:t>more </a:t>
            </a:r>
            <a:r>
              <a:rPr sz="1069" spc="5" dirty="0">
                <a:latin typeface="Times New Roman"/>
                <a:cs typeface="Times New Roman"/>
              </a:rPr>
              <a:t>data. This data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in </a:t>
            </a:r>
            <a:r>
              <a:rPr sz="1069" spc="10" dirty="0">
                <a:latin typeface="Times New Roman"/>
                <a:cs typeface="Times New Roman"/>
              </a:rPr>
              <a:t>the beginning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existing data, or in the middle or in </a:t>
            </a:r>
            <a:r>
              <a:rPr sz="1069" spc="10" dirty="0">
                <a:latin typeface="Times New Roman"/>
                <a:cs typeface="Times New Roman"/>
              </a:rPr>
              <a:t>the end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data. Let’s talk </a:t>
            </a:r>
            <a:r>
              <a:rPr sz="1069" spc="10" dirty="0">
                <a:latin typeface="Times New Roman"/>
                <a:cs typeface="Times New Roman"/>
              </a:rPr>
              <a:t>about the </a:t>
            </a:r>
            <a:r>
              <a:rPr sz="1069" spc="5" dirty="0">
                <a:latin typeface="Times New Roman"/>
                <a:cs typeface="Times New Roman"/>
              </a:rPr>
              <a:t>arrays and  suppose </a:t>
            </a:r>
            <a:r>
              <a:rPr sz="1069" spc="10" dirty="0">
                <a:latin typeface="Times New Roman"/>
                <a:cs typeface="Times New Roman"/>
              </a:rPr>
              <a:t>you have an </a:t>
            </a:r>
            <a:r>
              <a:rPr sz="1069" spc="5" dirty="0">
                <a:latin typeface="Times New Roman"/>
                <a:cs typeface="Times New Roman"/>
              </a:rPr>
              <a:t>array of size hundred. </a:t>
            </a:r>
            <a:r>
              <a:rPr sz="1069" spc="10" dirty="0">
                <a:latin typeface="Times New Roman"/>
                <a:cs typeface="Times New Roman"/>
              </a:rPr>
              <a:t>Data may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lying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fifty  locations of this array.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you have to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data in the </a:t>
            </a:r>
            <a:r>
              <a:rPr sz="1069" spc="5" dirty="0">
                <a:latin typeface="Times New Roman"/>
                <a:cs typeface="Times New Roman"/>
              </a:rPr>
              <a:t>start of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will  </a:t>
            </a:r>
            <a:r>
              <a:rPr sz="1069" spc="10" dirty="0">
                <a:latin typeface="Times New Roman"/>
                <a:cs typeface="Times New Roman"/>
              </a:rPr>
              <a:t>you do?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move the existing data </a:t>
            </a:r>
            <a:r>
              <a:rPr sz="1069" spc="5" dirty="0">
                <a:latin typeface="Times New Roman"/>
                <a:cs typeface="Times New Roman"/>
              </a:rPr>
              <a:t>(fifty </a:t>
            </a:r>
            <a:r>
              <a:rPr sz="1069" spc="10" dirty="0">
                <a:latin typeface="Times New Roman"/>
                <a:cs typeface="Times New Roman"/>
              </a:rPr>
              <a:t>locations) to the right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 space to insert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data. </a:t>
            </a:r>
            <a:r>
              <a:rPr sz="1069" spc="10" dirty="0">
                <a:latin typeface="Times New Roman"/>
                <a:cs typeface="Times New Roman"/>
              </a:rPr>
              <a:t>Other way </a:t>
            </a:r>
            <a:r>
              <a:rPr sz="1069" spc="5" dirty="0">
                <a:latin typeface="Times New Roman"/>
                <a:cs typeface="Times New Roman"/>
              </a:rPr>
              <a:t>round, there 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space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start. </a:t>
            </a:r>
            <a:r>
              <a:rPr sz="1069" spc="10" dirty="0">
                <a:latin typeface="Times New Roman"/>
                <a:cs typeface="Times New Roman"/>
              </a:rPr>
              <a:t>Suppose you  have </a:t>
            </a:r>
            <a:r>
              <a:rPr sz="1069" spc="5" dirty="0">
                <a:latin typeface="Times New Roman"/>
                <a:cs typeface="Times New Roman"/>
              </a:rPr>
              <a:t>to insert 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dirty="0">
                <a:latin typeface="Times New Roman"/>
                <a:cs typeface="Times New Roman"/>
              </a:rPr>
              <a:t>25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10" dirty="0">
                <a:latin typeface="Times New Roman"/>
                <a:cs typeface="Times New Roman"/>
              </a:rPr>
              <a:t>location. </a:t>
            </a:r>
            <a:r>
              <a:rPr sz="1069" spc="15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purpose,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better to move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 from </a:t>
            </a:r>
            <a:r>
              <a:rPr sz="1069" spc="5" dirty="0">
                <a:latin typeface="Times New Roman"/>
                <a:cs typeface="Times New Roman"/>
              </a:rPr>
              <a:t>26</a:t>
            </a:r>
            <a:r>
              <a:rPr sz="1094" spc="7" baseline="37037" dirty="0">
                <a:latin typeface="Times New Roman"/>
                <a:cs typeface="Times New Roman"/>
              </a:rPr>
              <a:t>th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dirty="0">
                <a:latin typeface="Times New Roman"/>
                <a:cs typeface="Times New Roman"/>
              </a:rPr>
              <a:t>50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5" dirty="0">
                <a:latin typeface="Times New Roman"/>
                <a:cs typeface="Times New Roman"/>
              </a:rPr>
              <a:t>locations; otherwise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space to insert this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data 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25</a:t>
            </a:r>
            <a:r>
              <a:rPr sz="1094" baseline="37037" dirty="0">
                <a:latin typeface="Times New Roman"/>
                <a:cs typeface="Times New Roman"/>
              </a:rPr>
              <a:t>th</a:t>
            </a:r>
            <a:r>
              <a:rPr sz="1094" spc="-87" baseline="3703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location.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see </a:t>
            </a:r>
            <a:r>
              <a:rPr sz="1069" spc="10" dirty="0">
                <a:latin typeface="Times New Roman"/>
                <a:cs typeface="Times New Roman"/>
              </a:rPr>
              <a:t>whether the data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deleted or not.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asked </a:t>
            </a:r>
            <a:r>
              <a:rPr sz="1069" spc="5" dirty="0">
                <a:latin typeface="Times New Roman"/>
                <a:cs typeface="Times New Roman"/>
              </a:rPr>
              <a:t>to  delete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at </a:t>
            </a:r>
            <a:r>
              <a:rPr sz="1069" dirty="0">
                <a:latin typeface="Times New Roman"/>
                <a:cs typeface="Times New Roman"/>
              </a:rPr>
              <a:t>27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5" dirty="0">
                <a:latin typeface="Times New Roman"/>
                <a:cs typeface="Times New Roman"/>
              </a:rPr>
              <a:t>position.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we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that? </a:t>
            </a:r>
            <a:r>
              <a:rPr sz="1069" spc="10" dirty="0">
                <a:latin typeface="Times New Roman"/>
                <a:cs typeface="Times New Roman"/>
              </a:rPr>
              <a:t>What will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with the </a:t>
            </a:r>
            <a:r>
              <a:rPr sz="1069" spc="5" dirty="0">
                <a:latin typeface="Times New Roman"/>
                <a:cs typeface="Times New Roman"/>
              </a:rPr>
              <a:t>space  created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27</a:t>
            </a:r>
            <a:r>
              <a:rPr sz="1094" spc="7" baseline="37037" dirty="0">
                <a:latin typeface="Times New Roman"/>
                <a:cs typeface="Times New Roman"/>
              </a:rPr>
              <a:t>th</a:t>
            </a:r>
            <a:r>
              <a:rPr sz="1094" spc="-58" baseline="3703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position?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Thirdly, is all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processed in </a:t>
            </a:r>
            <a:r>
              <a:rPr sz="1069" spc="10" dirty="0">
                <a:latin typeface="Times New Roman"/>
                <a:cs typeface="Times New Roman"/>
              </a:rPr>
              <a:t>some well-defined order or </a:t>
            </a:r>
            <a:r>
              <a:rPr sz="1069" spc="15" dirty="0">
                <a:latin typeface="Times New Roman"/>
                <a:cs typeface="Times New Roman"/>
              </a:rPr>
              <a:t>random </a:t>
            </a:r>
            <a:r>
              <a:rPr sz="1069" spc="10" dirty="0">
                <a:latin typeface="Times New Roman"/>
                <a:cs typeface="Times New Roman"/>
              </a:rPr>
              <a:t>access  </a:t>
            </a:r>
            <a:r>
              <a:rPr sz="1069" spc="5" dirty="0">
                <a:latin typeface="Times New Roman"/>
                <a:cs typeface="Times New Roman"/>
              </a:rPr>
              <a:t>allowed? </a:t>
            </a:r>
            <a:r>
              <a:rPr sz="1069" spc="10" dirty="0">
                <a:latin typeface="Times New Roman"/>
                <a:cs typeface="Times New Roman"/>
              </a:rPr>
              <a:t>Again take the example </a:t>
            </a:r>
            <a:r>
              <a:rPr sz="1069" spc="5" dirty="0">
                <a:latin typeface="Times New Roman"/>
                <a:cs typeface="Times New Roman"/>
              </a:rPr>
              <a:t>of arrays.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get the data from </a:t>
            </a:r>
            <a:r>
              <a:rPr sz="1069" dirty="0">
                <a:latin typeface="Times New Roman"/>
                <a:cs typeface="Times New Roman"/>
              </a:rPr>
              <a:t>0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10" dirty="0">
                <a:latin typeface="Times New Roman"/>
                <a:cs typeface="Times New Roman"/>
              </a:rPr>
              <a:t>position and  </a:t>
            </a:r>
            <a:r>
              <a:rPr sz="1069" spc="5" dirty="0">
                <a:latin typeface="Times New Roman"/>
                <a:cs typeface="Times New Roman"/>
              </a:rPr>
              <a:t>traverse the array </a:t>
            </a:r>
            <a:r>
              <a:rPr sz="1069" dirty="0">
                <a:latin typeface="Times New Roman"/>
                <a:cs typeface="Times New Roman"/>
              </a:rPr>
              <a:t>till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dirty="0">
                <a:latin typeface="Times New Roman"/>
                <a:cs typeface="Times New Roman"/>
              </a:rPr>
              <a:t>50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5" dirty="0">
                <a:latin typeface="Times New Roman"/>
                <a:cs typeface="Times New Roman"/>
              </a:rPr>
              <a:t>position. Suppose </a:t>
            </a:r>
            <a:r>
              <a:rPr sz="1069" spc="10" dirty="0">
                <a:latin typeface="Times New Roman"/>
                <a:cs typeface="Times New Roman"/>
              </a:rPr>
              <a:t>we want to get the data, at </a:t>
            </a:r>
            <a:r>
              <a:rPr sz="1069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from  </a:t>
            </a:r>
            <a:r>
              <a:rPr sz="1069" dirty="0">
                <a:latin typeface="Times New Roman"/>
                <a:cs typeface="Times New Roman"/>
              </a:rPr>
              <a:t>50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5" dirty="0">
                <a:latin typeface="Times New Roman"/>
                <a:cs typeface="Times New Roman"/>
              </a:rPr>
              <a:t>location and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13</a:t>
            </a:r>
            <a:r>
              <a:rPr sz="1094" spc="7" baseline="37037" dirty="0">
                <a:latin typeface="Times New Roman"/>
                <a:cs typeface="Times New Roman"/>
              </a:rPr>
              <a:t>th</a:t>
            </a:r>
            <a:r>
              <a:rPr sz="1069" spc="5" dirty="0">
                <a:latin typeface="Times New Roman"/>
                <a:cs typeface="Times New Roman"/>
              </a:rPr>
              <a:t>. It means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no order </a:t>
            </a:r>
            <a:r>
              <a:rPr sz="1069" spc="5" dirty="0">
                <a:latin typeface="Times New Roman"/>
                <a:cs typeface="Times New Roman"/>
              </a:rPr>
              <a:t>or sequence.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 to </a:t>
            </a:r>
            <a:r>
              <a:rPr sz="1069" spc="5" dirty="0">
                <a:latin typeface="Times New Roman"/>
                <a:cs typeface="Times New Roman"/>
              </a:rPr>
              <a:t>access </a:t>
            </a:r>
            <a:r>
              <a:rPr sz="1069" spc="10" dirty="0">
                <a:latin typeface="Times New Roman"/>
                <a:cs typeface="Times New Roman"/>
              </a:rPr>
              <a:t>the data randomly. </a:t>
            </a:r>
            <a:r>
              <a:rPr sz="1069" spc="15" dirty="0">
                <a:latin typeface="Times New Roman"/>
                <a:cs typeface="Times New Roman"/>
              </a:rPr>
              <a:t>Random </a:t>
            </a:r>
            <a:r>
              <a:rPr sz="1069" spc="10" dirty="0">
                <a:latin typeface="Times New Roman"/>
                <a:cs typeface="Times New Roman"/>
              </a:rPr>
              <a:t>access means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can’t say what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the  </a:t>
            </a:r>
            <a:r>
              <a:rPr sz="1069" spc="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position </a:t>
            </a:r>
            <a:r>
              <a:rPr sz="1069" spc="5" dirty="0">
                <a:latin typeface="Times New Roman"/>
                <a:cs typeface="Times New Roman"/>
              </a:rPr>
              <a:t>to 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or insert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Times New Roman"/>
                <a:cs typeface="Times New Roman"/>
              </a:rPr>
              <a:t>Data Structure</a:t>
            </a:r>
            <a:r>
              <a:rPr sz="1264" b="1" spc="-63" dirty="0">
                <a:latin typeface="Times New Roman"/>
                <a:cs typeface="Times New Roman"/>
              </a:rPr>
              <a:t> </a:t>
            </a:r>
            <a:r>
              <a:rPr sz="1264" b="1" spc="5" dirty="0">
                <a:latin typeface="Times New Roman"/>
                <a:cs typeface="Times New Roman"/>
              </a:rPr>
              <a:t>Philosophy</a:t>
            </a:r>
            <a:endParaRPr sz="1264">
              <a:latin typeface="Times New Roman"/>
              <a:cs typeface="Times New Roman"/>
            </a:endParaRPr>
          </a:p>
          <a:p>
            <a:pPr marL="12347" marR="8026" algn="just">
              <a:lnSpc>
                <a:spcPts val="1264"/>
              </a:lnSpc>
              <a:spcBef>
                <a:spcPts val="39"/>
              </a:spcBef>
            </a:pPr>
            <a:r>
              <a:rPr sz="1069" spc="5" dirty="0">
                <a:latin typeface="Times New Roman"/>
                <a:cs typeface="Times New Roman"/>
              </a:rPr>
              <a:t>Let’s talk about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philosophy of data structure. </a:t>
            </a:r>
            <a:r>
              <a:rPr sz="1069" spc="10" dirty="0">
                <a:latin typeface="Times New Roman"/>
                <a:cs typeface="Times New Roman"/>
              </a:rPr>
              <a:t>Each data </a:t>
            </a:r>
            <a:r>
              <a:rPr sz="1069" spc="5" dirty="0">
                <a:latin typeface="Times New Roman"/>
                <a:cs typeface="Times New Roman"/>
              </a:rPr>
              <a:t>structure has costs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benefits.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Any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used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your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program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will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have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some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benefits.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this,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0954" cy="0"/>
          </a:xfrm>
          <a:custGeom>
            <a:avLst/>
            <a:gdLst/>
            <a:ahLst/>
            <a:cxnLst/>
            <a:rect l="l" t="t" r="r" b="b"/>
            <a:pathLst>
              <a:path w="4804410">
                <a:moveTo>
                  <a:pt x="0" y="0"/>
                </a:moveTo>
                <a:lnTo>
                  <a:pt x="4803962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966503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55077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04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486836"/>
            <a:ext cx="26132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6080" y="2486837"/>
            <a:ext cx="1000742" cy="33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2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3.2.3, 3.2.4,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3.2.5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3223718"/>
            <a:ext cx="766763" cy="1293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59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6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6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583" y="3484813"/>
            <a:ext cx="1345230" cy="1034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4500"/>
              </a:lnSpc>
            </a:pP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of Linked List 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of list </a:t>
            </a:r>
            <a:r>
              <a:rPr sz="1069" spc="10" dirty="0">
                <a:latin typeface="Times New Roman"/>
                <a:cs typeface="Times New Roman"/>
              </a:rPr>
              <a:t>usage  Analysis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Link List  Doubly-linked List  Circularly-linked </a:t>
            </a:r>
            <a:r>
              <a:rPr sz="1069" spc="5" dirty="0">
                <a:latin typeface="Times New Roman"/>
                <a:cs typeface="Times New Roman"/>
              </a:rPr>
              <a:t>lists  Josephus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Problem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67" y="4757985"/>
            <a:ext cx="4851841" cy="370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b="1" spc="5" dirty="0">
                <a:latin typeface="Arial"/>
                <a:cs typeface="Arial"/>
              </a:rPr>
              <a:t>Methods </a:t>
            </a:r>
            <a:r>
              <a:rPr sz="1264" b="1" dirty="0">
                <a:latin typeface="Arial"/>
                <a:cs typeface="Arial"/>
              </a:rPr>
              <a:t>of </a:t>
            </a:r>
            <a:r>
              <a:rPr sz="1264" b="1" spc="5" dirty="0">
                <a:latin typeface="Arial"/>
                <a:cs typeface="Arial"/>
              </a:rPr>
              <a:t>Linked</a:t>
            </a:r>
            <a:r>
              <a:rPr sz="1264" b="1" spc="-4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List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40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previous lecture,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the methods </a:t>
            </a:r>
            <a:r>
              <a:rPr sz="1069" spc="5" dirty="0">
                <a:latin typeface="Times New Roman"/>
                <a:cs typeface="Times New Roman"/>
              </a:rPr>
              <a:t>of linked list. </a:t>
            </a:r>
            <a:r>
              <a:rPr sz="1069" spc="10" dirty="0">
                <a:latin typeface="Times New Roman"/>
                <a:cs typeface="Times New Roman"/>
              </a:rPr>
              <a:t>These methods form  the </a:t>
            </a:r>
            <a:r>
              <a:rPr sz="1069" spc="5" dirty="0">
                <a:latin typeface="Times New Roman"/>
                <a:cs typeface="Times New Roman"/>
              </a:rPr>
              <a:t>interface </a:t>
            </a:r>
            <a:r>
              <a:rPr sz="1069" spc="10" dirty="0">
                <a:latin typeface="Times New Roman"/>
                <a:cs typeface="Times New Roman"/>
              </a:rPr>
              <a:t>of the link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further elucidation of </a:t>
            </a:r>
            <a:r>
              <a:rPr sz="1069" spc="10" dirty="0">
                <a:latin typeface="Times New Roman"/>
                <a:cs typeface="Times New Roman"/>
              </a:rPr>
              <a:t>these techniques,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talk  </a:t>
            </a:r>
            <a:r>
              <a:rPr sz="1069" spc="5" dirty="0">
                <a:latin typeface="Times New Roman"/>
                <a:cs typeface="Times New Roman"/>
              </a:rPr>
              <a:t>about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start </a:t>
            </a:r>
            <a:r>
              <a:rPr sz="1069" spc="5" dirty="0">
                <a:latin typeface="Times New Roman"/>
                <a:cs typeface="Times New Roman"/>
              </a:rPr>
              <a:t>method that </a:t>
            </a:r>
            <a:r>
              <a:rPr sz="1069" spc="10" dirty="0">
                <a:latin typeface="Times New Roman"/>
                <a:cs typeface="Times New Roman"/>
              </a:rPr>
              <a:t>has the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code.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430291" marR="1056898">
              <a:lnSpc>
                <a:spcPts val="1254"/>
              </a:lnSpc>
            </a:pPr>
            <a:r>
              <a:rPr sz="1069" spc="5" dirty="0">
                <a:latin typeface="Times New Roman"/>
                <a:cs typeface="Times New Roman"/>
              </a:rPr>
              <a:t>// position currentNode </a:t>
            </a:r>
            <a:r>
              <a:rPr sz="1069" spc="10" dirty="0">
                <a:latin typeface="Times New Roman"/>
                <a:cs typeface="Times New Roman"/>
              </a:rPr>
              <a:t>and lastCurrentNode at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element  </a:t>
            </a:r>
            <a:r>
              <a:rPr sz="1069" spc="5" dirty="0">
                <a:latin typeface="Times New Roman"/>
                <a:cs typeface="Times New Roman"/>
              </a:rPr>
              <a:t>void start()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48235" marR="2321842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lastCurrentNode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headNode;  currentNode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headNode;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25"/>
              </a:lnSpc>
            </a:pPr>
            <a:r>
              <a:rPr sz="1069" spc="5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There are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statements in this </a:t>
            </a:r>
            <a:r>
              <a:rPr sz="1069" spc="10" dirty="0">
                <a:latin typeface="Times New Roman"/>
                <a:cs typeface="Times New Roman"/>
              </a:rPr>
              <a:t>method.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assign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headNode </a:t>
            </a:r>
            <a:r>
              <a:rPr sz="1069" spc="5" dirty="0">
                <a:latin typeface="Times New Roman"/>
                <a:cs typeface="Times New Roman"/>
              </a:rPr>
              <a:t>to both  </a:t>
            </a:r>
            <a:r>
              <a:rPr sz="1069" i="1" spc="10" dirty="0">
                <a:latin typeface="Times New Roman"/>
                <a:cs typeface="Times New Roman"/>
              </a:rPr>
              <a:t>lastCurrentNode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currentNode</a:t>
            </a:r>
            <a:r>
              <a:rPr sz="1069" spc="10" dirty="0">
                <a:latin typeface="Times New Roman"/>
                <a:cs typeface="Times New Roman"/>
              </a:rPr>
              <a:t>. These two </a:t>
            </a:r>
            <a:r>
              <a:rPr sz="1069" spc="5" dirty="0">
                <a:latin typeface="Times New Roman"/>
                <a:cs typeface="Times New Roman"/>
              </a:rPr>
              <a:t>pointers </a:t>
            </a:r>
            <a:r>
              <a:rPr sz="1069" spc="10" dirty="0">
                <a:latin typeface="Times New Roman"/>
                <a:cs typeface="Times New Roman"/>
              </a:rPr>
              <a:t>point </a:t>
            </a:r>
            <a:r>
              <a:rPr sz="1069" spc="5" dirty="0">
                <a:latin typeface="Times New Roman"/>
                <a:cs typeface="Times New Roman"/>
              </a:rPr>
              <a:t>at different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Here we have </a:t>
            </a:r>
            <a:r>
              <a:rPr sz="1069" spc="5" dirty="0">
                <a:latin typeface="Times New Roman"/>
                <a:cs typeface="Times New Roman"/>
              </a:rPr>
              <a:t>pointed both of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pointers </a:t>
            </a:r>
            <a:r>
              <a:rPr sz="1069" spc="10" dirty="0">
                <a:latin typeface="Times New Roman"/>
                <a:cs typeface="Times New Roman"/>
              </a:rPr>
              <a:t>at the </a:t>
            </a:r>
            <a:r>
              <a:rPr sz="1069" spc="5" dirty="0">
                <a:latin typeface="Times New Roman"/>
                <a:cs typeface="Times New Roman"/>
              </a:rPr>
              <a:t>start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calling  </a:t>
            </a:r>
            <a:r>
              <a:rPr sz="1069" spc="10" dirty="0">
                <a:latin typeface="Times New Roman"/>
                <a:cs typeface="Times New Roman"/>
              </a:rPr>
              <a:t>some other method like </a:t>
            </a:r>
            <a:r>
              <a:rPr sz="1069" i="1" spc="5" dirty="0">
                <a:latin typeface="Times New Roman"/>
                <a:cs typeface="Times New Roman"/>
              </a:rPr>
              <a:t>next, </a:t>
            </a:r>
            <a:r>
              <a:rPr sz="1069" spc="10" dirty="0">
                <a:latin typeface="Times New Roman"/>
                <a:cs typeface="Times New Roman"/>
              </a:rPr>
              <a:t>these pointers will move forward.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can move in  </a:t>
            </a:r>
            <a:r>
              <a:rPr sz="1069" spc="5" dirty="0">
                <a:latin typeface="Times New Roman"/>
                <a:cs typeface="Times New Roman"/>
              </a:rPr>
              <a:t>the singly-linked list in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direction,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pointers </a:t>
            </a:r>
            <a:r>
              <a:rPr sz="1069" spc="10" dirty="0">
                <a:latin typeface="Times New Roman"/>
                <a:cs typeface="Times New Roman"/>
              </a:rPr>
              <a:t>cannot </a:t>
            </a:r>
            <a:r>
              <a:rPr sz="1069" spc="15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behind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headNode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9" dirty="0">
                <a:latin typeface="Times New Roman"/>
                <a:cs typeface="Times New Roman"/>
              </a:rPr>
              <a:t>We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now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how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removed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link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purpose.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void remove()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605000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currentNode != </a:t>
            </a:r>
            <a:r>
              <a:rPr sz="1069" spc="19" dirty="0">
                <a:latin typeface="Times New Roman"/>
                <a:cs typeface="Times New Roman"/>
              </a:rPr>
              <a:t>NULL </a:t>
            </a:r>
            <a:r>
              <a:rPr sz="1069" spc="15" dirty="0">
                <a:latin typeface="Times New Roman"/>
                <a:cs typeface="Times New Roman"/>
              </a:rPr>
              <a:t>&amp;&amp; </a:t>
            </a:r>
            <a:r>
              <a:rPr sz="1069" spc="10" dirty="0">
                <a:latin typeface="Times New Roman"/>
                <a:cs typeface="Times New Roman"/>
              </a:rPr>
              <a:t>currentNode != headNode)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280" y="8383030"/>
            <a:ext cx="446969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(step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1)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(step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2)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(step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3)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(step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2707" y="8390438"/>
            <a:ext cx="2987410" cy="648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lastCurrentNode-&gt;setNext(currentNode-&gt;getNext());  </a:t>
            </a:r>
            <a:r>
              <a:rPr sz="1069" spc="5" dirty="0">
                <a:latin typeface="Times New Roman"/>
                <a:cs typeface="Times New Roman"/>
              </a:rPr>
              <a:t>delete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currentNode;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currentNode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lastCurrentNode;</a:t>
            </a:r>
            <a:endParaRPr sz="1069">
              <a:latin typeface="Times New Roman"/>
              <a:cs typeface="Times New Roman"/>
            </a:endParaRPr>
          </a:p>
          <a:p>
            <a:pPr marL="12964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size--;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0851" y="9023824"/>
            <a:ext cx="266083" cy="33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39" algn="r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30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929532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7251434"/>
            <a:ext cx="4853076" cy="1776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that the next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having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element 2 contains the address 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having data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8.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with value </a:t>
            </a:r>
            <a:r>
              <a:rPr sz="1069" spc="10" dirty="0">
                <a:latin typeface="Times New Roman"/>
                <a:cs typeface="Times New Roman"/>
              </a:rPr>
              <a:t>6 has been </a:t>
            </a:r>
            <a:r>
              <a:rPr sz="1069" spc="5" dirty="0">
                <a:latin typeface="Times New Roman"/>
                <a:cs typeface="Times New Roman"/>
              </a:rPr>
              <a:t>disconnected from  the chain </a:t>
            </a:r>
            <a:r>
              <a:rPr sz="1069" spc="10" dirty="0">
                <a:latin typeface="Times New Roman"/>
                <a:cs typeface="Times New Roman"/>
              </a:rPr>
              <a:t>while the node </a:t>
            </a:r>
            <a:r>
              <a:rPr sz="1069" spc="5" dirty="0">
                <a:latin typeface="Times New Roman"/>
                <a:cs typeface="Times New Roman"/>
              </a:rPr>
              <a:t>with value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connected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value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8.</a:t>
            </a:r>
            <a:endParaRPr sz="1069">
              <a:latin typeface="Times New Roman"/>
              <a:cs typeface="Times New Roman"/>
            </a:endParaRPr>
          </a:p>
          <a:p>
            <a:pPr marL="430291" marR="3260210" indent="-418561">
              <a:lnSpc>
                <a:spcPct val="196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step </a:t>
            </a:r>
            <a:r>
              <a:rPr sz="1069" dirty="0">
                <a:latin typeface="Times New Roman"/>
                <a:cs typeface="Times New Roman"/>
              </a:rPr>
              <a:t>is:  </a:t>
            </a:r>
            <a:r>
              <a:rPr sz="1069" spc="5" dirty="0">
                <a:latin typeface="Times New Roman"/>
                <a:cs typeface="Times New Roman"/>
              </a:rPr>
              <a:t>delete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currentNode;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already </a:t>
            </a:r>
            <a:r>
              <a:rPr sz="1069" spc="10" dirty="0">
                <a:latin typeface="Times New Roman"/>
                <a:cs typeface="Times New Roman"/>
              </a:rPr>
              <a:t>know, </a:t>
            </a:r>
            <a:r>
              <a:rPr sz="1069" spc="5" dirty="0">
                <a:latin typeface="Times New Roman"/>
                <a:cs typeface="Times New Roman"/>
              </a:rPr>
              <a:t>in case of allocation of the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help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i="1" spc="10" dirty="0">
                <a:latin typeface="Times New Roman"/>
                <a:cs typeface="Times New Roman"/>
              </a:rPr>
              <a:t>new  </a:t>
            </a:r>
            <a:r>
              <a:rPr sz="1069" spc="10" dirty="0">
                <a:latin typeface="Times New Roman"/>
                <a:cs typeface="Times New Roman"/>
              </a:rPr>
              <a:t>keyword,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delete </a:t>
            </a:r>
            <a:r>
              <a:rPr sz="1069" spc="5" dirty="0">
                <a:latin typeface="Times New Roman"/>
                <a:cs typeface="Times New Roman"/>
              </a:rPr>
              <a:t>statement releases </a:t>
            </a:r>
            <a:r>
              <a:rPr sz="1069" spc="10" dirty="0">
                <a:latin typeface="Times New Roman"/>
                <a:cs typeface="Times New Roman"/>
              </a:rPr>
              <a:t>this memory which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spc="10" dirty="0">
                <a:latin typeface="Times New Roman"/>
                <a:cs typeface="Times New Roman"/>
              </a:rPr>
              <a:t>the memory to the  </a:t>
            </a:r>
            <a:r>
              <a:rPr sz="1069" spc="5" dirty="0">
                <a:latin typeface="Times New Roman"/>
                <a:cs typeface="Times New Roman"/>
              </a:rPr>
              <a:t>system. Pictorially it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5" dirty="0">
                <a:latin typeface="Times New Roman"/>
                <a:cs typeface="Times New Roman"/>
              </a:rPr>
              <a:t>represented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0064" y="209110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39638" y="2159635"/>
            <a:ext cx="230893" cy="66675"/>
          </a:xfrm>
          <a:custGeom>
            <a:avLst/>
            <a:gdLst/>
            <a:ahLst/>
            <a:cxnLst/>
            <a:rect l="l" t="t" r="r" b="b"/>
            <a:pathLst>
              <a:path w="237489" h="68580">
                <a:moveTo>
                  <a:pt x="220237" y="34338"/>
                </a:moveTo>
                <a:lnTo>
                  <a:pt x="178308" y="60959"/>
                </a:lnTo>
                <a:lnTo>
                  <a:pt x="176022" y="63246"/>
                </a:lnTo>
                <a:lnTo>
                  <a:pt x="176784" y="67055"/>
                </a:lnTo>
                <a:lnTo>
                  <a:pt x="179831" y="68579"/>
                </a:lnTo>
                <a:lnTo>
                  <a:pt x="182879" y="68579"/>
                </a:lnTo>
                <a:lnTo>
                  <a:pt x="229768" y="38862"/>
                </a:lnTo>
                <a:lnTo>
                  <a:pt x="228600" y="38862"/>
                </a:lnTo>
                <a:lnTo>
                  <a:pt x="230529" y="38379"/>
                </a:lnTo>
                <a:lnTo>
                  <a:pt x="230970" y="38100"/>
                </a:lnTo>
                <a:lnTo>
                  <a:pt x="226313" y="38100"/>
                </a:lnTo>
                <a:lnTo>
                  <a:pt x="220237" y="34338"/>
                </a:lnTo>
                <a:close/>
              </a:path>
              <a:path w="237489" h="68580">
                <a:moveTo>
                  <a:pt x="214004" y="30479"/>
                </a:moveTo>
                <a:lnTo>
                  <a:pt x="4571" y="30479"/>
                </a:lnTo>
                <a:lnTo>
                  <a:pt x="1524" y="31242"/>
                </a:lnTo>
                <a:lnTo>
                  <a:pt x="0" y="34290"/>
                </a:lnTo>
                <a:lnTo>
                  <a:pt x="1524" y="38100"/>
                </a:lnTo>
                <a:lnTo>
                  <a:pt x="4571" y="38862"/>
                </a:lnTo>
                <a:lnTo>
                  <a:pt x="213112" y="38862"/>
                </a:lnTo>
                <a:lnTo>
                  <a:pt x="220237" y="34338"/>
                </a:lnTo>
                <a:lnTo>
                  <a:pt x="214004" y="30479"/>
                </a:lnTo>
                <a:close/>
              </a:path>
              <a:path w="237489" h="68580">
                <a:moveTo>
                  <a:pt x="230529" y="38379"/>
                </a:moveTo>
                <a:lnTo>
                  <a:pt x="228600" y="38862"/>
                </a:lnTo>
                <a:lnTo>
                  <a:pt x="229768" y="38862"/>
                </a:lnTo>
                <a:lnTo>
                  <a:pt x="230529" y="38379"/>
                </a:lnTo>
                <a:close/>
              </a:path>
              <a:path w="237489" h="68580">
                <a:moveTo>
                  <a:pt x="231878" y="37524"/>
                </a:moveTo>
                <a:lnTo>
                  <a:pt x="230529" y="38379"/>
                </a:lnTo>
                <a:lnTo>
                  <a:pt x="231648" y="38100"/>
                </a:lnTo>
                <a:lnTo>
                  <a:pt x="231878" y="37524"/>
                </a:lnTo>
                <a:close/>
              </a:path>
              <a:path w="237489" h="68580">
                <a:moveTo>
                  <a:pt x="226313" y="30479"/>
                </a:moveTo>
                <a:lnTo>
                  <a:pt x="220237" y="34338"/>
                </a:lnTo>
                <a:lnTo>
                  <a:pt x="226313" y="38100"/>
                </a:lnTo>
                <a:lnTo>
                  <a:pt x="226313" y="30479"/>
                </a:lnTo>
                <a:close/>
              </a:path>
              <a:path w="237489" h="68580">
                <a:moveTo>
                  <a:pt x="228600" y="30479"/>
                </a:moveTo>
                <a:lnTo>
                  <a:pt x="226313" y="30479"/>
                </a:lnTo>
                <a:lnTo>
                  <a:pt x="226313" y="38100"/>
                </a:lnTo>
                <a:lnTo>
                  <a:pt x="230970" y="38100"/>
                </a:lnTo>
                <a:lnTo>
                  <a:pt x="231878" y="37524"/>
                </a:lnTo>
                <a:lnTo>
                  <a:pt x="233172" y="34290"/>
                </a:lnTo>
                <a:lnTo>
                  <a:pt x="231648" y="31242"/>
                </a:lnTo>
                <a:lnTo>
                  <a:pt x="228600" y="30479"/>
                </a:lnTo>
                <a:close/>
              </a:path>
              <a:path w="237489" h="68580">
                <a:moveTo>
                  <a:pt x="230834" y="30479"/>
                </a:moveTo>
                <a:lnTo>
                  <a:pt x="228600" y="30479"/>
                </a:lnTo>
                <a:lnTo>
                  <a:pt x="231648" y="31242"/>
                </a:lnTo>
                <a:lnTo>
                  <a:pt x="233172" y="34290"/>
                </a:lnTo>
                <a:lnTo>
                  <a:pt x="231878" y="37524"/>
                </a:lnTo>
                <a:lnTo>
                  <a:pt x="236981" y="34290"/>
                </a:lnTo>
                <a:lnTo>
                  <a:pt x="230834" y="30479"/>
                </a:lnTo>
                <a:close/>
              </a:path>
              <a:path w="237489" h="68580">
                <a:moveTo>
                  <a:pt x="179831" y="0"/>
                </a:moveTo>
                <a:lnTo>
                  <a:pt x="176784" y="2285"/>
                </a:lnTo>
                <a:lnTo>
                  <a:pt x="176022" y="6096"/>
                </a:lnTo>
                <a:lnTo>
                  <a:pt x="178308" y="8381"/>
                </a:lnTo>
                <a:lnTo>
                  <a:pt x="220237" y="34338"/>
                </a:lnTo>
                <a:lnTo>
                  <a:pt x="226313" y="30479"/>
                </a:lnTo>
                <a:lnTo>
                  <a:pt x="230834" y="30479"/>
                </a:lnTo>
                <a:lnTo>
                  <a:pt x="182879" y="762"/>
                </a:lnTo>
                <a:lnTo>
                  <a:pt x="179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047663" y="1793662"/>
            <a:ext cx="180887" cy="0"/>
          </a:xfrm>
          <a:custGeom>
            <a:avLst/>
            <a:gdLst/>
            <a:ahLst/>
            <a:cxnLst/>
            <a:rect l="l" t="t" r="r" b="b"/>
            <a:pathLst>
              <a:path w="186055">
                <a:moveTo>
                  <a:pt x="0" y="0"/>
                </a:moveTo>
                <a:lnTo>
                  <a:pt x="18592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284855" y="2079624"/>
            <a:ext cx="361774" cy="228424"/>
          </a:xfrm>
          <a:custGeom>
            <a:avLst/>
            <a:gdLst/>
            <a:ahLst/>
            <a:cxnLst/>
            <a:rect l="l" t="t" r="r" b="b"/>
            <a:pathLst>
              <a:path w="372110" h="234950">
                <a:moveTo>
                  <a:pt x="371856" y="0"/>
                </a:moveTo>
                <a:lnTo>
                  <a:pt x="0" y="0"/>
                </a:lnTo>
                <a:lnTo>
                  <a:pt x="0" y="234696"/>
                </a:lnTo>
                <a:lnTo>
                  <a:pt x="371856" y="234696"/>
                </a:lnTo>
                <a:lnTo>
                  <a:pt x="37185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743305" y="2079624"/>
            <a:ext cx="361156" cy="228424"/>
          </a:xfrm>
          <a:custGeom>
            <a:avLst/>
            <a:gdLst/>
            <a:ahLst/>
            <a:cxnLst/>
            <a:rect l="l" t="t" r="r" b="b"/>
            <a:pathLst>
              <a:path w="371475" h="234950">
                <a:moveTo>
                  <a:pt x="371094" y="0"/>
                </a:moveTo>
                <a:lnTo>
                  <a:pt x="0" y="0"/>
                </a:lnTo>
                <a:lnTo>
                  <a:pt x="0" y="234696"/>
                </a:lnTo>
                <a:lnTo>
                  <a:pt x="371094" y="234696"/>
                </a:lnTo>
                <a:lnTo>
                  <a:pt x="37109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201015" y="2079624"/>
            <a:ext cx="361774" cy="228424"/>
          </a:xfrm>
          <a:custGeom>
            <a:avLst/>
            <a:gdLst/>
            <a:ahLst/>
            <a:cxnLst/>
            <a:rect l="l" t="t" r="r" b="b"/>
            <a:pathLst>
              <a:path w="372110" h="234950">
                <a:moveTo>
                  <a:pt x="371856" y="0"/>
                </a:moveTo>
                <a:lnTo>
                  <a:pt x="0" y="0"/>
                </a:lnTo>
                <a:lnTo>
                  <a:pt x="0" y="234696"/>
                </a:lnTo>
                <a:lnTo>
                  <a:pt x="371856" y="234696"/>
                </a:lnTo>
                <a:lnTo>
                  <a:pt x="37185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3388077" y="209123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59805" y="2079624"/>
            <a:ext cx="362391" cy="228424"/>
          </a:xfrm>
          <a:custGeom>
            <a:avLst/>
            <a:gdLst/>
            <a:ahLst/>
            <a:cxnLst/>
            <a:rect l="l" t="t" r="r" b="b"/>
            <a:pathLst>
              <a:path w="372745" h="234950">
                <a:moveTo>
                  <a:pt x="372617" y="0"/>
                </a:moveTo>
                <a:lnTo>
                  <a:pt x="0" y="0"/>
                </a:lnTo>
                <a:lnTo>
                  <a:pt x="0" y="234696"/>
                </a:lnTo>
                <a:lnTo>
                  <a:pt x="372617" y="234696"/>
                </a:lnTo>
                <a:lnTo>
                  <a:pt x="37261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4902835" y="2079624"/>
            <a:ext cx="361156" cy="228424"/>
          </a:xfrm>
          <a:custGeom>
            <a:avLst/>
            <a:gdLst/>
            <a:ahLst/>
            <a:cxnLst/>
            <a:rect l="l" t="t" r="r" b="b"/>
            <a:pathLst>
              <a:path w="371475" h="234950">
                <a:moveTo>
                  <a:pt x="371093" y="0"/>
                </a:moveTo>
                <a:lnTo>
                  <a:pt x="0" y="0"/>
                </a:lnTo>
                <a:lnTo>
                  <a:pt x="0" y="234696"/>
                </a:lnTo>
                <a:lnTo>
                  <a:pt x="371093" y="234696"/>
                </a:lnTo>
                <a:lnTo>
                  <a:pt x="3710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4993464" y="209123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0811" y="1490415"/>
            <a:ext cx="2394744" cy="367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4739"/>
            <a:r>
              <a:rPr sz="1069" spc="10" dirty="0">
                <a:latin typeface="Times New Roman"/>
                <a:cs typeface="Times New Roman"/>
              </a:rPr>
              <a:t>currentNode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306"/>
              </a:spcBef>
            </a:pPr>
            <a:r>
              <a:rPr sz="1069" spc="5" dirty="0">
                <a:latin typeface="Times New Roman"/>
                <a:cs typeface="Times New Roman"/>
              </a:rPr>
              <a:t>headNode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1289" y="2090490"/>
            <a:ext cx="48277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Size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18255" y="2079624"/>
            <a:ext cx="361156" cy="228424"/>
          </a:xfrm>
          <a:custGeom>
            <a:avLst/>
            <a:gdLst/>
            <a:ahLst/>
            <a:cxnLst/>
            <a:rect l="l" t="t" r="r" b="b"/>
            <a:pathLst>
              <a:path w="371475" h="234950">
                <a:moveTo>
                  <a:pt x="371093" y="0"/>
                </a:moveTo>
                <a:lnTo>
                  <a:pt x="0" y="0"/>
                </a:lnTo>
                <a:lnTo>
                  <a:pt x="0" y="234696"/>
                </a:lnTo>
                <a:lnTo>
                  <a:pt x="371093" y="234696"/>
                </a:lnTo>
                <a:lnTo>
                  <a:pt x="3710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2842083" y="209271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08141" y="209271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25626" y="2079624"/>
            <a:ext cx="0" cy="228424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6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142864" y="2079624"/>
            <a:ext cx="0" cy="228424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6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881100" y="2341140"/>
            <a:ext cx="69762" cy="245709"/>
          </a:xfrm>
          <a:custGeom>
            <a:avLst/>
            <a:gdLst/>
            <a:ahLst/>
            <a:cxnLst/>
            <a:rect l="l" t="t" r="r" b="b"/>
            <a:pathLst>
              <a:path w="71755" h="252730">
                <a:moveTo>
                  <a:pt x="31578" y="71111"/>
                </a:moveTo>
                <a:lnTo>
                  <a:pt x="25145" y="247650"/>
                </a:lnTo>
                <a:lnTo>
                  <a:pt x="25907" y="250698"/>
                </a:lnTo>
                <a:lnTo>
                  <a:pt x="28956" y="252222"/>
                </a:lnTo>
                <a:lnTo>
                  <a:pt x="32765" y="250698"/>
                </a:lnTo>
                <a:lnTo>
                  <a:pt x="34289" y="247650"/>
                </a:lnTo>
                <a:lnTo>
                  <a:pt x="39999" y="71380"/>
                </a:lnTo>
                <a:lnTo>
                  <a:pt x="31578" y="71111"/>
                </a:lnTo>
                <a:close/>
              </a:path>
              <a:path w="71755" h="252730">
                <a:moveTo>
                  <a:pt x="63510" y="54863"/>
                </a:moveTo>
                <a:lnTo>
                  <a:pt x="36575" y="54863"/>
                </a:lnTo>
                <a:lnTo>
                  <a:pt x="39624" y="56387"/>
                </a:lnTo>
                <a:lnTo>
                  <a:pt x="40386" y="59435"/>
                </a:lnTo>
                <a:lnTo>
                  <a:pt x="39999" y="71380"/>
                </a:lnTo>
                <a:lnTo>
                  <a:pt x="71627" y="72389"/>
                </a:lnTo>
                <a:lnTo>
                  <a:pt x="63510" y="54863"/>
                </a:lnTo>
                <a:close/>
              </a:path>
              <a:path w="71755" h="252730">
                <a:moveTo>
                  <a:pt x="36575" y="54863"/>
                </a:moveTo>
                <a:lnTo>
                  <a:pt x="33527" y="56387"/>
                </a:lnTo>
                <a:lnTo>
                  <a:pt x="32004" y="59435"/>
                </a:lnTo>
                <a:lnTo>
                  <a:pt x="31578" y="71111"/>
                </a:lnTo>
                <a:lnTo>
                  <a:pt x="39999" y="71380"/>
                </a:lnTo>
                <a:lnTo>
                  <a:pt x="40386" y="59435"/>
                </a:lnTo>
                <a:lnTo>
                  <a:pt x="39624" y="56387"/>
                </a:lnTo>
                <a:lnTo>
                  <a:pt x="36575" y="54863"/>
                </a:lnTo>
                <a:close/>
              </a:path>
              <a:path w="71755" h="252730">
                <a:moveTo>
                  <a:pt x="38100" y="0"/>
                </a:moveTo>
                <a:lnTo>
                  <a:pt x="0" y="70103"/>
                </a:lnTo>
                <a:lnTo>
                  <a:pt x="31578" y="71111"/>
                </a:lnTo>
                <a:lnTo>
                  <a:pt x="32004" y="59435"/>
                </a:lnTo>
                <a:lnTo>
                  <a:pt x="33527" y="56387"/>
                </a:lnTo>
                <a:lnTo>
                  <a:pt x="36575" y="54863"/>
                </a:lnTo>
                <a:lnTo>
                  <a:pt x="63510" y="5486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059025" y="2079624"/>
            <a:ext cx="0" cy="228424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6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441786" y="2079624"/>
            <a:ext cx="0" cy="228424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6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5142864" y="2112221"/>
            <a:ext cx="121003" cy="172244"/>
          </a:xfrm>
          <a:custGeom>
            <a:avLst/>
            <a:gdLst/>
            <a:ahLst/>
            <a:cxnLst/>
            <a:rect l="l" t="t" r="r" b="b"/>
            <a:pathLst>
              <a:path w="124460" h="177164">
                <a:moveTo>
                  <a:pt x="124206" y="0"/>
                </a:moveTo>
                <a:lnTo>
                  <a:pt x="0" y="17678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455862" y="2161857"/>
            <a:ext cx="274108" cy="66675"/>
          </a:xfrm>
          <a:custGeom>
            <a:avLst/>
            <a:gdLst/>
            <a:ahLst/>
            <a:cxnLst/>
            <a:rect l="l" t="t" r="r" b="b"/>
            <a:pathLst>
              <a:path w="281939" h="68580">
                <a:moveTo>
                  <a:pt x="265195" y="34338"/>
                </a:moveTo>
                <a:lnTo>
                  <a:pt x="223265" y="60960"/>
                </a:lnTo>
                <a:lnTo>
                  <a:pt x="220980" y="63246"/>
                </a:lnTo>
                <a:lnTo>
                  <a:pt x="221742" y="67056"/>
                </a:lnTo>
                <a:lnTo>
                  <a:pt x="224789" y="68580"/>
                </a:lnTo>
                <a:lnTo>
                  <a:pt x="227837" y="68580"/>
                </a:lnTo>
                <a:lnTo>
                  <a:pt x="274726" y="38862"/>
                </a:lnTo>
                <a:lnTo>
                  <a:pt x="273557" y="38862"/>
                </a:lnTo>
                <a:lnTo>
                  <a:pt x="275487" y="38379"/>
                </a:lnTo>
                <a:lnTo>
                  <a:pt x="275928" y="38100"/>
                </a:lnTo>
                <a:lnTo>
                  <a:pt x="271271" y="38100"/>
                </a:lnTo>
                <a:lnTo>
                  <a:pt x="265195" y="34338"/>
                </a:lnTo>
                <a:close/>
              </a:path>
              <a:path w="281939" h="68580">
                <a:moveTo>
                  <a:pt x="4571" y="29718"/>
                </a:moveTo>
                <a:lnTo>
                  <a:pt x="1524" y="31242"/>
                </a:lnTo>
                <a:lnTo>
                  <a:pt x="0" y="34290"/>
                </a:lnTo>
                <a:lnTo>
                  <a:pt x="1524" y="37338"/>
                </a:lnTo>
                <a:lnTo>
                  <a:pt x="4571" y="38862"/>
                </a:lnTo>
                <a:lnTo>
                  <a:pt x="258070" y="38862"/>
                </a:lnTo>
                <a:lnTo>
                  <a:pt x="265195" y="34338"/>
                </a:lnTo>
                <a:lnTo>
                  <a:pt x="258895" y="30438"/>
                </a:lnTo>
                <a:lnTo>
                  <a:pt x="4571" y="29718"/>
                </a:lnTo>
                <a:close/>
              </a:path>
              <a:path w="281939" h="68580">
                <a:moveTo>
                  <a:pt x="275487" y="38379"/>
                </a:moveTo>
                <a:lnTo>
                  <a:pt x="273557" y="38862"/>
                </a:lnTo>
                <a:lnTo>
                  <a:pt x="274726" y="38862"/>
                </a:lnTo>
                <a:lnTo>
                  <a:pt x="275487" y="38379"/>
                </a:lnTo>
                <a:close/>
              </a:path>
              <a:path w="281939" h="68580">
                <a:moveTo>
                  <a:pt x="276836" y="37524"/>
                </a:moveTo>
                <a:lnTo>
                  <a:pt x="275487" y="38379"/>
                </a:lnTo>
                <a:lnTo>
                  <a:pt x="276606" y="38100"/>
                </a:lnTo>
                <a:lnTo>
                  <a:pt x="276836" y="37524"/>
                </a:lnTo>
                <a:close/>
              </a:path>
              <a:path w="281939" h="68580">
                <a:moveTo>
                  <a:pt x="271271" y="30480"/>
                </a:moveTo>
                <a:lnTo>
                  <a:pt x="265195" y="34338"/>
                </a:lnTo>
                <a:lnTo>
                  <a:pt x="271271" y="38100"/>
                </a:lnTo>
                <a:lnTo>
                  <a:pt x="271271" y="30480"/>
                </a:lnTo>
                <a:close/>
              </a:path>
              <a:path w="281939" h="68580">
                <a:moveTo>
                  <a:pt x="273557" y="30480"/>
                </a:moveTo>
                <a:lnTo>
                  <a:pt x="271271" y="30480"/>
                </a:lnTo>
                <a:lnTo>
                  <a:pt x="271271" y="38100"/>
                </a:lnTo>
                <a:lnTo>
                  <a:pt x="275928" y="38100"/>
                </a:lnTo>
                <a:lnTo>
                  <a:pt x="276836" y="37524"/>
                </a:lnTo>
                <a:lnTo>
                  <a:pt x="278130" y="34290"/>
                </a:lnTo>
                <a:lnTo>
                  <a:pt x="276606" y="31242"/>
                </a:lnTo>
                <a:lnTo>
                  <a:pt x="273557" y="30480"/>
                </a:lnTo>
                <a:close/>
              </a:path>
              <a:path w="281939" h="68580">
                <a:moveTo>
                  <a:pt x="224789" y="0"/>
                </a:moveTo>
                <a:lnTo>
                  <a:pt x="221742" y="2286"/>
                </a:lnTo>
                <a:lnTo>
                  <a:pt x="220980" y="6096"/>
                </a:lnTo>
                <a:lnTo>
                  <a:pt x="223265" y="8382"/>
                </a:lnTo>
                <a:lnTo>
                  <a:pt x="258895" y="30438"/>
                </a:lnTo>
                <a:lnTo>
                  <a:pt x="273557" y="30480"/>
                </a:lnTo>
                <a:lnTo>
                  <a:pt x="276606" y="31242"/>
                </a:lnTo>
                <a:lnTo>
                  <a:pt x="278130" y="34290"/>
                </a:lnTo>
                <a:lnTo>
                  <a:pt x="276836" y="37524"/>
                </a:lnTo>
                <a:lnTo>
                  <a:pt x="281939" y="34290"/>
                </a:lnTo>
                <a:lnTo>
                  <a:pt x="227837" y="762"/>
                </a:lnTo>
                <a:lnTo>
                  <a:pt x="224789" y="0"/>
                </a:lnTo>
                <a:close/>
              </a:path>
              <a:path w="281939" h="68580">
                <a:moveTo>
                  <a:pt x="258895" y="30438"/>
                </a:moveTo>
                <a:lnTo>
                  <a:pt x="265195" y="34338"/>
                </a:lnTo>
                <a:lnTo>
                  <a:pt x="271271" y="30480"/>
                </a:lnTo>
                <a:lnTo>
                  <a:pt x="273557" y="30480"/>
                </a:lnTo>
                <a:lnTo>
                  <a:pt x="258895" y="304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570817" y="2147041"/>
            <a:ext cx="239535" cy="66675"/>
          </a:xfrm>
          <a:custGeom>
            <a:avLst/>
            <a:gdLst/>
            <a:ahLst/>
            <a:cxnLst/>
            <a:rect l="l" t="t" r="r" b="b"/>
            <a:pathLst>
              <a:path w="246379" h="68580">
                <a:moveTo>
                  <a:pt x="238288" y="28194"/>
                </a:moveTo>
                <a:lnTo>
                  <a:pt x="237744" y="28194"/>
                </a:lnTo>
                <a:lnTo>
                  <a:pt x="240792" y="29718"/>
                </a:lnTo>
                <a:lnTo>
                  <a:pt x="242315" y="32766"/>
                </a:lnTo>
                <a:lnTo>
                  <a:pt x="240792" y="35813"/>
                </a:lnTo>
                <a:lnTo>
                  <a:pt x="237744" y="37337"/>
                </a:lnTo>
                <a:lnTo>
                  <a:pt x="222004" y="37852"/>
                </a:lnTo>
                <a:lnTo>
                  <a:pt x="188213" y="60198"/>
                </a:lnTo>
                <a:lnTo>
                  <a:pt x="186689" y="63246"/>
                </a:lnTo>
                <a:lnTo>
                  <a:pt x="187451" y="67055"/>
                </a:lnTo>
                <a:lnTo>
                  <a:pt x="189737" y="68579"/>
                </a:lnTo>
                <a:lnTo>
                  <a:pt x="193548" y="67818"/>
                </a:lnTo>
                <a:lnTo>
                  <a:pt x="246125" y="32766"/>
                </a:lnTo>
                <a:lnTo>
                  <a:pt x="238288" y="28194"/>
                </a:lnTo>
                <a:close/>
              </a:path>
              <a:path w="246379" h="68580">
                <a:moveTo>
                  <a:pt x="221857" y="28713"/>
                </a:moveTo>
                <a:lnTo>
                  <a:pt x="4572" y="35813"/>
                </a:lnTo>
                <a:lnTo>
                  <a:pt x="1524" y="37337"/>
                </a:lnTo>
                <a:lnTo>
                  <a:pt x="0" y="40385"/>
                </a:lnTo>
                <a:lnTo>
                  <a:pt x="1524" y="43433"/>
                </a:lnTo>
                <a:lnTo>
                  <a:pt x="4572" y="44957"/>
                </a:lnTo>
                <a:lnTo>
                  <a:pt x="222004" y="37852"/>
                </a:lnTo>
                <a:lnTo>
                  <a:pt x="229309" y="33021"/>
                </a:lnTo>
                <a:lnTo>
                  <a:pt x="221857" y="28713"/>
                </a:lnTo>
                <a:close/>
              </a:path>
              <a:path w="246379" h="68580">
                <a:moveTo>
                  <a:pt x="229309" y="33021"/>
                </a:moveTo>
                <a:lnTo>
                  <a:pt x="222004" y="37852"/>
                </a:lnTo>
                <a:lnTo>
                  <a:pt x="237744" y="37337"/>
                </a:lnTo>
                <a:lnTo>
                  <a:pt x="239267" y="36575"/>
                </a:lnTo>
                <a:lnTo>
                  <a:pt x="235458" y="36575"/>
                </a:lnTo>
                <a:lnTo>
                  <a:pt x="229309" y="33021"/>
                </a:lnTo>
                <a:close/>
              </a:path>
              <a:path w="246379" h="68580">
                <a:moveTo>
                  <a:pt x="235458" y="28955"/>
                </a:moveTo>
                <a:lnTo>
                  <a:pt x="229309" y="33021"/>
                </a:lnTo>
                <a:lnTo>
                  <a:pt x="235458" y="36575"/>
                </a:lnTo>
                <a:lnTo>
                  <a:pt x="235458" y="28955"/>
                </a:lnTo>
                <a:close/>
              </a:path>
              <a:path w="246379" h="68580">
                <a:moveTo>
                  <a:pt x="239267" y="28955"/>
                </a:moveTo>
                <a:lnTo>
                  <a:pt x="235458" y="28955"/>
                </a:lnTo>
                <a:lnTo>
                  <a:pt x="235458" y="36575"/>
                </a:lnTo>
                <a:lnTo>
                  <a:pt x="239267" y="36575"/>
                </a:lnTo>
                <a:lnTo>
                  <a:pt x="240792" y="35813"/>
                </a:lnTo>
                <a:lnTo>
                  <a:pt x="242315" y="32766"/>
                </a:lnTo>
                <a:lnTo>
                  <a:pt x="240792" y="29718"/>
                </a:lnTo>
                <a:lnTo>
                  <a:pt x="239267" y="28955"/>
                </a:lnTo>
                <a:close/>
              </a:path>
              <a:path w="246379" h="68580">
                <a:moveTo>
                  <a:pt x="237744" y="28194"/>
                </a:moveTo>
                <a:lnTo>
                  <a:pt x="221857" y="28713"/>
                </a:lnTo>
                <a:lnTo>
                  <a:pt x="229309" y="33021"/>
                </a:lnTo>
                <a:lnTo>
                  <a:pt x="235458" y="28955"/>
                </a:lnTo>
                <a:lnTo>
                  <a:pt x="239267" y="28955"/>
                </a:lnTo>
                <a:lnTo>
                  <a:pt x="237744" y="28194"/>
                </a:lnTo>
                <a:close/>
              </a:path>
              <a:path w="246379" h="68580">
                <a:moveTo>
                  <a:pt x="187451" y="0"/>
                </a:moveTo>
                <a:lnTo>
                  <a:pt x="185165" y="2285"/>
                </a:lnTo>
                <a:lnTo>
                  <a:pt x="184404" y="5333"/>
                </a:lnTo>
                <a:lnTo>
                  <a:pt x="186689" y="8381"/>
                </a:lnTo>
                <a:lnTo>
                  <a:pt x="221857" y="28713"/>
                </a:lnTo>
                <a:lnTo>
                  <a:pt x="237744" y="28194"/>
                </a:lnTo>
                <a:lnTo>
                  <a:pt x="238288" y="28194"/>
                </a:lnTo>
                <a:lnTo>
                  <a:pt x="191262" y="761"/>
                </a:lnTo>
                <a:lnTo>
                  <a:pt x="1874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119774" y="2161857"/>
            <a:ext cx="230893" cy="66675"/>
          </a:xfrm>
          <a:custGeom>
            <a:avLst/>
            <a:gdLst/>
            <a:ahLst/>
            <a:cxnLst/>
            <a:rect l="l" t="t" r="r" b="b"/>
            <a:pathLst>
              <a:path w="237489" h="68580">
                <a:moveTo>
                  <a:pt x="220237" y="34338"/>
                </a:moveTo>
                <a:lnTo>
                  <a:pt x="178307" y="60960"/>
                </a:lnTo>
                <a:lnTo>
                  <a:pt x="176021" y="63246"/>
                </a:lnTo>
                <a:lnTo>
                  <a:pt x="176783" y="67056"/>
                </a:lnTo>
                <a:lnTo>
                  <a:pt x="179831" y="68580"/>
                </a:lnTo>
                <a:lnTo>
                  <a:pt x="182879" y="67818"/>
                </a:lnTo>
                <a:lnTo>
                  <a:pt x="229604" y="38862"/>
                </a:lnTo>
                <a:lnTo>
                  <a:pt x="228600" y="38862"/>
                </a:lnTo>
                <a:lnTo>
                  <a:pt x="230283" y="38441"/>
                </a:lnTo>
                <a:lnTo>
                  <a:pt x="230834" y="38100"/>
                </a:lnTo>
                <a:lnTo>
                  <a:pt x="226313" y="38100"/>
                </a:lnTo>
                <a:lnTo>
                  <a:pt x="220237" y="34338"/>
                </a:lnTo>
                <a:close/>
              </a:path>
              <a:path w="237489" h="68580">
                <a:moveTo>
                  <a:pt x="4571" y="29718"/>
                </a:moveTo>
                <a:lnTo>
                  <a:pt x="1523" y="31242"/>
                </a:lnTo>
                <a:lnTo>
                  <a:pt x="0" y="34290"/>
                </a:lnTo>
                <a:lnTo>
                  <a:pt x="1523" y="37338"/>
                </a:lnTo>
                <a:lnTo>
                  <a:pt x="4571" y="38862"/>
                </a:lnTo>
                <a:lnTo>
                  <a:pt x="213112" y="38862"/>
                </a:lnTo>
                <a:lnTo>
                  <a:pt x="220237" y="34338"/>
                </a:lnTo>
                <a:lnTo>
                  <a:pt x="213924" y="30430"/>
                </a:lnTo>
                <a:lnTo>
                  <a:pt x="4571" y="29718"/>
                </a:lnTo>
                <a:close/>
              </a:path>
              <a:path w="237489" h="68580">
                <a:moveTo>
                  <a:pt x="230283" y="38441"/>
                </a:moveTo>
                <a:lnTo>
                  <a:pt x="228600" y="38862"/>
                </a:lnTo>
                <a:lnTo>
                  <a:pt x="229604" y="38862"/>
                </a:lnTo>
                <a:lnTo>
                  <a:pt x="230283" y="38441"/>
                </a:lnTo>
                <a:close/>
              </a:path>
              <a:path w="237489" h="68580">
                <a:moveTo>
                  <a:pt x="231916" y="37429"/>
                </a:moveTo>
                <a:lnTo>
                  <a:pt x="230283" y="38441"/>
                </a:lnTo>
                <a:lnTo>
                  <a:pt x="231647" y="38100"/>
                </a:lnTo>
                <a:lnTo>
                  <a:pt x="231916" y="37429"/>
                </a:lnTo>
                <a:close/>
              </a:path>
              <a:path w="237489" h="68580">
                <a:moveTo>
                  <a:pt x="226313" y="30480"/>
                </a:moveTo>
                <a:lnTo>
                  <a:pt x="220237" y="34338"/>
                </a:lnTo>
                <a:lnTo>
                  <a:pt x="226313" y="38100"/>
                </a:lnTo>
                <a:lnTo>
                  <a:pt x="226313" y="30480"/>
                </a:lnTo>
                <a:close/>
              </a:path>
              <a:path w="237489" h="68580">
                <a:moveTo>
                  <a:pt x="228600" y="30480"/>
                </a:moveTo>
                <a:lnTo>
                  <a:pt x="226313" y="30480"/>
                </a:lnTo>
                <a:lnTo>
                  <a:pt x="226313" y="38100"/>
                </a:lnTo>
                <a:lnTo>
                  <a:pt x="230834" y="38100"/>
                </a:lnTo>
                <a:lnTo>
                  <a:pt x="231916" y="37429"/>
                </a:lnTo>
                <a:lnTo>
                  <a:pt x="233171" y="34290"/>
                </a:lnTo>
                <a:lnTo>
                  <a:pt x="231647" y="31242"/>
                </a:lnTo>
                <a:lnTo>
                  <a:pt x="228600" y="30480"/>
                </a:lnTo>
                <a:close/>
              </a:path>
              <a:path w="237489" h="68580">
                <a:moveTo>
                  <a:pt x="179831" y="0"/>
                </a:moveTo>
                <a:lnTo>
                  <a:pt x="176783" y="2286"/>
                </a:lnTo>
                <a:lnTo>
                  <a:pt x="176783" y="5334"/>
                </a:lnTo>
                <a:lnTo>
                  <a:pt x="178307" y="8382"/>
                </a:lnTo>
                <a:lnTo>
                  <a:pt x="213924" y="30430"/>
                </a:lnTo>
                <a:lnTo>
                  <a:pt x="228600" y="30480"/>
                </a:lnTo>
                <a:lnTo>
                  <a:pt x="231647" y="31242"/>
                </a:lnTo>
                <a:lnTo>
                  <a:pt x="233171" y="34290"/>
                </a:lnTo>
                <a:lnTo>
                  <a:pt x="231916" y="37429"/>
                </a:lnTo>
                <a:lnTo>
                  <a:pt x="236981" y="34290"/>
                </a:lnTo>
                <a:lnTo>
                  <a:pt x="182879" y="762"/>
                </a:lnTo>
                <a:lnTo>
                  <a:pt x="179831" y="0"/>
                </a:lnTo>
                <a:close/>
              </a:path>
              <a:path w="237489" h="68580">
                <a:moveTo>
                  <a:pt x="213924" y="30430"/>
                </a:moveTo>
                <a:lnTo>
                  <a:pt x="220237" y="34338"/>
                </a:lnTo>
                <a:lnTo>
                  <a:pt x="226313" y="30480"/>
                </a:lnTo>
                <a:lnTo>
                  <a:pt x="228600" y="30480"/>
                </a:lnTo>
                <a:lnTo>
                  <a:pt x="213924" y="30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659841" y="2153708"/>
            <a:ext cx="230893" cy="66058"/>
          </a:xfrm>
          <a:custGeom>
            <a:avLst/>
            <a:gdLst/>
            <a:ahLst/>
            <a:cxnLst/>
            <a:rect l="l" t="t" r="r" b="b"/>
            <a:pathLst>
              <a:path w="237489" h="67944">
                <a:moveTo>
                  <a:pt x="183642" y="0"/>
                </a:moveTo>
                <a:lnTo>
                  <a:pt x="179832" y="0"/>
                </a:lnTo>
                <a:lnTo>
                  <a:pt x="176784" y="1524"/>
                </a:lnTo>
                <a:lnTo>
                  <a:pt x="176784" y="5334"/>
                </a:lnTo>
                <a:lnTo>
                  <a:pt x="178308" y="7620"/>
                </a:lnTo>
                <a:lnTo>
                  <a:pt x="213028" y="29665"/>
                </a:lnTo>
                <a:lnTo>
                  <a:pt x="228600" y="29718"/>
                </a:lnTo>
                <a:lnTo>
                  <a:pt x="231648" y="31242"/>
                </a:lnTo>
                <a:lnTo>
                  <a:pt x="233172" y="34290"/>
                </a:lnTo>
                <a:lnTo>
                  <a:pt x="231648" y="37338"/>
                </a:lnTo>
                <a:lnTo>
                  <a:pt x="228600" y="38862"/>
                </a:lnTo>
                <a:lnTo>
                  <a:pt x="212773" y="38862"/>
                </a:lnTo>
                <a:lnTo>
                  <a:pt x="178308" y="60198"/>
                </a:lnTo>
                <a:lnTo>
                  <a:pt x="176784" y="62484"/>
                </a:lnTo>
                <a:lnTo>
                  <a:pt x="176784" y="66294"/>
                </a:lnTo>
                <a:lnTo>
                  <a:pt x="179832" y="67818"/>
                </a:lnTo>
                <a:lnTo>
                  <a:pt x="182880" y="67818"/>
                </a:lnTo>
                <a:lnTo>
                  <a:pt x="229604" y="38862"/>
                </a:lnTo>
                <a:lnTo>
                  <a:pt x="228600" y="38862"/>
                </a:lnTo>
                <a:lnTo>
                  <a:pt x="229690" y="38808"/>
                </a:lnTo>
                <a:lnTo>
                  <a:pt x="236982" y="34290"/>
                </a:lnTo>
                <a:lnTo>
                  <a:pt x="183642" y="0"/>
                </a:lnTo>
                <a:close/>
              </a:path>
              <a:path w="237489" h="67944">
                <a:moveTo>
                  <a:pt x="220237" y="34241"/>
                </a:moveTo>
                <a:lnTo>
                  <a:pt x="212860" y="38808"/>
                </a:lnTo>
                <a:lnTo>
                  <a:pt x="228600" y="38862"/>
                </a:lnTo>
                <a:lnTo>
                  <a:pt x="230124" y="38100"/>
                </a:lnTo>
                <a:lnTo>
                  <a:pt x="226314" y="38100"/>
                </a:lnTo>
                <a:lnTo>
                  <a:pt x="220237" y="34241"/>
                </a:lnTo>
                <a:close/>
              </a:path>
              <a:path w="237489" h="67944">
                <a:moveTo>
                  <a:pt x="4572" y="28955"/>
                </a:moveTo>
                <a:lnTo>
                  <a:pt x="1524" y="30479"/>
                </a:ln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212860" y="38808"/>
                </a:lnTo>
                <a:lnTo>
                  <a:pt x="220237" y="34241"/>
                </a:lnTo>
                <a:lnTo>
                  <a:pt x="213028" y="29665"/>
                </a:lnTo>
                <a:lnTo>
                  <a:pt x="4572" y="28955"/>
                </a:lnTo>
                <a:close/>
              </a:path>
              <a:path w="237489" h="67944">
                <a:moveTo>
                  <a:pt x="226314" y="30479"/>
                </a:moveTo>
                <a:lnTo>
                  <a:pt x="220237" y="34241"/>
                </a:lnTo>
                <a:lnTo>
                  <a:pt x="226314" y="38100"/>
                </a:lnTo>
                <a:lnTo>
                  <a:pt x="226314" y="30479"/>
                </a:lnTo>
                <a:close/>
              </a:path>
              <a:path w="237489" h="67944">
                <a:moveTo>
                  <a:pt x="230123" y="30479"/>
                </a:moveTo>
                <a:lnTo>
                  <a:pt x="226314" y="30479"/>
                </a:lnTo>
                <a:lnTo>
                  <a:pt x="226314" y="38100"/>
                </a:lnTo>
                <a:lnTo>
                  <a:pt x="230124" y="38100"/>
                </a:lnTo>
                <a:lnTo>
                  <a:pt x="231648" y="37338"/>
                </a:lnTo>
                <a:lnTo>
                  <a:pt x="233172" y="34290"/>
                </a:lnTo>
                <a:lnTo>
                  <a:pt x="231648" y="31242"/>
                </a:lnTo>
                <a:lnTo>
                  <a:pt x="230123" y="30479"/>
                </a:lnTo>
                <a:close/>
              </a:path>
              <a:path w="237489" h="67944">
                <a:moveTo>
                  <a:pt x="213028" y="29665"/>
                </a:moveTo>
                <a:lnTo>
                  <a:pt x="220237" y="34241"/>
                </a:lnTo>
                <a:lnTo>
                  <a:pt x="226314" y="30479"/>
                </a:lnTo>
                <a:lnTo>
                  <a:pt x="230123" y="30479"/>
                </a:lnTo>
                <a:lnTo>
                  <a:pt x="228600" y="29718"/>
                </a:lnTo>
                <a:lnTo>
                  <a:pt x="213028" y="29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195829" y="1789959"/>
            <a:ext cx="66675" cy="259292"/>
          </a:xfrm>
          <a:custGeom>
            <a:avLst/>
            <a:gdLst/>
            <a:ahLst/>
            <a:cxnLst/>
            <a:rect l="l" t="t" r="r" b="b"/>
            <a:pathLst>
              <a:path w="68580" h="266700">
                <a:moveTo>
                  <a:pt x="32417" y="261531"/>
                </a:moveTo>
                <a:lnTo>
                  <a:pt x="35813" y="266700"/>
                </a:lnTo>
                <a:lnTo>
                  <a:pt x="38036" y="262889"/>
                </a:lnTo>
                <a:lnTo>
                  <a:pt x="35813" y="262889"/>
                </a:lnTo>
                <a:lnTo>
                  <a:pt x="32417" y="261531"/>
                </a:lnTo>
                <a:close/>
              </a:path>
              <a:path w="68580" h="266700">
                <a:moveTo>
                  <a:pt x="39290" y="242475"/>
                </a:moveTo>
                <a:lnTo>
                  <a:pt x="34893" y="249881"/>
                </a:lnTo>
                <a:lnTo>
                  <a:pt x="38862" y="256031"/>
                </a:lnTo>
                <a:lnTo>
                  <a:pt x="31187" y="256031"/>
                </a:lnTo>
                <a:lnTo>
                  <a:pt x="31242" y="258317"/>
                </a:lnTo>
                <a:lnTo>
                  <a:pt x="31816" y="260617"/>
                </a:lnTo>
                <a:lnTo>
                  <a:pt x="32417" y="261531"/>
                </a:lnTo>
                <a:lnTo>
                  <a:pt x="35813" y="262889"/>
                </a:lnTo>
                <a:lnTo>
                  <a:pt x="38862" y="261365"/>
                </a:lnTo>
                <a:lnTo>
                  <a:pt x="39624" y="258317"/>
                </a:lnTo>
                <a:lnTo>
                  <a:pt x="39290" y="242475"/>
                </a:lnTo>
                <a:close/>
              </a:path>
              <a:path w="68580" h="266700">
                <a:moveTo>
                  <a:pt x="66293" y="205739"/>
                </a:moveTo>
                <a:lnTo>
                  <a:pt x="63245" y="205739"/>
                </a:lnTo>
                <a:lnTo>
                  <a:pt x="60198" y="207263"/>
                </a:lnTo>
                <a:lnTo>
                  <a:pt x="39290" y="242475"/>
                </a:lnTo>
                <a:lnTo>
                  <a:pt x="39624" y="258317"/>
                </a:lnTo>
                <a:lnTo>
                  <a:pt x="38862" y="261365"/>
                </a:lnTo>
                <a:lnTo>
                  <a:pt x="35813" y="262889"/>
                </a:lnTo>
                <a:lnTo>
                  <a:pt x="38036" y="262889"/>
                </a:lnTo>
                <a:lnTo>
                  <a:pt x="67818" y="211835"/>
                </a:lnTo>
                <a:lnTo>
                  <a:pt x="68580" y="208787"/>
                </a:lnTo>
                <a:lnTo>
                  <a:pt x="66293" y="205739"/>
                </a:lnTo>
                <a:close/>
              </a:path>
              <a:path w="68580" h="266700">
                <a:moveTo>
                  <a:pt x="31816" y="260617"/>
                </a:moveTo>
                <a:lnTo>
                  <a:pt x="32004" y="261365"/>
                </a:lnTo>
                <a:lnTo>
                  <a:pt x="32417" y="261531"/>
                </a:lnTo>
                <a:lnTo>
                  <a:pt x="31816" y="260617"/>
                </a:lnTo>
                <a:close/>
              </a:path>
              <a:path w="68580" h="266700">
                <a:moveTo>
                  <a:pt x="5333" y="206501"/>
                </a:moveTo>
                <a:lnTo>
                  <a:pt x="2286" y="207263"/>
                </a:lnTo>
                <a:lnTo>
                  <a:pt x="0" y="210311"/>
                </a:lnTo>
                <a:lnTo>
                  <a:pt x="762" y="213359"/>
                </a:lnTo>
                <a:lnTo>
                  <a:pt x="31816" y="260617"/>
                </a:lnTo>
                <a:lnTo>
                  <a:pt x="31242" y="258317"/>
                </a:lnTo>
                <a:lnTo>
                  <a:pt x="30890" y="243675"/>
                </a:lnTo>
                <a:lnTo>
                  <a:pt x="8381" y="208787"/>
                </a:lnTo>
                <a:lnTo>
                  <a:pt x="5333" y="206501"/>
                </a:lnTo>
                <a:close/>
              </a:path>
              <a:path w="68580" h="266700">
                <a:moveTo>
                  <a:pt x="30890" y="243675"/>
                </a:moveTo>
                <a:lnTo>
                  <a:pt x="31187" y="256031"/>
                </a:lnTo>
                <a:lnTo>
                  <a:pt x="34893" y="249881"/>
                </a:lnTo>
                <a:lnTo>
                  <a:pt x="30890" y="243675"/>
                </a:lnTo>
                <a:close/>
              </a:path>
              <a:path w="68580" h="266700">
                <a:moveTo>
                  <a:pt x="34893" y="249881"/>
                </a:moveTo>
                <a:lnTo>
                  <a:pt x="31242" y="256031"/>
                </a:lnTo>
                <a:lnTo>
                  <a:pt x="38862" y="256031"/>
                </a:lnTo>
                <a:lnTo>
                  <a:pt x="34893" y="249881"/>
                </a:lnTo>
                <a:close/>
              </a:path>
              <a:path w="68580" h="266700">
                <a:moveTo>
                  <a:pt x="29718" y="0"/>
                </a:moveTo>
                <a:lnTo>
                  <a:pt x="26669" y="1523"/>
                </a:lnTo>
                <a:lnTo>
                  <a:pt x="25145" y="4571"/>
                </a:lnTo>
                <a:lnTo>
                  <a:pt x="30890" y="243675"/>
                </a:lnTo>
                <a:lnTo>
                  <a:pt x="34893" y="249881"/>
                </a:lnTo>
                <a:lnTo>
                  <a:pt x="39290" y="242475"/>
                </a:lnTo>
                <a:lnTo>
                  <a:pt x="34289" y="4571"/>
                </a:lnTo>
                <a:lnTo>
                  <a:pt x="32765" y="152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395981" y="1706986"/>
            <a:ext cx="72231" cy="354365"/>
          </a:xfrm>
          <a:custGeom>
            <a:avLst/>
            <a:gdLst/>
            <a:ahLst/>
            <a:cxnLst/>
            <a:rect l="l" t="t" r="r" b="b"/>
            <a:pathLst>
              <a:path w="74295" h="364489">
                <a:moveTo>
                  <a:pt x="6857" y="298703"/>
                </a:moveTo>
                <a:lnTo>
                  <a:pt x="762" y="301751"/>
                </a:lnTo>
                <a:lnTo>
                  <a:pt x="0" y="305561"/>
                </a:lnTo>
                <a:lnTo>
                  <a:pt x="2286" y="308609"/>
                </a:lnTo>
                <a:lnTo>
                  <a:pt x="38100" y="364235"/>
                </a:lnTo>
                <a:lnTo>
                  <a:pt x="44805" y="352805"/>
                </a:lnTo>
                <a:lnTo>
                  <a:pt x="32003" y="352805"/>
                </a:lnTo>
                <a:lnTo>
                  <a:pt x="31642" y="331900"/>
                </a:lnTo>
                <a:lnTo>
                  <a:pt x="12191" y="301751"/>
                </a:lnTo>
                <a:lnTo>
                  <a:pt x="10667" y="299465"/>
                </a:lnTo>
                <a:lnTo>
                  <a:pt x="6857" y="298703"/>
                </a:lnTo>
                <a:close/>
              </a:path>
              <a:path w="74295" h="364489">
                <a:moveTo>
                  <a:pt x="31642" y="331900"/>
                </a:moveTo>
                <a:lnTo>
                  <a:pt x="32003" y="352805"/>
                </a:lnTo>
                <a:lnTo>
                  <a:pt x="43433" y="352805"/>
                </a:lnTo>
                <a:lnTo>
                  <a:pt x="43387" y="349757"/>
                </a:lnTo>
                <a:lnTo>
                  <a:pt x="32765" y="349757"/>
                </a:lnTo>
                <a:lnTo>
                  <a:pt x="37749" y="341365"/>
                </a:lnTo>
                <a:lnTo>
                  <a:pt x="31642" y="331900"/>
                </a:lnTo>
                <a:close/>
              </a:path>
              <a:path w="74295" h="364489">
                <a:moveTo>
                  <a:pt x="67055" y="297179"/>
                </a:moveTo>
                <a:lnTo>
                  <a:pt x="63245" y="298703"/>
                </a:lnTo>
                <a:lnTo>
                  <a:pt x="61721" y="300989"/>
                </a:lnTo>
                <a:lnTo>
                  <a:pt x="43124" y="332312"/>
                </a:lnTo>
                <a:lnTo>
                  <a:pt x="43433" y="352805"/>
                </a:lnTo>
                <a:lnTo>
                  <a:pt x="44805" y="352805"/>
                </a:lnTo>
                <a:lnTo>
                  <a:pt x="71627" y="307085"/>
                </a:lnTo>
                <a:lnTo>
                  <a:pt x="73913" y="304800"/>
                </a:lnTo>
                <a:lnTo>
                  <a:pt x="72389" y="300989"/>
                </a:lnTo>
                <a:lnTo>
                  <a:pt x="70103" y="299465"/>
                </a:lnTo>
                <a:lnTo>
                  <a:pt x="67055" y="297179"/>
                </a:lnTo>
                <a:close/>
              </a:path>
              <a:path w="74295" h="364489">
                <a:moveTo>
                  <a:pt x="37749" y="341365"/>
                </a:moveTo>
                <a:lnTo>
                  <a:pt x="32765" y="349757"/>
                </a:lnTo>
                <a:lnTo>
                  <a:pt x="42671" y="348996"/>
                </a:lnTo>
                <a:lnTo>
                  <a:pt x="37749" y="341365"/>
                </a:lnTo>
                <a:close/>
              </a:path>
              <a:path w="74295" h="364489">
                <a:moveTo>
                  <a:pt x="43124" y="332312"/>
                </a:moveTo>
                <a:lnTo>
                  <a:pt x="37749" y="341365"/>
                </a:lnTo>
                <a:lnTo>
                  <a:pt x="42671" y="348996"/>
                </a:lnTo>
                <a:lnTo>
                  <a:pt x="32765" y="349757"/>
                </a:lnTo>
                <a:lnTo>
                  <a:pt x="43387" y="349757"/>
                </a:lnTo>
                <a:lnTo>
                  <a:pt x="43124" y="332312"/>
                </a:lnTo>
                <a:close/>
              </a:path>
              <a:path w="74295" h="364489">
                <a:moveTo>
                  <a:pt x="38100" y="0"/>
                </a:moveTo>
                <a:lnTo>
                  <a:pt x="25907" y="0"/>
                </a:lnTo>
                <a:lnTo>
                  <a:pt x="31642" y="331900"/>
                </a:lnTo>
                <a:lnTo>
                  <a:pt x="37749" y="341365"/>
                </a:lnTo>
                <a:lnTo>
                  <a:pt x="43124" y="332312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4611687" y="2082588"/>
            <a:ext cx="1235" cy="229041"/>
          </a:xfrm>
          <a:custGeom>
            <a:avLst/>
            <a:gdLst/>
            <a:ahLst/>
            <a:cxnLst/>
            <a:rect l="l" t="t" r="r" b="b"/>
            <a:pathLst>
              <a:path w="1270" h="235585">
                <a:moveTo>
                  <a:pt x="0" y="0"/>
                </a:moveTo>
                <a:lnTo>
                  <a:pt x="762" y="2354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982594" y="2082588"/>
            <a:ext cx="0" cy="229041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0"/>
                </a:moveTo>
                <a:lnTo>
                  <a:pt x="0" y="2354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4656384" y="620878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72877" y="5911215"/>
            <a:ext cx="180269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16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509327" y="6196436"/>
            <a:ext cx="361774" cy="229041"/>
          </a:xfrm>
          <a:custGeom>
            <a:avLst/>
            <a:gdLst/>
            <a:ahLst/>
            <a:cxnLst/>
            <a:rect l="l" t="t" r="r" b="b"/>
            <a:pathLst>
              <a:path w="372110" h="235585">
                <a:moveTo>
                  <a:pt x="371855" y="0"/>
                </a:moveTo>
                <a:lnTo>
                  <a:pt x="0" y="0"/>
                </a:lnTo>
                <a:lnTo>
                  <a:pt x="0" y="235458"/>
                </a:lnTo>
                <a:lnTo>
                  <a:pt x="371855" y="235458"/>
                </a:lnTo>
                <a:lnTo>
                  <a:pt x="37185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967778" y="6196436"/>
            <a:ext cx="361774" cy="229041"/>
          </a:xfrm>
          <a:custGeom>
            <a:avLst/>
            <a:gdLst/>
            <a:ahLst/>
            <a:cxnLst/>
            <a:rect l="l" t="t" r="r" b="b"/>
            <a:pathLst>
              <a:path w="372110" h="235585">
                <a:moveTo>
                  <a:pt x="371856" y="0"/>
                </a:moveTo>
                <a:lnTo>
                  <a:pt x="0" y="0"/>
                </a:lnTo>
                <a:lnTo>
                  <a:pt x="0" y="235458"/>
                </a:lnTo>
                <a:lnTo>
                  <a:pt x="371856" y="235458"/>
                </a:lnTo>
                <a:lnTo>
                  <a:pt x="37185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426230" y="6196436"/>
            <a:ext cx="361156" cy="229041"/>
          </a:xfrm>
          <a:custGeom>
            <a:avLst/>
            <a:gdLst/>
            <a:ahLst/>
            <a:cxnLst/>
            <a:rect l="l" t="t" r="r" b="b"/>
            <a:pathLst>
              <a:path w="371475" h="235585">
                <a:moveTo>
                  <a:pt x="371094" y="0"/>
                </a:moveTo>
                <a:lnTo>
                  <a:pt x="0" y="0"/>
                </a:lnTo>
                <a:lnTo>
                  <a:pt x="0" y="235458"/>
                </a:lnTo>
                <a:lnTo>
                  <a:pt x="371094" y="235458"/>
                </a:lnTo>
                <a:lnTo>
                  <a:pt x="37109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3581435" y="620952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85016" y="6196436"/>
            <a:ext cx="361774" cy="229041"/>
          </a:xfrm>
          <a:custGeom>
            <a:avLst/>
            <a:gdLst/>
            <a:ahLst/>
            <a:cxnLst/>
            <a:rect l="l" t="t" r="r" b="b"/>
            <a:pathLst>
              <a:path w="372110" h="235585">
                <a:moveTo>
                  <a:pt x="371855" y="0"/>
                </a:moveTo>
                <a:lnTo>
                  <a:pt x="0" y="0"/>
                </a:lnTo>
                <a:lnTo>
                  <a:pt x="0" y="235458"/>
                </a:lnTo>
                <a:lnTo>
                  <a:pt x="371855" y="235458"/>
                </a:lnTo>
                <a:lnTo>
                  <a:pt x="37185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5127307" y="6196436"/>
            <a:ext cx="361774" cy="229041"/>
          </a:xfrm>
          <a:custGeom>
            <a:avLst/>
            <a:gdLst/>
            <a:ahLst/>
            <a:cxnLst/>
            <a:rect l="l" t="t" r="r" b="b"/>
            <a:pathLst>
              <a:path w="372110" h="235585">
                <a:moveTo>
                  <a:pt x="371856" y="0"/>
                </a:moveTo>
                <a:lnTo>
                  <a:pt x="0" y="0"/>
                </a:lnTo>
                <a:lnTo>
                  <a:pt x="0" y="235458"/>
                </a:lnTo>
                <a:lnTo>
                  <a:pt x="371856" y="235458"/>
                </a:lnTo>
                <a:lnTo>
                  <a:pt x="37185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5200157" y="620952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44921" y="5810215"/>
            <a:ext cx="59019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head</a:t>
            </a:r>
            <a:r>
              <a:rPr sz="1069" spc="24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52255" y="2535732"/>
            <a:ext cx="4852458" cy="3221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148"/>
            <a:r>
              <a:rPr sz="1069" spc="10" dirty="0">
                <a:latin typeface="Times New Roman"/>
                <a:cs typeface="Times New Roman"/>
              </a:rPr>
              <a:t>lastCurrentNode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948"/>
              </a:spcBef>
            </a:pP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currentNode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pointing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location that contains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6. </a:t>
            </a:r>
            <a:r>
              <a:rPr sz="1069" spc="19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request for the </a:t>
            </a:r>
            <a:r>
              <a:rPr sz="1069" spc="10" dirty="0">
                <a:latin typeface="Times New Roman"/>
                <a:cs typeface="Times New Roman"/>
              </a:rPr>
              <a:t>removal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made. </a:t>
            </a:r>
            <a:r>
              <a:rPr sz="1069" spc="5" dirty="0">
                <a:latin typeface="Times New Roman"/>
                <a:cs typeface="Times New Roman"/>
              </a:rPr>
              <a:t>Resultantly, the </a:t>
            </a:r>
            <a:r>
              <a:rPr sz="1069" spc="10" dirty="0">
                <a:latin typeface="Times New Roman"/>
                <a:cs typeface="Times New Roman"/>
              </a:rPr>
              <a:t>node pointed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currentNode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removed. For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purpose, at </a:t>
            </a:r>
            <a:r>
              <a:rPr sz="1069" spc="5" dirty="0">
                <a:latin typeface="Times New Roman"/>
                <a:cs typeface="Times New Roman"/>
              </a:rPr>
              <a:t>first,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node  with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(the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pointed </a:t>
            </a:r>
            <a:r>
              <a:rPr sz="1069" spc="10" dirty="0">
                <a:latin typeface="Times New Roman"/>
                <a:cs typeface="Times New Roman"/>
              </a:rPr>
              <a:t>by the </a:t>
            </a:r>
            <a:r>
              <a:rPr sz="1069" i="1" spc="10" dirty="0">
                <a:latin typeface="Times New Roman"/>
                <a:cs typeface="Times New Roman"/>
              </a:rPr>
              <a:t>lastCurrentNode </a:t>
            </a:r>
            <a:r>
              <a:rPr sz="1069" spc="10" dirty="0">
                <a:latin typeface="Times New Roman"/>
                <a:cs typeface="Times New Roman"/>
              </a:rPr>
              <a:t>pointer), </a:t>
            </a:r>
            <a:r>
              <a:rPr sz="1069" spc="5" dirty="0">
                <a:latin typeface="Times New Roman"/>
                <a:cs typeface="Times New Roman"/>
              </a:rPr>
              <a:t>that is </a:t>
            </a:r>
            <a:r>
              <a:rPr sz="1069" spc="10" dirty="0">
                <a:latin typeface="Times New Roman"/>
                <a:cs typeface="Times New Roman"/>
              </a:rPr>
              <a:t>before the  node with value </a:t>
            </a:r>
            <a:r>
              <a:rPr sz="1069" spc="5" dirty="0">
                <a:latin typeface="Times New Roman"/>
                <a:cs typeface="Times New Roman"/>
              </a:rPr>
              <a:t>6, bypasses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with value </a:t>
            </a:r>
            <a:r>
              <a:rPr sz="1069" spc="5" dirty="0">
                <a:latin typeface="Times New Roman"/>
                <a:cs typeface="Times New Roman"/>
              </a:rPr>
              <a:t>6. It is,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pointing to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with 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8.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the first step is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/>
            <a:r>
              <a:rPr sz="1069" spc="10" dirty="0">
                <a:latin typeface="Times New Roman"/>
                <a:cs typeface="Times New Roman"/>
              </a:rPr>
              <a:t>lastCurrentNode-&gt;setNext(currentNode-&gt;getNext());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What does the </a:t>
            </a:r>
            <a:r>
              <a:rPr sz="1069" spc="5" dirty="0">
                <a:latin typeface="Times New Roman"/>
                <a:cs typeface="Times New Roman"/>
              </a:rPr>
              <a:t>statement </a:t>
            </a:r>
            <a:r>
              <a:rPr sz="1069" i="1" spc="10" dirty="0">
                <a:latin typeface="Times New Roman"/>
                <a:cs typeface="Times New Roman"/>
              </a:rPr>
              <a:t>currentNode-&gt;getNext() </a:t>
            </a:r>
            <a:r>
              <a:rPr sz="1069" spc="10" dirty="0">
                <a:latin typeface="Times New Roman"/>
                <a:cs typeface="Times New Roman"/>
              </a:rPr>
              <a:t>do? The </a:t>
            </a:r>
            <a:r>
              <a:rPr sz="1069" i="1" spc="10" dirty="0">
                <a:latin typeface="Times New Roman"/>
                <a:cs typeface="Times New Roman"/>
              </a:rPr>
              <a:t>currentNode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pointing to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with value 6 while the </a:t>
            </a:r>
            <a:r>
              <a:rPr sz="1069" i="1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of this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pointing to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value 8.  </a:t>
            </a:r>
            <a:r>
              <a:rPr sz="1069" spc="5" dirty="0">
                <a:latin typeface="Times New Roman"/>
                <a:cs typeface="Times New Roman"/>
              </a:rPr>
              <a:t>That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pointer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value 6 </a:t>
            </a:r>
            <a:r>
              <a:rPr sz="1069" spc="5" dirty="0">
                <a:latin typeface="Times New Roman"/>
                <a:cs typeface="Times New Roman"/>
              </a:rPr>
              <a:t>contains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address 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8.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statement </a:t>
            </a:r>
            <a:r>
              <a:rPr sz="1069" i="1" spc="10" dirty="0">
                <a:latin typeface="Times New Roman"/>
                <a:cs typeface="Times New Roman"/>
              </a:rPr>
              <a:t>lastCurrentNode-&gt;setNext(currentNode-&gt;getNext()) </a:t>
            </a:r>
            <a:r>
              <a:rPr sz="1069" spc="10" dirty="0">
                <a:latin typeface="Times New Roman"/>
                <a:cs typeface="Times New Roman"/>
              </a:rPr>
              <a:t>will set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pointed by the </a:t>
            </a:r>
            <a:r>
              <a:rPr sz="1069" i="1" spc="10" dirty="0">
                <a:latin typeface="Times New Roman"/>
                <a:cs typeface="Times New Roman"/>
              </a:rPr>
              <a:t>lastCurrentNode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15" dirty="0">
                <a:latin typeface="Times New Roman"/>
                <a:cs typeface="Times New Roman"/>
              </a:rPr>
              <a:t>8.  So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pointer 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value 2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pointing to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8.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361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currentNode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82439" y="6209524"/>
            <a:ext cx="48277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Size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51701" y="6654024"/>
            <a:ext cx="94703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lastCurrentNode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042727" y="6196436"/>
            <a:ext cx="361774" cy="229041"/>
          </a:xfrm>
          <a:custGeom>
            <a:avLst/>
            <a:gdLst/>
            <a:ahLst/>
            <a:cxnLst/>
            <a:rect l="l" t="t" r="r" b="b"/>
            <a:pathLst>
              <a:path w="372110" h="235585">
                <a:moveTo>
                  <a:pt x="371856" y="0"/>
                </a:moveTo>
                <a:lnTo>
                  <a:pt x="0" y="0"/>
                </a:lnTo>
                <a:lnTo>
                  <a:pt x="0" y="235458"/>
                </a:lnTo>
                <a:lnTo>
                  <a:pt x="371856" y="235458"/>
                </a:lnTo>
                <a:lnTo>
                  <a:pt x="37185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3039145" y="621100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14836" y="621100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750838" y="6196436"/>
            <a:ext cx="0" cy="229041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0"/>
                </a:moveTo>
                <a:lnTo>
                  <a:pt x="0" y="23545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5367338" y="6196436"/>
            <a:ext cx="0" cy="229041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0"/>
                </a:moveTo>
                <a:lnTo>
                  <a:pt x="0" y="23545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3105574" y="6457951"/>
            <a:ext cx="69762" cy="246327"/>
          </a:xfrm>
          <a:custGeom>
            <a:avLst/>
            <a:gdLst/>
            <a:ahLst/>
            <a:cxnLst/>
            <a:rect l="l" t="t" r="r" b="b"/>
            <a:pathLst>
              <a:path w="71754" h="253364">
                <a:moveTo>
                  <a:pt x="31550" y="71872"/>
                </a:moveTo>
                <a:lnTo>
                  <a:pt x="25145" y="247650"/>
                </a:lnTo>
                <a:lnTo>
                  <a:pt x="26669" y="251460"/>
                </a:lnTo>
                <a:lnTo>
                  <a:pt x="29718" y="252984"/>
                </a:lnTo>
                <a:lnTo>
                  <a:pt x="32765" y="251460"/>
                </a:lnTo>
                <a:lnTo>
                  <a:pt x="34289" y="248412"/>
                </a:lnTo>
                <a:lnTo>
                  <a:pt x="40711" y="72165"/>
                </a:lnTo>
                <a:lnTo>
                  <a:pt x="31550" y="71872"/>
                </a:lnTo>
                <a:close/>
              </a:path>
              <a:path w="71754" h="253364">
                <a:moveTo>
                  <a:pt x="63777" y="55625"/>
                </a:moveTo>
                <a:lnTo>
                  <a:pt x="36575" y="55625"/>
                </a:lnTo>
                <a:lnTo>
                  <a:pt x="39623" y="57150"/>
                </a:lnTo>
                <a:lnTo>
                  <a:pt x="41147" y="60198"/>
                </a:lnTo>
                <a:lnTo>
                  <a:pt x="40711" y="72165"/>
                </a:lnTo>
                <a:lnTo>
                  <a:pt x="71628" y="73151"/>
                </a:lnTo>
                <a:lnTo>
                  <a:pt x="63777" y="55625"/>
                </a:lnTo>
                <a:close/>
              </a:path>
              <a:path w="71754" h="253364">
                <a:moveTo>
                  <a:pt x="36575" y="55625"/>
                </a:moveTo>
                <a:lnTo>
                  <a:pt x="33527" y="56387"/>
                </a:lnTo>
                <a:lnTo>
                  <a:pt x="32003" y="59436"/>
                </a:lnTo>
                <a:lnTo>
                  <a:pt x="31550" y="71872"/>
                </a:lnTo>
                <a:lnTo>
                  <a:pt x="40711" y="72165"/>
                </a:lnTo>
                <a:lnTo>
                  <a:pt x="41147" y="60198"/>
                </a:lnTo>
                <a:lnTo>
                  <a:pt x="39623" y="57150"/>
                </a:lnTo>
                <a:lnTo>
                  <a:pt x="36575" y="55625"/>
                </a:lnTo>
                <a:close/>
              </a:path>
              <a:path w="71754" h="253364">
                <a:moveTo>
                  <a:pt x="38862" y="0"/>
                </a:moveTo>
                <a:lnTo>
                  <a:pt x="0" y="70865"/>
                </a:lnTo>
                <a:lnTo>
                  <a:pt x="31550" y="71872"/>
                </a:lnTo>
                <a:lnTo>
                  <a:pt x="32003" y="59436"/>
                </a:lnTo>
                <a:lnTo>
                  <a:pt x="33527" y="56387"/>
                </a:lnTo>
                <a:lnTo>
                  <a:pt x="36575" y="55625"/>
                </a:lnTo>
                <a:lnTo>
                  <a:pt x="63777" y="55625"/>
                </a:lnTo>
                <a:lnTo>
                  <a:pt x="3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4284239" y="6196436"/>
            <a:ext cx="0" cy="229041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0"/>
                </a:moveTo>
                <a:lnTo>
                  <a:pt x="0" y="23545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2666259" y="6196436"/>
            <a:ext cx="0" cy="229041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0"/>
                </a:moveTo>
                <a:lnTo>
                  <a:pt x="0" y="23545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5367338" y="6229773"/>
            <a:ext cx="121620" cy="171626"/>
          </a:xfrm>
          <a:custGeom>
            <a:avLst/>
            <a:gdLst/>
            <a:ahLst/>
            <a:cxnLst/>
            <a:rect l="l" t="t" r="r" b="b"/>
            <a:pathLst>
              <a:path w="125095" h="176529">
                <a:moveTo>
                  <a:pt x="124968" y="0"/>
                </a:moveTo>
                <a:lnTo>
                  <a:pt x="0" y="17602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2680335" y="6279409"/>
            <a:ext cx="274108" cy="66675"/>
          </a:xfrm>
          <a:custGeom>
            <a:avLst/>
            <a:gdLst/>
            <a:ahLst/>
            <a:cxnLst/>
            <a:rect l="l" t="t" r="r" b="b"/>
            <a:pathLst>
              <a:path w="281939" h="68579">
                <a:moveTo>
                  <a:pt x="274666" y="29717"/>
                </a:moveTo>
                <a:lnTo>
                  <a:pt x="273557" y="29717"/>
                </a:lnTo>
                <a:lnTo>
                  <a:pt x="276606" y="31241"/>
                </a:lnTo>
                <a:lnTo>
                  <a:pt x="278129" y="34289"/>
                </a:lnTo>
                <a:lnTo>
                  <a:pt x="276606" y="37337"/>
                </a:lnTo>
                <a:lnTo>
                  <a:pt x="273557" y="38862"/>
                </a:lnTo>
                <a:lnTo>
                  <a:pt x="257731" y="38862"/>
                </a:lnTo>
                <a:lnTo>
                  <a:pt x="223265" y="60197"/>
                </a:lnTo>
                <a:lnTo>
                  <a:pt x="221741" y="63245"/>
                </a:lnTo>
                <a:lnTo>
                  <a:pt x="221741" y="66293"/>
                </a:lnTo>
                <a:lnTo>
                  <a:pt x="224789" y="68579"/>
                </a:lnTo>
                <a:lnTo>
                  <a:pt x="227837" y="67817"/>
                </a:lnTo>
                <a:lnTo>
                  <a:pt x="274562" y="38862"/>
                </a:lnTo>
                <a:lnTo>
                  <a:pt x="273557" y="38862"/>
                </a:lnTo>
                <a:lnTo>
                  <a:pt x="274634" y="38817"/>
                </a:lnTo>
                <a:lnTo>
                  <a:pt x="281939" y="34289"/>
                </a:lnTo>
                <a:lnTo>
                  <a:pt x="274666" y="29717"/>
                </a:lnTo>
                <a:close/>
              </a:path>
              <a:path w="281939" h="68579">
                <a:moveTo>
                  <a:pt x="265117" y="34289"/>
                </a:moveTo>
                <a:lnTo>
                  <a:pt x="257803" y="38817"/>
                </a:lnTo>
                <a:lnTo>
                  <a:pt x="273557" y="38862"/>
                </a:lnTo>
                <a:lnTo>
                  <a:pt x="275081" y="38100"/>
                </a:lnTo>
                <a:lnTo>
                  <a:pt x="271271" y="38100"/>
                </a:lnTo>
                <a:lnTo>
                  <a:pt x="265117" y="34289"/>
                </a:lnTo>
                <a:close/>
              </a:path>
              <a:path w="281939" h="68579">
                <a:moveTo>
                  <a:pt x="257731" y="29717"/>
                </a:moveTo>
                <a:lnTo>
                  <a:pt x="4571" y="29717"/>
                </a:lnTo>
                <a:lnTo>
                  <a:pt x="1523" y="30479"/>
                </a:lnTo>
                <a:lnTo>
                  <a:pt x="0" y="33527"/>
                </a:lnTo>
                <a:lnTo>
                  <a:pt x="1523" y="37337"/>
                </a:lnTo>
                <a:lnTo>
                  <a:pt x="4571" y="38100"/>
                </a:lnTo>
                <a:lnTo>
                  <a:pt x="257803" y="38817"/>
                </a:lnTo>
                <a:lnTo>
                  <a:pt x="265117" y="34289"/>
                </a:lnTo>
                <a:lnTo>
                  <a:pt x="257731" y="29717"/>
                </a:lnTo>
                <a:close/>
              </a:path>
              <a:path w="281939" h="68579">
                <a:moveTo>
                  <a:pt x="271271" y="30479"/>
                </a:moveTo>
                <a:lnTo>
                  <a:pt x="265117" y="34289"/>
                </a:lnTo>
                <a:lnTo>
                  <a:pt x="271271" y="38100"/>
                </a:lnTo>
                <a:lnTo>
                  <a:pt x="271271" y="30479"/>
                </a:lnTo>
                <a:close/>
              </a:path>
              <a:path w="281939" h="68579">
                <a:moveTo>
                  <a:pt x="275081" y="30479"/>
                </a:moveTo>
                <a:lnTo>
                  <a:pt x="271271" y="30479"/>
                </a:lnTo>
                <a:lnTo>
                  <a:pt x="271271" y="38100"/>
                </a:lnTo>
                <a:lnTo>
                  <a:pt x="275081" y="38100"/>
                </a:lnTo>
                <a:lnTo>
                  <a:pt x="276606" y="37337"/>
                </a:lnTo>
                <a:lnTo>
                  <a:pt x="278129" y="34289"/>
                </a:lnTo>
                <a:lnTo>
                  <a:pt x="276606" y="31241"/>
                </a:lnTo>
                <a:lnTo>
                  <a:pt x="275081" y="30479"/>
                </a:lnTo>
                <a:close/>
              </a:path>
              <a:path w="281939" h="68579">
                <a:moveTo>
                  <a:pt x="224789" y="0"/>
                </a:moveTo>
                <a:lnTo>
                  <a:pt x="221741" y="2286"/>
                </a:lnTo>
                <a:lnTo>
                  <a:pt x="221741" y="5333"/>
                </a:lnTo>
                <a:lnTo>
                  <a:pt x="223265" y="8381"/>
                </a:lnTo>
                <a:lnTo>
                  <a:pt x="265117" y="34289"/>
                </a:lnTo>
                <a:lnTo>
                  <a:pt x="271271" y="30479"/>
                </a:lnTo>
                <a:lnTo>
                  <a:pt x="275081" y="30479"/>
                </a:lnTo>
                <a:lnTo>
                  <a:pt x="273557" y="29717"/>
                </a:lnTo>
                <a:lnTo>
                  <a:pt x="274666" y="29717"/>
                </a:lnTo>
                <a:lnTo>
                  <a:pt x="228600" y="762"/>
                </a:lnTo>
                <a:lnTo>
                  <a:pt x="224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3796030" y="6264592"/>
            <a:ext cx="238919" cy="66675"/>
          </a:xfrm>
          <a:custGeom>
            <a:avLst/>
            <a:gdLst/>
            <a:ahLst/>
            <a:cxnLst/>
            <a:rect l="l" t="t" r="r" b="b"/>
            <a:pathLst>
              <a:path w="245745" h="68579">
                <a:moveTo>
                  <a:pt x="238317" y="36803"/>
                </a:moveTo>
                <a:lnTo>
                  <a:pt x="236982" y="37337"/>
                </a:lnTo>
                <a:lnTo>
                  <a:pt x="221468" y="37846"/>
                </a:lnTo>
                <a:lnTo>
                  <a:pt x="188213" y="60198"/>
                </a:lnTo>
                <a:lnTo>
                  <a:pt x="185927" y="63246"/>
                </a:lnTo>
                <a:lnTo>
                  <a:pt x="186689" y="66294"/>
                </a:lnTo>
                <a:lnTo>
                  <a:pt x="189737" y="68580"/>
                </a:lnTo>
                <a:lnTo>
                  <a:pt x="192786" y="67818"/>
                </a:lnTo>
                <a:lnTo>
                  <a:pt x="238317" y="36803"/>
                </a:lnTo>
                <a:close/>
              </a:path>
              <a:path w="245745" h="68579">
                <a:moveTo>
                  <a:pt x="221095" y="28713"/>
                </a:moveTo>
                <a:lnTo>
                  <a:pt x="3810" y="35814"/>
                </a:lnTo>
                <a:lnTo>
                  <a:pt x="762" y="37337"/>
                </a:lnTo>
                <a:lnTo>
                  <a:pt x="0" y="40386"/>
                </a:lnTo>
                <a:lnTo>
                  <a:pt x="762" y="43434"/>
                </a:lnTo>
                <a:lnTo>
                  <a:pt x="4572" y="44958"/>
                </a:lnTo>
                <a:lnTo>
                  <a:pt x="221468" y="37846"/>
                </a:lnTo>
                <a:lnTo>
                  <a:pt x="228601" y="33052"/>
                </a:lnTo>
                <a:lnTo>
                  <a:pt x="221095" y="28713"/>
                </a:lnTo>
                <a:close/>
              </a:path>
              <a:path w="245745" h="68579">
                <a:moveTo>
                  <a:pt x="228601" y="33052"/>
                </a:moveTo>
                <a:lnTo>
                  <a:pt x="221468" y="37846"/>
                </a:lnTo>
                <a:lnTo>
                  <a:pt x="236982" y="37337"/>
                </a:lnTo>
                <a:lnTo>
                  <a:pt x="238317" y="36803"/>
                </a:lnTo>
                <a:lnTo>
                  <a:pt x="238651" y="36576"/>
                </a:lnTo>
                <a:lnTo>
                  <a:pt x="234696" y="36576"/>
                </a:lnTo>
                <a:lnTo>
                  <a:pt x="228601" y="33052"/>
                </a:lnTo>
                <a:close/>
              </a:path>
              <a:path w="245745" h="68579">
                <a:moveTo>
                  <a:pt x="241001" y="34975"/>
                </a:moveTo>
                <a:lnTo>
                  <a:pt x="238317" y="36803"/>
                </a:lnTo>
                <a:lnTo>
                  <a:pt x="240791" y="35814"/>
                </a:lnTo>
                <a:lnTo>
                  <a:pt x="241001" y="34975"/>
                </a:lnTo>
                <a:close/>
              </a:path>
              <a:path w="245745" h="68579">
                <a:moveTo>
                  <a:pt x="234696" y="28956"/>
                </a:moveTo>
                <a:lnTo>
                  <a:pt x="228601" y="33052"/>
                </a:lnTo>
                <a:lnTo>
                  <a:pt x="234696" y="36576"/>
                </a:lnTo>
                <a:lnTo>
                  <a:pt x="234696" y="28956"/>
                </a:lnTo>
                <a:close/>
              </a:path>
              <a:path w="245745" h="68579">
                <a:moveTo>
                  <a:pt x="238506" y="28956"/>
                </a:moveTo>
                <a:lnTo>
                  <a:pt x="234696" y="28956"/>
                </a:lnTo>
                <a:lnTo>
                  <a:pt x="234696" y="36576"/>
                </a:lnTo>
                <a:lnTo>
                  <a:pt x="238651" y="36576"/>
                </a:lnTo>
                <a:lnTo>
                  <a:pt x="241001" y="34975"/>
                </a:lnTo>
                <a:lnTo>
                  <a:pt x="241553" y="32766"/>
                </a:lnTo>
                <a:lnTo>
                  <a:pt x="240029" y="29718"/>
                </a:lnTo>
                <a:lnTo>
                  <a:pt x="238506" y="28956"/>
                </a:lnTo>
                <a:close/>
              </a:path>
              <a:path w="245745" h="68579">
                <a:moveTo>
                  <a:pt x="238673" y="28194"/>
                </a:moveTo>
                <a:lnTo>
                  <a:pt x="236982" y="28194"/>
                </a:lnTo>
                <a:lnTo>
                  <a:pt x="240029" y="29718"/>
                </a:lnTo>
                <a:lnTo>
                  <a:pt x="241553" y="32766"/>
                </a:lnTo>
                <a:lnTo>
                  <a:pt x="241001" y="34975"/>
                </a:lnTo>
                <a:lnTo>
                  <a:pt x="245363" y="32004"/>
                </a:lnTo>
                <a:lnTo>
                  <a:pt x="238673" y="28194"/>
                </a:lnTo>
                <a:close/>
              </a:path>
              <a:path w="245745" h="68579">
                <a:moveTo>
                  <a:pt x="236982" y="28194"/>
                </a:moveTo>
                <a:lnTo>
                  <a:pt x="221095" y="28713"/>
                </a:lnTo>
                <a:lnTo>
                  <a:pt x="228601" y="33052"/>
                </a:lnTo>
                <a:lnTo>
                  <a:pt x="234696" y="28956"/>
                </a:lnTo>
                <a:lnTo>
                  <a:pt x="238506" y="28956"/>
                </a:lnTo>
                <a:lnTo>
                  <a:pt x="236982" y="28194"/>
                </a:lnTo>
                <a:close/>
              </a:path>
              <a:path w="245745" h="68579">
                <a:moveTo>
                  <a:pt x="187451" y="0"/>
                </a:moveTo>
                <a:lnTo>
                  <a:pt x="184403" y="2286"/>
                </a:lnTo>
                <a:lnTo>
                  <a:pt x="184403" y="5334"/>
                </a:lnTo>
                <a:lnTo>
                  <a:pt x="185927" y="8382"/>
                </a:lnTo>
                <a:lnTo>
                  <a:pt x="221095" y="28713"/>
                </a:lnTo>
                <a:lnTo>
                  <a:pt x="236982" y="28194"/>
                </a:lnTo>
                <a:lnTo>
                  <a:pt x="238673" y="28194"/>
                </a:lnTo>
                <a:lnTo>
                  <a:pt x="190500" y="762"/>
                </a:lnTo>
                <a:lnTo>
                  <a:pt x="1874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4344987" y="6279409"/>
            <a:ext cx="229658" cy="66675"/>
          </a:xfrm>
          <a:custGeom>
            <a:avLst/>
            <a:gdLst/>
            <a:ahLst/>
            <a:cxnLst/>
            <a:rect l="l" t="t" r="r" b="b"/>
            <a:pathLst>
              <a:path w="236220" h="68579">
                <a:moveTo>
                  <a:pt x="230886" y="37642"/>
                </a:moveTo>
                <a:lnTo>
                  <a:pt x="227837" y="38862"/>
                </a:lnTo>
                <a:lnTo>
                  <a:pt x="212011" y="38862"/>
                </a:lnTo>
                <a:lnTo>
                  <a:pt x="177546" y="60197"/>
                </a:lnTo>
                <a:lnTo>
                  <a:pt x="176022" y="63245"/>
                </a:lnTo>
                <a:lnTo>
                  <a:pt x="176784" y="66293"/>
                </a:lnTo>
                <a:lnTo>
                  <a:pt x="179070" y="68579"/>
                </a:lnTo>
                <a:lnTo>
                  <a:pt x="182880" y="67817"/>
                </a:lnTo>
                <a:lnTo>
                  <a:pt x="228946" y="38862"/>
                </a:lnTo>
                <a:lnTo>
                  <a:pt x="227837" y="38862"/>
                </a:lnTo>
                <a:lnTo>
                  <a:pt x="229031" y="38808"/>
                </a:lnTo>
                <a:lnTo>
                  <a:pt x="230886" y="37642"/>
                </a:lnTo>
                <a:close/>
              </a:path>
              <a:path w="236220" h="68579">
                <a:moveTo>
                  <a:pt x="219446" y="34259"/>
                </a:moveTo>
                <a:lnTo>
                  <a:pt x="212098" y="38808"/>
                </a:lnTo>
                <a:lnTo>
                  <a:pt x="227837" y="38862"/>
                </a:lnTo>
                <a:lnTo>
                  <a:pt x="229743" y="38100"/>
                </a:lnTo>
                <a:lnTo>
                  <a:pt x="225552" y="38100"/>
                </a:lnTo>
                <a:lnTo>
                  <a:pt x="219446" y="34259"/>
                </a:lnTo>
                <a:close/>
              </a:path>
              <a:path w="236220" h="68579">
                <a:moveTo>
                  <a:pt x="212226" y="29717"/>
                </a:moveTo>
                <a:lnTo>
                  <a:pt x="3810" y="29717"/>
                </a:lnTo>
                <a:lnTo>
                  <a:pt x="762" y="30479"/>
                </a:lnTo>
                <a:lnTo>
                  <a:pt x="0" y="33527"/>
                </a:lnTo>
                <a:lnTo>
                  <a:pt x="762" y="37337"/>
                </a:lnTo>
                <a:lnTo>
                  <a:pt x="3810" y="38100"/>
                </a:lnTo>
                <a:lnTo>
                  <a:pt x="212098" y="38808"/>
                </a:lnTo>
                <a:lnTo>
                  <a:pt x="219446" y="34259"/>
                </a:lnTo>
                <a:lnTo>
                  <a:pt x="212226" y="29717"/>
                </a:lnTo>
                <a:close/>
              </a:path>
              <a:path w="236220" h="68579">
                <a:moveTo>
                  <a:pt x="225552" y="30479"/>
                </a:moveTo>
                <a:lnTo>
                  <a:pt x="219446" y="34259"/>
                </a:lnTo>
                <a:lnTo>
                  <a:pt x="225552" y="38100"/>
                </a:lnTo>
                <a:lnTo>
                  <a:pt x="225552" y="30479"/>
                </a:lnTo>
                <a:close/>
              </a:path>
              <a:path w="236220" h="68579">
                <a:moveTo>
                  <a:pt x="229743" y="30479"/>
                </a:moveTo>
                <a:lnTo>
                  <a:pt x="225552" y="30479"/>
                </a:lnTo>
                <a:lnTo>
                  <a:pt x="225552" y="38100"/>
                </a:lnTo>
                <a:lnTo>
                  <a:pt x="229743" y="38100"/>
                </a:lnTo>
                <a:lnTo>
                  <a:pt x="230886" y="37642"/>
                </a:lnTo>
                <a:lnTo>
                  <a:pt x="231699" y="37131"/>
                </a:lnTo>
                <a:lnTo>
                  <a:pt x="232410" y="34289"/>
                </a:lnTo>
                <a:lnTo>
                  <a:pt x="231699" y="31448"/>
                </a:lnTo>
                <a:lnTo>
                  <a:pt x="230886" y="30937"/>
                </a:lnTo>
                <a:lnTo>
                  <a:pt x="229743" y="30479"/>
                </a:lnTo>
                <a:close/>
              </a:path>
              <a:path w="236220" h="68579">
                <a:moveTo>
                  <a:pt x="231699" y="37131"/>
                </a:moveTo>
                <a:lnTo>
                  <a:pt x="230886" y="37642"/>
                </a:lnTo>
                <a:lnTo>
                  <a:pt x="231648" y="37337"/>
                </a:lnTo>
                <a:lnTo>
                  <a:pt x="231699" y="37131"/>
                </a:lnTo>
                <a:close/>
              </a:path>
              <a:path w="236220" h="68579">
                <a:moveTo>
                  <a:pt x="231699" y="31448"/>
                </a:moveTo>
                <a:lnTo>
                  <a:pt x="232410" y="34289"/>
                </a:lnTo>
                <a:lnTo>
                  <a:pt x="231699" y="37131"/>
                </a:lnTo>
                <a:lnTo>
                  <a:pt x="236220" y="34289"/>
                </a:lnTo>
                <a:lnTo>
                  <a:pt x="231699" y="31448"/>
                </a:lnTo>
                <a:close/>
              </a:path>
              <a:path w="236220" h="68579">
                <a:moveTo>
                  <a:pt x="179832" y="0"/>
                </a:moveTo>
                <a:lnTo>
                  <a:pt x="176784" y="2286"/>
                </a:lnTo>
                <a:lnTo>
                  <a:pt x="176022" y="5333"/>
                </a:lnTo>
                <a:lnTo>
                  <a:pt x="178308" y="8381"/>
                </a:lnTo>
                <a:lnTo>
                  <a:pt x="219446" y="34259"/>
                </a:lnTo>
                <a:lnTo>
                  <a:pt x="225552" y="30479"/>
                </a:lnTo>
                <a:lnTo>
                  <a:pt x="229743" y="30479"/>
                </a:lnTo>
                <a:lnTo>
                  <a:pt x="227837" y="29717"/>
                </a:lnTo>
                <a:lnTo>
                  <a:pt x="228946" y="29717"/>
                </a:lnTo>
                <a:lnTo>
                  <a:pt x="182880" y="762"/>
                </a:lnTo>
                <a:lnTo>
                  <a:pt x="179832" y="0"/>
                </a:lnTo>
                <a:close/>
              </a:path>
              <a:path w="236220" h="68579">
                <a:moveTo>
                  <a:pt x="230886" y="30937"/>
                </a:moveTo>
                <a:lnTo>
                  <a:pt x="231699" y="31448"/>
                </a:lnTo>
                <a:lnTo>
                  <a:pt x="231648" y="31241"/>
                </a:lnTo>
                <a:lnTo>
                  <a:pt x="230886" y="30937"/>
                </a:lnTo>
                <a:close/>
              </a:path>
              <a:path w="236220" h="68579">
                <a:moveTo>
                  <a:pt x="228946" y="29717"/>
                </a:moveTo>
                <a:lnTo>
                  <a:pt x="227837" y="29717"/>
                </a:lnTo>
                <a:lnTo>
                  <a:pt x="230886" y="30937"/>
                </a:lnTo>
                <a:lnTo>
                  <a:pt x="228946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4885055" y="6270519"/>
            <a:ext cx="230893" cy="66675"/>
          </a:xfrm>
          <a:custGeom>
            <a:avLst/>
            <a:gdLst/>
            <a:ahLst/>
            <a:cxnLst/>
            <a:rect l="l" t="t" r="r" b="b"/>
            <a:pathLst>
              <a:path w="237489" h="68579">
                <a:moveTo>
                  <a:pt x="219495" y="34290"/>
                </a:moveTo>
                <a:lnTo>
                  <a:pt x="178308" y="60198"/>
                </a:lnTo>
                <a:lnTo>
                  <a:pt x="176022" y="63246"/>
                </a:lnTo>
                <a:lnTo>
                  <a:pt x="176784" y="67056"/>
                </a:lnTo>
                <a:lnTo>
                  <a:pt x="179070" y="68580"/>
                </a:lnTo>
                <a:lnTo>
                  <a:pt x="182880" y="67818"/>
                </a:lnTo>
                <a:lnTo>
                  <a:pt x="229604" y="38862"/>
                </a:lnTo>
                <a:lnTo>
                  <a:pt x="227837" y="38862"/>
                </a:lnTo>
                <a:lnTo>
                  <a:pt x="230446" y="38340"/>
                </a:lnTo>
                <a:lnTo>
                  <a:pt x="230834" y="38100"/>
                </a:lnTo>
                <a:lnTo>
                  <a:pt x="225551" y="38100"/>
                </a:lnTo>
                <a:lnTo>
                  <a:pt x="219495" y="34290"/>
                </a:lnTo>
                <a:close/>
              </a:path>
              <a:path w="237489" h="68579">
                <a:moveTo>
                  <a:pt x="4572" y="29718"/>
                </a:moveTo>
                <a:lnTo>
                  <a:pt x="762" y="31241"/>
                </a:lnTo>
                <a:lnTo>
                  <a:pt x="0" y="34289"/>
                </a:lnTo>
                <a:lnTo>
                  <a:pt x="762" y="37337"/>
                </a:lnTo>
                <a:lnTo>
                  <a:pt x="3810" y="38862"/>
                </a:lnTo>
                <a:lnTo>
                  <a:pt x="212226" y="38862"/>
                </a:lnTo>
                <a:lnTo>
                  <a:pt x="219495" y="34289"/>
                </a:lnTo>
                <a:lnTo>
                  <a:pt x="213355" y="30428"/>
                </a:lnTo>
                <a:lnTo>
                  <a:pt x="4572" y="29718"/>
                </a:lnTo>
                <a:close/>
              </a:path>
              <a:path w="237489" h="68579">
                <a:moveTo>
                  <a:pt x="230446" y="38340"/>
                </a:moveTo>
                <a:lnTo>
                  <a:pt x="227837" y="38862"/>
                </a:lnTo>
                <a:lnTo>
                  <a:pt x="229604" y="38862"/>
                </a:lnTo>
                <a:lnTo>
                  <a:pt x="230446" y="38340"/>
                </a:lnTo>
                <a:close/>
              </a:path>
              <a:path w="237489" h="68579">
                <a:moveTo>
                  <a:pt x="231763" y="37524"/>
                </a:moveTo>
                <a:lnTo>
                  <a:pt x="230446" y="38340"/>
                </a:lnTo>
                <a:lnTo>
                  <a:pt x="231648" y="38100"/>
                </a:lnTo>
                <a:lnTo>
                  <a:pt x="231763" y="37524"/>
                </a:lnTo>
                <a:close/>
              </a:path>
              <a:path w="237489" h="68579">
                <a:moveTo>
                  <a:pt x="225551" y="30480"/>
                </a:moveTo>
                <a:lnTo>
                  <a:pt x="219495" y="34290"/>
                </a:lnTo>
                <a:lnTo>
                  <a:pt x="225551" y="38100"/>
                </a:lnTo>
                <a:lnTo>
                  <a:pt x="225551" y="30480"/>
                </a:lnTo>
                <a:close/>
              </a:path>
              <a:path w="237489" h="68579">
                <a:moveTo>
                  <a:pt x="228600" y="30480"/>
                </a:moveTo>
                <a:lnTo>
                  <a:pt x="225551" y="30480"/>
                </a:lnTo>
                <a:lnTo>
                  <a:pt x="225551" y="38100"/>
                </a:lnTo>
                <a:lnTo>
                  <a:pt x="230834" y="38100"/>
                </a:lnTo>
                <a:lnTo>
                  <a:pt x="231763" y="37524"/>
                </a:lnTo>
                <a:lnTo>
                  <a:pt x="232410" y="34289"/>
                </a:lnTo>
                <a:lnTo>
                  <a:pt x="231648" y="31241"/>
                </a:lnTo>
                <a:lnTo>
                  <a:pt x="228600" y="30480"/>
                </a:lnTo>
                <a:close/>
              </a:path>
              <a:path w="237489" h="68579">
                <a:moveTo>
                  <a:pt x="179832" y="0"/>
                </a:moveTo>
                <a:lnTo>
                  <a:pt x="176784" y="2286"/>
                </a:lnTo>
                <a:lnTo>
                  <a:pt x="176022" y="5334"/>
                </a:lnTo>
                <a:lnTo>
                  <a:pt x="178308" y="8382"/>
                </a:lnTo>
                <a:lnTo>
                  <a:pt x="213355" y="30428"/>
                </a:lnTo>
                <a:lnTo>
                  <a:pt x="228600" y="30480"/>
                </a:lnTo>
                <a:lnTo>
                  <a:pt x="231648" y="31241"/>
                </a:lnTo>
                <a:lnTo>
                  <a:pt x="232410" y="34289"/>
                </a:lnTo>
                <a:lnTo>
                  <a:pt x="231763" y="37524"/>
                </a:lnTo>
                <a:lnTo>
                  <a:pt x="236982" y="34289"/>
                </a:lnTo>
                <a:lnTo>
                  <a:pt x="182880" y="762"/>
                </a:lnTo>
                <a:lnTo>
                  <a:pt x="179832" y="0"/>
                </a:lnTo>
                <a:close/>
              </a:path>
              <a:path w="237489" h="68579">
                <a:moveTo>
                  <a:pt x="213355" y="30428"/>
                </a:moveTo>
                <a:lnTo>
                  <a:pt x="219495" y="34290"/>
                </a:lnTo>
                <a:lnTo>
                  <a:pt x="225551" y="30480"/>
                </a:lnTo>
                <a:lnTo>
                  <a:pt x="228600" y="30480"/>
                </a:lnTo>
                <a:lnTo>
                  <a:pt x="213355" y="30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2421044" y="5907511"/>
            <a:ext cx="66058" cy="259292"/>
          </a:xfrm>
          <a:custGeom>
            <a:avLst/>
            <a:gdLst/>
            <a:ahLst/>
            <a:cxnLst/>
            <a:rect l="l" t="t" r="r" b="b"/>
            <a:pathLst>
              <a:path w="67944" h="266700">
                <a:moveTo>
                  <a:pt x="5333" y="206501"/>
                </a:moveTo>
                <a:lnTo>
                  <a:pt x="1523" y="207263"/>
                </a:lnTo>
                <a:lnTo>
                  <a:pt x="0" y="210312"/>
                </a:lnTo>
                <a:lnTo>
                  <a:pt x="0" y="213360"/>
                </a:lnTo>
                <a:lnTo>
                  <a:pt x="35051" y="266700"/>
                </a:lnTo>
                <a:lnTo>
                  <a:pt x="37327" y="262889"/>
                </a:lnTo>
                <a:lnTo>
                  <a:pt x="35051" y="262889"/>
                </a:lnTo>
                <a:lnTo>
                  <a:pt x="32003" y="261365"/>
                </a:lnTo>
                <a:lnTo>
                  <a:pt x="30479" y="258317"/>
                </a:lnTo>
                <a:lnTo>
                  <a:pt x="30155" y="242865"/>
                </a:lnTo>
                <a:lnTo>
                  <a:pt x="7619" y="208787"/>
                </a:lnTo>
                <a:lnTo>
                  <a:pt x="5333" y="206501"/>
                </a:lnTo>
                <a:close/>
              </a:path>
              <a:path w="67944" h="266700">
                <a:moveTo>
                  <a:pt x="30155" y="242865"/>
                </a:moveTo>
                <a:lnTo>
                  <a:pt x="30479" y="258317"/>
                </a:lnTo>
                <a:lnTo>
                  <a:pt x="32003" y="261365"/>
                </a:lnTo>
                <a:lnTo>
                  <a:pt x="35051" y="262889"/>
                </a:lnTo>
                <a:lnTo>
                  <a:pt x="38100" y="261365"/>
                </a:lnTo>
                <a:lnTo>
                  <a:pt x="39623" y="258317"/>
                </a:lnTo>
                <a:lnTo>
                  <a:pt x="39576" y="256031"/>
                </a:lnTo>
                <a:lnTo>
                  <a:pt x="31241" y="256031"/>
                </a:lnTo>
                <a:lnTo>
                  <a:pt x="34846" y="249960"/>
                </a:lnTo>
                <a:lnTo>
                  <a:pt x="30155" y="242865"/>
                </a:lnTo>
                <a:close/>
              </a:path>
              <a:path w="67944" h="266700">
                <a:moveTo>
                  <a:pt x="62483" y="204977"/>
                </a:moveTo>
                <a:lnTo>
                  <a:pt x="60197" y="207263"/>
                </a:lnTo>
                <a:lnTo>
                  <a:pt x="39291" y="242474"/>
                </a:lnTo>
                <a:lnTo>
                  <a:pt x="39623" y="258317"/>
                </a:lnTo>
                <a:lnTo>
                  <a:pt x="38100" y="261365"/>
                </a:lnTo>
                <a:lnTo>
                  <a:pt x="35051" y="262889"/>
                </a:lnTo>
                <a:lnTo>
                  <a:pt x="37327" y="262889"/>
                </a:lnTo>
                <a:lnTo>
                  <a:pt x="67817" y="211836"/>
                </a:lnTo>
                <a:lnTo>
                  <a:pt x="67817" y="208787"/>
                </a:lnTo>
                <a:lnTo>
                  <a:pt x="66293" y="205739"/>
                </a:lnTo>
                <a:lnTo>
                  <a:pt x="62483" y="204977"/>
                </a:lnTo>
                <a:close/>
              </a:path>
              <a:path w="67944" h="266700">
                <a:moveTo>
                  <a:pt x="34846" y="249960"/>
                </a:moveTo>
                <a:lnTo>
                  <a:pt x="31241" y="256031"/>
                </a:lnTo>
                <a:lnTo>
                  <a:pt x="38861" y="256031"/>
                </a:lnTo>
                <a:lnTo>
                  <a:pt x="34846" y="249960"/>
                </a:lnTo>
                <a:close/>
              </a:path>
              <a:path w="67944" h="266700">
                <a:moveTo>
                  <a:pt x="39291" y="242474"/>
                </a:moveTo>
                <a:lnTo>
                  <a:pt x="34846" y="249960"/>
                </a:lnTo>
                <a:lnTo>
                  <a:pt x="38861" y="256031"/>
                </a:lnTo>
                <a:lnTo>
                  <a:pt x="39576" y="256031"/>
                </a:lnTo>
                <a:lnTo>
                  <a:pt x="39291" y="242474"/>
                </a:lnTo>
                <a:close/>
              </a:path>
              <a:path w="67944" h="266700">
                <a:moveTo>
                  <a:pt x="29717" y="0"/>
                </a:moveTo>
                <a:lnTo>
                  <a:pt x="26669" y="762"/>
                </a:lnTo>
                <a:lnTo>
                  <a:pt x="25145" y="4571"/>
                </a:lnTo>
                <a:lnTo>
                  <a:pt x="30155" y="242865"/>
                </a:lnTo>
                <a:lnTo>
                  <a:pt x="34846" y="249960"/>
                </a:lnTo>
                <a:lnTo>
                  <a:pt x="39291" y="242474"/>
                </a:lnTo>
                <a:lnTo>
                  <a:pt x="34289" y="3810"/>
                </a:lnTo>
                <a:lnTo>
                  <a:pt x="32765" y="76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3621192" y="5824538"/>
            <a:ext cx="71614" cy="353748"/>
          </a:xfrm>
          <a:custGeom>
            <a:avLst/>
            <a:gdLst/>
            <a:ahLst/>
            <a:cxnLst/>
            <a:rect l="l" t="t" r="r" b="b"/>
            <a:pathLst>
              <a:path w="73660" h="363854">
                <a:moveTo>
                  <a:pt x="6096" y="297942"/>
                </a:moveTo>
                <a:lnTo>
                  <a:pt x="3048" y="300227"/>
                </a:lnTo>
                <a:lnTo>
                  <a:pt x="762" y="301751"/>
                </a:lnTo>
                <a:lnTo>
                  <a:pt x="0" y="305562"/>
                </a:lnTo>
                <a:lnTo>
                  <a:pt x="1524" y="308610"/>
                </a:lnTo>
                <a:lnTo>
                  <a:pt x="37338" y="363474"/>
                </a:lnTo>
                <a:lnTo>
                  <a:pt x="43825" y="352806"/>
                </a:lnTo>
                <a:lnTo>
                  <a:pt x="31242" y="352806"/>
                </a:lnTo>
                <a:lnTo>
                  <a:pt x="30927" y="331972"/>
                </a:lnTo>
                <a:lnTo>
                  <a:pt x="11430" y="301751"/>
                </a:lnTo>
                <a:lnTo>
                  <a:pt x="9906" y="298704"/>
                </a:lnTo>
                <a:lnTo>
                  <a:pt x="6096" y="297942"/>
                </a:lnTo>
                <a:close/>
              </a:path>
              <a:path w="73660" h="363854">
                <a:moveTo>
                  <a:pt x="30927" y="331972"/>
                </a:moveTo>
                <a:lnTo>
                  <a:pt x="31242" y="352806"/>
                </a:lnTo>
                <a:lnTo>
                  <a:pt x="43434" y="352044"/>
                </a:lnTo>
                <a:lnTo>
                  <a:pt x="43381" y="348996"/>
                </a:lnTo>
                <a:lnTo>
                  <a:pt x="32004" y="348996"/>
                </a:lnTo>
                <a:lnTo>
                  <a:pt x="36790" y="341060"/>
                </a:lnTo>
                <a:lnTo>
                  <a:pt x="30927" y="331972"/>
                </a:lnTo>
                <a:close/>
              </a:path>
              <a:path w="73660" h="363854">
                <a:moveTo>
                  <a:pt x="66294" y="297180"/>
                </a:moveTo>
                <a:lnTo>
                  <a:pt x="63246" y="297942"/>
                </a:lnTo>
                <a:lnTo>
                  <a:pt x="60960" y="300989"/>
                </a:lnTo>
                <a:lnTo>
                  <a:pt x="43063" y="330660"/>
                </a:lnTo>
                <a:lnTo>
                  <a:pt x="43434" y="352044"/>
                </a:lnTo>
                <a:lnTo>
                  <a:pt x="31242" y="352806"/>
                </a:lnTo>
                <a:lnTo>
                  <a:pt x="43825" y="352806"/>
                </a:lnTo>
                <a:lnTo>
                  <a:pt x="71628" y="307086"/>
                </a:lnTo>
                <a:lnTo>
                  <a:pt x="73152" y="304038"/>
                </a:lnTo>
                <a:lnTo>
                  <a:pt x="72390" y="300989"/>
                </a:lnTo>
                <a:lnTo>
                  <a:pt x="69342" y="298704"/>
                </a:lnTo>
                <a:lnTo>
                  <a:pt x="66294" y="297180"/>
                </a:lnTo>
                <a:close/>
              </a:path>
              <a:path w="73660" h="363854">
                <a:moveTo>
                  <a:pt x="36790" y="341060"/>
                </a:moveTo>
                <a:lnTo>
                  <a:pt x="32004" y="348996"/>
                </a:lnTo>
                <a:lnTo>
                  <a:pt x="41910" y="348996"/>
                </a:lnTo>
                <a:lnTo>
                  <a:pt x="36790" y="341060"/>
                </a:lnTo>
                <a:close/>
              </a:path>
              <a:path w="73660" h="363854">
                <a:moveTo>
                  <a:pt x="43063" y="330660"/>
                </a:moveTo>
                <a:lnTo>
                  <a:pt x="36790" y="341060"/>
                </a:lnTo>
                <a:lnTo>
                  <a:pt x="41910" y="348996"/>
                </a:lnTo>
                <a:lnTo>
                  <a:pt x="43381" y="348996"/>
                </a:lnTo>
                <a:lnTo>
                  <a:pt x="43063" y="330660"/>
                </a:lnTo>
                <a:close/>
              </a:path>
              <a:path w="73660" h="363854">
                <a:moveTo>
                  <a:pt x="37338" y="0"/>
                </a:moveTo>
                <a:lnTo>
                  <a:pt x="25908" y="0"/>
                </a:lnTo>
                <a:lnTo>
                  <a:pt x="30927" y="331972"/>
                </a:lnTo>
                <a:lnTo>
                  <a:pt x="36790" y="341060"/>
                </a:lnTo>
                <a:lnTo>
                  <a:pt x="43063" y="330660"/>
                </a:lnTo>
                <a:lnTo>
                  <a:pt x="373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4836159" y="6200139"/>
            <a:ext cx="1235" cy="228424"/>
          </a:xfrm>
          <a:custGeom>
            <a:avLst/>
            <a:gdLst/>
            <a:ahLst/>
            <a:cxnLst/>
            <a:rect l="l" t="t" r="r" b="b"/>
            <a:pathLst>
              <a:path w="1270" h="234950">
                <a:moveTo>
                  <a:pt x="0" y="0"/>
                </a:moveTo>
                <a:lnTo>
                  <a:pt x="762" y="2346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3207066" y="6200139"/>
            <a:ext cx="1235" cy="228424"/>
          </a:xfrm>
          <a:custGeom>
            <a:avLst/>
            <a:gdLst/>
            <a:ahLst/>
            <a:cxnLst/>
            <a:rect l="l" t="t" r="r" b="b"/>
            <a:pathLst>
              <a:path w="1270" h="234950">
                <a:moveTo>
                  <a:pt x="0" y="0"/>
                </a:moveTo>
                <a:lnTo>
                  <a:pt x="762" y="2346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2717377" y="5790459"/>
            <a:ext cx="549451" cy="279047"/>
          </a:xfrm>
          <a:custGeom>
            <a:avLst/>
            <a:gdLst/>
            <a:ahLst/>
            <a:cxnLst/>
            <a:rect l="l" t="t" r="r" b="b"/>
            <a:pathLst>
              <a:path w="565150" h="287020">
                <a:moveTo>
                  <a:pt x="282701" y="0"/>
                </a:moveTo>
                <a:lnTo>
                  <a:pt x="217856" y="3776"/>
                </a:lnTo>
                <a:lnTo>
                  <a:pt x="158342" y="14537"/>
                </a:lnTo>
                <a:lnTo>
                  <a:pt x="105853" y="31430"/>
                </a:lnTo>
                <a:lnTo>
                  <a:pt x="62081" y="53602"/>
                </a:lnTo>
                <a:lnTo>
                  <a:pt x="28720" y="80198"/>
                </a:lnTo>
                <a:lnTo>
                  <a:pt x="0" y="143256"/>
                </a:lnTo>
                <a:lnTo>
                  <a:pt x="7462" y="176144"/>
                </a:lnTo>
                <a:lnTo>
                  <a:pt x="62081" y="232909"/>
                </a:lnTo>
                <a:lnTo>
                  <a:pt x="105853" y="255081"/>
                </a:lnTo>
                <a:lnTo>
                  <a:pt x="158342" y="271974"/>
                </a:lnTo>
                <a:lnTo>
                  <a:pt x="217856" y="282735"/>
                </a:lnTo>
                <a:lnTo>
                  <a:pt x="282701" y="286512"/>
                </a:lnTo>
                <a:lnTo>
                  <a:pt x="347265" y="282735"/>
                </a:lnTo>
                <a:lnTo>
                  <a:pt x="406576" y="271974"/>
                </a:lnTo>
                <a:lnTo>
                  <a:pt x="458930" y="255081"/>
                </a:lnTo>
                <a:lnTo>
                  <a:pt x="502620" y="232909"/>
                </a:lnTo>
                <a:lnTo>
                  <a:pt x="535939" y="206313"/>
                </a:lnTo>
                <a:lnTo>
                  <a:pt x="564642" y="143256"/>
                </a:lnTo>
                <a:lnTo>
                  <a:pt x="557181" y="110367"/>
                </a:lnTo>
                <a:lnTo>
                  <a:pt x="502620" y="53602"/>
                </a:lnTo>
                <a:lnTo>
                  <a:pt x="458930" y="31430"/>
                </a:lnTo>
                <a:lnTo>
                  <a:pt x="406576" y="14537"/>
                </a:lnTo>
                <a:lnTo>
                  <a:pt x="347265" y="3776"/>
                </a:lnTo>
                <a:lnTo>
                  <a:pt x="2827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 txBox="1"/>
          <p:nvPr/>
        </p:nvSpPr>
        <p:spPr>
          <a:xfrm>
            <a:off x="2821340" y="5827254"/>
            <a:ext cx="34325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Step1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262629" y="6026043"/>
            <a:ext cx="918633" cy="230893"/>
          </a:xfrm>
          <a:custGeom>
            <a:avLst/>
            <a:gdLst/>
            <a:ahLst/>
            <a:cxnLst/>
            <a:rect l="l" t="t" r="r" b="b"/>
            <a:pathLst>
              <a:path w="944879" h="237489">
                <a:moveTo>
                  <a:pt x="688848" y="762"/>
                </a:moveTo>
                <a:lnTo>
                  <a:pt x="595122" y="762"/>
                </a:lnTo>
                <a:lnTo>
                  <a:pt x="554736" y="2286"/>
                </a:lnTo>
                <a:lnTo>
                  <a:pt x="533400" y="3810"/>
                </a:lnTo>
                <a:lnTo>
                  <a:pt x="512063" y="4572"/>
                </a:lnTo>
                <a:lnTo>
                  <a:pt x="469391" y="7620"/>
                </a:lnTo>
                <a:lnTo>
                  <a:pt x="426719" y="11430"/>
                </a:lnTo>
                <a:lnTo>
                  <a:pt x="364236" y="18287"/>
                </a:lnTo>
                <a:lnTo>
                  <a:pt x="343662" y="21336"/>
                </a:lnTo>
                <a:lnTo>
                  <a:pt x="323850" y="23622"/>
                </a:lnTo>
                <a:lnTo>
                  <a:pt x="249936" y="35813"/>
                </a:lnTo>
                <a:lnTo>
                  <a:pt x="203453" y="44958"/>
                </a:lnTo>
                <a:lnTo>
                  <a:pt x="189737" y="48768"/>
                </a:lnTo>
                <a:lnTo>
                  <a:pt x="177546" y="51816"/>
                </a:lnTo>
                <a:lnTo>
                  <a:pt x="165353" y="55625"/>
                </a:lnTo>
                <a:lnTo>
                  <a:pt x="144017" y="63246"/>
                </a:lnTo>
                <a:lnTo>
                  <a:pt x="134112" y="67818"/>
                </a:lnTo>
                <a:lnTo>
                  <a:pt x="124205" y="71628"/>
                </a:lnTo>
                <a:lnTo>
                  <a:pt x="115824" y="76200"/>
                </a:lnTo>
                <a:lnTo>
                  <a:pt x="106679" y="80772"/>
                </a:lnTo>
                <a:lnTo>
                  <a:pt x="99060" y="86106"/>
                </a:lnTo>
                <a:lnTo>
                  <a:pt x="91439" y="90678"/>
                </a:lnTo>
                <a:lnTo>
                  <a:pt x="70865" y="106680"/>
                </a:lnTo>
                <a:lnTo>
                  <a:pt x="65531" y="112013"/>
                </a:lnTo>
                <a:lnTo>
                  <a:pt x="59436" y="117348"/>
                </a:lnTo>
                <a:lnTo>
                  <a:pt x="54101" y="123444"/>
                </a:lnTo>
                <a:lnTo>
                  <a:pt x="49529" y="129540"/>
                </a:lnTo>
                <a:lnTo>
                  <a:pt x="44957" y="134874"/>
                </a:lnTo>
                <a:lnTo>
                  <a:pt x="13715" y="192024"/>
                </a:lnTo>
                <a:lnTo>
                  <a:pt x="0" y="230886"/>
                </a:lnTo>
                <a:lnTo>
                  <a:pt x="0" y="234696"/>
                </a:lnTo>
                <a:lnTo>
                  <a:pt x="2286" y="236982"/>
                </a:lnTo>
                <a:lnTo>
                  <a:pt x="6096" y="236220"/>
                </a:lnTo>
                <a:lnTo>
                  <a:pt x="8381" y="233934"/>
                </a:lnTo>
                <a:lnTo>
                  <a:pt x="22098" y="195072"/>
                </a:lnTo>
                <a:lnTo>
                  <a:pt x="27431" y="182118"/>
                </a:lnTo>
                <a:lnTo>
                  <a:pt x="33527" y="169925"/>
                </a:lnTo>
                <a:lnTo>
                  <a:pt x="40386" y="157734"/>
                </a:lnTo>
                <a:lnTo>
                  <a:pt x="48005" y="146304"/>
                </a:lnTo>
                <a:lnTo>
                  <a:pt x="51815" y="140208"/>
                </a:lnTo>
                <a:lnTo>
                  <a:pt x="60960" y="129540"/>
                </a:lnTo>
                <a:lnTo>
                  <a:pt x="66293" y="123444"/>
                </a:lnTo>
                <a:lnTo>
                  <a:pt x="76962" y="112775"/>
                </a:lnTo>
                <a:lnTo>
                  <a:pt x="83057" y="108204"/>
                </a:lnTo>
                <a:lnTo>
                  <a:pt x="89915" y="102870"/>
                </a:lnTo>
                <a:lnTo>
                  <a:pt x="96774" y="98298"/>
                </a:lnTo>
                <a:lnTo>
                  <a:pt x="103631" y="92963"/>
                </a:lnTo>
                <a:lnTo>
                  <a:pt x="112013" y="88392"/>
                </a:lnTo>
                <a:lnTo>
                  <a:pt x="137922" y="75437"/>
                </a:lnTo>
                <a:lnTo>
                  <a:pt x="147065" y="71628"/>
                </a:lnTo>
                <a:lnTo>
                  <a:pt x="168401" y="64008"/>
                </a:lnTo>
                <a:lnTo>
                  <a:pt x="179831" y="60960"/>
                </a:lnTo>
                <a:lnTo>
                  <a:pt x="185927" y="58674"/>
                </a:lnTo>
                <a:lnTo>
                  <a:pt x="192024" y="57150"/>
                </a:lnTo>
                <a:lnTo>
                  <a:pt x="205739" y="54101"/>
                </a:lnTo>
                <a:lnTo>
                  <a:pt x="220217" y="51054"/>
                </a:lnTo>
                <a:lnTo>
                  <a:pt x="235457" y="47244"/>
                </a:lnTo>
                <a:lnTo>
                  <a:pt x="268986" y="41148"/>
                </a:lnTo>
                <a:lnTo>
                  <a:pt x="305562" y="35051"/>
                </a:lnTo>
                <a:lnTo>
                  <a:pt x="325374" y="32766"/>
                </a:lnTo>
                <a:lnTo>
                  <a:pt x="344424" y="29718"/>
                </a:lnTo>
                <a:lnTo>
                  <a:pt x="427481" y="20574"/>
                </a:lnTo>
                <a:lnTo>
                  <a:pt x="470153" y="16763"/>
                </a:lnTo>
                <a:lnTo>
                  <a:pt x="534162" y="12192"/>
                </a:lnTo>
                <a:lnTo>
                  <a:pt x="615696" y="9144"/>
                </a:lnTo>
                <a:lnTo>
                  <a:pt x="769619" y="9144"/>
                </a:lnTo>
                <a:lnTo>
                  <a:pt x="762000" y="7620"/>
                </a:lnTo>
                <a:lnTo>
                  <a:pt x="755903" y="6858"/>
                </a:lnTo>
                <a:lnTo>
                  <a:pt x="720851" y="3048"/>
                </a:lnTo>
                <a:lnTo>
                  <a:pt x="704850" y="1524"/>
                </a:lnTo>
                <a:lnTo>
                  <a:pt x="688848" y="762"/>
                </a:lnTo>
                <a:close/>
              </a:path>
              <a:path w="944879" h="237489">
                <a:moveTo>
                  <a:pt x="907143" y="122688"/>
                </a:moveTo>
                <a:lnTo>
                  <a:pt x="877824" y="133350"/>
                </a:lnTo>
                <a:lnTo>
                  <a:pt x="935736" y="188213"/>
                </a:lnTo>
                <a:lnTo>
                  <a:pt x="941714" y="136398"/>
                </a:lnTo>
                <a:lnTo>
                  <a:pt x="913638" y="136398"/>
                </a:lnTo>
                <a:lnTo>
                  <a:pt x="911351" y="134112"/>
                </a:lnTo>
                <a:lnTo>
                  <a:pt x="907143" y="122688"/>
                </a:lnTo>
                <a:close/>
              </a:path>
              <a:path w="944879" h="237489">
                <a:moveTo>
                  <a:pt x="915282" y="119728"/>
                </a:moveTo>
                <a:lnTo>
                  <a:pt x="907143" y="122688"/>
                </a:lnTo>
                <a:lnTo>
                  <a:pt x="911351" y="134112"/>
                </a:lnTo>
                <a:lnTo>
                  <a:pt x="913638" y="136398"/>
                </a:lnTo>
                <a:lnTo>
                  <a:pt x="916686" y="136398"/>
                </a:lnTo>
                <a:lnTo>
                  <a:pt x="919734" y="134112"/>
                </a:lnTo>
                <a:lnTo>
                  <a:pt x="919734" y="130301"/>
                </a:lnTo>
                <a:lnTo>
                  <a:pt x="915282" y="119728"/>
                </a:lnTo>
                <a:close/>
              </a:path>
              <a:path w="944879" h="237489">
                <a:moveTo>
                  <a:pt x="944879" y="108966"/>
                </a:moveTo>
                <a:lnTo>
                  <a:pt x="915282" y="119728"/>
                </a:lnTo>
                <a:lnTo>
                  <a:pt x="919734" y="130301"/>
                </a:lnTo>
                <a:lnTo>
                  <a:pt x="919734" y="134112"/>
                </a:lnTo>
                <a:lnTo>
                  <a:pt x="916686" y="136398"/>
                </a:lnTo>
                <a:lnTo>
                  <a:pt x="941714" y="136398"/>
                </a:lnTo>
                <a:lnTo>
                  <a:pt x="944879" y="108966"/>
                </a:lnTo>
                <a:close/>
              </a:path>
              <a:path w="944879" h="237489">
                <a:moveTo>
                  <a:pt x="769619" y="9144"/>
                </a:moveTo>
                <a:lnTo>
                  <a:pt x="653034" y="9144"/>
                </a:lnTo>
                <a:lnTo>
                  <a:pt x="671322" y="9906"/>
                </a:lnTo>
                <a:lnTo>
                  <a:pt x="688086" y="9906"/>
                </a:lnTo>
                <a:lnTo>
                  <a:pt x="704850" y="10668"/>
                </a:lnTo>
                <a:lnTo>
                  <a:pt x="720089" y="12192"/>
                </a:lnTo>
                <a:lnTo>
                  <a:pt x="734567" y="12954"/>
                </a:lnTo>
                <a:lnTo>
                  <a:pt x="748284" y="14478"/>
                </a:lnTo>
                <a:lnTo>
                  <a:pt x="754379" y="16001"/>
                </a:lnTo>
                <a:lnTo>
                  <a:pt x="760476" y="16763"/>
                </a:lnTo>
                <a:lnTo>
                  <a:pt x="771905" y="19050"/>
                </a:lnTo>
                <a:lnTo>
                  <a:pt x="811529" y="30480"/>
                </a:lnTo>
                <a:lnTo>
                  <a:pt x="835913" y="42672"/>
                </a:lnTo>
                <a:lnTo>
                  <a:pt x="843534" y="46482"/>
                </a:lnTo>
                <a:lnTo>
                  <a:pt x="878586" y="76962"/>
                </a:lnTo>
                <a:lnTo>
                  <a:pt x="906017" y="119634"/>
                </a:lnTo>
                <a:lnTo>
                  <a:pt x="907143" y="122688"/>
                </a:lnTo>
                <a:lnTo>
                  <a:pt x="915282" y="119728"/>
                </a:lnTo>
                <a:lnTo>
                  <a:pt x="885443" y="70866"/>
                </a:lnTo>
                <a:lnTo>
                  <a:pt x="854963" y="43434"/>
                </a:lnTo>
                <a:lnTo>
                  <a:pt x="832103" y="30480"/>
                </a:lnTo>
                <a:lnTo>
                  <a:pt x="823722" y="25908"/>
                </a:lnTo>
                <a:lnTo>
                  <a:pt x="814577" y="22098"/>
                </a:lnTo>
                <a:lnTo>
                  <a:pt x="805434" y="19050"/>
                </a:lnTo>
                <a:lnTo>
                  <a:pt x="794765" y="16001"/>
                </a:lnTo>
                <a:lnTo>
                  <a:pt x="784860" y="12954"/>
                </a:lnTo>
                <a:lnTo>
                  <a:pt x="773429" y="9906"/>
                </a:lnTo>
                <a:lnTo>
                  <a:pt x="769619" y="9144"/>
                </a:lnTo>
                <a:close/>
              </a:path>
              <a:path w="944879" h="237489">
                <a:moveTo>
                  <a:pt x="653034" y="0"/>
                </a:moveTo>
                <a:lnTo>
                  <a:pt x="634746" y="0"/>
                </a:lnTo>
                <a:lnTo>
                  <a:pt x="614934" y="762"/>
                </a:lnTo>
                <a:lnTo>
                  <a:pt x="671322" y="762"/>
                </a:lnTo>
                <a:lnTo>
                  <a:pt x="653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31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7587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6" y="6499152"/>
            <a:ext cx="4851841" cy="1647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method is </a:t>
            </a:r>
            <a:r>
              <a:rPr sz="1069" i="1" spc="5" dirty="0">
                <a:latin typeface="Times New Roman"/>
                <a:cs typeface="Times New Roman"/>
              </a:rPr>
              <a:t>length()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simply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is as  follows: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 marR="2897209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 returns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 int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length()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R="2523097" algn="ctr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size;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private data </a:t>
            </a:r>
            <a:r>
              <a:rPr sz="1069" spc="10" dirty="0">
                <a:latin typeface="Times New Roman"/>
                <a:cs typeface="Times New Roman"/>
              </a:rPr>
              <a:t>members </a:t>
            </a:r>
            <a:r>
              <a:rPr sz="1069" spc="5" dirty="0">
                <a:latin typeface="Times New Roman"/>
                <a:cs typeface="Times New Roman"/>
              </a:rPr>
              <a:t>of the list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0826" y="8255607"/>
            <a:ext cx="1582297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private:</a:t>
            </a:r>
            <a:endParaRPr sz="1069">
              <a:latin typeface="Times New Roman"/>
              <a:cs typeface="Times New Roman"/>
            </a:endParaRPr>
          </a:p>
          <a:p>
            <a:pPr marL="429673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int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size;</a:t>
            </a:r>
            <a:endParaRPr sz="1069">
              <a:latin typeface="Times New Roman"/>
              <a:cs typeface="Times New Roman"/>
            </a:endParaRPr>
          </a:p>
          <a:p>
            <a:pPr marL="429673" marR="4939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Node *headNode;  Node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*currentNode,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2335" y="8415627"/>
            <a:ext cx="1963826" cy="49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// contains </a:t>
            </a:r>
            <a:r>
              <a:rPr sz="1069" spc="10" dirty="0">
                <a:latin typeface="Times New Roman"/>
                <a:cs typeface="Times New Roman"/>
              </a:rPr>
              <a:t>the size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endParaRPr sz="1069">
              <a:latin typeface="Times New Roman"/>
              <a:cs typeface="Times New Roman"/>
            </a:endParaRPr>
          </a:p>
          <a:p>
            <a:pPr marL="23459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 points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the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current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55" y="8896405"/>
            <a:ext cx="4852458" cy="49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8235"/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*lastCurrentNode; // last current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class </a:t>
            </a:r>
            <a:r>
              <a:rPr sz="1069" spc="10" dirty="0">
                <a:latin typeface="Times New Roman"/>
                <a:cs typeface="Times New Roman"/>
              </a:rPr>
              <a:t>completed </a:t>
            </a:r>
            <a:r>
              <a:rPr sz="1069" spc="5" dirty="0">
                <a:latin typeface="Times New Roman"/>
                <a:cs typeface="Times New Roman"/>
              </a:rPr>
              <a:t>just </a:t>
            </a:r>
            <a:r>
              <a:rPr sz="1069" spc="10" dirty="0">
                <a:latin typeface="Times New Roman"/>
                <a:cs typeface="Times New Roman"/>
              </a:rPr>
              <a:t>now, can be termed </a:t>
            </a:r>
            <a:r>
              <a:rPr sz="1069" spc="5" dirty="0">
                <a:latin typeface="Times New Roman"/>
                <a:cs typeface="Times New Roman"/>
              </a:rPr>
              <a:t>as list </a:t>
            </a:r>
            <a:r>
              <a:rPr sz="1069" spc="10" dirty="0">
                <a:latin typeface="Times New Roman"/>
                <a:cs typeface="Times New Roman"/>
              </a:rPr>
              <a:t>factory.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included  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4871" y="199704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11388" y="1699578"/>
            <a:ext cx="180887" cy="0"/>
          </a:xfrm>
          <a:custGeom>
            <a:avLst/>
            <a:gdLst/>
            <a:ahLst/>
            <a:cxnLst/>
            <a:rect l="l" t="t" r="r" b="b"/>
            <a:pathLst>
              <a:path w="186055">
                <a:moveTo>
                  <a:pt x="0" y="0"/>
                </a:moveTo>
                <a:lnTo>
                  <a:pt x="18592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907031" y="1985538"/>
            <a:ext cx="361156" cy="228424"/>
          </a:xfrm>
          <a:custGeom>
            <a:avLst/>
            <a:gdLst/>
            <a:ahLst/>
            <a:cxnLst/>
            <a:rect l="l" t="t" r="r" b="b"/>
            <a:pathLst>
              <a:path w="371475" h="234950">
                <a:moveTo>
                  <a:pt x="371094" y="0"/>
                </a:moveTo>
                <a:lnTo>
                  <a:pt x="0" y="0"/>
                </a:lnTo>
                <a:lnTo>
                  <a:pt x="0" y="234696"/>
                </a:lnTo>
                <a:lnTo>
                  <a:pt x="371094" y="234696"/>
                </a:lnTo>
                <a:lnTo>
                  <a:pt x="37109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364740" y="1985538"/>
            <a:ext cx="361774" cy="228424"/>
          </a:xfrm>
          <a:custGeom>
            <a:avLst/>
            <a:gdLst/>
            <a:ahLst/>
            <a:cxnLst/>
            <a:rect l="l" t="t" r="r" b="b"/>
            <a:pathLst>
              <a:path w="372110" h="234950">
                <a:moveTo>
                  <a:pt x="371856" y="0"/>
                </a:moveTo>
                <a:lnTo>
                  <a:pt x="0" y="0"/>
                </a:lnTo>
                <a:lnTo>
                  <a:pt x="0" y="234696"/>
                </a:lnTo>
                <a:lnTo>
                  <a:pt x="371856" y="234696"/>
                </a:lnTo>
                <a:lnTo>
                  <a:pt x="37185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523528" y="1985538"/>
            <a:ext cx="362391" cy="228424"/>
          </a:xfrm>
          <a:custGeom>
            <a:avLst/>
            <a:gdLst/>
            <a:ahLst/>
            <a:cxnLst/>
            <a:rect l="l" t="t" r="r" b="b"/>
            <a:pathLst>
              <a:path w="372745" h="234950">
                <a:moveTo>
                  <a:pt x="372617" y="0"/>
                </a:moveTo>
                <a:lnTo>
                  <a:pt x="0" y="0"/>
                </a:lnTo>
                <a:lnTo>
                  <a:pt x="0" y="234696"/>
                </a:lnTo>
                <a:lnTo>
                  <a:pt x="372617" y="234696"/>
                </a:lnTo>
                <a:lnTo>
                  <a:pt x="37261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066559" y="1985538"/>
            <a:ext cx="361156" cy="228424"/>
          </a:xfrm>
          <a:custGeom>
            <a:avLst/>
            <a:gdLst/>
            <a:ahLst/>
            <a:cxnLst/>
            <a:rect l="l" t="t" r="r" b="b"/>
            <a:pathLst>
              <a:path w="371475" h="234950">
                <a:moveTo>
                  <a:pt x="371093" y="0"/>
                </a:moveTo>
                <a:lnTo>
                  <a:pt x="0" y="0"/>
                </a:lnTo>
                <a:lnTo>
                  <a:pt x="0" y="234696"/>
                </a:lnTo>
                <a:lnTo>
                  <a:pt x="371093" y="234696"/>
                </a:lnTo>
                <a:lnTo>
                  <a:pt x="3710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5138667" y="199714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4901" y="1605984"/>
            <a:ext cx="59019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head</a:t>
            </a:r>
            <a:r>
              <a:rPr sz="1069" spc="24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52517" y="1370400"/>
            <a:ext cx="72169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currentNode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52064" y="1997144"/>
            <a:ext cx="482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Size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81979" y="1985538"/>
            <a:ext cx="361774" cy="228424"/>
          </a:xfrm>
          <a:custGeom>
            <a:avLst/>
            <a:gdLst/>
            <a:ahLst/>
            <a:cxnLst/>
            <a:rect l="l" t="t" r="r" b="b"/>
            <a:pathLst>
              <a:path w="372110" h="234950">
                <a:moveTo>
                  <a:pt x="371855" y="0"/>
                </a:moveTo>
                <a:lnTo>
                  <a:pt x="0" y="0"/>
                </a:lnTo>
                <a:lnTo>
                  <a:pt x="0" y="234696"/>
                </a:lnTo>
                <a:lnTo>
                  <a:pt x="371855" y="234696"/>
                </a:lnTo>
                <a:lnTo>
                  <a:pt x="37185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2977657" y="199862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53346" y="199862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06588" y="1985538"/>
            <a:ext cx="0" cy="228424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6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044825" y="2247054"/>
            <a:ext cx="69762" cy="245709"/>
          </a:xfrm>
          <a:custGeom>
            <a:avLst/>
            <a:gdLst/>
            <a:ahLst/>
            <a:cxnLst/>
            <a:rect l="l" t="t" r="r" b="b"/>
            <a:pathLst>
              <a:path w="71755" h="252730">
                <a:moveTo>
                  <a:pt x="31578" y="71111"/>
                </a:moveTo>
                <a:lnTo>
                  <a:pt x="25146" y="247650"/>
                </a:lnTo>
                <a:lnTo>
                  <a:pt x="25907" y="250698"/>
                </a:lnTo>
                <a:lnTo>
                  <a:pt x="29718" y="252222"/>
                </a:lnTo>
                <a:lnTo>
                  <a:pt x="32766" y="250698"/>
                </a:lnTo>
                <a:lnTo>
                  <a:pt x="34290" y="247650"/>
                </a:lnTo>
                <a:lnTo>
                  <a:pt x="40711" y="71403"/>
                </a:lnTo>
                <a:lnTo>
                  <a:pt x="31578" y="71111"/>
                </a:lnTo>
                <a:close/>
              </a:path>
              <a:path w="71755" h="252730">
                <a:moveTo>
                  <a:pt x="63510" y="54863"/>
                </a:moveTo>
                <a:lnTo>
                  <a:pt x="36575" y="54863"/>
                </a:lnTo>
                <a:lnTo>
                  <a:pt x="39624" y="56387"/>
                </a:lnTo>
                <a:lnTo>
                  <a:pt x="41148" y="59435"/>
                </a:lnTo>
                <a:lnTo>
                  <a:pt x="40711" y="71403"/>
                </a:lnTo>
                <a:lnTo>
                  <a:pt x="71628" y="72389"/>
                </a:lnTo>
                <a:lnTo>
                  <a:pt x="63510" y="54863"/>
                </a:lnTo>
                <a:close/>
              </a:path>
              <a:path w="71755" h="252730">
                <a:moveTo>
                  <a:pt x="36575" y="54863"/>
                </a:moveTo>
                <a:lnTo>
                  <a:pt x="33528" y="56387"/>
                </a:lnTo>
                <a:lnTo>
                  <a:pt x="32004" y="59435"/>
                </a:lnTo>
                <a:lnTo>
                  <a:pt x="31578" y="71111"/>
                </a:lnTo>
                <a:lnTo>
                  <a:pt x="40711" y="71403"/>
                </a:lnTo>
                <a:lnTo>
                  <a:pt x="41148" y="59435"/>
                </a:lnTo>
                <a:lnTo>
                  <a:pt x="39624" y="56387"/>
                </a:lnTo>
                <a:lnTo>
                  <a:pt x="36575" y="54863"/>
                </a:lnTo>
                <a:close/>
              </a:path>
              <a:path w="71755" h="252730">
                <a:moveTo>
                  <a:pt x="38100" y="0"/>
                </a:moveTo>
                <a:lnTo>
                  <a:pt x="0" y="70103"/>
                </a:lnTo>
                <a:lnTo>
                  <a:pt x="31578" y="71111"/>
                </a:lnTo>
                <a:lnTo>
                  <a:pt x="32004" y="59435"/>
                </a:lnTo>
                <a:lnTo>
                  <a:pt x="33528" y="56387"/>
                </a:lnTo>
                <a:lnTo>
                  <a:pt x="36575" y="54863"/>
                </a:lnTo>
                <a:lnTo>
                  <a:pt x="63510" y="5486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222750" y="1985538"/>
            <a:ext cx="0" cy="228424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6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605511" y="1985538"/>
            <a:ext cx="0" cy="228424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6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5306588" y="2018135"/>
            <a:ext cx="121003" cy="172244"/>
          </a:xfrm>
          <a:custGeom>
            <a:avLst/>
            <a:gdLst/>
            <a:ahLst/>
            <a:cxnLst/>
            <a:rect l="l" t="t" r="r" b="b"/>
            <a:pathLst>
              <a:path w="124460" h="177164">
                <a:moveTo>
                  <a:pt x="124206" y="0"/>
                </a:moveTo>
                <a:lnTo>
                  <a:pt x="0" y="17678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619587" y="2067772"/>
            <a:ext cx="274108" cy="66675"/>
          </a:xfrm>
          <a:custGeom>
            <a:avLst/>
            <a:gdLst/>
            <a:ahLst/>
            <a:cxnLst/>
            <a:rect l="l" t="t" r="r" b="b"/>
            <a:pathLst>
              <a:path w="281939" h="68580">
                <a:moveTo>
                  <a:pt x="265195" y="34338"/>
                </a:moveTo>
                <a:lnTo>
                  <a:pt x="223266" y="60959"/>
                </a:lnTo>
                <a:lnTo>
                  <a:pt x="220980" y="63245"/>
                </a:lnTo>
                <a:lnTo>
                  <a:pt x="221742" y="67055"/>
                </a:lnTo>
                <a:lnTo>
                  <a:pt x="224790" y="68579"/>
                </a:lnTo>
                <a:lnTo>
                  <a:pt x="227837" y="68579"/>
                </a:lnTo>
                <a:lnTo>
                  <a:pt x="274726" y="38861"/>
                </a:lnTo>
                <a:lnTo>
                  <a:pt x="273557" y="38861"/>
                </a:lnTo>
                <a:lnTo>
                  <a:pt x="275487" y="38379"/>
                </a:lnTo>
                <a:lnTo>
                  <a:pt x="275928" y="38100"/>
                </a:lnTo>
                <a:lnTo>
                  <a:pt x="271272" y="38100"/>
                </a:lnTo>
                <a:lnTo>
                  <a:pt x="265195" y="34338"/>
                </a:lnTo>
                <a:close/>
              </a:path>
              <a:path w="281939" h="68580">
                <a:moveTo>
                  <a:pt x="4572" y="29717"/>
                </a:moveTo>
                <a:lnTo>
                  <a:pt x="1524" y="31241"/>
                </a:lnTo>
                <a:lnTo>
                  <a:pt x="0" y="34289"/>
                </a:lnTo>
                <a:lnTo>
                  <a:pt x="1524" y="37337"/>
                </a:lnTo>
                <a:lnTo>
                  <a:pt x="4572" y="38861"/>
                </a:lnTo>
                <a:lnTo>
                  <a:pt x="258070" y="38861"/>
                </a:lnTo>
                <a:lnTo>
                  <a:pt x="265195" y="34338"/>
                </a:lnTo>
                <a:lnTo>
                  <a:pt x="258895" y="30438"/>
                </a:lnTo>
                <a:lnTo>
                  <a:pt x="4572" y="29717"/>
                </a:lnTo>
                <a:close/>
              </a:path>
              <a:path w="281939" h="68580">
                <a:moveTo>
                  <a:pt x="275487" y="38379"/>
                </a:moveTo>
                <a:lnTo>
                  <a:pt x="273557" y="38861"/>
                </a:lnTo>
                <a:lnTo>
                  <a:pt x="274726" y="38861"/>
                </a:lnTo>
                <a:lnTo>
                  <a:pt x="275487" y="38379"/>
                </a:lnTo>
                <a:close/>
              </a:path>
              <a:path w="281939" h="68580">
                <a:moveTo>
                  <a:pt x="276836" y="37524"/>
                </a:moveTo>
                <a:lnTo>
                  <a:pt x="275487" y="38379"/>
                </a:lnTo>
                <a:lnTo>
                  <a:pt x="276606" y="38100"/>
                </a:lnTo>
                <a:lnTo>
                  <a:pt x="276836" y="37524"/>
                </a:lnTo>
                <a:close/>
              </a:path>
              <a:path w="281939" h="68580">
                <a:moveTo>
                  <a:pt x="271272" y="30479"/>
                </a:moveTo>
                <a:lnTo>
                  <a:pt x="265195" y="34338"/>
                </a:lnTo>
                <a:lnTo>
                  <a:pt x="271272" y="38100"/>
                </a:lnTo>
                <a:lnTo>
                  <a:pt x="271272" y="30479"/>
                </a:lnTo>
                <a:close/>
              </a:path>
              <a:path w="281939" h="68580">
                <a:moveTo>
                  <a:pt x="273557" y="30479"/>
                </a:moveTo>
                <a:lnTo>
                  <a:pt x="271272" y="30479"/>
                </a:lnTo>
                <a:lnTo>
                  <a:pt x="271272" y="38100"/>
                </a:lnTo>
                <a:lnTo>
                  <a:pt x="275928" y="38100"/>
                </a:lnTo>
                <a:lnTo>
                  <a:pt x="276836" y="37524"/>
                </a:lnTo>
                <a:lnTo>
                  <a:pt x="278130" y="34289"/>
                </a:lnTo>
                <a:lnTo>
                  <a:pt x="276606" y="31241"/>
                </a:lnTo>
                <a:lnTo>
                  <a:pt x="273557" y="30479"/>
                </a:lnTo>
                <a:close/>
              </a:path>
              <a:path w="281939" h="68580">
                <a:moveTo>
                  <a:pt x="224790" y="0"/>
                </a:moveTo>
                <a:lnTo>
                  <a:pt x="221742" y="2285"/>
                </a:lnTo>
                <a:lnTo>
                  <a:pt x="220980" y="5333"/>
                </a:lnTo>
                <a:lnTo>
                  <a:pt x="223266" y="8381"/>
                </a:lnTo>
                <a:lnTo>
                  <a:pt x="258895" y="30438"/>
                </a:lnTo>
                <a:lnTo>
                  <a:pt x="273557" y="30479"/>
                </a:lnTo>
                <a:lnTo>
                  <a:pt x="276606" y="31241"/>
                </a:lnTo>
                <a:lnTo>
                  <a:pt x="278130" y="34289"/>
                </a:lnTo>
                <a:lnTo>
                  <a:pt x="276836" y="37524"/>
                </a:lnTo>
                <a:lnTo>
                  <a:pt x="281940" y="34289"/>
                </a:lnTo>
                <a:lnTo>
                  <a:pt x="227837" y="761"/>
                </a:lnTo>
                <a:lnTo>
                  <a:pt x="224790" y="0"/>
                </a:lnTo>
                <a:close/>
              </a:path>
              <a:path w="281939" h="68580">
                <a:moveTo>
                  <a:pt x="258895" y="30438"/>
                </a:moveTo>
                <a:lnTo>
                  <a:pt x="265195" y="34338"/>
                </a:lnTo>
                <a:lnTo>
                  <a:pt x="271272" y="30479"/>
                </a:lnTo>
                <a:lnTo>
                  <a:pt x="273557" y="30479"/>
                </a:lnTo>
                <a:lnTo>
                  <a:pt x="258895" y="304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283498" y="2067772"/>
            <a:ext cx="230893" cy="66675"/>
          </a:xfrm>
          <a:custGeom>
            <a:avLst/>
            <a:gdLst/>
            <a:ahLst/>
            <a:cxnLst/>
            <a:rect l="l" t="t" r="r" b="b"/>
            <a:pathLst>
              <a:path w="237489" h="68580">
                <a:moveTo>
                  <a:pt x="220159" y="34289"/>
                </a:moveTo>
                <a:lnTo>
                  <a:pt x="178307" y="60197"/>
                </a:lnTo>
                <a:lnTo>
                  <a:pt x="176783" y="63245"/>
                </a:lnTo>
                <a:lnTo>
                  <a:pt x="176783" y="67055"/>
                </a:lnTo>
                <a:lnTo>
                  <a:pt x="179831" y="68579"/>
                </a:lnTo>
                <a:lnTo>
                  <a:pt x="182879" y="67817"/>
                </a:lnTo>
                <a:lnTo>
                  <a:pt x="229604" y="38861"/>
                </a:lnTo>
                <a:lnTo>
                  <a:pt x="228600" y="38861"/>
                </a:lnTo>
                <a:lnTo>
                  <a:pt x="230283" y="38441"/>
                </a:lnTo>
                <a:lnTo>
                  <a:pt x="230834" y="38100"/>
                </a:lnTo>
                <a:lnTo>
                  <a:pt x="226313" y="38100"/>
                </a:lnTo>
                <a:lnTo>
                  <a:pt x="220159" y="34289"/>
                </a:lnTo>
                <a:close/>
              </a:path>
              <a:path w="237489" h="68580">
                <a:moveTo>
                  <a:pt x="4571" y="29717"/>
                </a:moveTo>
                <a:lnTo>
                  <a:pt x="1524" y="31241"/>
                </a:lnTo>
                <a:lnTo>
                  <a:pt x="0" y="34289"/>
                </a:lnTo>
                <a:lnTo>
                  <a:pt x="1524" y="37337"/>
                </a:lnTo>
                <a:lnTo>
                  <a:pt x="4571" y="38861"/>
                </a:lnTo>
                <a:lnTo>
                  <a:pt x="212773" y="38861"/>
                </a:lnTo>
                <a:lnTo>
                  <a:pt x="220159" y="34289"/>
                </a:lnTo>
                <a:lnTo>
                  <a:pt x="213924" y="30430"/>
                </a:lnTo>
                <a:lnTo>
                  <a:pt x="4571" y="29717"/>
                </a:lnTo>
                <a:close/>
              </a:path>
              <a:path w="237489" h="68580">
                <a:moveTo>
                  <a:pt x="230283" y="38441"/>
                </a:moveTo>
                <a:lnTo>
                  <a:pt x="228600" y="38861"/>
                </a:lnTo>
                <a:lnTo>
                  <a:pt x="229604" y="38861"/>
                </a:lnTo>
                <a:lnTo>
                  <a:pt x="230283" y="38441"/>
                </a:lnTo>
                <a:close/>
              </a:path>
              <a:path w="237489" h="68580">
                <a:moveTo>
                  <a:pt x="231916" y="37429"/>
                </a:moveTo>
                <a:lnTo>
                  <a:pt x="230283" y="38441"/>
                </a:lnTo>
                <a:lnTo>
                  <a:pt x="231648" y="38100"/>
                </a:lnTo>
                <a:lnTo>
                  <a:pt x="231916" y="37429"/>
                </a:lnTo>
                <a:close/>
              </a:path>
              <a:path w="237489" h="68580">
                <a:moveTo>
                  <a:pt x="226313" y="30479"/>
                </a:moveTo>
                <a:lnTo>
                  <a:pt x="220159" y="34289"/>
                </a:lnTo>
                <a:lnTo>
                  <a:pt x="226313" y="38100"/>
                </a:lnTo>
                <a:lnTo>
                  <a:pt x="226313" y="30479"/>
                </a:lnTo>
                <a:close/>
              </a:path>
              <a:path w="237489" h="68580">
                <a:moveTo>
                  <a:pt x="228600" y="30479"/>
                </a:moveTo>
                <a:lnTo>
                  <a:pt x="226313" y="30479"/>
                </a:lnTo>
                <a:lnTo>
                  <a:pt x="226313" y="38100"/>
                </a:lnTo>
                <a:lnTo>
                  <a:pt x="230834" y="38100"/>
                </a:lnTo>
                <a:lnTo>
                  <a:pt x="231916" y="37429"/>
                </a:lnTo>
                <a:lnTo>
                  <a:pt x="233171" y="34289"/>
                </a:lnTo>
                <a:lnTo>
                  <a:pt x="231648" y="31241"/>
                </a:lnTo>
                <a:lnTo>
                  <a:pt x="228600" y="30479"/>
                </a:lnTo>
                <a:close/>
              </a:path>
              <a:path w="237489" h="68580">
                <a:moveTo>
                  <a:pt x="179831" y="0"/>
                </a:moveTo>
                <a:lnTo>
                  <a:pt x="176783" y="2285"/>
                </a:lnTo>
                <a:lnTo>
                  <a:pt x="176783" y="5333"/>
                </a:lnTo>
                <a:lnTo>
                  <a:pt x="178307" y="8381"/>
                </a:lnTo>
                <a:lnTo>
                  <a:pt x="213924" y="30430"/>
                </a:lnTo>
                <a:lnTo>
                  <a:pt x="228600" y="30479"/>
                </a:lnTo>
                <a:lnTo>
                  <a:pt x="231648" y="31241"/>
                </a:lnTo>
                <a:lnTo>
                  <a:pt x="233171" y="34289"/>
                </a:lnTo>
                <a:lnTo>
                  <a:pt x="231916" y="37429"/>
                </a:lnTo>
                <a:lnTo>
                  <a:pt x="236981" y="34289"/>
                </a:lnTo>
                <a:lnTo>
                  <a:pt x="183641" y="761"/>
                </a:lnTo>
                <a:lnTo>
                  <a:pt x="179831" y="0"/>
                </a:lnTo>
                <a:close/>
              </a:path>
              <a:path w="237489" h="68580">
                <a:moveTo>
                  <a:pt x="213924" y="30430"/>
                </a:moveTo>
                <a:lnTo>
                  <a:pt x="220159" y="34289"/>
                </a:lnTo>
                <a:lnTo>
                  <a:pt x="226313" y="30479"/>
                </a:lnTo>
                <a:lnTo>
                  <a:pt x="228600" y="30479"/>
                </a:lnTo>
                <a:lnTo>
                  <a:pt x="213924" y="30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823566" y="2059622"/>
            <a:ext cx="230893" cy="66058"/>
          </a:xfrm>
          <a:custGeom>
            <a:avLst/>
            <a:gdLst/>
            <a:ahLst/>
            <a:cxnLst/>
            <a:rect l="l" t="t" r="r" b="b"/>
            <a:pathLst>
              <a:path w="237489" h="67944">
                <a:moveTo>
                  <a:pt x="183641" y="0"/>
                </a:moveTo>
                <a:lnTo>
                  <a:pt x="179831" y="0"/>
                </a:lnTo>
                <a:lnTo>
                  <a:pt x="177545" y="1524"/>
                </a:lnTo>
                <a:lnTo>
                  <a:pt x="176783" y="5334"/>
                </a:lnTo>
                <a:lnTo>
                  <a:pt x="178307" y="7620"/>
                </a:lnTo>
                <a:lnTo>
                  <a:pt x="213028" y="29665"/>
                </a:lnTo>
                <a:lnTo>
                  <a:pt x="228600" y="29718"/>
                </a:lnTo>
                <a:lnTo>
                  <a:pt x="231647" y="31242"/>
                </a:lnTo>
                <a:lnTo>
                  <a:pt x="233171" y="34290"/>
                </a:lnTo>
                <a:lnTo>
                  <a:pt x="231647" y="37338"/>
                </a:lnTo>
                <a:lnTo>
                  <a:pt x="228600" y="38862"/>
                </a:lnTo>
                <a:lnTo>
                  <a:pt x="212773" y="38862"/>
                </a:lnTo>
                <a:lnTo>
                  <a:pt x="178307" y="60198"/>
                </a:lnTo>
                <a:lnTo>
                  <a:pt x="176783" y="62484"/>
                </a:lnTo>
                <a:lnTo>
                  <a:pt x="176783" y="66294"/>
                </a:lnTo>
                <a:lnTo>
                  <a:pt x="179831" y="67818"/>
                </a:lnTo>
                <a:lnTo>
                  <a:pt x="182879" y="67818"/>
                </a:lnTo>
                <a:lnTo>
                  <a:pt x="229604" y="38862"/>
                </a:lnTo>
                <a:lnTo>
                  <a:pt x="228600" y="38862"/>
                </a:lnTo>
                <a:lnTo>
                  <a:pt x="229690" y="38808"/>
                </a:lnTo>
                <a:lnTo>
                  <a:pt x="236981" y="34290"/>
                </a:lnTo>
                <a:lnTo>
                  <a:pt x="183641" y="0"/>
                </a:lnTo>
                <a:close/>
              </a:path>
              <a:path w="237489" h="67944">
                <a:moveTo>
                  <a:pt x="220237" y="34241"/>
                </a:moveTo>
                <a:lnTo>
                  <a:pt x="212860" y="38808"/>
                </a:lnTo>
                <a:lnTo>
                  <a:pt x="228600" y="38862"/>
                </a:lnTo>
                <a:lnTo>
                  <a:pt x="230124" y="38100"/>
                </a:lnTo>
                <a:lnTo>
                  <a:pt x="226313" y="38100"/>
                </a:lnTo>
                <a:lnTo>
                  <a:pt x="220237" y="34241"/>
                </a:lnTo>
                <a:close/>
              </a:path>
              <a:path w="237489" h="67944">
                <a:moveTo>
                  <a:pt x="4571" y="28955"/>
                </a:moveTo>
                <a:lnTo>
                  <a:pt x="1523" y="30479"/>
                </a:lnTo>
                <a:lnTo>
                  <a:pt x="0" y="33527"/>
                </a:lnTo>
                <a:lnTo>
                  <a:pt x="1523" y="36575"/>
                </a:lnTo>
                <a:lnTo>
                  <a:pt x="4571" y="38100"/>
                </a:lnTo>
                <a:lnTo>
                  <a:pt x="212860" y="38808"/>
                </a:lnTo>
                <a:lnTo>
                  <a:pt x="220237" y="34241"/>
                </a:lnTo>
                <a:lnTo>
                  <a:pt x="213028" y="29665"/>
                </a:lnTo>
                <a:lnTo>
                  <a:pt x="4571" y="28955"/>
                </a:lnTo>
                <a:close/>
              </a:path>
              <a:path w="237489" h="67944">
                <a:moveTo>
                  <a:pt x="226313" y="30479"/>
                </a:moveTo>
                <a:lnTo>
                  <a:pt x="220237" y="34241"/>
                </a:lnTo>
                <a:lnTo>
                  <a:pt x="226313" y="38100"/>
                </a:lnTo>
                <a:lnTo>
                  <a:pt x="226313" y="30479"/>
                </a:lnTo>
                <a:close/>
              </a:path>
              <a:path w="237489" h="67944">
                <a:moveTo>
                  <a:pt x="230123" y="30479"/>
                </a:moveTo>
                <a:lnTo>
                  <a:pt x="226313" y="30479"/>
                </a:lnTo>
                <a:lnTo>
                  <a:pt x="226313" y="38100"/>
                </a:lnTo>
                <a:lnTo>
                  <a:pt x="230124" y="38100"/>
                </a:lnTo>
                <a:lnTo>
                  <a:pt x="231647" y="37338"/>
                </a:lnTo>
                <a:lnTo>
                  <a:pt x="233171" y="34290"/>
                </a:lnTo>
                <a:lnTo>
                  <a:pt x="231647" y="31242"/>
                </a:lnTo>
                <a:lnTo>
                  <a:pt x="230123" y="30479"/>
                </a:lnTo>
                <a:close/>
              </a:path>
              <a:path w="237489" h="67944">
                <a:moveTo>
                  <a:pt x="213028" y="29665"/>
                </a:moveTo>
                <a:lnTo>
                  <a:pt x="220237" y="34241"/>
                </a:lnTo>
                <a:lnTo>
                  <a:pt x="226313" y="30479"/>
                </a:lnTo>
                <a:lnTo>
                  <a:pt x="230123" y="30479"/>
                </a:lnTo>
                <a:lnTo>
                  <a:pt x="228600" y="29718"/>
                </a:lnTo>
                <a:lnTo>
                  <a:pt x="213028" y="29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359554" y="1695872"/>
            <a:ext cx="66675" cy="259292"/>
          </a:xfrm>
          <a:custGeom>
            <a:avLst/>
            <a:gdLst/>
            <a:ahLst/>
            <a:cxnLst/>
            <a:rect l="l" t="t" r="r" b="b"/>
            <a:pathLst>
              <a:path w="68580" h="266700">
                <a:moveTo>
                  <a:pt x="5334" y="206501"/>
                </a:moveTo>
                <a:lnTo>
                  <a:pt x="2286" y="207263"/>
                </a:lnTo>
                <a:lnTo>
                  <a:pt x="0" y="210311"/>
                </a:lnTo>
                <a:lnTo>
                  <a:pt x="762" y="213359"/>
                </a:lnTo>
                <a:lnTo>
                  <a:pt x="35813" y="266700"/>
                </a:lnTo>
                <a:lnTo>
                  <a:pt x="38036" y="262889"/>
                </a:lnTo>
                <a:lnTo>
                  <a:pt x="35813" y="262889"/>
                </a:lnTo>
                <a:lnTo>
                  <a:pt x="32766" y="261365"/>
                </a:lnTo>
                <a:lnTo>
                  <a:pt x="31242" y="258317"/>
                </a:lnTo>
                <a:lnTo>
                  <a:pt x="30935" y="243746"/>
                </a:lnTo>
                <a:lnTo>
                  <a:pt x="8381" y="208787"/>
                </a:lnTo>
                <a:lnTo>
                  <a:pt x="5334" y="206501"/>
                </a:lnTo>
                <a:close/>
              </a:path>
              <a:path w="68580" h="266700">
                <a:moveTo>
                  <a:pt x="30935" y="243746"/>
                </a:moveTo>
                <a:lnTo>
                  <a:pt x="31242" y="258317"/>
                </a:lnTo>
                <a:lnTo>
                  <a:pt x="32766" y="261365"/>
                </a:lnTo>
                <a:lnTo>
                  <a:pt x="35813" y="262889"/>
                </a:lnTo>
                <a:lnTo>
                  <a:pt x="38862" y="261365"/>
                </a:lnTo>
                <a:lnTo>
                  <a:pt x="39624" y="258317"/>
                </a:lnTo>
                <a:lnTo>
                  <a:pt x="39575" y="256031"/>
                </a:lnTo>
                <a:lnTo>
                  <a:pt x="32004" y="256031"/>
                </a:lnTo>
                <a:lnTo>
                  <a:pt x="35245" y="250425"/>
                </a:lnTo>
                <a:lnTo>
                  <a:pt x="30935" y="243746"/>
                </a:lnTo>
                <a:close/>
              </a:path>
              <a:path w="68580" h="266700">
                <a:moveTo>
                  <a:pt x="66293" y="205739"/>
                </a:moveTo>
                <a:lnTo>
                  <a:pt x="63246" y="205739"/>
                </a:lnTo>
                <a:lnTo>
                  <a:pt x="60198" y="207263"/>
                </a:lnTo>
                <a:lnTo>
                  <a:pt x="39310" y="243394"/>
                </a:lnTo>
                <a:lnTo>
                  <a:pt x="39624" y="258317"/>
                </a:lnTo>
                <a:lnTo>
                  <a:pt x="38862" y="261365"/>
                </a:lnTo>
                <a:lnTo>
                  <a:pt x="35813" y="262889"/>
                </a:lnTo>
                <a:lnTo>
                  <a:pt x="38036" y="262889"/>
                </a:lnTo>
                <a:lnTo>
                  <a:pt x="67818" y="211835"/>
                </a:lnTo>
                <a:lnTo>
                  <a:pt x="68580" y="208787"/>
                </a:lnTo>
                <a:lnTo>
                  <a:pt x="66293" y="205739"/>
                </a:lnTo>
                <a:close/>
              </a:path>
              <a:path w="68580" h="266700">
                <a:moveTo>
                  <a:pt x="35245" y="250425"/>
                </a:moveTo>
                <a:lnTo>
                  <a:pt x="32004" y="256031"/>
                </a:lnTo>
                <a:lnTo>
                  <a:pt x="38862" y="256031"/>
                </a:lnTo>
                <a:lnTo>
                  <a:pt x="35245" y="250425"/>
                </a:lnTo>
                <a:close/>
              </a:path>
              <a:path w="68580" h="266700">
                <a:moveTo>
                  <a:pt x="39310" y="243394"/>
                </a:moveTo>
                <a:lnTo>
                  <a:pt x="35245" y="250425"/>
                </a:lnTo>
                <a:lnTo>
                  <a:pt x="38862" y="256031"/>
                </a:lnTo>
                <a:lnTo>
                  <a:pt x="39575" y="256031"/>
                </a:lnTo>
                <a:lnTo>
                  <a:pt x="39310" y="243394"/>
                </a:lnTo>
                <a:close/>
              </a:path>
              <a:path w="68580" h="266700">
                <a:moveTo>
                  <a:pt x="29718" y="0"/>
                </a:moveTo>
                <a:lnTo>
                  <a:pt x="26669" y="1524"/>
                </a:lnTo>
                <a:lnTo>
                  <a:pt x="25907" y="4571"/>
                </a:lnTo>
                <a:lnTo>
                  <a:pt x="30935" y="243746"/>
                </a:lnTo>
                <a:lnTo>
                  <a:pt x="35245" y="250425"/>
                </a:lnTo>
                <a:lnTo>
                  <a:pt x="39310" y="243394"/>
                </a:lnTo>
                <a:lnTo>
                  <a:pt x="34290" y="4571"/>
                </a:lnTo>
                <a:lnTo>
                  <a:pt x="33528" y="1524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559704" y="1612899"/>
            <a:ext cx="72231" cy="354365"/>
          </a:xfrm>
          <a:custGeom>
            <a:avLst/>
            <a:gdLst/>
            <a:ahLst/>
            <a:cxnLst/>
            <a:rect l="l" t="t" r="r" b="b"/>
            <a:pathLst>
              <a:path w="74295" h="364490">
                <a:moveTo>
                  <a:pt x="6857" y="298703"/>
                </a:moveTo>
                <a:lnTo>
                  <a:pt x="3810" y="300227"/>
                </a:lnTo>
                <a:lnTo>
                  <a:pt x="1524" y="301751"/>
                </a:lnTo>
                <a:lnTo>
                  <a:pt x="0" y="305561"/>
                </a:lnTo>
                <a:lnTo>
                  <a:pt x="2286" y="308609"/>
                </a:lnTo>
                <a:lnTo>
                  <a:pt x="38100" y="364235"/>
                </a:lnTo>
                <a:lnTo>
                  <a:pt x="44957" y="352805"/>
                </a:lnTo>
                <a:lnTo>
                  <a:pt x="32003" y="352805"/>
                </a:lnTo>
                <a:lnTo>
                  <a:pt x="31642" y="331900"/>
                </a:lnTo>
                <a:lnTo>
                  <a:pt x="12191" y="301751"/>
                </a:lnTo>
                <a:lnTo>
                  <a:pt x="10667" y="299465"/>
                </a:lnTo>
                <a:lnTo>
                  <a:pt x="6857" y="298703"/>
                </a:lnTo>
                <a:close/>
              </a:path>
              <a:path w="74295" h="364490">
                <a:moveTo>
                  <a:pt x="31642" y="331900"/>
                </a:moveTo>
                <a:lnTo>
                  <a:pt x="32003" y="352805"/>
                </a:lnTo>
                <a:lnTo>
                  <a:pt x="43434" y="352805"/>
                </a:lnTo>
                <a:lnTo>
                  <a:pt x="43387" y="349757"/>
                </a:lnTo>
                <a:lnTo>
                  <a:pt x="32765" y="349757"/>
                </a:lnTo>
                <a:lnTo>
                  <a:pt x="37749" y="341365"/>
                </a:lnTo>
                <a:lnTo>
                  <a:pt x="31642" y="331900"/>
                </a:lnTo>
                <a:close/>
              </a:path>
              <a:path w="74295" h="364490">
                <a:moveTo>
                  <a:pt x="67055" y="297179"/>
                </a:moveTo>
                <a:lnTo>
                  <a:pt x="63245" y="298703"/>
                </a:lnTo>
                <a:lnTo>
                  <a:pt x="61722" y="300989"/>
                </a:lnTo>
                <a:lnTo>
                  <a:pt x="43124" y="332312"/>
                </a:lnTo>
                <a:lnTo>
                  <a:pt x="43434" y="352805"/>
                </a:lnTo>
                <a:lnTo>
                  <a:pt x="44957" y="352805"/>
                </a:lnTo>
                <a:lnTo>
                  <a:pt x="72389" y="307085"/>
                </a:lnTo>
                <a:lnTo>
                  <a:pt x="73913" y="304800"/>
                </a:lnTo>
                <a:lnTo>
                  <a:pt x="73151" y="300989"/>
                </a:lnTo>
                <a:lnTo>
                  <a:pt x="70103" y="299465"/>
                </a:lnTo>
                <a:lnTo>
                  <a:pt x="67055" y="297179"/>
                </a:lnTo>
                <a:close/>
              </a:path>
              <a:path w="74295" h="364490">
                <a:moveTo>
                  <a:pt x="37749" y="341365"/>
                </a:moveTo>
                <a:lnTo>
                  <a:pt x="32765" y="349757"/>
                </a:lnTo>
                <a:lnTo>
                  <a:pt x="42672" y="348996"/>
                </a:lnTo>
                <a:lnTo>
                  <a:pt x="37749" y="341365"/>
                </a:lnTo>
                <a:close/>
              </a:path>
              <a:path w="74295" h="364490">
                <a:moveTo>
                  <a:pt x="43124" y="332312"/>
                </a:moveTo>
                <a:lnTo>
                  <a:pt x="37749" y="341365"/>
                </a:lnTo>
                <a:lnTo>
                  <a:pt x="42672" y="348996"/>
                </a:lnTo>
                <a:lnTo>
                  <a:pt x="32765" y="349757"/>
                </a:lnTo>
                <a:lnTo>
                  <a:pt x="43387" y="349757"/>
                </a:lnTo>
                <a:lnTo>
                  <a:pt x="43124" y="332312"/>
                </a:lnTo>
                <a:close/>
              </a:path>
              <a:path w="74295" h="364490">
                <a:moveTo>
                  <a:pt x="38100" y="0"/>
                </a:moveTo>
                <a:lnTo>
                  <a:pt x="25907" y="0"/>
                </a:lnTo>
                <a:lnTo>
                  <a:pt x="31642" y="331900"/>
                </a:lnTo>
                <a:lnTo>
                  <a:pt x="37749" y="341365"/>
                </a:lnTo>
                <a:lnTo>
                  <a:pt x="43124" y="332312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775412" y="1988502"/>
            <a:ext cx="1235" cy="229041"/>
          </a:xfrm>
          <a:custGeom>
            <a:avLst/>
            <a:gdLst/>
            <a:ahLst/>
            <a:cxnLst/>
            <a:rect l="l" t="t" r="r" b="b"/>
            <a:pathLst>
              <a:path w="1270" h="235585">
                <a:moveTo>
                  <a:pt x="0" y="0"/>
                </a:moveTo>
                <a:lnTo>
                  <a:pt x="762" y="2354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146319" y="1988502"/>
            <a:ext cx="0" cy="229041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0"/>
                </a:moveTo>
                <a:lnTo>
                  <a:pt x="0" y="2354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656629" y="1578821"/>
            <a:ext cx="549451" cy="279047"/>
          </a:xfrm>
          <a:custGeom>
            <a:avLst/>
            <a:gdLst/>
            <a:ahLst/>
            <a:cxnLst/>
            <a:rect l="l" t="t" r="r" b="b"/>
            <a:pathLst>
              <a:path w="565150" h="287019">
                <a:moveTo>
                  <a:pt x="281940" y="0"/>
                </a:moveTo>
                <a:lnTo>
                  <a:pt x="217376" y="3776"/>
                </a:lnTo>
                <a:lnTo>
                  <a:pt x="158065" y="14537"/>
                </a:lnTo>
                <a:lnTo>
                  <a:pt x="105711" y="31430"/>
                </a:lnTo>
                <a:lnTo>
                  <a:pt x="62021" y="53602"/>
                </a:lnTo>
                <a:lnTo>
                  <a:pt x="28702" y="80198"/>
                </a:lnTo>
                <a:lnTo>
                  <a:pt x="0" y="143255"/>
                </a:lnTo>
                <a:lnTo>
                  <a:pt x="7460" y="176144"/>
                </a:lnTo>
                <a:lnTo>
                  <a:pt x="62021" y="232909"/>
                </a:lnTo>
                <a:lnTo>
                  <a:pt x="105711" y="255081"/>
                </a:lnTo>
                <a:lnTo>
                  <a:pt x="158065" y="271974"/>
                </a:lnTo>
                <a:lnTo>
                  <a:pt x="217376" y="282735"/>
                </a:lnTo>
                <a:lnTo>
                  <a:pt x="281940" y="286511"/>
                </a:lnTo>
                <a:lnTo>
                  <a:pt x="346785" y="282735"/>
                </a:lnTo>
                <a:lnTo>
                  <a:pt x="406299" y="271974"/>
                </a:lnTo>
                <a:lnTo>
                  <a:pt x="458788" y="255081"/>
                </a:lnTo>
                <a:lnTo>
                  <a:pt x="502560" y="232909"/>
                </a:lnTo>
                <a:lnTo>
                  <a:pt x="535921" y="206313"/>
                </a:lnTo>
                <a:lnTo>
                  <a:pt x="564642" y="143255"/>
                </a:lnTo>
                <a:lnTo>
                  <a:pt x="557179" y="110367"/>
                </a:lnTo>
                <a:lnTo>
                  <a:pt x="502560" y="53602"/>
                </a:lnTo>
                <a:lnTo>
                  <a:pt x="458788" y="31430"/>
                </a:lnTo>
                <a:lnTo>
                  <a:pt x="406299" y="14537"/>
                </a:lnTo>
                <a:lnTo>
                  <a:pt x="346785" y="3776"/>
                </a:lnTo>
                <a:lnTo>
                  <a:pt x="28194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2759851" y="1614875"/>
            <a:ext cx="34325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Step1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01141" y="1815148"/>
            <a:ext cx="919868" cy="229658"/>
          </a:xfrm>
          <a:custGeom>
            <a:avLst/>
            <a:gdLst/>
            <a:ahLst/>
            <a:cxnLst/>
            <a:rect l="l" t="t" r="r" b="b"/>
            <a:pathLst>
              <a:path w="946150" h="236219">
                <a:moveTo>
                  <a:pt x="672084" y="0"/>
                </a:moveTo>
                <a:lnTo>
                  <a:pt x="615696" y="0"/>
                </a:lnTo>
                <a:lnTo>
                  <a:pt x="595884" y="761"/>
                </a:lnTo>
                <a:lnTo>
                  <a:pt x="575310" y="761"/>
                </a:lnTo>
                <a:lnTo>
                  <a:pt x="554736" y="2285"/>
                </a:lnTo>
                <a:lnTo>
                  <a:pt x="534162" y="3048"/>
                </a:lnTo>
                <a:lnTo>
                  <a:pt x="470153" y="7620"/>
                </a:lnTo>
                <a:lnTo>
                  <a:pt x="427482" y="11429"/>
                </a:lnTo>
                <a:lnTo>
                  <a:pt x="406146" y="12953"/>
                </a:lnTo>
                <a:lnTo>
                  <a:pt x="384810" y="15239"/>
                </a:lnTo>
                <a:lnTo>
                  <a:pt x="364236" y="18287"/>
                </a:lnTo>
                <a:lnTo>
                  <a:pt x="324612" y="22859"/>
                </a:lnTo>
                <a:lnTo>
                  <a:pt x="304800" y="25907"/>
                </a:lnTo>
                <a:lnTo>
                  <a:pt x="268224" y="32003"/>
                </a:lnTo>
                <a:lnTo>
                  <a:pt x="233934" y="38100"/>
                </a:lnTo>
                <a:lnTo>
                  <a:pt x="218694" y="41148"/>
                </a:lnTo>
                <a:lnTo>
                  <a:pt x="204215" y="44957"/>
                </a:lnTo>
                <a:lnTo>
                  <a:pt x="183642" y="49529"/>
                </a:lnTo>
                <a:lnTo>
                  <a:pt x="177546" y="51815"/>
                </a:lnTo>
                <a:lnTo>
                  <a:pt x="166115" y="54863"/>
                </a:lnTo>
                <a:lnTo>
                  <a:pt x="154686" y="58674"/>
                </a:lnTo>
                <a:lnTo>
                  <a:pt x="115824" y="76200"/>
                </a:lnTo>
                <a:lnTo>
                  <a:pt x="77724" y="100583"/>
                </a:lnTo>
                <a:lnTo>
                  <a:pt x="60198" y="117348"/>
                </a:lnTo>
                <a:lnTo>
                  <a:pt x="54863" y="122681"/>
                </a:lnTo>
                <a:lnTo>
                  <a:pt x="25908" y="165353"/>
                </a:lnTo>
                <a:lnTo>
                  <a:pt x="9144" y="204215"/>
                </a:lnTo>
                <a:lnTo>
                  <a:pt x="0" y="230124"/>
                </a:lnTo>
                <a:lnTo>
                  <a:pt x="0" y="233933"/>
                </a:lnTo>
                <a:lnTo>
                  <a:pt x="3048" y="236220"/>
                </a:lnTo>
                <a:lnTo>
                  <a:pt x="6096" y="236220"/>
                </a:lnTo>
                <a:lnTo>
                  <a:pt x="8382" y="233172"/>
                </a:lnTo>
                <a:lnTo>
                  <a:pt x="17525" y="207263"/>
                </a:lnTo>
                <a:lnTo>
                  <a:pt x="22860" y="194309"/>
                </a:lnTo>
                <a:lnTo>
                  <a:pt x="41148" y="157733"/>
                </a:lnTo>
                <a:lnTo>
                  <a:pt x="77724" y="112775"/>
                </a:lnTo>
                <a:lnTo>
                  <a:pt x="112013" y="88392"/>
                </a:lnTo>
                <a:lnTo>
                  <a:pt x="137922" y="75437"/>
                </a:lnTo>
                <a:lnTo>
                  <a:pt x="147827" y="70865"/>
                </a:lnTo>
                <a:lnTo>
                  <a:pt x="169163" y="63246"/>
                </a:lnTo>
                <a:lnTo>
                  <a:pt x="180594" y="60198"/>
                </a:lnTo>
                <a:lnTo>
                  <a:pt x="186689" y="58674"/>
                </a:lnTo>
                <a:lnTo>
                  <a:pt x="192786" y="56387"/>
                </a:lnTo>
                <a:lnTo>
                  <a:pt x="206501" y="53339"/>
                </a:lnTo>
                <a:lnTo>
                  <a:pt x="220980" y="50292"/>
                </a:lnTo>
                <a:lnTo>
                  <a:pt x="236220" y="47244"/>
                </a:lnTo>
                <a:lnTo>
                  <a:pt x="252222" y="43433"/>
                </a:lnTo>
                <a:lnTo>
                  <a:pt x="288036" y="37337"/>
                </a:lnTo>
                <a:lnTo>
                  <a:pt x="306324" y="35051"/>
                </a:lnTo>
                <a:lnTo>
                  <a:pt x="325374" y="32003"/>
                </a:lnTo>
                <a:lnTo>
                  <a:pt x="345186" y="29718"/>
                </a:lnTo>
                <a:lnTo>
                  <a:pt x="365760" y="26670"/>
                </a:lnTo>
                <a:lnTo>
                  <a:pt x="428244" y="19811"/>
                </a:lnTo>
                <a:lnTo>
                  <a:pt x="470915" y="16001"/>
                </a:lnTo>
                <a:lnTo>
                  <a:pt x="513588" y="12953"/>
                </a:lnTo>
                <a:lnTo>
                  <a:pt x="534162" y="12192"/>
                </a:lnTo>
                <a:lnTo>
                  <a:pt x="555498" y="10668"/>
                </a:lnTo>
                <a:lnTo>
                  <a:pt x="595884" y="9144"/>
                </a:lnTo>
                <a:lnTo>
                  <a:pt x="615696" y="9144"/>
                </a:lnTo>
                <a:lnTo>
                  <a:pt x="634746" y="8381"/>
                </a:lnTo>
                <a:lnTo>
                  <a:pt x="766063" y="8381"/>
                </a:lnTo>
                <a:lnTo>
                  <a:pt x="762000" y="7620"/>
                </a:lnTo>
                <a:lnTo>
                  <a:pt x="755903" y="6096"/>
                </a:lnTo>
                <a:lnTo>
                  <a:pt x="749808" y="5333"/>
                </a:lnTo>
                <a:lnTo>
                  <a:pt x="721613" y="2285"/>
                </a:lnTo>
                <a:lnTo>
                  <a:pt x="672084" y="0"/>
                </a:lnTo>
                <a:close/>
              </a:path>
              <a:path w="946150" h="236219">
                <a:moveTo>
                  <a:pt x="907536" y="121904"/>
                </a:moveTo>
                <a:lnTo>
                  <a:pt x="877824" y="132587"/>
                </a:lnTo>
                <a:lnTo>
                  <a:pt x="936498" y="187451"/>
                </a:lnTo>
                <a:lnTo>
                  <a:pt x="942476" y="135635"/>
                </a:lnTo>
                <a:lnTo>
                  <a:pt x="914400" y="135635"/>
                </a:lnTo>
                <a:lnTo>
                  <a:pt x="911351" y="133350"/>
                </a:lnTo>
                <a:lnTo>
                  <a:pt x="907536" y="121904"/>
                </a:lnTo>
                <a:close/>
              </a:path>
              <a:path w="946150" h="236219">
                <a:moveTo>
                  <a:pt x="915760" y="118948"/>
                </a:moveTo>
                <a:lnTo>
                  <a:pt x="907536" y="121904"/>
                </a:lnTo>
                <a:lnTo>
                  <a:pt x="911351" y="133350"/>
                </a:lnTo>
                <a:lnTo>
                  <a:pt x="914400" y="135635"/>
                </a:lnTo>
                <a:lnTo>
                  <a:pt x="917448" y="135635"/>
                </a:lnTo>
                <a:lnTo>
                  <a:pt x="919734" y="133350"/>
                </a:lnTo>
                <a:lnTo>
                  <a:pt x="919734" y="130301"/>
                </a:lnTo>
                <a:lnTo>
                  <a:pt x="915760" y="118948"/>
                </a:lnTo>
                <a:close/>
              </a:path>
              <a:path w="946150" h="236219">
                <a:moveTo>
                  <a:pt x="945642" y="108203"/>
                </a:moveTo>
                <a:lnTo>
                  <a:pt x="915760" y="118948"/>
                </a:lnTo>
                <a:lnTo>
                  <a:pt x="919734" y="130301"/>
                </a:lnTo>
                <a:lnTo>
                  <a:pt x="919734" y="133350"/>
                </a:lnTo>
                <a:lnTo>
                  <a:pt x="917448" y="135635"/>
                </a:lnTo>
                <a:lnTo>
                  <a:pt x="942476" y="135635"/>
                </a:lnTo>
                <a:lnTo>
                  <a:pt x="945642" y="108203"/>
                </a:lnTo>
                <a:close/>
              </a:path>
              <a:path w="946150" h="236219">
                <a:moveTo>
                  <a:pt x="766063" y="8381"/>
                </a:moveTo>
                <a:lnTo>
                  <a:pt x="653796" y="8381"/>
                </a:lnTo>
                <a:lnTo>
                  <a:pt x="720851" y="11429"/>
                </a:lnTo>
                <a:lnTo>
                  <a:pt x="735330" y="12953"/>
                </a:lnTo>
                <a:lnTo>
                  <a:pt x="755142" y="15239"/>
                </a:lnTo>
                <a:lnTo>
                  <a:pt x="760476" y="16001"/>
                </a:lnTo>
                <a:lnTo>
                  <a:pt x="771906" y="18287"/>
                </a:lnTo>
                <a:lnTo>
                  <a:pt x="783336" y="21335"/>
                </a:lnTo>
                <a:lnTo>
                  <a:pt x="793242" y="23622"/>
                </a:lnTo>
                <a:lnTo>
                  <a:pt x="803148" y="26670"/>
                </a:lnTo>
                <a:lnTo>
                  <a:pt x="812292" y="30479"/>
                </a:lnTo>
                <a:lnTo>
                  <a:pt x="820674" y="33527"/>
                </a:lnTo>
                <a:lnTo>
                  <a:pt x="829056" y="37337"/>
                </a:lnTo>
                <a:lnTo>
                  <a:pt x="836676" y="41909"/>
                </a:lnTo>
                <a:lnTo>
                  <a:pt x="843534" y="45720"/>
                </a:lnTo>
                <a:lnTo>
                  <a:pt x="850392" y="50292"/>
                </a:lnTo>
                <a:lnTo>
                  <a:pt x="857250" y="55625"/>
                </a:lnTo>
                <a:lnTo>
                  <a:pt x="863346" y="60198"/>
                </a:lnTo>
                <a:lnTo>
                  <a:pt x="879348" y="76200"/>
                </a:lnTo>
                <a:lnTo>
                  <a:pt x="883920" y="82296"/>
                </a:lnTo>
                <a:lnTo>
                  <a:pt x="887730" y="87629"/>
                </a:lnTo>
                <a:lnTo>
                  <a:pt x="892301" y="93725"/>
                </a:lnTo>
                <a:lnTo>
                  <a:pt x="899922" y="106679"/>
                </a:lnTo>
                <a:lnTo>
                  <a:pt x="906780" y="119633"/>
                </a:lnTo>
                <a:lnTo>
                  <a:pt x="907536" y="121904"/>
                </a:lnTo>
                <a:lnTo>
                  <a:pt x="915760" y="118948"/>
                </a:lnTo>
                <a:lnTo>
                  <a:pt x="895350" y="82296"/>
                </a:lnTo>
                <a:lnTo>
                  <a:pt x="880110" y="64770"/>
                </a:lnTo>
                <a:lnTo>
                  <a:pt x="874776" y="58674"/>
                </a:lnTo>
                <a:lnTo>
                  <a:pt x="862584" y="48005"/>
                </a:lnTo>
                <a:lnTo>
                  <a:pt x="855726" y="43433"/>
                </a:lnTo>
                <a:lnTo>
                  <a:pt x="848106" y="38100"/>
                </a:lnTo>
                <a:lnTo>
                  <a:pt x="805434" y="18287"/>
                </a:lnTo>
                <a:lnTo>
                  <a:pt x="774192" y="9905"/>
                </a:lnTo>
                <a:lnTo>
                  <a:pt x="766063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327082" y="2188528"/>
            <a:ext cx="549451" cy="279047"/>
          </a:xfrm>
          <a:custGeom>
            <a:avLst/>
            <a:gdLst/>
            <a:ahLst/>
            <a:cxnLst/>
            <a:rect l="l" t="t" r="r" b="b"/>
            <a:pathLst>
              <a:path w="565150" h="287019">
                <a:moveTo>
                  <a:pt x="282702" y="0"/>
                </a:moveTo>
                <a:lnTo>
                  <a:pt x="217856" y="3776"/>
                </a:lnTo>
                <a:lnTo>
                  <a:pt x="158342" y="14537"/>
                </a:lnTo>
                <a:lnTo>
                  <a:pt x="105853" y="31430"/>
                </a:lnTo>
                <a:lnTo>
                  <a:pt x="62081" y="53602"/>
                </a:lnTo>
                <a:lnTo>
                  <a:pt x="28720" y="80198"/>
                </a:lnTo>
                <a:lnTo>
                  <a:pt x="0" y="143255"/>
                </a:lnTo>
                <a:lnTo>
                  <a:pt x="7462" y="176144"/>
                </a:lnTo>
                <a:lnTo>
                  <a:pt x="62081" y="232909"/>
                </a:lnTo>
                <a:lnTo>
                  <a:pt x="105853" y="255081"/>
                </a:lnTo>
                <a:lnTo>
                  <a:pt x="158342" y="271974"/>
                </a:lnTo>
                <a:lnTo>
                  <a:pt x="217856" y="282735"/>
                </a:lnTo>
                <a:lnTo>
                  <a:pt x="282702" y="286511"/>
                </a:lnTo>
                <a:lnTo>
                  <a:pt x="347265" y="282735"/>
                </a:lnTo>
                <a:lnTo>
                  <a:pt x="406576" y="271974"/>
                </a:lnTo>
                <a:lnTo>
                  <a:pt x="458930" y="255081"/>
                </a:lnTo>
                <a:lnTo>
                  <a:pt x="502620" y="232909"/>
                </a:lnTo>
                <a:lnTo>
                  <a:pt x="535939" y="206313"/>
                </a:lnTo>
                <a:lnTo>
                  <a:pt x="564642" y="143255"/>
                </a:lnTo>
                <a:lnTo>
                  <a:pt x="557181" y="110367"/>
                </a:lnTo>
                <a:lnTo>
                  <a:pt x="502620" y="53602"/>
                </a:lnTo>
                <a:lnTo>
                  <a:pt x="458930" y="31430"/>
                </a:lnTo>
                <a:lnTo>
                  <a:pt x="406576" y="14537"/>
                </a:lnTo>
                <a:lnTo>
                  <a:pt x="347265" y="3776"/>
                </a:lnTo>
                <a:lnTo>
                  <a:pt x="2827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2590953" y="2170470"/>
            <a:ext cx="1183481" cy="437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839592">
              <a:lnSpc>
                <a:spcPct val="133200"/>
              </a:lnSpc>
            </a:pPr>
            <a:r>
              <a:rPr sz="1069" spc="10" dirty="0">
                <a:latin typeface="Times New Roman"/>
                <a:cs typeface="Times New Roman"/>
              </a:rPr>
              <a:t>Step2  lastCurrentNode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95637" y="545237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12129" y="5154082"/>
            <a:ext cx="180887" cy="0"/>
          </a:xfrm>
          <a:custGeom>
            <a:avLst/>
            <a:gdLst/>
            <a:ahLst/>
            <a:cxnLst/>
            <a:rect l="l" t="t" r="r" b="b"/>
            <a:pathLst>
              <a:path w="186055">
                <a:moveTo>
                  <a:pt x="0" y="0"/>
                </a:moveTo>
                <a:lnTo>
                  <a:pt x="18592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907030" y="5440044"/>
            <a:ext cx="361774" cy="228424"/>
          </a:xfrm>
          <a:custGeom>
            <a:avLst/>
            <a:gdLst/>
            <a:ahLst/>
            <a:cxnLst/>
            <a:rect l="l" t="t" r="r" b="b"/>
            <a:pathLst>
              <a:path w="372110" h="234950">
                <a:moveTo>
                  <a:pt x="371856" y="0"/>
                </a:moveTo>
                <a:lnTo>
                  <a:pt x="0" y="0"/>
                </a:lnTo>
                <a:lnTo>
                  <a:pt x="0" y="234696"/>
                </a:lnTo>
                <a:lnTo>
                  <a:pt x="371856" y="234696"/>
                </a:lnTo>
                <a:lnTo>
                  <a:pt x="37185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365481" y="5440044"/>
            <a:ext cx="361774" cy="228424"/>
          </a:xfrm>
          <a:custGeom>
            <a:avLst/>
            <a:gdLst/>
            <a:ahLst/>
            <a:cxnLst/>
            <a:rect l="l" t="t" r="r" b="b"/>
            <a:pathLst>
              <a:path w="372110" h="234950">
                <a:moveTo>
                  <a:pt x="371856" y="0"/>
                </a:moveTo>
                <a:lnTo>
                  <a:pt x="0" y="0"/>
                </a:lnTo>
                <a:lnTo>
                  <a:pt x="0" y="234696"/>
                </a:lnTo>
                <a:lnTo>
                  <a:pt x="371856" y="234696"/>
                </a:lnTo>
                <a:lnTo>
                  <a:pt x="37185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524270" y="5440044"/>
            <a:ext cx="362391" cy="228424"/>
          </a:xfrm>
          <a:custGeom>
            <a:avLst/>
            <a:gdLst/>
            <a:ahLst/>
            <a:cxnLst/>
            <a:rect l="l" t="t" r="r" b="b"/>
            <a:pathLst>
              <a:path w="372745" h="234950">
                <a:moveTo>
                  <a:pt x="372617" y="0"/>
                </a:moveTo>
                <a:lnTo>
                  <a:pt x="0" y="0"/>
                </a:lnTo>
                <a:lnTo>
                  <a:pt x="0" y="234696"/>
                </a:lnTo>
                <a:lnTo>
                  <a:pt x="372617" y="234696"/>
                </a:lnTo>
                <a:lnTo>
                  <a:pt x="37261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5066558" y="5440044"/>
            <a:ext cx="361774" cy="228424"/>
          </a:xfrm>
          <a:custGeom>
            <a:avLst/>
            <a:gdLst/>
            <a:ahLst/>
            <a:cxnLst/>
            <a:rect l="l" t="t" r="r" b="b"/>
            <a:pathLst>
              <a:path w="372110" h="234950">
                <a:moveTo>
                  <a:pt x="371855" y="0"/>
                </a:moveTo>
                <a:lnTo>
                  <a:pt x="0" y="0"/>
                </a:lnTo>
                <a:lnTo>
                  <a:pt x="0" y="234696"/>
                </a:lnTo>
                <a:lnTo>
                  <a:pt x="371855" y="234696"/>
                </a:lnTo>
                <a:lnTo>
                  <a:pt x="37185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/>
          <p:nvPr/>
        </p:nvSpPr>
        <p:spPr>
          <a:xfrm>
            <a:off x="5139407" y="545239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62676" y="5053083"/>
            <a:ext cx="59019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head</a:t>
            </a:r>
            <a:r>
              <a:rPr sz="1069" spc="24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982720" y="5440044"/>
            <a:ext cx="361156" cy="228424"/>
          </a:xfrm>
          <a:custGeom>
            <a:avLst/>
            <a:gdLst/>
            <a:ahLst/>
            <a:cxnLst/>
            <a:rect l="l" t="t" r="r" b="b"/>
            <a:pathLst>
              <a:path w="371475" h="234950">
                <a:moveTo>
                  <a:pt x="371094" y="0"/>
                </a:moveTo>
                <a:lnTo>
                  <a:pt x="0" y="0"/>
                </a:lnTo>
                <a:lnTo>
                  <a:pt x="0" y="234696"/>
                </a:lnTo>
                <a:lnTo>
                  <a:pt x="371094" y="234696"/>
                </a:lnTo>
                <a:lnTo>
                  <a:pt x="37109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2978398" y="545387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54087" y="545387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307329" y="5440044"/>
            <a:ext cx="0" cy="228424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6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045566" y="5701559"/>
            <a:ext cx="69762" cy="245709"/>
          </a:xfrm>
          <a:custGeom>
            <a:avLst/>
            <a:gdLst/>
            <a:ahLst/>
            <a:cxnLst/>
            <a:rect l="l" t="t" r="r" b="b"/>
            <a:pathLst>
              <a:path w="71755" h="252729">
                <a:moveTo>
                  <a:pt x="31578" y="71111"/>
                </a:moveTo>
                <a:lnTo>
                  <a:pt x="25145" y="247650"/>
                </a:lnTo>
                <a:lnTo>
                  <a:pt x="25907" y="250698"/>
                </a:lnTo>
                <a:lnTo>
                  <a:pt x="28956" y="252222"/>
                </a:lnTo>
                <a:lnTo>
                  <a:pt x="32766" y="250698"/>
                </a:lnTo>
                <a:lnTo>
                  <a:pt x="33528" y="247650"/>
                </a:lnTo>
                <a:lnTo>
                  <a:pt x="39950" y="71379"/>
                </a:lnTo>
                <a:lnTo>
                  <a:pt x="31578" y="71111"/>
                </a:lnTo>
                <a:close/>
              </a:path>
              <a:path w="71755" h="252729">
                <a:moveTo>
                  <a:pt x="63510" y="54863"/>
                </a:moveTo>
                <a:lnTo>
                  <a:pt x="36575" y="54863"/>
                </a:lnTo>
                <a:lnTo>
                  <a:pt x="39624" y="56387"/>
                </a:lnTo>
                <a:lnTo>
                  <a:pt x="40386" y="59436"/>
                </a:lnTo>
                <a:lnTo>
                  <a:pt x="39950" y="71379"/>
                </a:lnTo>
                <a:lnTo>
                  <a:pt x="71628" y="72389"/>
                </a:lnTo>
                <a:lnTo>
                  <a:pt x="63510" y="54863"/>
                </a:lnTo>
                <a:close/>
              </a:path>
              <a:path w="71755" h="252729">
                <a:moveTo>
                  <a:pt x="36575" y="54863"/>
                </a:moveTo>
                <a:lnTo>
                  <a:pt x="32766" y="56387"/>
                </a:lnTo>
                <a:lnTo>
                  <a:pt x="32004" y="59436"/>
                </a:lnTo>
                <a:lnTo>
                  <a:pt x="31578" y="71111"/>
                </a:lnTo>
                <a:lnTo>
                  <a:pt x="39950" y="71379"/>
                </a:lnTo>
                <a:lnTo>
                  <a:pt x="40386" y="59436"/>
                </a:lnTo>
                <a:lnTo>
                  <a:pt x="39624" y="56387"/>
                </a:lnTo>
                <a:lnTo>
                  <a:pt x="36575" y="54863"/>
                </a:lnTo>
                <a:close/>
              </a:path>
              <a:path w="71755" h="252729">
                <a:moveTo>
                  <a:pt x="38100" y="0"/>
                </a:moveTo>
                <a:lnTo>
                  <a:pt x="0" y="70103"/>
                </a:lnTo>
                <a:lnTo>
                  <a:pt x="31578" y="71111"/>
                </a:lnTo>
                <a:lnTo>
                  <a:pt x="32004" y="59436"/>
                </a:lnTo>
                <a:lnTo>
                  <a:pt x="32766" y="56387"/>
                </a:lnTo>
                <a:lnTo>
                  <a:pt x="36575" y="54863"/>
                </a:lnTo>
                <a:lnTo>
                  <a:pt x="63510" y="5486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4223490" y="5440044"/>
            <a:ext cx="0" cy="228424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6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2606252" y="5440044"/>
            <a:ext cx="0" cy="228424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6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5307329" y="5473383"/>
            <a:ext cx="121003" cy="171626"/>
          </a:xfrm>
          <a:custGeom>
            <a:avLst/>
            <a:gdLst/>
            <a:ahLst/>
            <a:cxnLst/>
            <a:rect l="l" t="t" r="r" b="b"/>
            <a:pathLst>
              <a:path w="124460" h="176529">
                <a:moveTo>
                  <a:pt x="124206" y="0"/>
                </a:moveTo>
                <a:lnTo>
                  <a:pt x="0" y="17602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2620328" y="5523018"/>
            <a:ext cx="274108" cy="66058"/>
          </a:xfrm>
          <a:custGeom>
            <a:avLst/>
            <a:gdLst/>
            <a:ahLst/>
            <a:cxnLst/>
            <a:rect l="l" t="t" r="r" b="b"/>
            <a:pathLst>
              <a:path w="281939" h="67945">
                <a:moveTo>
                  <a:pt x="227837" y="0"/>
                </a:moveTo>
                <a:lnTo>
                  <a:pt x="224789" y="0"/>
                </a:lnTo>
                <a:lnTo>
                  <a:pt x="221742" y="1524"/>
                </a:lnTo>
                <a:lnTo>
                  <a:pt x="220980" y="5334"/>
                </a:lnTo>
                <a:lnTo>
                  <a:pt x="223266" y="7620"/>
                </a:lnTo>
                <a:lnTo>
                  <a:pt x="257447" y="29672"/>
                </a:lnTo>
                <a:lnTo>
                  <a:pt x="273557" y="29718"/>
                </a:lnTo>
                <a:lnTo>
                  <a:pt x="276606" y="31242"/>
                </a:lnTo>
                <a:lnTo>
                  <a:pt x="277368" y="34290"/>
                </a:lnTo>
                <a:lnTo>
                  <a:pt x="276606" y="37338"/>
                </a:lnTo>
                <a:lnTo>
                  <a:pt x="272795" y="38862"/>
                </a:lnTo>
                <a:lnTo>
                  <a:pt x="257184" y="38862"/>
                </a:lnTo>
                <a:lnTo>
                  <a:pt x="223266" y="60198"/>
                </a:lnTo>
                <a:lnTo>
                  <a:pt x="220980" y="62484"/>
                </a:lnTo>
                <a:lnTo>
                  <a:pt x="221742" y="66294"/>
                </a:lnTo>
                <a:lnTo>
                  <a:pt x="224028" y="67818"/>
                </a:lnTo>
                <a:lnTo>
                  <a:pt x="227837" y="67818"/>
                </a:lnTo>
                <a:lnTo>
                  <a:pt x="274562" y="38862"/>
                </a:lnTo>
                <a:lnTo>
                  <a:pt x="272795" y="38862"/>
                </a:lnTo>
                <a:lnTo>
                  <a:pt x="274633" y="38817"/>
                </a:lnTo>
                <a:lnTo>
                  <a:pt x="281939" y="34290"/>
                </a:lnTo>
                <a:lnTo>
                  <a:pt x="227837" y="0"/>
                </a:lnTo>
                <a:close/>
              </a:path>
              <a:path w="281939" h="67945">
                <a:moveTo>
                  <a:pt x="264529" y="34241"/>
                </a:moveTo>
                <a:lnTo>
                  <a:pt x="257254" y="38817"/>
                </a:lnTo>
                <a:lnTo>
                  <a:pt x="272795" y="38862"/>
                </a:lnTo>
                <a:lnTo>
                  <a:pt x="274701" y="38100"/>
                </a:lnTo>
                <a:lnTo>
                  <a:pt x="270510" y="38100"/>
                </a:lnTo>
                <a:lnTo>
                  <a:pt x="264529" y="34241"/>
                </a:lnTo>
                <a:close/>
              </a:path>
              <a:path w="281939" h="67945">
                <a:moveTo>
                  <a:pt x="4572" y="28956"/>
                </a:moveTo>
                <a:lnTo>
                  <a:pt x="1524" y="30480"/>
                </a:lnTo>
                <a:lnTo>
                  <a:pt x="0" y="33528"/>
                </a:lnTo>
                <a:lnTo>
                  <a:pt x="1524" y="36576"/>
                </a:lnTo>
                <a:lnTo>
                  <a:pt x="4572" y="38100"/>
                </a:lnTo>
                <a:lnTo>
                  <a:pt x="257254" y="38817"/>
                </a:lnTo>
                <a:lnTo>
                  <a:pt x="264529" y="34241"/>
                </a:lnTo>
                <a:lnTo>
                  <a:pt x="257447" y="29672"/>
                </a:lnTo>
                <a:lnTo>
                  <a:pt x="4572" y="28956"/>
                </a:lnTo>
                <a:close/>
              </a:path>
              <a:path w="281939" h="67945">
                <a:moveTo>
                  <a:pt x="270510" y="30480"/>
                </a:moveTo>
                <a:lnTo>
                  <a:pt x="264529" y="34241"/>
                </a:lnTo>
                <a:lnTo>
                  <a:pt x="270510" y="38100"/>
                </a:lnTo>
                <a:lnTo>
                  <a:pt x="270510" y="30480"/>
                </a:lnTo>
                <a:close/>
              </a:path>
              <a:path w="281939" h="67945">
                <a:moveTo>
                  <a:pt x="275081" y="30480"/>
                </a:moveTo>
                <a:lnTo>
                  <a:pt x="270510" y="30480"/>
                </a:lnTo>
                <a:lnTo>
                  <a:pt x="270510" y="38100"/>
                </a:lnTo>
                <a:lnTo>
                  <a:pt x="274701" y="38100"/>
                </a:lnTo>
                <a:lnTo>
                  <a:pt x="276606" y="37338"/>
                </a:lnTo>
                <a:lnTo>
                  <a:pt x="277368" y="34290"/>
                </a:lnTo>
                <a:lnTo>
                  <a:pt x="276606" y="31242"/>
                </a:lnTo>
                <a:lnTo>
                  <a:pt x="275081" y="30480"/>
                </a:lnTo>
                <a:close/>
              </a:path>
              <a:path w="281939" h="67945">
                <a:moveTo>
                  <a:pt x="257447" y="29672"/>
                </a:moveTo>
                <a:lnTo>
                  <a:pt x="264529" y="34241"/>
                </a:lnTo>
                <a:lnTo>
                  <a:pt x="270510" y="30480"/>
                </a:lnTo>
                <a:lnTo>
                  <a:pt x="275081" y="30480"/>
                </a:lnTo>
                <a:lnTo>
                  <a:pt x="273557" y="29718"/>
                </a:lnTo>
                <a:lnTo>
                  <a:pt x="257447" y="29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4284239" y="5523018"/>
            <a:ext cx="230893" cy="66058"/>
          </a:xfrm>
          <a:custGeom>
            <a:avLst/>
            <a:gdLst/>
            <a:ahLst/>
            <a:cxnLst/>
            <a:rect l="l" t="t" r="r" b="b"/>
            <a:pathLst>
              <a:path w="237489" h="67945">
                <a:moveTo>
                  <a:pt x="182879" y="0"/>
                </a:moveTo>
                <a:lnTo>
                  <a:pt x="179831" y="0"/>
                </a:lnTo>
                <a:lnTo>
                  <a:pt x="176783" y="1524"/>
                </a:lnTo>
                <a:lnTo>
                  <a:pt x="176783" y="5334"/>
                </a:lnTo>
                <a:lnTo>
                  <a:pt x="178307" y="7620"/>
                </a:lnTo>
                <a:lnTo>
                  <a:pt x="213028" y="29665"/>
                </a:lnTo>
                <a:lnTo>
                  <a:pt x="228600" y="29718"/>
                </a:lnTo>
                <a:lnTo>
                  <a:pt x="231648" y="31242"/>
                </a:lnTo>
                <a:lnTo>
                  <a:pt x="233171" y="34290"/>
                </a:lnTo>
                <a:lnTo>
                  <a:pt x="231648" y="37338"/>
                </a:lnTo>
                <a:lnTo>
                  <a:pt x="228600" y="38862"/>
                </a:lnTo>
                <a:lnTo>
                  <a:pt x="212773" y="38862"/>
                </a:lnTo>
                <a:lnTo>
                  <a:pt x="178307" y="60198"/>
                </a:lnTo>
                <a:lnTo>
                  <a:pt x="176021" y="62484"/>
                </a:lnTo>
                <a:lnTo>
                  <a:pt x="176783" y="66294"/>
                </a:lnTo>
                <a:lnTo>
                  <a:pt x="179831" y="67818"/>
                </a:lnTo>
                <a:lnTo>
                  <a:pt x="182879" y="67818"/>
                </a:lnTo>
                <a:lnTo>
                  <a:pt x="229604" y="38862"/>
                </a:lnTo>
                <a:lnTo>
                  <a:pt x="228600" y="38862"/>
                </a:lnTo>
                <a:lnTo>
                  <a:pt x="229690" y="38808"/>
                </a:lnTo>
                <a:lnTo>
                  <a:pt x="236981" y="34290"/>
                </a:lnTo>
                <a:lnTo>
                  <a:pt x="182879" y="0"/>
                </a:lnTo>
                <a:close/>
              </a:path>
              <a:path w="237489" h="67945">
                <a:moveTo>
                  <a:pt x="220237" y="34241"/>
                </a:moveTo>
                <a:lnTo>
                  <a:pt x="212860" y="38808"/>
                </a:lnTo>
                <a:lnTo>
                  <a:pt x="228600" y="38862"/>
                </a:lnTo>
                <a:lnTo>
                  <a:pt x="230124" y="38100"/>
                </a:lnTo>
                <a:lnTo>
                  <a:pt x="226313" y="38100"/>
                </a:lnTo>
                <a:lnTo>
                  <a:pt x="220237" y="34241"/>
                </a:lnTo>
                <a:close/>
              </a:path>
              <a:path w="237489" h="67945">
                <a:moveTo>
                  <a:pt x="4571" y="28956"/>
                </a:moveTo>
                <a:lnTo>
                  <a:pt x="1524" y="30480"/>
                </a:lnTo>
                <a:lnTo>
                  <a:pt x="0" y="33528"/>
                </a:lnTo>
                <a:lnTo>
                  <a:pt x="1524" y="36576"/>
                </a:lnTo>
                <a:lnTo>
                  <a:pt x="4571" y="38100"/>
                </a:lnTo>
                <a:lnTo>
                  <a:pt x="212860" y="38808"/>
                </a:lnTo>
                <a:lnTo>
                  <a:pt x="220237" y="34241"/>
                </a:lnTo>
                <a:lnTo>
                  <a:pt x="213028" y="29665"/>
                </a:lnTo>
                <a:lnTo>
                  <a:pt x="4571" y="28956"/>
                </a:lnTo>
                <a:close/>
              </a:path>
              <a:path w="237489" h="67945">
                <a:moveTo>
                  <a:pt x="226313" y="30480"/>
                </a:moveTo>
                <a:lnTo>
                  <a:pt x="220237" y="34241"/>
                </a:lnTo>
                <a:lnTo>
                  <a:pt x="226313" y="38100"/>
                </a:lnTo>
                <a:lnTo>
                  <a:pt x="226313" y="30480"/>
                </a:lnTo>
                <a:close/>
              </a:path>
              <a:path w="237489" h="67945">
                <a:moveTo>
                  <a:pt x="230124" y="30480"/>
                </a:moveTo>
                <a:lnTo>
                  <a:pt x="226313" y="30480"/>
                </a:lnTo>
                <a:lnTo>
                  <a:pt x="226313" y="38100"/>
                </a:lnTo>
                <a:lnTo>
                  <a:pt x="230124" y="38100"/>
                </a:lnTo>
                <a:lnTo>
                  <a:pt x="231648" y="37338"/>
                </a:lnTo>
                <a:lnTo>
                  <a:pt x="233171" y="34290"/>
                </a:lnTo>
                <a:lnTo>
                  <a:pt x="231648" y="31242"/>
                </a:lnTo>
                <a:lnTo>
                  <a:pt x="230124" y="30480"/>
                </a:lnTo>
                <a:close/>
              </a:path>
              <a:path w="237489" h="67945">
                <a:moveTo>
                  <a:pt x="213028" y="29665"/>
                </a:moveTo>
                <a:lnTo>
                  <a:pt x="220237" y="34241"/>
                </a:lnTo>
                <a:lnTo>
                  <a:pt x="226313" y="30480"/>
                </a:lnTo>
                <a:lnTo>
                  <a:pt x="230124" y="30480"/>
                </a:lnTo>
                <a:lnTo>
                  <a:pt x="228600" y="29718"/>
                </a:lnTo>
                <a:lnTo>
                  <a:pt x="213028" y="29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4824307" y="5514127"/>
            <a:ext cx="230893" cy="66675"/>
          </a:xfrm>
          <a:custGeom>
            <a:avLst/>
            <a:gdLst/>
            <a:ahLst/>
            <a:cxnLst/>
            <a:rect l="l" t="t" r="r" b="b"/>
            <a:pathLst>
              <a:path w="237489" h="68579">
                <a:moveTo>
                  <a:pt x="179831" y="0"/>
                </a:moveTo>
                <a:lnTo>
                  <a:pt x="176783" y="1524"/>
                </a:lnTo>
                <a:lnTo>
                  <a:pt x="176783" y="5334"/>
                </a:lnTo>
                <a:lnTo>
                  <a:pt x="178307" y="8382"/>
                </a:lnTo>
                <a:lnTo>
                  <a:pt x="212686" y="29663"/>
                </a:lnTo>
                <a:lnTo>
                  <a:pt x="228600" y="29717"/>
                </a:lnTo>
                <a:lnTo>
                  <a:pt x="231647" y="31241"/>
                </a:lnTo>
                <a:lnTo>
                  <a:pt x="233171" y="34289"/>
                </a:lnTo>
                <a:lnTo>
                  <a:pt x="231647" y="37337"/>
                </a:lnTo>
                <a:lnTo>
                  <a:pt x="228600" y="38862"/>
                </a:lnTo>
                <a:lnTo>
                  <a:pt x="212773" y="38862"/>
                </a:lnTo>
                <a:lnTo>
                  <a:pt x="178307" y="60198"/>
                </a:lnTo>
                <a:lnTo>
                  <a:pt x="176021" y="63246"/>
                </a:lnTo>
                <a:lnTo>
                  <a:pt x="176783" y="66293"/>
                </a:lnTo>
                <a:lnTo>
                  <a:pt x="179831" y="68579"/>
                </a:lnTo>
                <a:lnTo>
                  <a:pt x="182879" y="67817"/>
                </a:lnTo>
                <a:lnTo>
                  <a:pt x="229604" y="38862"/>
                </a:lnTo>
                <a:lnTo>
                  <a:pt x="228600" y="38862"/>
                </a:lnTo>
                <a:lnTo>
                  <a:pt x="229690" y="38808"/>
                </a:lnTo>
                <a:lnTo>
                  <a:pt x="236981" y="34289"/>
                </a:lnTo>
                <a:lnTo>
                  <a:pt x="182879" y="762"/>
                </a:lnTo>
                <a:lnTo>
                  <a:pt x="179831" y="0"/>
                </a:lnTo>
                <a:close/>
              </a:path>
              <a:path w="237489" h="68579">
                <a:moveTo>
                  <a:pt x="220159" y="34289"/>
                </a:moveTo>
                <a:lnTo>
                  <a:pt x="212860" y="38808"/>
                </a:lnTo>
                <a:lnTo>
                  <a:pt x="228600" y="38862"/>
                </a:lnTo>
                <a:lnTo>
                  <a:pt x="230124" y="38100"/>
                </a:lnTo>
                <a:lnTo>
                  <a:pt x="226313" y="38100"/>
                </a:lnTo>
                <a:lnTo>
                  <a:pt x="220159" y="34289"/>
                </a:lnTo>
                <a:close/>
              </a:path>
              <a:path w="237489" h="68579">
                <a:moveTo>
                  <a:pt x="4571" y="28955"/>
                </a:moveTo>
                <a:lnTo>
                  <a:pt x="1523" y="30479"/>
                </a:lnTo>
                <a:lnTo>
                  <a:pt x="0" y="33527"/>
                </a:lnTo>
                <a:lnTo>
                  <a:pt x="1523" y="36575"/>
                </a:lnTo>
                <a:lnTo>
                  <a:pt x="4571" y="38100"/>
                </a:lnTo>
                <a:lnTo>
                  <a:pt x="212860" y="38808"/>
                </a:lnTo>
                <a:lnTo>
                  <a:pt x="220159" y="34289"/>
                </a:lnTo>
                <a:lnTo>
                  <a:pt x="212686" y="29663"/>
                </a:lnTo>
                <a:lnTo>
                  <a:pt x="4571" y="28955"/>
                </a:lnTo>
                <a:close/>
              </a:path>
              <a:path w="237489" h="68579">
                <a:moveTo>
                  <a:pt x="226313" y="30479"/>
                </a:moveTo>
                <a:lnTo>
                  <a:pt x="220159" y="34289"/>
                </a:lnTo>
                <a:lnTo>
                  <a:pt x="226313" y="38100"/>
                </a:lnTo>
                <a:lnTo>
                  <a:pt x="226313" y="30479"/>
                </a:lnTo>
                <a:close/>
              </a:path>
              <a:path w="237489" h="68579">
                <a:moveTo>
                  <a:pt x="230124" y="30479"/>
                </a:moveTo>
                <a:lnTo>
                  <a:pt x="226313" y="30479"/>
                </a:lnTo>
                <a:lnTo>
                  <a:pt x="226313" y="38100"/>
                </a:lnTo>
                <a:lnTo>
                  <a:pt x="230124" y="38100"/>
                </a:lnTo>
                <a:lnTo>
                  <a:pt x="231647" y="37337"/>
                </a:lnTo>
                <a:lnTo>
                  <a:pt x="233171" y="34289"/>
                </a:lnTo>
                <a:lnTo>
                  <a:pt x="231647" y="31241"/>
                </a:lnTo>
                <a:lnTo>
                  <a:pt x="230124" y="30479"/>
                </a:lnTo>
                <a:close/>
              </a:path>
              <a:path w="237489" h="68579">
                <a:moveTo>
                  <a:pt x="212686" y="29663"/>
                </a:moveTo>
                <a:lnTo>
                  <a:pt x="220159" y="34289"/>
                </a:lnTo>
                <a:lnTo>
                  <a:pt x="226313" y="30479"/>
                </a:lnTo>
                <a:lnTo>
                  <a:pt x="230124" y="30479"/>
                </a:lnTo>
                <a:lnTo>
                  <a:pt x="228600" y="29717"/>
                </a:lnTo>
                <a:lnTo>
                  <a:pt x="212686" y="29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2360295" y="5150379"/>
            <a:ext cx="66675" cy="259292"/>
          </a:xfrm>
          <a:custGeom>
            <a:avLst/>
            <a:gdLst/>
            <a:ahLst/>
            <a:cxnLst/>
            <a:rect l="l" t="t" r="r" b="b"/>
            <a:pathLst>
              <a:path w="68580" h="266700">
                <a:moveTo>
                  <a:pt x="32384" y="261556"/>
                </a:moveTo>
                <a:lnTo>
                  <a:pt x="35813" y="266700"/>
                </a:lnTo>
                <a:lnTo>
                  <a:pt x="38067" y="262889"/>
                </a:lnTo>
                <a:lnTo>
                  <a:pt x="35051" y="262889"/>
                </a:lnTo>
                <a:lnTo>
                  <a:pt x="32384" y="261556"/>
                </a:lnTo>
                <a:close/>
              </a:path>
              <a:path w="68580" h="266700">
                <a:moveTo>
                  <a:pt x="30148" y="242525"/>
                </a:moveTo>
                <a:lnTo>
                  <a:pt x="30480" y="258317"/>
                </a:lnTo>
                <a:lnTo>
                  <a:pt x="31242" y="259842"/>
                </a:lnTo>
                <a:lnTo>
                  <a:pt x="32384" y="261556"/>
                </a:lnTo>
                <a:lnTo>
                  <a:pt x="35051" y="262889"/>
                </a:lnTo>
                <a:lnTo>
                  <a:pt x="38862" y="261365"/>
                </a:lnTo>
                <a:lnTo>
                  <a:pt x="39624" y="258317"/>
                </a:lnTo>
                <a:lnTo>
                  <a:pt x="39575" y="256031"/>
                </a:lnTo>
                <a:lnTo>
                  <a:pt x="31242" y="256031"/>
                </a:lnTo>
                <a:lnTo>
                  <a:pt x="34923" y="249927"/>
                </a:lnTo>
                <a:lnTo>
                  <a:pt x="30148" y="242525"/>
                </a:lnTo>
                <a:close/>
              </a:path>
              <a:path w="68580" h="266700">
                <a:moveTo>
                  <a:pt x="63245" y="205739"/>
                </a:moveTo>
                <a:lnTo>
                  <a:pt x="60198" y="208025"/>
                </a:lnTo>
                <a:lnTo>
                  <a:pt x="39295" y="242680"/>
                </a:lnTo>
                <a:lnTo>
                  <a:pt x="39624" y="258317"/>
                </a:lnTo>
                <a:lnTo>
                  <a:pt x="38862" y="261365"/>
                </a:lnTo>
                <a:lnTo>
                  <a:pt x="35051" y="262889"/>
                </a:lnTo>
                <a:lnTo>
                  <a:pt x="38067" y="262889"/>
                </a:lnTo>
                <a:lnTo>
                  <a:pt x="67818" y="212597"/>
                </a:lnTo>
                <a:lnTo>
                  <a:pt x="68580" y="208787"/>
                </a:lnTo>
                <a:lnTo>
                  <a:pt x="66293" y="206501"/>
                </a:lnTo>
                <a:lnTo>
                  <a:pt x="63245" y="205739"/>
                </a:lnTo>
                <a:close/>
              </a:path>
              <a:path w="68580" h="266700">
                <a:moveTo>
                  <a:pt x="31242" y="259842"/>
                </a:moveTo>
                <a:lnTo>
                  <a:pt x="32004" y="261365"/>
                </a:lnTo>
                <a:lnTo>
                  <a:pt x="32384" y="261556"/>
                </a:lnTo>
                <a:lnTo>
                  <a:pt x="31242" y="259842"/>
                </a:lnTo>
                <a:close/>
              </a:path>
              <a:path w="68580" h="266700">
                <a:moveTo>
                  <a:pt x="5334" y="207263"/>
                </a:moveTo>
                <a:lnTo>
                  <a:pt x="2286" y="207263"/>
                </a:lnTo>
                <a:lnTo>
                  <a:pt x="0" y="210312"/>
                </a:lnTo>
                <a:lnTo>
                  <a:pt x="762" y="214121"/>
                </a:lnTo>
                <a:lnTo>
                  <a:pt x="31242" y="259842"/>
                </a:lnTo>
                <a:lnTo>
                  <a:pt x="30480" y="258317"/>
                </a:lnTo>
                <a:lnTo>
                  <a:pt x="30148" y="242525"/>
                </a:lnTo>
                <a:lnTo>
                  <a:pt x="8381" y="208787"/>
                </a:lnTo>
                <a:lnTo>
                  <a:pt x="5334" y="207263"/>
                </a:lnTo>
                <a:close/>
              </a:path>
              <a:path w="68580" h="266700">
                <a:moveTo>
                  <a:pt x="34923" y="249927"/>
                </a:moveTo>
                <a:lnTo>
                  <a:pt x="31242" y="256031"/>
                </a:lnTo>
                <a:lnTo>
                  <a:pt x="38862" y="256031"/>
                </a:lnTo>
                <a:lnTo>
                  <a:pt x="34923" y="249927"/>
                </a:lnTo>
                <a:close/>
              </a:path>
              <a:path w="68580" h="266700">
                <a:moveTo>
                  <a:pt x="39295" y="242680"/>
                </a:moveTo>
                <a:lnTo>
                  <a:pt x="34923" y="249927"/>
                </a:lnTo>
                <a:lnTo>
                  <a:pt x="38862" y="256031"/>
                </a:lnTo>
                <a:lnTo>
                  <a:pt x="39575" y="256031"/>
                </a:lnTo>
                <a:lnTo>
                  <a:pt x="39295" y="242680"/>
                </a:lnTo>
                <a:close/>
              </a:path>
              <a:path w="68580" h="266700">
                <a:moveTo>
                  <a:pt x="29718" y="0"/>
                </a:moveTo>
                <a:lnTo>
                  <a:pt x="26669" y="1524"/>
                </a:lnTo>
                <a:lnTo>
                  <a:pt x="25145" y="4571"/>
                </a:lnTo>
                <a:lnTo>
                  <a:pt x="30148" y="242525"/>
                </a:lnTo>
                <a:lnTo>
                  <a:pt x="34923" y="249927"/>
                </a:lnTo>
                <a:lnTo>
                  <a:pt x="39295" y="242680"/>
                </a:lnTo>
                <a:lnTo>
                  <a:pt x="34290" y="4571"/>
                </a:lnTo>
                <a:lnTo>
                  <a:pt x="32766" y="1524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4118292" y="5032586"/>
            <a:ext cx="71614" cy="354365"/>
          </a:xfrm>
          <a:custGeom>
            <a:avLst/>
            <a:gdLst/>
            <a:ahLst/>
            <a:cxnLst/>
            <a:rect l="l" t="t" r="r" b="b"/>
            <a:pathLst>
              <a:path w="73660" h="364489">
                <a:moveTo>
                  <a:pt x="6095" y="298703"/>
                </a:moveTo>
                <a:lnTo>
                  <a:pt x="3809" y="300227"/>
                </a:lnTo>
                <a:lnTo>
                  <a:pt x="762" y="302513"/>
                </a:lnTo>
                <a:lnTo>
                  <a:pt x="0" y="305562"/>
                </a:lnTo>
                <a:lnTo>
                  <a:pt x="1524" y="308610"/>
                </a:lnTo>
                <a:lnTo>
                  <a:pt x="37337" y="364236"/>
                </a:lnTo>
                <a:lnTo>
                  <a:pt x="44288" y="352805"/>
                </a:lnTo>
                <a:lnTo>
                  <a:pt x="31241" y="352805"/>
                </a:lnTo>
                <a:lnTo>
                  <a:pt x="30927" y="331997"/>
                </a:lnTo>
                <a:lnTo>
                  <a:pt x="11429" y="302513"/>
                </a:lnTo>
                <a:lnTo>
                  <a:pt x="9905" y="299465"/>
                </a:lnTo>
                <a:lnTo>
                  <a:pt x="6095" y="298703"/>
                </a:lnTo>
                <a:close/>
              </a:path>
              <a:path w="73660" h="364489">
                <a:moveTo>
                  <a:pt x="30927" y="331997"/>
                </a:moveTo>
                <a:lnTo>
                  <a:pt x="31241" y="352805"/>
                </a:lnTo>
                <a:lnTo>
                  <a:pt x="43433" y="352805"/>
                </a:lnTo>
                <a:lnTo>
                  <a:pt x="43387" y="349758"/>
                </a:lnTo>
                <a:lnTo>
                  <a:pt x="32003" y="349758"/>
                </a:lnTo>
                <a:lnTo>
                  <a:pt x="37092" y="341321"/>
                </a:lnTo>
                <a:lnTo>
                  <a:pt x="30927" y="331997"/>
                </a:lnTo>
                <a:close/>
              </a:path>
              <a:path w="73660" h="364489">
                <a:moveTo>
                  <a:pt x="67055" y="297941"/>
                </a:moveTo>
                <a:lnTo>
                  <a:pt x="63245" y="298703"/>
                </a:lnTo>
                <a:lnTo>
                  <a:pt x="60959" y="301751"/>
                </a:lnTo>
                <a:lnTo>
                  <a:pt x="43109" y="331346"/>
                </a:lnTo>
                <a:lnTo>
                  <a:pt x="43433" y="352805"/>
                </a:lnTo>
                <a:lnTo>
                  <a:pt x="44288" y="352805"/>
                </a:lnTo>
                <a:lnTo>
                  <a:pt x="71627" y="307848"/>
                </a:lnTo>
                <a:lnTo>
                  <a:pt x="73151" y="304800"/>
                </a:lnTo>
                <a:lnTo>
                  <a:pt x="72389" y="300989"/>
                </a:lnTo>
                <a:lnTo>
                  <a:pt x="69341" y="299465"/>
                </a:lnTo>
                <a:lnTo>
                  <a:pt x="67055" y="297941"/>
                </a:lnTo>
                <a:close/>
              </a:path>
              <a:path w="73660" h="364489">
                <a:moveTo>
                  <a:pt x="37092" y="341321"/>
                </a:moveTo>
                <a:lnTo>
                  <a:pt x="32003" y="349758"/>
                </a:lnTo>
                <a:lnTo>
                  <a:pt x="42671" y="349758"/>
                </a:lnTo>
                <a:lnTo>
                  <a:pt x="37092" y="341321"/>
                </a:lnTo>
                <a:close/>
              </a:path>
              <a:path w="73660" h="364489">
                <a:moveTo>
                  <a:pt x="43109" y="331346"/>
                </a:moveTo>
                <a:lnTo>
                  <a:pt x="37092" y="341321"/>
                </a:lnTo>
                <a:lnTo>
                  <a:pt x="42671" y="349758"/>
                </a:lnTo>
                <a:lnTo>
                  <a:pt x="43387" y="349758"/>
                </a:lnTo>
                <a:lnTo>
                  <a:pt x="43109" y="331346"/>
                </a:lnTo>
                <a:close/>
              </a:path>
              <a:path w="73660" h="364489">
                <a:moveTo>
                  <a:pt x="38100" y="0"/>
                </a:moveTo>
                <a:lnTo>
                  <a:pt x="25907" y="0"/>
                </a:lnTo>
                <a:lnTo>
                  <a:pt x="30927" y="331997"/>
                </a:lnTo>
                <a:lnTo>
                  <a:pt x="37092" y="341321"/>
                </a:lnTo>
                <a:lnTo>
                  <a:pt x="43109" y="33134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4776153" y="5443748"/>
            <a:ext cx="0" cy="228424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69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3146319" y="5443748"/>
            <a:ext cx="1235" cy="228424"/>
          </a:xfrm>
          <a:custGeom>
            <a:avLst/>
            <a:gdLst/>
            <a:ahLst/>
            <a:cxnLst/>
            <a:rect l="l" t="t" r="r" b="b"/>
            <a:pathLst>
              <a:path w="1269" h="234950">
                <a:moveTo>
                  <a:pt x="0" y="0"/>
                </a:moveTo>
                <a:lnTo>
                  <a:pt x="762" y="23469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2657369" y="5033327"/>
            <a:ext cx="548217" cy="279047"/>
          </a:xfrm>
          <a:custGeom>
            <a:avLst/>
            <a:gdLst/>
            <a:ahLst/>
            <a:cxnLst/>
            <a:rect l="l" t="t" r="r" b="b"/>
            <a:pathLst>
              <a:path w="563879" h="287020">
                <a:moveTo>
                  <a:pt x="281939" y="0"/>
                </a:moveTo>
                <a:lnTo>
                  <a:pt x="217136" y="3776"/>
                </a:lnTo>
                <a:lnTo>
                  <a:pt x="157731" y="14537"/>
                </a:lnTo>
                <a:lnTo>
                  <a:pt x="105391" y="31430"/>
                </a:lnTo>
                <a:lnTo>
                  <a:pt x="61781" y="53602"/>
                </a:lnTo>
                <a:lnTo>
                  <a:pt x="28569" y="80198"/>
                </a:lnTo>
                <a:lnTo>
                  <a:pt x="0" y="143255"/>
                </a:lnTo>
                <a:lnTo>
                  <a:pt x="7420" y="176144"/>
                </a:lnTo>
                <a:lnTo>
                  <a:pt x="61781" y="232909"/>
                </a:lnTo>
                <a:lnTo>
                  <a:pt x="105391" y="255081"/>
                </a:lnTo>
                <a:lnTo>
                  <a:pt x="157731" y="271974"/>
                </a:lnTo>
                <a:lnTo>
                  <a:pt x="217136" y="282735"/>
                </a:lnTo>
                <a:lnTo>
                  <a:pt x="281939" y="286512"/>
                </a:lnTo>
                <a:lnTo>
                  <a:pt x="346743" y="282735"/>
                </a:lnTo>
                <a:lnTo>
                  <a:pt x="406148" y="271974"/>
                </a:lnTo>
                <a:lnTo>
                  <a:pt x="458488" y="255081"/>
                </a:lnTo>
                <a:lnTo>
                  <a:pt x="502098" y="232909"/>
                </a:lnTo>
                <a:lnTo>
                  <a:pt x="535310" y="206313"/>
                </a:lnTo>
                <a:lnTo>
                  <a:pt x="563880" y="143255"/>
                </a:lnTo>
                <a:lnTo>
                  <a:pt x="556459" y="110367"/>
                </a:lnTo>
                <a:lnTo>
                  <a:pt x="502098" y="53602"/>
                </a:lnTo>
                <a:lnTo>
                  <a:pt x="458488" y="31430"/>
                </a:lnTo>
                <a:lnTo>
                  <a:pt x="406148" y="14537"/>
                </a:lnTo>
                <a:lnTo>
                  <a:pt x="346743" y="3776"/>
                </a:lnTo>
                <a:lnTo>
                  <a:pt x="2819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 txBox="1"/>
          <p:nvPr/>
        </p:nvSpPr>
        <p:spPr>
          <a:xfrm>
            <a:off x="2760592" y="5070122"/>
            <a:ext cx="34325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Step1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201882" y="5269654"/>
            <a:ext cx="919868" cy="229658"/>
          </a:xfrm>
          <a:custGeom>
            <a:avLst/>
            <a:gdLst/>
            <a:ahLst/>
            <a:cxnLst/>
            <a:rect l="l" t="t" r="r" b="b"/>
            <a:pathLst>
              <a:path w="946150" h="236220">
                <a:moveTo>
                  <a:pt x="671322" y="0"/>
                </a:moveTo>
                <a:lnTo>
                  <a:pt x="615696" y="0"/>
                </a:lnTo>
                <a:lnTo>
                  <a:pt x="533400" y="3048"/>
                </a:lnTo>
                <a:lnTo>
                  <a:pt x="469391" y="7620"/>
                </a:lnTo>
                <a:lnTo>
                  <a:pt x="426720" y="11430"/>
                </a:lnTo>
                <a:lnTo>
                  <a:pt x="343662" y="20574"/>
                </a:lnTo>
                <a:lnTo>
                  <a:pt x="323850" y="23622"/>
                </a:lnTo>
                <a:lnTo>
                  <a:pt x="304800" y="25908"/>
                </a:lnTo>
                <a:lnTo>
                  <a:pt x="285750" y="28956"/>
                </a:lnTo>
                <a:lnTo>
                  <a:pt x="233934" y="38100"/>
                </a:lnTo>
                <a:lnTo>
                  <a:pt x="218694" y="41910"/>
                </a:lnTo>
                <a:lnTo>
                  <a:pt x="203453" y="44958"/>
                </a:lnTo>
                <a:lnTo>
                  <a:pt x="190500" y="48006"/>
                </a:lnTo>
                <a:lnTo>
                  <a:pt x="183641" y="50292"/>
                </a:lnTo>
                <a:lnTo>
                  <a:pt x="177546" y="51815"/>
                </a:lnTo>
                <a:lnTo>
                  <a:pt x="166115" y="55625"/>
                </a:lnTo>
                <a:lnTo>
                  <a:pt x="154686" y="58674"/>
                </a:lnTo>
                <a:lnTo>
                  <a:pt x="144018" y="63246"/>
                </a:lnTo>
                <a:lnTo>
                  <a:pt x="134112" y="67056"/>
                </a:lnTo>
                <a:lnTo>
                  <a:pt x="115824" y="76200"/>
                </a:lnTo>
                <a:lnTo>
                  <a:pt x="99060" y="85344"/>
                </a:lnTo>
                <a:lnTo>
                  <a:pt x="91439" y="90677"/>
                </a:lnTo>
                <a:lnTo>
                  <a:pt x="84582" y="95250"/>
                </a:lnTo>
                <a:lnTo>
                  <a:pt x="54863" y="122682"/>
                </a:lnTo>
                <a:lnTo>
                  <a:pt x="41148" y="140970"/>
                </a:lnTo>
                <a:lnTo>
                  <a:pt x="32765" y="153162"/>
                </a:lnTo>
                <a:lnTo>
                  <a:pt x="25908" y="166115"/>
                </a:lnTo>
                <a:lnTo>
                  <a:pt x="19812" y="178308"/>
                </a:lnTo>
                <a:lnTo>
                  <a:pt x="9144" y="204215"/>
                </a:lnTo>
                <a:lnTo>
                  <a:pt x="0" y="230124"/>
                </a:lnTo>
                <a:lnTo>
                  <a:pt x="0" y="233934"/>
                </a:lnTo>
                <a:lnTo>
                  <a:pt x="3048" y="236220"/>
                </a:lnTo>
                <a:lnTo>
                  <a:pt x="6096" y="236220"/>
                </a:lnTo>
                <a:lnTo>
                  <a:pt x="8382" y="233172"/>
                </a:lnTo>
                <a:lnTo>
                  <a:pt x="17525" y="207263"/>
                </a:lnTo>
                <a:lnTo>
                  <a:pt x="22860" y="194310"/>
                </a:lnTo>
                <a:lnTo>
                  <a:pt x="28194" y="182118"/>
                </a:lnTo>
                <a:lnTo>
                  <a:pt x="34289" y="169925"/>
                </a:lnTo>
                <a:lnTo>
                  <a:pt x="48006" y="145542"/>
                </a:lnTo>
                <a:lnTo>
                  <a:pt x="52577" y="140208"/>
                </a:lnTo>
                <a:lnTo>
                  <a:pt x="57150" y="134112"/>
                </a:lnTo>
                <a:lnTo>
                  <a:pt x="66294" y="123444"/>
                </a:lnTo>
                <a:lnTo>
                  <a:pt x="71627" y="118110"/>
                </a:lnTo>
                <a:lnTo>
                  <a:pt x="83820" y="107442"/>
                </a:lnTo>
                <a:lnTo>
                  <a:pt x="89915" y="102870"/>
                </a:lnTo>
                <a:lnTo>
                  <a:pt x="96774" y="97536"/>
                </a:lnTo>
                <a:lnTo>
                  <a:pt x="112013" y="88392"/>
                </a:lnTo>
                <a:lnTo>
                  <a:pt x="128777" y="79248"/>
                </a:lnTo>
                <a:lnTo>
                  <a:pt x="137922" y="75437"/>
                </a:lnTo>
                <a:lnTo>
                  <a:pt x="147827" y="71627"/>
                </a:lnTo>
                <a:lnTo>
                  <a:pt x="157734" y="67056"/>
                </a:lnTo>
                <a:lnTo>
                  <a:pt x="169163" y="64008"/>
                </a:lnTo>
                <a:lnTo>
                  <a:pt x="180594" y="60198"/>
                </a:lnTo>
                <a:lnTo>
                  <a:pt x="185927" y="58674"/>
                </a:lnTo>
                <a:lnTo>
                  <a:pt x="192786" y="57150"/>
                </a:lnTo>
                <a:lnTo>
                  <a:pt x="205739" y="53339"/>
                </a:lnTo>
                <a:lnTo>
                  <a:pt x="220218" y="50292"/>
                </a:lnTo>
                <a:lnTo>
                  <a:pt x="252222" y="44196"/>
                </a:lnTo>
                <a:lnTo>
                  <a:pt x="287274" y="38100"/>
                </a:lnTo>
                <a:lnTo>
                  <a:pt x="325374" y="32003"/>
                </a:lnTo>
                <a:lnTo>
                  <a:pt x="364998" y="27432"/>
                </a:lnTo>
                <a:lnTo>
                  <a:pt x="385572" y="24384"/>
                </a:lnTo>
                <a:lnTo>
                  <a:pt x="406908" y="22098"/>
                </a:lnTo>
                <a:lnTo>
                  <a:pt x="428244" y="20574"/>
                </a:lnTo>
                <a:lnTo>
                  <a:pt x="470915" y="16763"/>
                </a:lnTo>
                <a:lnTo>
                  <a:pt x="534162" y="12192"/>
                </a:lnTo>
                <a:lnTo>
                  <a:pt x="554736" y="11430"/>
                </a:lnTo>
                <a:lnTo>
                  <a:pt x="575310" y="9906"/>
                </a:lnTo>
                <a:lnTo>
                  <a:pt x="595884" y="9906"/>
                </a:lnTo>
                <a:lnTo>
                  <a:pt x="615696" y="9144"/>
                </a:lnTo>
                <a:lnTo>
                  <a:pt x="770127" y="9144"/>
                </a:lnTo>
                <a:lnTo>
                  <a:pt x="762000" y="7620"/>
                </a:lnTo>
                <a:lnTo>
                  <a:pt x="755903" y="6858"/>
                </a:lnTo>
                <a:lnTo>
                  <a:pt x="749046" y="5334"/>
                </a:lnTo>
                <a:lnTo>
                  <a:pt x="736091" y="3810"/>
                </a:lnTo>
                <a:lnTo>
                  <a:pt x="720851" y="2286"/>
                </a:lnTo>
                <a:lnTo>
                  <a:pt x="671322" y="0"/>
                </a:lnTo>
                <a:close/>
              </a:path>
              <a:path w="946150" h="236220">
                <a:moveTo>
                  <a:pt x="906979" y="122105"/>
                </a:moveTo>
                <a:lnTo>
                  <a:pt x="877824" y="132587"/>
                </a:lnTo>
                <a:lnTo>
                  <a:pt x="936498" y="188213"/>
                </a:lnTo>
                <a:lnTo>
                  <a:pt x="942506" y="135636"/>
                </a:lnTo>
                <a:lnTo>
                  <a:pt x="913638" y="135636"/>
                </a:lnTo>
                <a:lnTo>
                  <a:pt x="911351" y="133350"/>
                </a:lnTo>
                <a:lnTo>
                  <a:pt x="906979" y="122105"/>
                </a:lnTo>
                <a:close/>
              </a:path>
              <a:path w="946150" h="236220">
                <a:moveTo>
                  <a:pt x="915760" y="118948"/>
                </a:moveTo>
                <a:lnTo>
                  <a:pt x="906979" y="122105"/>
                </a:lnTo>
                <a:lnTo>
                  <a:pt x="911351" y="133350"/>
                </a:lnTo>
                <a:lnTo>
                  <a:pt x="913638" y="135636"/>
                </a:lnTo>
                <a:lnTo>
                  <a:pt x="917448" y="135636"/>
                </a:lnTo>
                <a:lnTo>
                  <a:pt x="919734" y="133350"/>
                </a:lnTo>
                <a:lnTo>
                  <a:pt x="919734" y="130301"/>
                </a:lnTo>
                <a:lnTo>
                  <a:pt x="915760" y="118948"/>
                </a:lnTo>
                <a:close/>
              </a:path>
              <a:path w="946150" h="236220">
                <a:moveTo>
                  <a:pt x="945641" y="108203"/>
                </a:moveTo>
                <a:lnTo>
                  <a:pt x="915760" y="118948"/>
                </a:lnTo>
                <a:lnTo>
                  <a:pt x="919734" y="130301"/>
                </a:lnTo>
                <a:lnTo>
                  <a:pt x="919734" y="133350"/>
                </a:lnTo>
                <a:lnTo>
                  <a:pt x="917448" y="135636"/>
                </a:lnTo>
                <a:lnTo>
                  <a:pt x="942506" y="135636"/>
                </a:lnTo>
                <a:lnTo>
                  <a:pt x="945641" y="108203"/>
                </a:lnTo>
                <a:close/>
              </a:path>
              <a:path w="946150" h="236220">
                <a:moveTo>
                  <a:pt x="770127" y="9144"/>
                </a:moveTo>
                <a:lnTo>
                  <a:pt x="671322" y="9144"/>
                </a:lnTo>
                <a:lnTo>
                  <a:pt x="720089" y="11430"/>
                </a:lnTo>
                <a:lnTo>
                  <a:pt x="748284" y="14477"/>
                </a:lnTo>
                <a:lnTo>
                  <a:pt x="760476" y="16001"/>
                </a:lnTo>
                <a:lnTo>
                  <a:pt x="771906" y="19050"/>
                </a:lnTo>
                <a:lnTo>
                  <a:pt x="793241" y="23622"/>
                </a:lnTo>
                <a:lnTo>
                  <a:pt x="829056" y="38100"/>
                </a:lnTo>
                <a:lnTo>
                  <a:pt x="862584" y="60198"/>
                </a:lnTo>
                <a:lnTo>
                  <a:pt x="878586" y="76200"/>
                </a:lnTo>
                <a:lnTo>
                  <a:pt x="883920" y="82296"/>
                </a:lnTo>
                <a:lnTo>
                  <a:pt x="887730" y="88392"/>
                </a:lnTo>
                <a:lnTo>
                  <a:pt x="892301" y="94487"/>
                </a:lnTo>
                <a:lnTo>
                  <a:pt x="899922" y="106680"/>
                </a:lnTo>
                <a:lnTo>
                  <a:pt x="906018" y="119634"/>
                </a:lnTo>
                <a:lnTo>
                  <a:pt x="906979" y="122105"/>
                </a:lnTo>
                <a:lnTo>
                  <a:pt x="915760" y="118948"/>
                </a:lnTo>
                <a:lnTo>
                  <a:pt x="914400" y="115062"/>
                </a:lnTo>
                <a:lnTo>
                  <a:pt x="907541" y="102108"/>
                </a:lnTo>
                <a:lnTo>
                  <a:pt x="899160" y="89153"/>
                </a:lnTo>
                <a:lnTo>
                  <a:pt x="895350" y="83058"/>
                </a:lnTo>
                <a:lnTo>
                  <a:pt x="890777" y="76200"/>
                </a:lnTo>
                <a:lnTo>
                  <a:pt x="885444" y="70865"/>
                </a:lnTo>
                <a:lnTo>
                  <a:pt x="880110" y="64770"/>
                </a:lnTo>
                <a:lnTo>
                  <a:pt x="868680" y="53339"/>
                </a:lnTo>
                <a:lnTo>
                  <a:pt x="862584" y="48768"/>
                </a:lnTo>
                <a:lnTo>
                  <a:pt x="855726" y="43434"/>
                </a:lnTo>
                <a:lnTo>
                  <a:pt x="832865" y="29718"/>
                </a:lnTo>
                <a:lnTo>
                  <a:pt x="823722" y="25908"/>
                </a:lnTo>
                <a:lnTo>
                  <a:pt x="815339" y="22098"/>
                </a:lnTo>
                <a:lnTo>
                  <a:pt x="805434" y="18287"/>
                </a:lnTo>
                <a:lnTo>
                  <a:pt x="795527" y="15239"/>
                </a:lnTo>
                <a:lnTo>
                  <a:pt x="784860" y="12192"/>
                </a:lnTo>
                <a:lnTo>
                  <a:pt x="774191" y="9906"/>
                </a:lnTo>
                <a:lnTo>
                  <a:pt x="770127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3327823" y="5643034"/>
            <a:ext cx="549451" cy="279665"/>
          </a:xfrm>
          <a:custGeom>
            <a:avLst/>
            <a:gdLst/>
            <a:ahLst/>
            <a:cxnLst/>
            <a:rect l="l" t="t" r="r" b="b"/>
            <a:pathLst>
              <a:path w="565150" h="287654">
                <a:moveTo>
                  <a:pt x="282701" y="0"/>
                </a:moveTo>
                <a:lnTo>
                  <a:pt x="217856" y="3816"/>
                </a:lnTo>
                <a:lnTo>
                  <a:pt x="158342" y="14671"/>
                </a:lnTo>
                <a:lnTo>
                  <a:pt x="105853" y="31670"/>
                </a:lnTo>
                <a:lnTo>
                  <a:pt x="62081" y="53922"/>
                </a:lnTo>
                <a:lnTo>
                  <a:pt x="28720" y="80532"/>
                </a:lnTo>
                <a:lnTo>
                  <a:pt x="0" y="143255"/>
                </a:lnTo>
                <a:lnTo>
                  <a:pt x="7462" y="176186"/>
                </a:lnTo>
                <a:lnTo>
                  <a:pt x="62081" y="233209"/>
                </a:lnTo>
                <a:lnTo>
                  <a:pt x="105853" y="255543"/>
                </a:lnTo>
                <a:lnTo>
                  <a:pt x="158342" y="272584"/>
                </a:lnTo>
                <a:lnTo>
                  <a:pt x="217856" y="283455"/>
                </a:lnTo>
                <a:lnTo>
                  <a:pt x="282701" y="287274"/>
                </a:lnTo>
                <a:lnTo>
                  <a:pt x="347265" y="283455"/>
                </a:lnTo>
                <a:lnTo>
                  <a:pt x="406576" y="272584"/>
                </a:lnTo>
                <a:lnTo>
                  <a:pt x="458930" y="255543"/>
                </a:lnTo>
                <a:lnTo>
                  <a:pt x="502620" y="233209"/>
                </a:lnTo>
                <a:lnTo>
                  <a:pt x="535939" y="206464"/>
                </a:lnTo>
                <a:lnTo>
                  <a:pt x="564642" y="143255"/>
                </a:lnTo>
                <a:lnTo>
                  <a:pt x="557181" y="110607"/>
                </a:lnTo>
                <a:lnTo>
                  <a:pt x="502620" y="53922"/>
                </a:lnTo>
                <a:lnTo>
                  <a:pt x="458930" y="31670"/>
                </a:lnTo>
                <a:lnTo>
                  <a:pt x="406576" y="14671"/>
                </a:lnTo>
                <a:lnTo>
                  <a:pt x="347265" y="3816"/>
                </a:lnTo>
                <a:lnTo>
                  <a:pt x="2827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 txBox="1"/>
          <p:nvPr/>
        </p:nvSpPr>
        <p:spPr>
          <a:xfrm>
            <a:off x="2591682" y="5625717"/>
            <a:ext cx="1183481" cy="437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839592">
              <a:lnSpc>
                <a:spcPct val="133200"/>
              </a:lnSpc>
            </a:pPr>
            <a:r>
              <a:rPr sz="1069" spc="10" dirty="0">
                <a:latin typeface="Times New Roman"/>
                <a:cs typeface="Times New Roman"/>
              </a:rPr>
              <a:t>Step2  lastCurrentNode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902709" y="4511040"/>
            <a:ext cx="549451" cy="279047"/>
          </a:xfrm>
          <a:custGeom>
            <a:avLst/>
            <a:gdLst/>
            <a:ahLst/>
            <a:cxnLst/>
            <a:rect l="l" t="t" r="r" b="b"/>
            <a:pathLst>
              <a:path w="565150" h="287020">
                <a:moveTo>
                  <a:pt x="282701" y="0"/>
                </a:moveTo>
                <a:lnTo>
                  <a:pt x="217856" y="3776"/>
                </a:lnTo>
                <a:lnTo>
                  <a:pt x="158342" y="14537"/>
                </a:lnTo>
                <a:lnTo>
                  <a:pt x="105853" y="31430"/>
                </a:lnTo>
                <a:lnTo>
                  <a:pt x="62081" y="53602"/>
                </a:lnTo>
                <a:lnTo>
                  <a:pt x="28720" y="80198"/>
                </a:lnTo>
                <a:lnTo>
                  <a:pt x="0" y="143256"/>
                </a:lnTo>
                <a:lnTo>
                  <a:pt x="7462" y="176144"/>
                </a:lnTo>
                <a:lnTo>
                  <a:pt x="62081" y="232909"/>
                </a:lnTo>
                <a:lnTo>
                  <a:pt x="105853" y="255081"/>
                </a:lnTo>
                <a:lnTo>
                  <a:pt x="158342" y="271974"/>
                </a:lnTo>
                <a:lnTo>
                  <a:pt x="217856" y="282735"/>
                </a:lnTo>
                <a:lnTo>
                  <a:pt x="282701" y="286512"/>
                </a:lnTo>
                <a:lnTo>
                  <a:pt x="347265" y="282735"/>
                </a:lnTo>
                <a:lnTo>
                  <a:pt x="406576" y="271974"/>
                </a:lnTo>
                <a:lnTo>
                  <a:pt x="458930" y="255081"/>
                </a:lnTo>
                <a:lnTo>
                  <a:pt x="502620" y="232909"/>
                </a:lnTo>
                <a:lnTo>
                  <a:pt x="535939" y="206313"/>
                </a:lnTo>
                <a:lnTo>
                  <a:pt x="564642" y="143256"/>
                </a:lnTo>
                <a:lnTo>
                  <a:pt x="557181" y="110367"/>
                </a:lnTo>
                <a:lnTo>
                  <a:pt x="502620" y="53602"/>
                </a:lnTo>
                <a:lnTo>
                  <a:pt x="458930" y="31430"/>
                </a:lnTo>
                <a:lnTo>
                  <a:pt x="406576" y="14537"/>
                </a:lnTo>
                <a:lnTo>
                  <a:pt x="347265" y="3776"/>
                </a:lnTo>
                <a:lnTo>
                  <a:pt x="2827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 txBox="1"/>
          <p:nvPr/>
        </p:nvSpPr>
        <p:spPr>
          <a:xfrm>
            <a:off x="1352267" y="3037250"/>
            <a:ext cx="4852458" cy="1995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step,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moved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currentNode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point the next node.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/>
            <a:r>
              <a:rPr sz="1069" spc="10" dirty="0">
                <a:latin typeface="Times New Roman"/>
                <a:cs typeface="Times New Roman"/>
              </a:rPr>
              <a:t>currentNode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lastCurrentNode;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the fourth step,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list has </a:t>
            </a:r>
            <a:r>
              <a:rPr sz="1069" spc="10" dirty="0">
                <a:latin typeface="Times New Roman"/>
                <a:cs typeface="Times New Roman"/>
              </a:rPr>
              <a:t>been reduced by 1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deletion of </a:t>
            </a:r>
            <a:r>
              <a:rPr sz="1069" spc="10" dirty="0">
                <a:latin typeface="Times New Roman"/>
                <a:cs typeface="Times New Roman"/>
              </a:rPr>
              <a:t>one  node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i.e.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30291"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size--;</a:t>
            </a:r>
            <a:endParaRPr sz="1069">
              <a:latin typeface="Times New Roman"/>
              <a:cs typeface="Times New Roman"/>
            </a:endParaRPr>
          </a:p>
          <a:p>
            <a:pPr marL="2483587" marR="1664368" indent="-12964" algn="ctr">
              <a:lnSpc>
                <a:spcPct val="170000"/>
              </a:lnSpc>
              <a:spcBef>
                <a:spcPts val="875"/>
              </a:spcBef>
            </a:pPr>
            <a:r>
              <a:rPr sz="1069" spc="10" dirty="0">
                <a:latin typeface="Times New Roman"/>
                <a:cs typeface="Times New Roman"/>
              </a:rPr>
              <a:t>Step3  </a:t>
            </a:r>
            <a:r>
              <a:rPr sz="1069" spc="5" dirty="0">
                <a:latin typeface="Times New Roman"/>
                <a:cs typeface="Times New Roman"/>
              </a:rPr>
              <a:t>currentN</a:t>
            </a:r>
            <a:r>
              <a:rPr sz="1069" spc="10" dirty="0">
                <a:latin typeface="Times New Roman"/>
                <a:cs typeface="Times New Roman"/>
              </a:rPr>
              <a:t>o</a:t>
            </a:r>
            <a:r>
              <a:rPr sz="1069" spc="5" dirty="0">
                <a:latin typeface="Times New Roman"/>
                <a:cs typeface="Times New Roman"/>
              </a:rPr>
              <a:t>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614775" y="5146674"/>
            <a:ext cx="549451" cy="279047"/>
          </a:xfrm>
          <a:custGeom>
            <a:avLst/>
            <a:gdLst/>
            <a:ahLst/>
            <a:cxnLst/>
            <a:rect l="l" t="t" r="r" b="b"/>
            <a:pathLst>
              <a:path w="565150" h="287020">
                <a:moveTo>
                  <a:pt x="281939" y="0"/>
                </a:moveTo>
                <a:lnTo>
                  <a:pt x="217376" y="3776"/>
                </a:lnTo>
                <a:lnTo>
                  <a:pt x="158065" y="14537"/>
                </a:lnTo>
                <a:lnTo>
                  <a:pt x="105711" y="31430"/>
                </a:lnTo>
                <a:lnTo>
                  <a:pt x="62021" y="53602"/>
                </a:lnTo>
                <a:lnTo>
                  <a:pt x="28702" y="80198"/>
                </a:lnTo>
                <a:lnTo>
                  <a:pt x="0" y="143255"/>
                </a:lnTo>
                <a:lnTo>
                  <a:pt x="7460" y="176144"/>
                </a:lnTo>
                <a:lnTo>
                  <a:pt x="62021" y="232909"/>
                </a:lnTo>
                <a:lnTo>
                  <a:pt x="105711" y="255081"/>
                </a:lnTo>
                <a:lnTo>
                  <a:pt x="158065" y="271974"/>
                </a:lnTo>
                <a:lnTo>
                  <a:pt x="217376" y="282735"/>
                </a:lnTo>
                <a:lnTo>
                  <a:pt x="281939" y="286512"/>
                </a:lnTo>
                <a:lnTo>
                  <a:pt x="346785" y="282735"/>
                </a:lnTo>
                <a:lnTo>
                  <a:pt x="406299" y="271974"/>
                </a:lnTo>
                <a:lnTo>
                  <a:pt x="458788" y="255081"/>
                </a:lnTo>
                <a:lnTo>
                  <a:pt x="502560" y="232909"/>
                </a:lnTo>
                <a:lnTo>
                  <a:pt x="535921" y="206313"/>
                </a:lnTo>
                <a:lnTo>
                  <a:pt x="564641" y="143255"/>
                </a:lnTo>
                <a:lnTo>
                  <a:pt x="557179" y="110367"/>
                </a:lnTo>
                <a:lnTo>
                  <a:pt x="502560" y="53602"/>
                </a:lnTo>
                <a:lnTo>
                  <a:pt x="458788" y="31430"/>
                </a:lnTo>
                <a:lnTo>
                  <a:pt x="406299" y="14537"/>
                </a:lnTo>
                <a:lnTo>
                  <a:pt x="346785" y="3776"/>
                </a:lnTo>
                <a:lnTo>
                  <a:pt x="2819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 txBox="1"/>
          <p:nvPr/>
        </p:nvSpPr>
        <p:spPr>
          <a:xfrm>
            <a:off x="5652052" y="5074582"/>
            <a:ext cx="482158" cy="546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66673">
              <a:lnSpc>
                <a:spcPct val="165900"/>
              </a:lnSpc>
            </a:pPr>
            <a:r>
              <a:rPr sz="1069" spc="10" dirty="0">
                <a:latin typeface="Times New Roman"/>
                <a:cs typeface="Times New Roman"/>
              </a:rPr>
              <a:t>Step4  Size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32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253165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1841" cy="144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836"/>
              </a:spcBef>
            </a:pPr>
            <a:r>
              <a:rPr sz="1069" spc="10" dirty="0">
                <a:latin typeface="Times New Roman"/>
                <a:cs typeface="Times New Roman"/>
              </a:rPr>
              <a:t>the required methods 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employ </a:t>
            </a:r>
            <a:r>
              <a:rPr sz="1069" spc="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if required.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programmer  can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list,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remove nodes </a:t>
            </a:r>
            <a:r>
              <a:rPr sz="1069" spc="5" dirty="0">
                <a:latin typeface="Times New Roman"/>
                <a:cs typeface="Times New Roman"/>
              </a:rPr>
              <a:t>in it besides </a:t>
            </a:r>
            <a:r>
              <a:rPr sz="1069" spc="10" dirty="0">
                <a:latin typeface="Times New Roman"/>
                <a:cs typeface="Times New Roman"/>
              </a:rPr>
              <a:t>moving 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pointers.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/>
            <a:r>
              <a:rPr sz="1264" b="1" spc="5" dirty="0">
                <a:latin typeface="Arial"/>
                <a:cs typeface="Arial"/>
              </a:rPr>
              <a:t>Example of list</a:t>
            </a:r>
            <a:r>
              <a:rPr sz="1264" b="1" spc="-44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usage</a:t>
            </a:r>
            <a:endParaRPr sz="126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see </a:t>
            </a:r>
            <a:r>
              <a:rPr sz="1069" spc="10" dirty="0">
                <a:latin typeface="Times New Roman"/>
                <a:cs typeface="Times New Roman"/>
              </a:rPr>
              <a:t>how we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link list.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example showing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2444857"/>
            <a:ext cx="4951853" cy="4466864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35"/>
              </a:lnSpc>
            </a:pPr>
            <a:r>
              <a:rPr sz="1069" spc="5" dirty="0">
                <a:latin typeface="Times New Roman"/>
                <a:cs typeface="Times New Roman"/>
              </a:rPr>
              <a:t>/*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simple </a:t>
            </a:r>
            <a:r>
              <a:rPr sz="1069" spc="10" dirty="0">
                <a:latin typeface="Times New Roman"/>
                <a:cs typeface="Times New Roman"/>
              </a:rPr>
              <a:t>example showing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of link list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#include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&lt;iostream&gt;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#include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&lt;stdlib.h&gt;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#include "List.cpp" //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contains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definition </a:t>
            </a:r>
            <a:r>
              <a:rPr sz="1069" spc="10" dirty="0">
                <a:latin typeface="Times New Roman"/>
                <a:cs typeface="Times New Roman"/>
              </a:rPr>
              <a:t>of List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class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// main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int main(int argc, </a:t>
            </a:r>
            <a:r>
              <a:rPr sz="1069" spc="10" dirty="0">
                <a:latin typeface="Times New Roman"/>
                <a:cs typeface="Times New Roman"/>
              </a:rPr>
              <a:t>char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*argv[])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List list;  // creating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object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477827" marR="3023148">
              <a:lnSpc>
                <a:spcPts val="1264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adding values to the </a:t>
            </a:r>
            <a:r>
              <a:rPr sz="1069" spc="5" dirty="0">
                <a:latin typeface="Times New Roman"/>
                <a:cs typeface="Times New Roman"/>
              </a:rPr>
              <a:t>list  list.add(5);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list.add(13);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list.add(4);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list.add(8);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list.add(24);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list.add(48);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list.add(12);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477827" marR="2473709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 calling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of the list  list.start();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77827" marR="243543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 printing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elements of the list  while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(list.next())</a:t>
            </a: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cout </a:t>
            </a:r>
            <a:r>
              <a:rPr sz="1069" spc="10" dirty="0">
                <a:latin typeface="Times New Roman"/>
                <a:cs typeface="Times New Roman"/>
              </a:rPr>
              <a:t>&lt;&lt; "List Element: "&lt;&lt;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list.get()&lt;&lt;endl;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6935527"/>
            <a:ext cx="166317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output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program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2014" y="7265459"/>
            <a:ext cx="4951853" cy="115416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List Element: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List Element: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13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List Element: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List Element: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List Element: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24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List Element: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48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9"/>
              </a:lnSpc>
            </a:pPr>
            <a:r>
              <a:rPr sz="1069" spc="10" dirty="0">
                <a:latin typeface="Times New Roman"/>
                <a:cs typeface="Times New Roman"/>
              </a:rPr>
              <a:t>List Element: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267" y="8553314"/>
            <a:ext cx="4851841" cy="813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discuss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program.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included the </a:t>
            </a:r>
            <a:r>
              <a:rPr sz="1069" spc="5" dirty="0">
                <a:latin typeface="Times New Roman"/>
                <a:cs typeface="Times New Roman"/>
              </a:rPr>
              <a:t>standard libraries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besides </a:t>
            </a:r>
            <a:r>
              <a:rPr sz="1069" spc="10" dirty="0">
                <a:latin typeface="Times New Roman"/>
                <a:cs typeface="Times New Roman"/>
              </a:rPr>
              <a:t>having </a:t>
            </a:r>
            <a:r>
              <a:rPr sz="1069" spc="5" dirty="0">
                <a:latin typeface="Times New Roman"/>
                <a:cs typeface="Times New Roman"/>
              </a:rPr>
              <a:t>the “List.cpp” file. </a:t>
            </a:r>
            <a:r>
              <a:rPr sz="1069" spc="10" dirty="0">
                <a:latin typeface="Times New Roman"/>
                <a:cs typeface="Times New Roman"/>
              </a:rPr>
              <a:t>Usually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do not include .cpp files. Rather,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.h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files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included. </a:t>
            </a:r>
            <a:r>
              <a:rPr sz="1069" spc="10" dirty="0">
                <a:latin typeface="Times New Roman"/>
                <a:cs typeface="Times New Roman"/>
              </a:rPr>
              <a:t>Whenever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write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class,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files </a:t>
            </a:r>
            <a:r>
              <a:rPr sz="1069" spc="10" dirty="0">
                <a:latin typeface="Times New Roman"/>
                <a:cs typeface="Times New Roman"/>
              </a:rPr>
              <a:t>will be </a:t>
            </a:r>
            <a:r>
              <a:rPr sz="1069" spc="5" dirty="0">
                <a:latin typeface="Times New Roman"/>
                <a:cs typeface="Times New Roman"/>
              </a:rPr>
              <a:t>created i.e. .h </a:t>
            </a:r>
            <a:r>
              <a:rPr sz="1069" spc="10" dirty="0">
                <a:latin typeface="Times New Roman"/>
                <a:cs typeface="Times New Roman"/>
              </a:rPr>
              <a:t>(header 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0" dirty="0">
                <a:latin typeface="Times New Roman"/>
                <a:cs typeface="Times New Roman"/>
              </a:rPr>
              <a:t>containing </a:t>
            </a:r>
            <a:r>
              <a:rPr sz="1069" spc="5" dirty="0">
                <a:latin typeface="Times New Roman"/>
                <a:cs typeface="Times New Roman"/>
              </a:rPr>
              <a:t>the interface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class) </a:t>
            </a:r>
            <a:r>
              <a:rPr sz="1069" spc="10" dirty="0">
                <a:latin typeface="Times New Roman"/>
                <a:cs typeface="Times New Roman"/>
              </a:rPr>
              <a:t>and .cpp </a:t>
            </a:r>
            <a:r>
              <a:rPr sz="1069" spc="5" dirty="0">
                <a:latin typeface="Times New Roman"/>
                <a:cs typeface="Times New Roman"/>
              </a:rPr>
              <a:t>(implementation file).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 sake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explanation,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combined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files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into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“List.cpp”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file.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start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33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503351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30" y="1286685"/>
            <a:ext cx="4853076" cy="8142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5" dirty="0">
                <a:latin typeface="Times New Roman"/>
                <a:cs typeface="Times New Roman"/>
              </a:rPr>
              <a:t>of the main method,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created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list object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/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Here the default constructor will be </a:t>
            </a:r>
            <a:r>
              <a:rPr sz="1069" spc="5" dirty="0">
                <a:latin typeface="Times New Roman"/>
                <a:cs typeface="Times New Roman"/>
              </a:rPr>
              <a:t>called. If </a:t>
            </a:r>
            <a:r>
              <a:rPr sz="1069" spc="10" dirty="0">
                <a:latin typeface="Times New Roman"/>
                <a:cs typeface="Times New Roman"/>
              </a:rPr>
              <a:t>you understand the concept of factory,  </a:t>
            </a:r>
            <a:r>
              <a:rPr sz="1069" spc="5" dirty="0">
                <a:latin typeface="Times New Roman"/>
                <a:cs typeface="Times New Roman"/>
              </a:rPr>
              <a:t>then it 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difficult to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asked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List </a:t>
            </a:r>
            <a:r>
              <a:rPr sz="1069" spc="5" dirty="0">
                <a:latin typeface="Times New Roman"/>
                <a:cs typeface="Times New Roman"/>
              </a:rPr>
              <a:t>factory to 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List 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spc="10" dirty="0">
                <a:latin typeface="Times New Roman"/>
                <a:cs typeface="Times New Roman"/>
              </a:rPr>
              <a:t>and named </a:t>
            </a:r>
            <a:r>
              <a:rPr sz="1069" spc="5" dirty="0">
                <a:latin typeface="Times New Roman"/>
                <a:cs typeface="Times New Roman"/>
              </a:rPr>
              <a:t>it as </a:t>
            </a:r>
            <a:r>
              <a:rPr sz="1069" i="1" dirty="0">
                <a:latin typeface="Times New Roman"/>
                <a:cs typeface="Times New Roman"/>
              </a:rPr>
              <a:t>list</a:t>
            </a:r>
            <a:r>
              <a:rPr sz="1069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After creating the object, nodes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been added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added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elements with data values </a:t>
            </a:r>
            <a:r>
              <a:rPr sz="1069" spc="5" dirty="0">
                <a:latin typeface="Times New Roman"/>
                <a:cs typeface="Times New Roman"/>
              </a:rPr>
              <a:t>5, 13, 4, 8, 24, </a:t>
            </a:r>
            <a:r>
              <a:rPr sz="1069" spc="10" dirty="0">
                <a:latin typeface="Times New Roman"/>
                <a:cs typeface="Times New Roman"/>
              </a:rPr>
              <a:t>48 and </a:t>
            </a:r>
            <a:r>
              <a:rPr sz="1069" spc="5" dirty="0">
                <a:latin typeface="Times New Roman"/>
                <a:cs typeface="Times New Roman"/>
              </a:rPr>
              <a:t>12. </a:t>
            </a:r>
            <a:r>
              <a:rPr sz="1069" spc="10" dirty="0">
                <a:latin typeface="Times New Roman"/>
                <a:cs typeface="Times New Roman"/>
              </a:rPr>
              <a:t>Later, the </a:t>
            </a:r>
            <a:r>
              <a:rPr sz="1069" i="1" spc="5" dirty="0">
                <a:latin typeface="Times New Roman"/>
                <a:cs typeface="Times New Roman"/>
              </a:rPr>
              <a:t>start() 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of list is called that will position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currentNode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lastCurrentNode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start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need to worry about the implementation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List.  Rather,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use the </a:t>
            </a:r>
            <a:r>
              <a:rPr sz="1069" spc="5" dirty="0">
                <a:latin typeface="Times New Roman"/>
                <a:cs typeface="Times New Roman"/>
              </a:rPr>
              <a:t>interface of the List.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start </a:t>
            </a:r>
            <a:r>
              <a:rPr sz="1069" spc="5" dirty="0">
                <a:latin typeface="Times New Roman"/>
                <a:cs typeface="Times New Roman"/>
              </a:rPr>
              <a:t>method </a:t>
            </a:r>
            <a:r>
              <a:rPr sz="1069" spc="10" dirty="0">
                <a:latin typeface="Times New Roman"/>
                <a:cs typeface="Times New Roman"/>
              </a:rPr>
              <a:t>will take us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start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internally, it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array or link list or </a:t>
            </a:r>
            <a:r>
              <a:rPr sz="1069" spc="10" dirty="0">
                <a:latin typeface="Times New Roman"/>
                <a:cs typeface="Times New Roman"/>
              </a:rPr>
              <a:t>some other  </a:t>
            </a:r>
            <a:r>
              <a:rPr sz="1069" spc="5" dirty="0">
                <a:latin typeface="Times New Roman"/>
                <a:cs typeface="Times New Roman"/>
              </a:rPr>
              <a:t>implementation.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that calls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next() </a:t>
            </a:r>
            <a:r>
              <a:rPr sz="1069" spc="5" dirty="0">
                <a:latin typeface="Times New Roman"/>
                <a:cs typeface="Times New Roman"/>
              </a:rPr>
              <a:t>method of the </a:t>
            </a:r>
            <a:r>
              <a:rPr sz="1069" i="1" spc="5" dirty="0">
                <a:latin typeface="Times New Roman"/>
                <a:cs typeface="Times New Roman"/>
              </a:rPr>
              <a:t>List</a:t>
            </a:r>
            <a:r>
              <a:rPr sz="1069" spc="5" dirty="0">
                <a:latin typeface="Times New Roman"/>
                <a:cs typeface="Times New Roman"/>
              </a:rPr>
              <a:t>. It  </a:t>
            </a:r>
            <a:r>
              <a:rPr sz="1069" spc="10" dirty="0">
                <a:latin typeface="Times New Roman"/>
                <a:cs typeface="Times New Roman"/>
              </a:rPr>
              <a:t>moves the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ahead and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boolean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true </a:t>
            </a:r>
            <a:r>
              <a:rPr sz="1069" spc="5" dirty="0">
                <a:latin typeface="Times New Roman"/>
                <a:cs typeface="Times New Roman"/>
              </a:rPr>
              <a:t>or false.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reach  at </a:t>
            </a:r>
            <a:r>
              <a:rPr sz="1069" spc="10" dirty="0">
                <a:latin typeface="Times New Roman"/>
                <a:cs typeface="Times New Roman"/>
              </a:rPr>
              <a:t>the end of </a:t>
            </a:r>
            <a:r>
              <a:rPr sz="1069" spc="5" dirty="0">
                <a:latin typeface="Times New Roman"/>
                <a:cs typeface="Times New Roman"/>
              </a:rPr>
              <a:t>the list,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next() </a:t>
            </a:r>
            <a:r>
              <a:rPr sz="1069" spc="10" dirty="0">
                <a:latin typeface="Times New Roman"/>
                <a:cs typeface="Times New Roman"/>
              </a:rPr>
              <a:t>method will return false. In the while loop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i="1" spc="5" dirty="0">
                <a:latin typeface="Times New Roman"/>
                <a:cs typeface="Times New Roman"/>
              </a:rPr>
              <a:t>cout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prints the value </a:t>
            </a:r>
            <a:r>
              <a:rPr sz="1069" spc="5" dirty="0">
                <a:latin typeface="Times New Roman"/>
                <a:cs typeface="Times New Roman"/>
              </a:rPr>
              <a:t>of the list </a:t>
            </a:r>
            <a:r>
              <a:rPr sz="1069" spc="10" dirty="0">
                <a:latin typeface="Times New Roman"/>
                <a:cs typeface="Times New Roman"/>
              </a:rPr>
              <a:t>elements, employing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get() </a:t>
            </a:r>
            <a:r>
              <a:rPr sz="1069" spc="10" dirty="0">
                <a:latin typeface="Times New Roman"/>
                <a:cs typeface="Times New Roman"/>
              </a:rPr>
              <a:t>method.  The </a:t>
            </a:r>
            <a:r>
              <a:rPr sz="1069" spc="5" dirty="0">
                <a:latin typeface="Times New Roman"/>
                <a:cs typeface="Times New Roman"/>
              </a:rPr>
              <a:t>loop will continue </a:t>
            </a:r>
            <a:r>
              <a:rPr sz="1069" dirty="0">
                <a:latin typeface="Times New Roman"/>
                <a:cs typeface="Times New Roman"/>
              </a:rPr>
              <a:t>till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next() </a:t>
            </a:r>
            <a:r>
              <a:rPr sz="1069" spc="5" dirty="0">
                <a:latin typeface="Times New Roman"/>
                <a:cs typeface="Times New Roman"/>
              </a:rPr>
              <a:t>method returns true. </a:t>
            </a:r>
            <a:r>
              <a:rPr sz="1069" spc="10" dirty="0">
                <a:latin typeface="Times New Roman"/>
                <a:cs typeface="Times New Roman"/>
              </a:rPr>
              <a:t>When the </a:t>
            </a:r>
            <a:r>
              <a:rPr sz="1069" spc="5" dirty="0">
                <a:latin typeface="Times New Roman"/>
                <a:cs typeface="Times New Roman"/>
              </a:rPr>
              <a:t>pointers </a:t>
            </a:r>
            <a:r>
              <a:rPr sz="1069" spc="10" dirty="0">
                <a:latin typeface="Times New Roman"/>
                <a:cs typeface="Times New Roman"/>
              </a:rPr>
              <a:t>reach </a:t>
            </a:r>
            <a:r>
              <a:rPr sz="1069" spc="5" dirty="0">
                <a:latin typeface="Times New Roman"/>
                <a:cs typeface="Times New Roman"/>
              </a:rPr>
              <a:t>at  the </a:t>
            </a:r>
            <a:r>
              <a:rPr sz="1069" spc="10" dirty="0">
                <a:latin typeface="Times New Roman"/>
                <a:cs typeface="Times New Roman"/>
              </a:rPr>
              <a:t>end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next() </a:t>
            </a:r>
            <a:r>
              <a:rPr sz="1069" spc="5" dirty="0">
                <a:latin typeface="Times New Roman"/>
                <a:cs typeface="Times New Roman"/>
              </a:rPr>
              <a:t>will return false.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the loop will </a:t>
            </a:r>
            <a:r>
              <a:rPr sz="1069" spc="10" dirty="0">
                <a:latin typeface="Times New Roman"/>
                <a:cs typeface="Times New Roman"/>
              </a:rPr>
              <a:t>come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Please </a:t>
            </a:r>
            <a:r>
              <a:rPr sz="1069" spc="10" dirty="0">
                <a:latin typeface="Times New Roman"/>
                <a:cs typeface="Times New Roman"/>
              </a:rPr>
              <a:t>keep </a:t>
            </a:r>
            <a:r>
              <a:rPr sz="1069" spc="5" dirty="0">
                <a:latin typeface="Times New Roman"/>
                <a:cs typeface="Times New Roman"/>
              </a:rPr>
              <a:t>in mind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list is </a:t>
            </a:r>
            <a:r>
              <a:rPr sz="1069" spc="10" dirty="0">
                <a:latin typeface="Times New Roman"/>
                <a:cs typeface="Times New Roman"/>
              </a:rPr>
              <a:t>a very </a:t>
            </a:r>
            <a:r>
              <a:rPr sz="1069" spc="5" dirty="0">
                <a:latin typeface="Times New Roman"/>
                <a:cs typeface="Times New Roman"/>
              </a:rPr>
              <a:t>important data structure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used in </a:t>
            </a:r>
            <a:r>
              <a:rPr sz="1069" spc="10" dirty="0">
                <a:latin typeface="Times New Roman"/>
                <a:cs typeface="Times New Roman"/>
              </a:rPr>
              <a:t>the  entire programming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courses.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Analysis </a:t>
            </a:r>
            <a:r>
              <a:rPr sz="1264" b="1" dirty="0">
                <a:latin typeface="Arial"/>
                <a:cs typeface="Arial"/>
              </a:rPr>
              <a:t>of </a:t>
            </a:r>
            <a:r>
              <a:rPr sz="1264" b="1" spc="5" dirty="0">
                <a:latin typeface="Arial"/>
                <a:cs typeface="Arial"/>
              </a:rPr>
              <a:t>Link</a:t>
            </a:r>
            <a:r>
              <a:rPr sz="1264" b="1" spc="-4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List</a:t>
            </a:r>
            <a:endParaRPr sz="1264">
              <a:latin typeface="Arial"/>
              <a:cs typeface="Arial"/>
            </a:endParaRPr>
          </a:p>
          <a:p>
            <a:pPr marL="12347" marR="6173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stated earlier,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be going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analyze each </a:t>
            </a:r>
            <a:r>
              <a:rPr sz="1069" spc="5" dirty="0">
                <a:latin typeface="Times New Roman"/>
                <a:cs typeface="Times New Roman"/>
              </a:rPr>
              <a:t>data structure.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see whether  </a:t>
            </a:r>
            <a:r>
              <a:rPr sz="1069" spc="5" dirty="0">
                <a:latin typeface="Times New Roman"/>
                <a:cs typeface="Times New Roman"/>
              </a:rPr>
              <a:t>it is useful or not.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see its cost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benefit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respect to </a:t>
            </a:r>
            <a:r>
              <a:rPr sz="1069" spc="10" dirty="0">
                <a:latin typeface="Times New Roman"/>
                <a:cs typeface="Times New Roman"/>
              </a:rPr>
              <a:t>time and memory.  </a:t>
            </a:r>
            <a:r>
              <a:rPr sz="1069" spc="5" dirty="0">
                <a:latin typeface="Times New Roman"/>
                <a:cs typeface="Times New Roman"/>
              </a:rPr>
              <a:t>Let </a:t>
            </a:r>
            <a:r>
              <a:rPr sz="1069" spc="10" dirty="0">
                <a:latin typeface="Times New Roman"/>
                <a:cs typeface="Times New Roman"/>
              </a:rPr>
              <a:t>us analyze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link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which we have </a:t>
            </a:r>
            <a:r>
              <a:rPr sz="1069" spc="5" dirty="0">
                <a:latin typeface="Times New Roman"/>
                <a:cs typeface="Times New Roman"/>
              </a:rPr>
              <a:t>created with the </a:t>
            </a:r>
            <a:r>
              <a:rPr sz="1069" spc="10" dirty="0">
                <a:latin typeface="Times New Roman"/>
                <a:cs typeface="Times New Roman"/>
              </a:rPr>
              <a:t>dynamic memory  </a:t>
            </a:r>
            <a:r>
              <a:rPr sz="1069" spc="5" dirty="0">
                <a:latin typeface="Times New Roman"/>
                <a:cs typeface="Times New Roman"/>
              </a:rPr>
              <a:t>allocation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chain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lnSpc>
                <a:spcPts val="1269"/>
              </a:lnSpc>
              <a:spcBef>
                <a:spcPts val="5"/>
              </a:spcBef>
              <a:buFont typeface="Wingdings"/>
              <a:buChar char=""/>
              <a:tabLst>
                <a:tab pos="222245" algn="l"/>
              </a:tabLst>
            </a:pPr>
            <a:r>
              <a:rPr sz="1069" b="1" spc="10" dirty="0">
                <a:latin typeface="Times New Roman"/>
                <a:cs typeface="Times New Roman"/>
              </a:rPr>
              <a:t>add</a:t>
            </a:r>
            <a:endParaRPr sz="1069">
              <a:latin typeface="Times New Roman"/>
              <a:cs typeface="Times New Roman"/>
            </a:endParaRPr>
          </a:p>
          <a:p>
            <a:pPr marL="221628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For the addition </a:t>
            </a:r>
            <a:r>
              <a:rPr sz="1069" spc="5" dirty="0">
                <a:latin typeface="Times New Roman"/>
                <a:cs typeface="Times New Roman"/>
              </a:rPr>
              <a:t>purposes,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simply insert </a:t>
            </a:r>
            <a:r>
              <a:rPr sz="1069" spc="10" dirty="0">
                <a:latin typeface="Times New Roman"/>
                <a:cs typeface="Times New Roman"/>
              </a:rPr>
              <a:t>the new node after the </a:t>
            </a:r>
            <a:r>
              <a:rPr sz="1069" spc="5" dirty="0">
                <a:latin typeface="Times New Roman"/>
                <a:cs typeface="Times New Roman"/>
              </a:rPr>
              <a:t>current node. 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‘add’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one-step operation.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after the current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chain. For </a:t>
            </a:r>
            <a:r>
              <a:rPr sz="1069" spc="5" dirty="0">
                <a:latin typeface="Times New Roman"/>
                <a:cs typeface="Times New Roman"/>
              </a:rPr>
              <a:t>this, </a:t>
            </a:r>
            <a:r>
              <a:rPr sz="1069" spc="10" dirty="0">
                <a:latin typeface="Times New Roman"/>
                <a:cs typeface="Times New Roman"/>
              </a:rPr>
              <a:t>we have to change two </a:t>
            </a:r>
            <a:r>
              <a:rPr sz="1069" spc="5" dirty="0">
                <a:latin typeface="Times New Roman"/>
                <a:cs typeface="Times New Roman"/>
              </a:rPr>
              <a:t>or three </a:t>
            </a:r>
            <a:r>
              <a:rPr sz="1069" spc="10" dirty="0">
                <a:latin typeface="Times New Roman"/>
                <a:cs typeface="Times New Roman"/>
              </a:rPr>
              <a:t>pointers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changing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values of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pointer variables. </a:t>
            </a:r>
            <a:r>
              <a:rPr sz="1069" spc="10" dirty="0">
                <a:latin typeface="Times New Roman"/>
                <a:cs typeface="Times New Roman"/>
              </a:rPr>
              <a:t>However,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need of traversing too  much </a:t>
            </a:r>
            <a:r>
              <a:rPr sz="1069" spc="5" dirty="0">
                <a:latin typeface="Times New Roman"/>
                <a:cs typeface="Times New Roman"/>
              </a:rPr>
              <a:t>in the list. 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array, if </a:t>
            </a:r>
            <a:r>
              <a:rPr sz="1069" spc="10" dirty="0">
                <a:latin typeface="Times New Roman"/>
                <a:cs typeface="Times New Roman"/>
              </a:rPr>
              <a:t>we have to add an element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centre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array,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space </a:t>
            </a:r>
            <a:r>
              <a:rPr sz="1069" spc="5" dirty="0">
                <a:latin typeface="Times New Roman"/>
                <a:cs typeface="Times New Roman"/>
              </a:rPr>
              <a:t>for it is created at first.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this, all </a:t>
            </a:r>
            <a:r>
              <a:rPr sz="1069" spc="10" dirty="0">
                <a:latin typeface="Times New Roman"/>
                <a:cs typeface="Times New Roman"/>
              </a:rPr>
              <a:t>the elements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current pointer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array, should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shifted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place to the right.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dirty="0">
                <a:latin typeface="Times New Roman"/>
                <a:cs typeface="Times New Roman"/>
              </a:rPr>
              <a:t>if 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insert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 of the array, all the elements to the </a:t>
            </a:r>
            <a:r>
              <a:rPr sz="1069" spc="10" dirty="0">
                <a:latin typeface="Times New Roman"/>
                <a:cs typeface="Times New Roman"/>
              </a:rPr>
              <a:t>right  one </a:t>
            </a:r>
            <a:r>
              <a:rPr sz="1069" spc="5" dirty="0">
                <a:latin typeface="Times New Roman"/>
                <a:cs typeface="Times New Roman"/>
              </a:rPr>
              <a:t>spot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shifted. </a:t>
            </a:r>
            <a:r>
              <a:rPr sz="1069" spc="10" dirty="0">
                <a:latin typeface="Times New Roman"/>
                <a:cs typeface="Times New Roman"/>
              </a:rPr>
              <a:t>However,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link </a:t>
            </a:r>
            <a:r>
              <a:rPr sz="1069" spc="5" dirty="0">
                <a:latin typeface="Times New Roman"/>
                <a:cs typeface="Times New Roman"/>
              </a:rPr>
              <a:t>list, it is not </a:t>
            </a:r>
            <a:r>
              <a:rPr sz="1069" spc="10" dirty="0">
                <a:latin typeface="Times New Roman"/>
                <a:cs typeface="Times New Roman"/>
              </a:rPr>
              <a:t>something </a:t>
            </a:r>
            <a:r>
              <a:rPr sz="1069" spc="5" dirty="0">
                <a:latin typeface="Times New Roman"/>
                <a:cs typeface="Times New Roman"/>
              </a:rPr>
              <a:t>relevant. In </a:t>
            </a:r>
            <a:r>
              <a:rPr sz="1069" spc="10" dirty="0">
                <a:latin typeface="Times New Roman"/>
                <a:cs typeface="Times New Roman"/>
              </a:rPr>
              <a:t>link  </a:t>
            </a:r>
            <a:r>
              <a:rPr sz="1069" dirty="0">
                <a:latin typeface="Times New Roman"/>
                <a:cs typeface="Times New Roman"/>
              </a:rPr>
              <a:t>lists, </a:t>
            </a:r>
            <a:r>
              <a:rPr sz="1069" spc="10" dirty="0">
                <a:latin typeface="Times New Roman"/>
                <a:cs typeface="Times New Roman"/>
              </a:rPr>
              <a:t>we can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very </a:t>
            </a:r>
            <a:r>
              <a:rPr sz="1069" spc="5" dirty="0">
                <a:latin typeface="Times New Roman"/>
                <a:cs typeface="Times New Roman"/>
              </a:rPr>
              <a:t>easily </a:t>
            </a:r>
            <a:r>
              <a:rPr sz="1069" spc="10" dirty="0">
                <a:latin typeface="Times New Roman"/>
                <a:cs typeface="Times New Roman"/>
              </a:rPr>
              <a:t>where the </a:t>
            </a:r>
            <a:r>
              <a:rPr sz="1069" spc="5" dirty="0">
                <a:latin typeface="Times New Roman"/>
                <a:cs typeface="Times New Roman"/>
              </a:rPr>
              <a:t>current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spc="5" dirty="0">
                <a:latin typeface="Times New Roman"/>
                <a:cs typeface="Times New Roman"/>
              </a:rPr>
              <a:t>is pointing. 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adjust </a:t>
            </a:r>
            <a:r>
              <a:rPr sz="1069" spc="10" dirty="0">
                <a:latin typeface="Times New Roman"/>
                <a:cs typeface="Times New Roman"/>
              </a:rPr>
              <a:t>two or </a:t>
            </a:r>
            <a:r>
              <a:rPr sz="1069" spc="5" dirty="0">
                <a:latin typeface="Times New Roman"/>
                <a:cs typeface="Times New Roman"/>
              </a:rPr>
              <a:t>three pointers. Its </a:t>
            </a:r>
            <a:r>
              <a:rPr sz="1069" spc="10" dirty="0">
                <a:latin typeface="Times New Roman"/>
                <a:cs typeface="Times New Roman"/>
              </a:rPr>
              <a:t>cost, in </a:t>
            </a:r>
            <a:r>
              <a:rPr sz="1069" spc="5" dirty="0">
                <a:latin typeface="Times New Roman"/>
                <a:cs typeface="Times New Roman"/>
              </a:rPr>
              <a:t>terms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CPU </a:t>
            </a:r>
            <a:r>
              <a:rPr sz="1069" spc="5" dirty="0">
                <a:latin typeface="Times New Roman"/>
                <a:cs typeface="Times New Roman"/>
              </a:rPr>
              <a:t>time or  </a:t>
            </a:r>
            <a:r>
              <a:rPr sz="1069" spc="10" dirty="0">
                <a:latin typeface="Times New Roman"/>
                <a:cs typeface="Times New Roman"/>
              </a:rPr>
              <a:t>computing </a:t>
            </a:r>
            <a:r>
              <a:rPr sz="1069" spc="5" dirty="0">
                <a:latin typeface="Times New Roman"/>
                <a:cs typeface="Times New Roman"/>
              </a:rPr>
              <a:t>time, is not </a:t>
            </a:r>
            <a:r>
              <a:rPr sz="1069" spc="10" dirty="0">
                <a:latin typeface="Times New Roman"/>
                <a:cs typeface="Times New Roman"/>
              </a:rPr>
              <a:t>much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compared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one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use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lnSpc>
                <a:spcPts val="1269"/>
              </a:lnSpc>
              <a:buFont typeface="Wingdings"/>
              <a:buChar char=""/>
              <a:tabLst>
                <a:tab pos="222245" algn="l"/>
              </a:tabLst>
            </a:pPr>
            <a:r>
              <a:rPr sz="1069" b="1" spc="10" dirty="0">
                <a:latin typeface="Times New Roman"/>
                <a:cs typeface="Times New Roman"/>
              </a:rPr>
              <a:t>remove</a:t>
            </a:r>
            <a:endParaRPr sz="1069">
              <a:latin typeface="Times New Roman"/>
              <a:cs typeface="Times New Roman"/>
            </a:endParaRPr>
          </a:p>
          <a:p>
            <a:pPr marL="221628" marR="5556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Remove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one-step operation.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before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removed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connected to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other. Update the </a:t>
            </a:r>
            <a:r>
              <a:rPr sz="1069" spc="5" dirty="0">
                <a:latin typeface="Times New Roman"/>
                <a:cs typeface="Times New Roman"/>
              </a:rPr>
              <a:t>current pointer.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to  be removed </a:t>
            </a:r>
            <a:r>
              <a:rPr sz="1069" spc="5" dirty="0">
                <a:latin typeface="Times New Roman"/>
                <a:cs typeface="Times New Roman"/>
              </a:rPr>
              <a:t>is deleted. </a:t>
            </a:r>
            <a:r>
              <a:rPr sz="1069" spc="10" dirty="0">
                <a:latin typeface="Times New Roman"/>
                <a:cs typeface="Times New Roman"/>
              </a:rPr>
              <a:t>As a </a:t>
            </a:r>
            <a:r>
              <a:rPr sz="1069" spc="5" dirty="0">
                <a:latin typeface="Times New Roman"/>
                <a:cs typeface="Times New Roman"/>
              </a:rPr>
              <a:t>result,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removed </a:t>
            </a:r>
            <a:r>
              <a:rPr sz="1069" spc="5" dirty="0">
                <a:latin typeface="Times New Roman"/>
                <a:cs typeface="Times New Roman"/>
              </a:rPr>
              <a:t>is deleted. </a:t>
            </a:r>
            <a:r>
              <a:rPr sz="1069" spc="10" dirty="0">
                <a:latin typeface="Times New Roman"/>
                <a:cs typeface="Times New Roman"/>
              </a:rPr>
              <a:t>Very </a:t>
            </a:r>
            <a:r>
              <a:rPr sz="1069" spc="5" dirty="0">
                <a:latin typeface="Times New Roman"/>
                <a:cs typeface="Times New Roman"/>
              </a:rPr>
              <a:t>little  </a:t>
            </a:r>
            <a:r>
              <a:rPr sz="1069" spc="10" dirty="0">
                <a:latin typeface="Times New Roman"/>
                <a:cs typeface="Times New Roman"/>
              </a:rPr>
              <a:t>work </a:t>
            </a:r>
            <a:r>
              <a:rPr sz="1069" spc="5" dirty="0">
                <a:latin typeface="Times New Roman"/>
                <a:cs typeface="Times New Roman"/>
              </a:rPr>
              <a:t>is needed in this case. </a:t>
            </a:r>
            <a:r>
              <a:rPr sz="1069" spc="10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compare </a:t>
            </a:r>
            <a:r>
              <a:rPr sz="1069" spc="5" dirty="0">
                <a:latin typeface="Times New Roman"/>
                <a:cs typeface="Times New Roman"/>
              </a:rPr>
              <a:t>it with arrays, for the deletion of an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 from the </a:t>
            </a:r>
            <a:r>
              <a:rPr sz="1069" spc="5" dirty="0">
                <a:latin typeface="Times New Roman"/>
                <a:cs typeface="Times New Roman"/>
              </a:rPr>
              <a:t>array, space is created.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fill this space,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elements  are </a:t>
            </a:r>
            <a:r>
              <a:rPr sz="1069" spc="10" dirty="0">
                <a:latin typeface="Times New Roman"/>
                <a:cs typeface="Times New Roman"/>
              </a:rPr>
              <a:t>shifted one spot </a:t>
            </a:r>
            <a:r>
              <a:rPr sz="1069" spc="5" dirty="0">
                <a:latin typeface="Times New Roman"/>
                <a:cs typeface="Times New Roman"/>
              </a:rPr>
              <a:t>left. If </a:t>
            </a:r>
            <a:r>
              <a:rPr sz="1069" spc="10" dirty="0">
                <a:latin typeface="Times New Roman"/>
                <a:cs typeface="Times New Roman"/>
              </a:rPr>
              <a:t>the array </a:t>
            </a:r>
            <a:r>
              <a:rPr sz="1069" spc="5" dirty="0">
                <a:latin typeface="Times New Roman"/>
                <a:cs typeface="Times New Roman"/>
              </a:rPr>
              <a:t>size is </a:t>
            </a:r>
            <a:r>
              <a:rPr sz="1069" spc="10" dirty="0">
                <a:latin typeface="Times New Roman"/>
                <a:cs typeface="Times New Roman"/>
              </a:rPr>
              <a:t>two thousand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three thousand,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need to </a:t>
            </a:r>
            <a:r>
              <a:rPr sz="1069" spc="5" dirty="0">
                <a:latin typeface="Times New Roman"/>
                <a:cs typeface="Times New Roman"/>
              </a:rPr>
              <a:t>run </a:t>
            </a:r>
            <a:r>
              <a:rPr sz="1069" spc="10" dirty="0">
                <a:latin typeface="Times New Roman"/>
                <a:cs typeface="Times New Roman"/>
              </a:rPr>
              <a:t>a loop </a:t>
            </a:r>
            <a:r>
              <a:rPr sz="1069" spc="5" dirty="0">
                <a:latin typeface="Times New Roman"/>
                <a:cs typeface="Times New Roman"/>
              </a:rPr>
              <a:t>for all </a:t>
            </a:r>
            <a:r>
              <a:rPr sz="1069" spc="10" dirty="0">
                <a:latin typeface="Times New Roman"/>
                <a:cs typeface="Times New Roman"/>
              </a:rPr>
              <a:t>these elements to </a:t>
            </a:r>
            <a:r>
              <a:rPr sz="1069" spc="5" dirty="0">
                <a:latin typeface="Times New Roman"/>
                <a:cs typeface="Times New Roman"/>
              </a:rPr>
              <a:t>shift </a:t>
            </a:r>
            <a:r>
              <a:rPr sz="1069" spc="15" dirty="0">
                <a:latin typeface="Times New Roman"/>
                <a:cs typeface="Times New Roman"/>
              </a:rPr>
              <a:t>them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34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738445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5" y="1447434"/>
            <a:ext cx="4853076" cy="7009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628" indent="-209281" algn="just">
              <a:lnSpc>
                <a:spcPts val="1274"/>
              </a:lnSpc>
              <a:buFont typeface="Wingdings"/>
              <a:buChar char=""/>
              <a:tabLst>
                <a:tab pos="222245" algn="l"/>
              </a:tabLst>
            </a:pPr>
            <a:r>
              <a:rPr sz="1069" b="1" spc="10" dirty="0">
                <a:latin typeface="Times New Roman"/>
                <a:cs typeface="Times New Roman"/>
              </a:rPr>
              <a:t>find</a:t>
            </a:r>
            <a:endParaRPr sz="1069">
              <a:latin typeface="Times New Roman"/>
              <a:cs typeface="Times New Roman"/>
            </a:endParaRPr>
          </a:p>
          <a:p>
            <a:pPr marL="221628" marR="5556" algn="just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worst-case in find is that </a:t>
            </a:r>
            <a:r>
              <a:rPr sz="1069" spc="10" dirty="0">
                <a:latin typeface="Times New Roman"/>
                <a:cs typeface="Times New Roman"/>
              </a:rPr>
              <a:t>we may have </a:t>
            </a:r>
            <a:r>
              <a:rPr sz="1069" spc="5" dirty="0">
                <a:latin typeface="Times New Roman"/>
                <a:cs typeface="Times New Roman"/>
              </a:rPr>
              <a:t>to search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entire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5" dirty="0">
                <a:latin typeface="Times New Roman"/>
                <a:cs typeface="Times New Roman"/>
              </a:rPr>
              <a:t>In find,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search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particular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say </a:t>
            </a:r>
            <a:r>
              <a:rPr sz="1069" i="1" spc="5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. If found, the </a:t>
            </a:r>
            <a:r>
              <a:rPr sz="1069" i="1" spc="10" dirty="0">
                <a:latin typeface="Times New Roman"/>
                <a:cs typeface="Times New Roman"/>
              </a:rPr>
              <a:t>currentNode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-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moved </a:t>
            </a:r>
            <a:r>
              <a:rPr sz="1069" spc="5" dirty="0">
                <a:latin typeface="Times New Roman"/>
                <a:cs typeface="Times New Roman"/>
              </a:rPr>
              <a:t>at that </a:t>
            </a:r>
            <a:r>
              <a:rPr sz="1069" spc="10" dirty="0">
                <a:latin typeface="Times New Roman"/>
                <a:cs typeface="Times New Roman"/>
              </a:rPr>
              <a:t>node. As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order in the list,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start search </a:t>
            </a:r>
            <a:r>
              <a:rPr sz="1069" spc="10" dirty="0">
                <a:latin typeface="Times New Roman"/>
                <a:cs typeface="Times New Roman"/>
              </a:rPr>
              <a:t>from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beginning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check the value of each node and compare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x (value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searched). If found, it returns true and points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currentNode  </a:t>
            </a:r>
            <a:r>
              <a:rPr sz="1069" spc="5" dirty="0">
                <a:latin typeface="Times New Roman"/>
                <a:cs typeface="Times New Roman"/>
              </a:rPr>
              <a:t>pointer at that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otherwise returns false. </a:t>
            </a:r>
            <a:r>
              <a:rPr sz="1069" spc="10" dirty="0">
                <a:latin typeface="Times New Roman"/>
                <a:cs typeface="Times New Roman"/>
              </a:rPr>
              <a:t>Suppose that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is not in the </a:t>
            </a:r>
            <a:r>
              <a:rPr sz="1069" dirty="0">
                <a:latin typeface="Times New Roman"/>
                <a:cs typeface="Times New Roman"/>
              </a:rPr>
              <a:t>list, </a:t>
            </a:r>
            <a:r>
              <a:rPr sz="1069" spc="5" dirty="0">
                <a:latin typeface="Times New Roman"/>
                <a:cs typeface="Times New Roman"/>
              </a:rPr>
              <a:t>in this  case,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search 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start to </a:t>
            </a:r>
            <a:r>
              <a:rPr sz="1069" spc="10" dirty="0">
                <a:latin typeface="Times New Roman"/>
                <a:cs typeface="Times New Roman"/>
              </a:rPr>
              <a:t>end and </a:t>
            </a:r>
            <a:r>
              <a:rPr sz="1069" spc="5" dirty="0">
                <a:latin typeface="Times New Roman"/>
                <a:cs typeface="Times New Roman"/>
              </a:rPr>
              <a:t>return false. This is the worst  case scenario. </a:t>
            </a:r>
            <a:r>
              <a:rPr sz="1069" spc="10" dirty="0">
                <a:latin typeface="Times New Roman"/>
                <a:cs typeface="Times New Roman"/>
              </a:rPr>
              <a:t>Though </a:t>
            </a:r>
            <a:r>
              <a:rPr sz="1069" spc="5" dirty="0">
                <a:latin typeface="Times New Roman"/>
                <a:cs typeface="Times New Roman"/>
              </a:rPr>
              <a:t>time gets wasted, </a:t>
            </a:r>
            <a:r>
              <a:rPr sz="1069" spc="10" dirty="0">
                <a:latin typeface="Times New Roman"/>
                <a:cs typeface="Times New Roman"/>
              </a:rPr>
              <a:t>yet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answer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compare </a:t>
            </a:r>
            <a:r>
              <a:rPr sz="1069" spc="5" dirty="0">
                <a:latin typeface="Times New Roman"/>
                <a:cs typeface="Times New Roman"/>
              </a:rPr>
              <a:t>this with array, it will </a:t>
            </a:r>
            <a:r>
              <a:rPr sz="1069" spc="10" dirty="0">
                <a:latin typeface="Times New Roman"/>
                <a:cs typeface="Times New Roman"/>
              </a:rPr>
              <a:t>be the same.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don’t know </a:t>
            </a:r>
            <a:r>
              <a:rPr sz="1069" spc="5" dirty="0">
                <a:latin typeface="Times New Roman"/>
                <a:cs typeface="Times New Roman"/>
              </a:rPr>
              <a:t>whether </a:t>
            </a:r>
            <a:r>
              <a:rPr sz="1069" i="1" spc="10" dirty="0">
                <a:latin typeface="Times New Roman"/>
                <a:cs typeface="Times New Roman"/>
              </a:rPr>
              <a:t>x  </a:t>
            </a:r>
            <a:r>
              <a:rPr sz="1069" spc="5" dirty="0">
                <a:latin typeface="Times New Roman"/>
                <a:cs typeface="Times New Roman"/>
              </a:rPr>
              <a:t>is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or not.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to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the complete </a:t>
            </a:r>
            <a:r>
              <a:rPr sz="1069" spc="5" dirty="0">
                <a:latin typeface="Times New Roman"/>
                <a:cs typeface="Times New Roman"/>
              </a:rPr>
              <a:t>array. 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finding  </a:t>
            </a:r>
            <a:r>
              <a:rPr sz="1069" dirty="0">
                <a:latin typeface="Times New Roman"/>
                <a:cs typeface="Times New Roman"/>
              </a:rPr>
              <a:t>it, </a:t>
            </a:r>
            <a:r>
              <a:rPr sz="1069" spc="10" dirty="0">
                <a:latin typeface="Times New Roman"/>
                <a:cs typeface="Times New Roman"/>
              </a:rPr>
              <a:t>we will remember </a:t>
            </a:r>
            <a:r>
              <a:rPr sz="1069" spc="5" dirty="0">
                <a:latin typeface="Times New Roman"/>
                <a:cs typeface="Times New Roman"/>
              </a:rPr>
              <a:t>that position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will return true.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average </a:t>
            </a:r>
            <a:r>
              <a:rPr sz="1069" spc="5" dirty="0">
                <a:latin typeface="Times New Roman"/>
                <a:cs typeface="Times New Roman"/>
              </a:rPr>
              <a:t>case? </a:t>
            </a:r>
            <a:r>
              <a:rPr sz="1069" i="1" spc="10" dirty="0">
                <a:latin typeface="Times New Roman"/>
                <a:cs typeface="Times New Roman"/>
              </a:rPr>
              <a:t>x  </a:t>
            </a:r>
            <a:r>
              <a:rPr sz="1069" spc="10" dirty="0">
                <a:latin typeface="Times New Roman"/>
                <a:cs typeface="Times New Roman"/>
              </a:rPr>
              <a:t>can be found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position ,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middle </a:t>
            </a:r>
            <a:r>
              <a:rPr sz="1069" spc="5" dirty="0">
                <a:latin typeface="Times New Roman"/>
                <a:cs typeface="Times New Roman"/>
              </a:rPr>
              <a:t>or at the </a:t>
            </a:r>
            <a:r>
              <a:rPr sz="1069" spc="10" dirty="0">
                <a:latin typeface="Times New Roman"/>
                <a:cs typeface="Times New Roman"/>
              </a:rPr>
              <a:t>end </a:t>
            </a:r>
            <a:r>
              <a:rPr sz="1069" spc="5" dirty="0">
                <a:latin typeface="Times New Roman"/>
                <a:cs typeface="Times New Roman"/>
              </a:rPr>
              <a:t>of the list. </a:t>
            </a:r>
            <a:r>
              <a:rPr sz="1069" spc="15" dirty="0">
                <a:latin typeface="Times New Roman"/>
                <a:cs typeface="Times New Roman"/>
              </a:rPr>
              <a:t>So on  </a:t>
            </a:r>
            <a:r>
              <a:rPr sz="1069" spc="5" dirty="0">
                <a:latin typeface="Times New Roman"/>
                <a:cs typeface="Times New Roman"/>
              </a:rPr>
              <a:t>average,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search </a:t>
            </a:r>
            <a:r>
              <a:rPr sz="1069" spc="10" dirty="0">
                <a:latin typeface="Times New Roman"/>
                <a:cs typeface="Times New Roman"/>
              </a:rPr>
              <a:t>half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lnSpc>
                <a:spcPts val="1274"/>
              </a:lnSpc>
              <a:buFont typeface="Wingdings"/>
              <a:buChar char=""/>
              <a:tabLst>
                <a:tab pos="222245" algn="l"/>
              </a:tabLst>
            </a:pPr>
            <a:r>
              <a:rPr sz="1069" b="1" spc="5" dirty="0">
                <a:latin typeface="Times New Roman"/>
                <a:cs typeface="Times New Roman"/>
              </a:rPr>
              <a:t>back</a:t>
            </a:r>
            <a:endParaRPr sz="1069">
              <a:latin typeface="Times New Roman"/>
              <a:cs typeface="Times New Roman"/>
            </a:endParaRPr>
          </a:p>
          <a:p>
            <a:pPr marL="221628" marR="5556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back method, we move the </a:t>
            </a:r>
            <a:r>
              <a:rPr sz="1069" i="1" spc="10" dirty="0">
                <a:latin typeface="Times New Roman"/>
                <a:cs typeface="Times New Roman"/>
              </a:rPr>
              <a:t>current </a:t>
            </a:r>
            <a:r>
              <a:rPr sz="1069" spc="10" dirty="0">
                <a:latin typeface="Times New Roman"/>
                <a:cs typeface="Times New Roman"/>
              </a:rPr>
              <a:t>pointer one position back. </a:t>
            </a:r>
            <a:r>
              <a:rPr sz="1069" spc="15" dirty="0">
                <a:latin typeface="Times New Roman"/>
                <a:cs typeface="Times New Roman"/>
              </a:rPr>
              <a:t>Moving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i="1" spc="5" dirty="0">
                <a:latin typeface="Times New Roman"/>
                <a:cs typeface="Times New Roman"/>
              </a:rPr>
              <a:t>current </a:t>
            </a:r>
            <a:r>
              <a:rPr sz="1069" spc="5" dirty="0">
                <a:latin typeface="Times New Roman"/>
                <a:cs typeface="Times New Roman"/>
              </a:rPr>
              <a:t>pointer back,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requires traversing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start until the </a:t>
            </a:r>
            <a:r>
              <a:rPr sz="1069" spc="10" dirty="0">
                <a:latin typeface="Times New Roman"/>
                <a:cs typeface="Times New Roman"/>
              </a:rPr>
              <a:t>node  whose </a:t>
            </a:r>
            <a:r>
              <a:rPr sz="1069" i="1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pointer points to current node. </a:t>
            </a:r>
            <a:r>
              <a:rPr sz="1069" spc="10" dirty="0">
                <a:latin typeface="Times New Roman"/>
                <a:cs typeface="Times New Roman"/>
              </a:rPr>
              <a:t>Our link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singly linked list i.e.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can move in one direction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towards end. Suppose our </a:t>
            </a:r>
            <a:r>
              <a:rPr sz="1069" i="1" spc="10" dirty="0">
                <a:latin typeface="Times New Roman"/>
                <a:cs typeface="Times New Roman"/>
              </a:rPr>
              <a:t>currentNode 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lastCurrentNode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somewhere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middle of the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Now we 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move one node </a:t>
            </a:r>
            <a:r>
              <a:rPr sz="1069" spc="5" dirty="0">
                <a:latin typeface="Times New Roman"/>
                <a:cs typeface="Times New Roman"/>
              </a:rPr>
              <a:t>back. If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the pointer of </a:t>
            </a:r>
            <a:r>
              <a:rPr sz="1069" i="1" spc="5" dirty="0">
                <a:latin typeface="Times New Roman"/>
                <a:cs typeface="Times New Roman"/>
              </a:rPr>
              <a:t>lastCurrentNode,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easy.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assign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 of </a:t>
            </a:r>
            <a:r>
              <a:rPr sz="1069" i="1" spc="10" dirty="0">
                <a:latin typeface="Times New Roman"/>
                <a:cs typeface="Times New Roman"/>
              </a:rPr>
              <a:t>lastCurrentNode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currentNode</a:t>
            </a:r>
            <a:r>
              <a:rPr sz="1069" spc="10" dirty="0">
                <a:latin typeface="Times New Roman"/>
                <a:cs typeface="Times New Roman"/>
              </a:rPr>
              <a:t>. But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can 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move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lastCurrentNode </a:t>
            </a:r>
            <a:r>
              <a:rPr sz="1069" spc="10" dirty="0">
                <a:latin typeface="Times New Roman"/>
                <a:cs typeface="Times New Roman"/>
              </a:rPr>
              <a:t>one step back.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don’t </a:t>
            </a:r>
            <a:r>
              <a:rPr sz="1069" spc="10" dirty="0">
                <a:latin typeface="Times New Roman"/>
                <a:cs typeface="Times New Roman"/>
              </a:rPr>
              <a:t>have the </a:t>
            </a:r>
            <a:r>
              <a:rPr sz="1069" spc="5" dirty="0">
                <a:latin typeface="Times New Roman"/>
                <a:cs typeface="Times New Roman"/>
              </a:rPr>
              <a:t>pointer of  previous </a:t>
            </a:r>
            <a:r>
              <a:rPr sz="1069" spc="10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solution for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to go at the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traverse  the list till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reach the node before the </a:t>
            </a:r>
            <a:r>
              <a:rPr sz="1069" i="1" spc="5" dirty="0">
                <a:latin typeface="Times New Roman"/>
                <a:cs typeface="Times New Roman"/>
              </a:rPr>
              <a:t>lastCurrentNode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pointing.  That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whose next pointer </a:t>
            </a:r>
            <a:r>
              <a:rPr sz="1069" spc="5" dirty="0">
                <a:latin typeface="Times New Roman"/>
                <a:cs typeface="Times New Roman"/>
              </a:rPr>
              <a:t>contains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i="1" spc="5" dirty="0">
                <a:latin typeface="Times New Roman"/>
                <a:cs typeface="Times New Roman"/>
              </a:rPr>
              <a:t>lastCurrentNode</a:t>
            </a:r>
            <a:r>
              <a:rPr sz="1069" spc="5" dirty="0">
                <a:latin typeface="Times New Roman"/>
                <a:cs typeface="Times New Roman"/>
              </a:rPr>
              <a:t>. If  the </a:t>
            </a:r>
            <a:r>
              <a:rPr sz="1069" i="1" spc="5" dirty="0">
                <a:latin typeface="Times New Roman"/>
                <a:cs typeface="Times New Roman"/>
              </a:rPr>
              <a:t>currentNode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i="1" spc="5" dirty="0">
                <a:latin typeface="Times New Roman"/>
                <a:cs typeface="Times New Roman"/>
              </a:rPr>
              <a:t>lastCurrentNode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end of </a:t>
            </a:r>
            <a:r>
              <a:rPr sz="1069" spc="5" dirty="0">
                <a:latin typeface="Times New Roman"/>
                <a:cs typeface="Times New Roman"/>
              </a:rPr>
              <a:t>the list,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 traverse </a:t>
            </a:r>
            <a:r>
              <a:rPr sz="1069" spc="10" dirty="0">
                <a:latin typeface="Times New Roman"/>
                <a:cs typeface="Times New Roman"/>
              </a:rPr>
              <a:t>the whole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5" dirty="0">
                <a:latin typeface="Times New Roman"/>
                <a:cs typeface="Times New Roman"/>
              </a:rPr>
              <a:t>Therefore </a:t>
            </a:r>
            <a:r>
              <a:rPr sz="1069" spc="10" dirty="0">
                <a:latin typeface="Times New Roman"/>
                <a:cs typeface="Times New Roman"/>
              </a:rPr>
              <a:t>back operation </a:t>
            </a:r>
            <a:r>
              <a:rPr sz="1069" spc="5" dirty="0">
                <a:latin typeface="Times New Roman"/>
                <a:cs typeface="Times New Roman"/>
              </a:rPr>
              <a:t>is not </a:t>
            </a:r>
            <a:r>
              <a:rPr sz="1069" spc="10" dirty="0">
                <a:latin typeface="Times New Roman"/>
                <a:cs typeface="Times New Roman"/>
              </a:rPr>
              <a:t>a one </a:t>
            </a:r>
            <a:r>
              <a:rPr sz="1069" spc="5" dirty="0">
                <a:latin typeface="Times New Roman"/>
                <a:cs typeface="Times New Roman"/>
              </a:rPr>
              <a:t>step operation.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only need a loop here </a:t>
            </a:r>
            <a:r>
              <a:rPr sz="1069" spc="5" dirty="0">
                <a:latin typeface="Times New Roman"/>
                <a:cs typeface="Times New Roman"/>
              </a:rPr>
              <a:t>but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spc="5" dirty="0">
                <a:latin typeface="Times New Roman"/>
                <a:cs typeface="Times New Roman"/>
              </a:rPr>
              <a:t>require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time.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Doubly-linked</a:t>
            </a:r>
            <a:r>
              <a:rPr sz="1264" b="1" spc="-58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List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you look </a:t>
            </a:r>
            <a:r>
              <a:rPr sz="1069" spc="5" dirty="0">
                <a:latin typeface="Times New Roman"/>
                <a:cs typeface="Times New Roman"/>
              </a:rPr>
              <a:t>at single </a:t>
            </a:r>
            <a:r>
              <a:rPr sz="1069" spc="10" dirty="0">
                <a:latin typeface="Times New Roman"/>
                <a:cs typeface="Times New Roman"/>
              </a:rPr>
              <a:t>link </a:t>
            </a:r>
            <a:r>
              <a:rPr sz="1069" dirty="0">
                <a:latin typeface="Times New Roman"/>
                <a:cs typeface="Times New Roman"/>
              </a:rPr>
              <a:t>list,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chain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seen formed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way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every node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a  field </a:t>
            </a:r>
            <a:r>
              <a:rPr sz="1069" i="1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point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next node. </a:t>
            </a:r>
            <a:r>
              <a:rPr sz="1069" spc="5" dirty="0">
                <a:latin typeface="Times New Roman"/>
                <a:cs typeface="Times New Roman"/>
              </a:rPr>
              <a:t>This continues till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where we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end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list. 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headNode </a:t>
            </a:r>
            <a:r>
              <a:rPr sz="1069" spc="5" dirty="0">
                <a:latin typeface="Times New Roman"/>
                <a:cs typeface="Times New Roman"/>
              </a:rPr>
              <a:t>pointer that points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start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seen that moving </a:t>
            </a:r>
            <a:r>
              <a:rPr sz="1069" spc="10" dirty="0">
                <a:latin typeface="Times New Roman"/>
                <a:cs typeface="Times New Roman"/>
              </a:rPr>
              <a:t>forward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easy in single link list but </a:t>
            </a:r>
            <a:r>
              <a:rPr sz="1069" spc="10" dirty="0">
                <a:latin typeface="Times New Roman"/>
                <a:cs typeface="Times New Roman"/>
              </a:rPr>
              <a:t>going  back </a:t>
            </a:r>
            <a:r>
              <a:rPr sz="1069" spc="5" dirty="0">
                <a:latin typeface="Times New Roman"/>
                <a:cs typeface="Times New Roman"/>
              </a:rPr>
              <a:t>is difficult. </a:t>
            </a:r>
            <a:r>
              <a:rPr sz="1069" spc="10" dirty="0">
                <a:latin typeface="Times New Roman"/>
                <a:cs typeface="Times New Roman"/>
              </a:rPr>
              <a:t>For moving backward,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to </a:t>
            </a:r>
            <a:r>
              <a:rPr sz="1069" spc="15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and begin  from </a:t>
            </a:r>
            <a:r>
              <a:rPr sz="1069" spc="5" dirty="0">
                <a:latin typeface="Times New Roman"/>
                <a:cs typeface="Times New Roman"/>
              </a:rPr>
              <a:t>there. </a:t>
            </a:r>
            <a:r>
              <a:rPr sz="1069" spc="15" dirty="0">
                <a:latin typeface="Times New Roman"/>
                <a:cs typeface="Times New Roman"/>
              </a:rPr>
              <a:t>Do you </a:t>
            </a:r>
            <a:r>
              <a:rPr sz="1069" spc="5" dirty="0">
                <a:latin typeface="Times New Roman"/>
                <a:cs typeface="Times New Roman"/>
              </a:rPr>
              <a:t>need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list in </a:t>
            </a:r>
            <a:r>
              <a:rPr sz="1069" spc="10" dirty="0">
                <a:latin typeface="Times New Roman"/>
                <a:cs typeface="Times New Roman"/>
              </a:rPr>
              <a:t>which one has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move back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forward </a:t>
            </a:r>
            <a:r>
              <a:rPr sz="1069" spc="5" dirty="0">
                <a:latin typeface="Times New Roman"/>
                <a:cs typeface="Times New Roman"/>
              </a:rPr>
              <a:t>or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  or in the </a:t>
            </a:r>
            <a:r>
              <a:rPr sz="1069" spc="10" dirty="0">
                <a:latin typeface="Times New Roman"/>
                <a:cs typeface="Times New Roman"/>
              </a:rPr>
              <a:t>end </a:t>
            </a:r>
            <a:r>
              <a:rPr sz="1069" spc="5" dirty="0">
                <a:latin typeface="Times New Roman"/>
                <a:cs typeface="Times New Roman"/>
              </a:rPr>
              <a:t>very often? If so,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use </a:t>
            </a:r>
            <a:r>
              <a:rPr sz="1069" spc="10" dirty="0">
                <a:latin typeface="Times New Roman"/>
                <a:cs typeface="Times New Roman"/>
              </a:rPr>
              <a:t>double </a:t>
            </a:r>
            <a:r>
              <a:rPr sz="1069" spc="5" dirty="0">
                <a:latin typeface="Times New Roman"/>
                <a:cs typeface="Times New Roman"/>
              </a:rPr>
              <a:t>link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doubly-link list, </a:t>
            </a:r>
            <a:r>
              <a:rPr sz="1069" spc="10" dirty="0">
                <a:latin typeface="Times New Roman"/>
                <a:cs typeface="Times New Roman"/>
              </a:rPr>
              <a:t>a programmer uses two </a:t>
            </a:r>
            <a:r>
              <a:rPr sz="1069" spc="5" dirty="0">
                <a:latin typeface="Times New Roman"/>
                <a:cs typeface="Times New Roman"/>
              </a:rPr>
              <a:t>pointers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node, </a:t>
            </a:r>
            <a:r>
              <a:rPr sz="1069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point </a:t>
            </a:r>
            <a:r>
              <a:rPr sz="1069" spc="5" dirty="0">
                <a:latin typeface="Times New Roman"/>
                <a:cs typeface="Times New Roman"/>
              </a:rPr>
              <a:t>to  next </a:t>
            </a:r>
            <a:r>
              <a:rPr sz="1069" spc="10" dirty="0">
                <a:latin typeface="Times New Roman"/>
                <a:cs typeface="Times New Roman"/>
              </a:rPr>
              <a:t>node 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other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point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previous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our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factory will  create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with three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parts.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56" y="9197990"/>
            <a:ext cx="485060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part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prev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pointer pointing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previous </a:t>
            </a:r>
            <a:r>
              <a:rPr sz="1069" spc="10" dirty="0">
                <a:latin typeface="Times New Roman"/>
                <a:cs typeface="Times New Roman"/>
              </a:rPr>
              <a:t>node, second </a:t>
            </a:r>
            <a:r>
              <a:rPr sz="1069" spc="5" dirty="0">
                <a:latin typeface="Times New Roman"/>
                <a:cs typeface="Times New Roman"/>
              </a:rPr>
              <a:t>part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element</a:t>
            </a:r>
            <a:r>
              <a:rPr sz="1069" spc="10" dirty="0">
                <a:latin typeface="Times New Roman"/>
                <a:cs typeface="Times New Roman"/>
              </a:rPr>
              <a:t>,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06263" y="8530061"/>
            <a:ext cx="708731" cy="301890"/>
          </a:xfrm>
          <a:custGeom>
            <a:avLst/>
            <a:gdLst/>
            <a:ahLst/>
            <a:cxnLst/>
            <a:rect l="l" t="t" r="r" b="b"/>
            <a:pathLst>
              <a:path w="728979" h="310515">
                <a:moveTo>
                  <a:pt x="728472" y="0"/>
                </a:moveTo>
                <a:lnTo>
                  <a:pt x="0" y="0"/>
                </a:lnTo>
                <a:lnTo>
                  <a:pt x="0" y="310134"/>
                </a:lnTo>
                <a:lnTo>
                  <a:pt x="728472" y="310134"/>
                </a:lnTo>
                <a:lnTo>
                  <a:pt x="7284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2183977" y="8534506"/>
            <a:ext cx="1138414" cy="228204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3338" rIns="0" bIns="0" rtlCol="0">
            <a:spAutoFit/>
          </a:bodyPr>
          <a:lstStyle/>
          <a:p>
            <a:pPr marL="83342">
              <a:spcBef>
                <a:spcPts val="262"/>
              </a:spcBef>
              <a:tabLst>
                <a:tab pos="606235" algn="l"/>
              </a:tabLst>
            </a:pPr>
            <a:r>
              <a:rPr sz="1264" spc="5" dirty="0">
                <a:latin typeface="Times New Roman"/>
                <a:cs typeface="Times New Roman"/>
              </a:rPr>
              <a:t>prev	</a:t>
            </a:r>
            <a:r>
              <a:rPr sz="1896" spc="7" baseline="2136" dirty="0">
                <a:latin typeface="Times New Roman"/>
                <a:cs typeface="Times New Roman"/>
              </a:rPr>
              <a:t>element</a:t>
            </a:r>
            <a:endParaRPr sz="1896" baseline="213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9973" y="8425602"/>
            <a:ext cx="0" cy="627239"/>
          </a:xfrm>
          <a:custGeom>
            <a:avLst/>
            <a:gdLst/>
            <a:ahLst/>
            <a:cxnLst/>
            <a:rect l="l" t="t" r="r" b="b"/>
            <a:pathLst>
              <a:path h="645159">
                <a:moveTo>
                  <a:pt x="0" y="0"/>
                </a:moveTo>
                <a:lnTo>
                  <a:pt x="0" y="644651"/>
                </a:lnTo>
              </a:path>
            </a:pathLst>
          </a:custGeom>
          <a:ln w="89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3498956" y="8550064"/>
            <a:ext cx="479690" cy="226332"/>
          </a:xfrm>
          <a:prstGeom prst="rect">
            <a:avLst/>
          </a:prstGeom>
          <a:ln w="8966">
            <a:solidFill>
              <a:srgbClr val="333333"/>
            </a:solidFill>
          </a:ln>
        </p:spPr>
        <p:txBody>
          <a:bodyPr vert="horz" wrap="square" lIns="0" tIns="31484" rIns="0" bIns="0" rtlCol="0">
            <a:spAutoFit/>
          </a:bodyPr>
          <a:lstStyle/>
          <a:p>
            <a:pPr marL="83959">
              <a:spcBef>
                <a:spcPts val="247"/>
              </a:spcBef>
            </a:pPr>
            <a:r>
              <a:rPr sz="1264" spc="5" dirty="0">
                <a:latin typeface="Times New Roman"/>
                <a:cs typeface="Times New Roman"/>
              </a:rPr>
              <a:t>next</a:t>
            </a:r>
            <a:endParaRPr sz="126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87669" y="8442642"/>
            <a:ext cx="2021858" cy="505619"/>
          </a:xfrm>
          <a:custGeom>
            <a:avLst/>
            <a:gdLst/>
            <a:ahLst/>
            <a:cxnLst/>
            <a:rect l="l" t="t" r="r" b="b"/>
            <a:pathLst>
              <a:path w="2079625" h="520065">
                <a:moveTo>
                  <a:pt x="2079498" y="0"/>
                </a:moveTo>
                <a:lnTo>
                  <a:pt x="0" y="0"/>
                </a:lnTo>
                <a:lnTo>
                  <a:pt x="0" y="519684"/>
                </a:lnTo>
                <a:lnTo>
                  <a:pt x="2079498" y="519684"/>
                </a:lnTo>
                <a:lnTo>
                  <a:pt x="2079498" y="0"/>
                </a:lnTo>
                <a:close/>
              </a:path>
            </a:pathLst>
          </a:custGeom>
          <a:ln w="896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35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020135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43" y="868857"/>
            <a:ext cx="4852458" cy="2036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containing 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in the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third part is </a:t>
            </a:r>
            <a:r>
              <a:rPr sz="1069" i="1" spc="10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pointer that points to  the next node of the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objective of </a:t>
            </a:r>
            <a:r>
              <a:rPr sz="1069" i="1" spc="5" dirty="0">
                <a:latin typeface="Times New Roman"/>
                <a:cs typeface="Times New Roman"/>
              </a:rPr>
              <a:t>prev </a:t>
            </a:r>
            <a:r>
              <a:rPr sz="1069" spc="5" dirty="0">
                <a:latin typeface="Times New Roman"/>
                <a:cs typeface="Times New Roman"/>
              </a:rPr>
              <a:t>is to store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address of the </a:t>
            </a:r>
            <a:r>
              <a:rPr sz="1069" spc="10" dirty="0">
                <a:latin typeface="Times New Roman"/>
                <a:cs typeface="Times New Roman"/>
              </a:rPr>
              <a:t>previous 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discuss 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doubly-link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This node </a:t>
            </a:r>
            <a:r>
              <a:rPr sz="1069" spc="5" dirty="0">
                <a:latin typeface="Times New Roman"/>
                <a:cs typeface="Times New Roman"/>
              </a:rPr>
              <a:t>factory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create  </a:t>
            </a:r>
            <a:r>
              <a:rPr sz="1069" spc="10" dirty="0">
                <a:latin typeface="Times New Roman"/>
                <a:cs typeface="Times New Roman"/>
              </a:rPr>
              <a:t>nodes, </a:t>
            </a:r>
            <a:r>
              <a:rPr sz="1069" spc="5" dirty="0">
                <a:latin typeface="Times New Roman"/>
                <a:cs typeface="Times New Roman"/>
              </a:rPr>
              <a:t>each having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pointers.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interface methods </a:t>
            </a:r>
            <a:r>
              <a:rPr sz="1069" spc="10" dirty="0">
                <a:latin typeface="Times New Roman"/>
                <a:cs typeface="Times New Roman"/>
              </a:rPr>
              <a:t>are same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singly  </a:t>
            </a:r>
            <a:r>
              <a:rPr sz="1069" spc="10" dirty="0">
                <a:latin typeface="Times New Roman"/>
                <a:cs typeface="Times New Roman"/>
              </a:rPr>
              <a:t>link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additional methods are </a:t>
            </a:r>
            <a:r>
              <a:rPr sz="1069" i="1" spc="5" dirty="0">
                <a:latin typeface="Times New Roman"/>
                <a:cs typeface="Times New Roman"/>
              </a:rPr>
              <a:t>getPrev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setPrev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i="1" spc="10" dirty="0">
                <a:latin typeface="Times New Roman"/>
                <a:cs typeface="Times New Roman"/>
              </a:rPr>
              <a:t>getPrev </a:t>
            </a:r>
            <a:r>
              <a:rPr sz="1069" spc="10" dirty="0">
                <a:latin typeface="Times New Roman"/>
                <a:cs typeface="Times New Roman"/>
              </a:rPr>
              <a:t>returns  the </a:t>
            </a:r>
            <a:r>
              <a:rPr sz="1069" spc="5" dirty="0">
                <a:latin typeface="Times New Roman"/>
                <a:cs typeface="Times New Roman"/>
              </a:rPr>
              <a:t>address of </a:t>
            </a:r>
            <a:r>
              <a:rPr sz="1069" spc="10" dirty="0">
                <a:latin typeface="Times New Roman"/>
                <a:cs typeface="Times New Roman"/>
              </a:rPr>
              <a:t>the previous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Node*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setPrev </a:t>
            </a:r>
            <a:r>
              <a:rPr sz="1069" spc="10" dirty="0">
                <a:latin typeface="Times New Roman"/>
                <a:cs typeface="Times New Roman"/>
              </a:rPr>
              <a:t>method  </a:t>
            </a:r>
            <a:r>
              <a:rPr sz="1069" spc="5" dirty="0">
                <a:latin typeface="Times New Roman"/>
                <a:cs typeface="Times New Roman"/>
              </a:rPr>
              <a:t>sets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prev </a:t>
            </a:r>
            <a:r>
              <a:rPr sz="1069" spc="5" dirty="0">
                <a:latin typeface="Times New Roman"/>
                <a:cs typeface="Times New Roman"/>
              </a:rPr>
              <a:t>pointer. If </a:t>
            </a:r>
            <a:r>
              <a:rPr sz="1069" spc="10" dirty="0">
                <a:latin typeface="Times New Roman"/>
                <a:cs typeface="Times New Roman"/>
              </a:rPr>
              <a:t>we have to </a:t>
            </a:r>
            <a:r>
              <a:rPr sz="1069" spc="5" dirty="0">
                <a:latin typeface="Times New Roman"/>
                <a:cs typeface="Times New Roman"/>
              </a:rPr>
              <a:t>assign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address to </a:t>
            </a:r>
            <a:r>
              <a:rPr sz="1069" i="1" spc="5" dirty="0">
                <a:latin typeface="Times New Roman"/>
                <a:cs typeface="Times New Roman"/>
              </a:rPr>
              <a:t>prev </a:t>
            </a:r>
            <a:r>
              <a:rPr sz="1069" spc="5" dirty="0">
                <a:latin typeface="Times New Roman"/>
                <a:cs typeface="Times New Roman"/>
              </a:rPr>
              <a:t>pointer,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call  this method. Following is 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the doubly-linked list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3059747"/>
            <a:ext cx="4951853" cy="311938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30"/>
              </a:lnSpc>
            </a:pPr>
            <a:r>
              <a:rPr sz="1069" spc="5" dirty="0">
                <a:latin typeface="Times New Roman"/>
                <a:cs typeface="Times New Roman"/>
              </a:rPr>
              <a:t>/* this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doubly-linked list class, it uses 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prev </a:t>
            </a:r>
            <a:r>
              <a:rPr sz="1069" spc="5" dirty="0">
                <a:latin typeface="Times New Roman"/>
                <a:cs typeface="Times New Roman"/>
              </a:rPr>
              <a:t>pointers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59265" marR="416894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Node {  </a:t>
            </a:r>
            <a:r>
              <a:rPr sz="1069" spc="5" dirty="0">
                <a:latin typeface="Times New Roman"/>
                <a:cs typeface="Times New Roman"/>
              </a:rPr>
              <a:t>public: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10"/>
              </a:lnSpc>
              <a:tabLst>
                <a:tab pos="2150837" algn="l"/>
              </a:tabLst>
            </a:pPr>
            <a:r>
              <a:rPr sz="1069" spc="10" dirty="0">
                <a:latin typeface="Times New Roman"/>
                <a:cs typeface="Times New Roman"/>
              </a:rPr>
              <a:t>int get() { return</a:t>
            </a:r>
            <a:r>
              <a:rPr sz="1069" spc="5" dirty="0">
                <a:latin typeface="Times New Roman"/>
                <a:cs typeface="Times New Roman"/>
              </a:rPr>
              <a:t> object;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};	</a:t>
            </a: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returns the value of the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void set(int object) </a:t>
            </a:r>
            <a:r>
              <a:rPr sz="1069" spc="10" dirty="0">
                <a:latin typeface="Times New Roman"/>
                <a:cs typeface="Times New Roman"/>
              </a:rPr>
              <a:t>{ </a:t>
            </a:r>
            <a:r>
              <a:rPr sz="1069" spc="5" dirty="0">
                <a:latin typeface="Times New Roman"/>
                <a:cs typeface="Times New Roman"/>
              </a:rPr>
              <a:t>this-&gt;object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object; </a:t>
            </a:r>
            <a:r>
              <a:rPr sz="1069" spc="10" dirty="0">
                <a:latin typeface="Times New Roman"/>
                <a:cs typeface="Times New Roman"/>
              </a:rPr>
              <a:t>};  </a:t>
            </a:r>
            <a:r>
              <a:rPr sz="1069" spc="5" dirty="0">
                <a:latin typeface="Times New Roman"/>
                <a:cs typeface="Times New Roman"/>
              </a:rPr>
              <a:t>// set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the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477827" marR="345097">
              <a:lnSpc>
                <a:spcPts val="1264"/>
              </a:lnSpc>
              <a:tabLst>
                <a:tab pos="2673113" algn="l"/>
              </a:tabLst>
            </a:pPr>
            <a:r>
              <a:rPr sz="1069" spc="10" dirty="0">
                <a:latin typeface="Times New Roman"/>
                <a:cs typeface="Times New Roman"/>
              </a:rPr>
              <a:t>Node* </a:t>
            </a:r>
            <a:r>
              <a:rPr sz="1069" spc="5" dirty="0">
                <a:latin typeface="Times New Roman"/>
                <a:cs typeface="Times New Roman"/>
              </a:rPr>
              <a:t>getNext() </a:t>
            </a:r>
            <a:r>
              <a:rPr sz="1069" spc="10" dirty="0">
                <a:latin typeface="Times New Roman"/>
                <a:cs typeface="Times New Roman"/>
              </a:rPr>
              <a:t>{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nextNode; }; </a:t>
            </a:r>
            <a:r>
              <a:rPr sz="1069" spc="5" dirty="0">
                <a:latin typeface="Times New Roman"/>
                <a:cs typeface="Times New Roman"/>
              </a:rPr>
              <a:t>// 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address of </a:t>
            </a:r>
            <a:r>
              <a:rPr sz="1069" spc="10" dirty="0">
                <a:latin typeface="Times New Roman"/>
                <a:cs typeface="Times New Roman"/>
              </a:rPr>
              <a:t>the next node  </a:t>
            </a:r>
            <a:r>
              <a:rPr sz="1069" spc="5" dirty="0">
                <a:latin typeface="Times New Roman"/>
                <a:cs typeface="Times New Roman"/>
              </a:rPr>
              <a:t>void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setNext(Node*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nextNode)	// set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address of the next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{ this-&gt;nextNode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nextNode;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477827" marR="380903">
              <a:lnSpc>
                <a:spcPts val="1264"/>
              </a:lnSpc>
              <a:tabLst>
                <a:tab pos="2637306" algn="l"/>
              </a:tabLst>
            </a:pPr>
            <a:r>
              <a:rPr sz="1069" spc="10" dirty="0">
                <a:latin typeface="Times New Roman"/>
                <a:cs typeface="Times New Roman"/>
              </a:rPr>
              <a:t>Node* </a:t>
            </a:r>
            <a:r>
              <a:rPr sz="1069" spc="5" dirty="0">
                <a:latin typeface="Times New Roman"/>
                <a:cs typeface="Times New Roman"/>
              </a:rPr>
              <a:t>getPrev() </a:t>
            </a:r>
            <a:r>
              <a:rPr sz="1069" spc="10" dirty="0">
                <a:latin typeface="Times New Roman"/>
                <a:cs typeface="Times New Roman"/>
              </a:rPr>
              <a:t>{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prevNode; </a:t>
            </a:r>
            <a:r>
              <a:rPr sz="1069" spc="5" dirty="0">
                <a:latin typeface="Times New Roman"/>
                <a:cs typeface="Times New Roman"/>
              </a:rPr>
              <a:t>}; // get </a:t>
            </a:r>
            <a:r>
              <a:rPr sz="1069" spc="10" dirty="0">
                <a:latin typeface="Times New Roman"/>
                <a:cs typeface="Times New Roman"/>
              </a:rPr>
              <a:t>the address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prev </a:t>
            </a:r>
            <a:r>
              <a:rPr sz="1069" spc="10" dirty="0">
                <a:latin typeface="Times New Roman"/>
                <a:cs typeface="Times New Roman"/>
              </a:rPr>
              <a:t>node  </a:t>
            </a:r>
            <a:r>
              <a:rPr sz="1069" spc="5" dirty="0">
                <a:latin typeface="Times New Roman"/>
                <a:cs typeface="Times New Roman"/>
              </a:rPr>
              <a:t>void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setPrev(Node*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prevNode)	// set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address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prev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{ this-&gt;prevNode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prevNode;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private:</a:t>
            </a:r>
            <a:endParaRPr sz="1069">
              <a:latin typeface="Times New Roman"/>
              <a:cs typeface="Times New Roman"/>
            </a:endParaRPr>
          </a:p>
          <a:p>
            <a:pPr marL="477827" marR="913056">
              <a:lnSpc>
                <a:spcPts val="1264"/>
              </a:lnSpc>
              <a:spcBef>
                <a:spcPts val="49"/>
              </a:spcBef>
              <a:tabLst>
                <a:tab pos="1731658" algn="l"/>
              </a:tabLst>
            </a:pPr>
            <a:r>
              <a:rPr sz="1069" spc="5" dirty="0">
                <a:latin typeface="Times New Roman"/>
                <a:cs typeface="Times New Roman"/>
              </a:rPr>
              <a:t>int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object;	// it stores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actual </a:t>
            </a:r>
            <a:r>
              <a:rPr sz="1069" spc="10" dirty="0">
                <a:latin typeface="Times New Roman"/>
                <a:cs typeface="Times New Roman"/>
              </a:rPr>
              <a:t>value of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Node*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nextNode;	</a:t>
            </a:r>
            <a:r>
              <a:rPr sz="1069" spc="5" dirty="0">
                <a:latin typeface="Times New Roman"/>
                <a:cs typeface="Times New Roman"/>
              </a:rPr>
              <a:t>// this points to </a:t>
            </a:r>
            <a:r>
              <a:rPr sz="1069" spc="10" dirty="0">
                <a:latin typeface="Times New Roman"/>
                <a:cs typeface="Times New Roman"/>
              </a:rPr>
              <a:t>the next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15"/>
              </a:lnSpc>
              <a:tabLst>
                <a:tab pos="1731658" algn="l"/>
              </a:tabLst>
            </a:pPr>
            <a:r>
              <a:rPr sz="1069" spc="10" dirty="0">
                <a:latin typeface="Times New Roman"/>
                <a:cs typeface="Times New Roman"/>
              </a:rPr>
              <a:t>Node* prevNode;	</a:t>
            </a:r>
            <a:r>
              <a:rPr sz="1069" spc="5" dirty="0">
                <a:latin typeface="Times New Roman"/>
                <a:cs typeface="Times New Roman"/>
              </a:rPr>
              <a:t>// this points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previous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6590684"/>
            <a:ext cx="4852458" cy="1295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Most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methods are same as those in </a:t>
            </a:r>
            <a:r>
              <a:rPr sz="1069" spc="5" dirty="0">
                <a:latin typeface="Times New Roman"/>
                <a:cs typeface="Times New Roman"/>
              </a:rPr>
              <a:t>singly linked list.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i="1" spc="10" dirty="0">
                <a:latin typeface="Times New Roman"/>
                <a:cs typeface="Times New Roman"/>
              </a:rPr>
              <a:t>prevNode  </a:t>
            </a:r>
            <a:r>
              <a:rPr sz="1069" spc="5" dirty="0">
                <a:latin typeface="Times New Roman"/>
                <a:cs typeface="Times New Roman"/>
              </a:rPr>
              <a:t>is added </a:t>
            </a:r>
            <a:r>
              <a:rPr sz="1069" spc="10" dirty="0">
                <a:latin typeface="Times New Roman"/>
                <a:cs typeface="Times New Roman"/>
              </a:rPr>
              <a:t>and the methods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get and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i="1" spc="10" dirty="0">
                <a:latin typeface="Times New Roman"/>
                <a:cs typeface="Times New Roman"/>
              </a:rPr>
              <a:t>getPrev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setPrev</a:t>
            </a:r>
            <a:r>
              <a:rPr sz="1069" spc="5" dirty="0">
                <a:solidFill>
                  <a:srgbClr val="008000"/>
                </a:solidFill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Now we 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this node </a:t>
            </a:r>
            <a:r>
              <a:rPr sz="1069" spc="5" dirty="0">
                <a:latin typeface="Times New Roman"/>
                <a:cs typeface="Times New Roman"/>
              </a:rPr>
              <a:t>factory to </a:t>
            </a:r>
            <a:r>
              <a:rPr sz="1069" spc="10" dirty="0">
                <a:latin typeface="Times New Roman"/>
                <a:cs typeface="Times New Roman"/>
              </a:rPr>
              <a:t>create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very cautious </a:t>
            </a: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adding or </a:t>
            </a:r>
            <a:r>
              <a:rPr sz="1069" spc="10" dirty="0">
                <a:latin typeface="Times New Roman"/>
                <a:cs typeface="Times New Roman"/>
              </a:rPr>
              <a:t>removing a 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doubly </a:t>
            </a:r>
            <a:r>
              <a:rPr sz="1069" spc="5" dirty="0">
                <a:latin typeface="Times New Roman"/>
                <a:cs typeface="Times New Roman"/>
              </a:rPr>
              <a:t>linked </a:t>
            </a:r>
            <a:r>
              <a:rPr sz="1069" dirty="0">
                <a:latin typeface="Times New Roman"/>
                <a:cs typeface="Times New Roman"/>
              </a:rPr>
              <a:t>list.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order 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pointers are reorganized is important. </a:t>
            </a:r>
            <a:r>
              <a:rPr sz="1069" spc="10" dirty="0">
                <a:latin typeface="Times New Roman"/>
                <a:cs typeface="Times New Roman"/>
              </a:rPr>
              <a:t>Let’s have a </a:t>
            </a:r>
            <a:r>
              <a:rPr sz="1069" spc="5" dirty="0">
                <a:latin typeface="Times New Roman"/>
                <a:cs typeface="Times New Roman"/>
              </a:rPr>
              <a:t>pictorial view  of </a:t>
            </a:r>
            <a:r>
              <a:rPr sz="1069" spc="10" dirty="0">
                <a:latin typeface="Times New Roman"/>
                <a:cs typeface="Times New Roman"/>
              </a:rPr>
              <a:t>doubly-link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diagram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help </a:t>
            </a:r>
            <a:r>
              <a:rPr sz="1069" spc="10" dirty="0">
                <a:latin typeface="Times New Roman"/>
                <a:cs typeface="Times New Roman"/>
              </a:rPr>
              <a:t>us </a:t>
            </a:r>
            <a:r>
              <a:rPr sz="1069" spc="5" dirty="0">
                <a:latin typeface="Times New Roman"/>
                <a:cs typeface="Times New Roman"/>
              </a:rPr>
              <a:t>understand </a:t>
            </a:r>
            <a:r>
              <a:rPr sz="1069" spc="10" dirty="0">
                <a:latin typeface="Times New Roman"/>
                <a:cs typeface="Times New Roman"/>
              </a:rPr>
              <a:t>where the </a:t>
            </a:r>
            <a:r>
              <a:rPr sz="1069" i="1" spc="10" dirty="0">
                <a:latin typeface="Times New Roman"/>
                <a:cs typeface="Times New Roman"/>
              </a:rPr>
              <a:t>prevNode </a:t>
            </a:r>
            <a:r>
              <a:rPr sz="1069" spc="5" dirty="0">
                <a:latin typeface="Times New Roman"/>
                <a:cs typeface="Times New Roman"/>
              </a:rPr>
              <a:t>and  </a:t>
            </a:r>
            <a:r>
              <a:rPr sz="1069" i="1" spc="10" dirty="0">
                <a:latin typeface="Times New Roman"/>
                <a:cs typeface="Times New Roman"/>
              </a:rPr>
              <a:t>nextNode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pointing.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80" y="9032038"/>
            <a:ext cx="4852458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a doubly  link </a:t>
            </a:r>
            <a:r>
              <a:rPr sz="1069" dirty="0">
                <a:latin typeface="Times New Roman"/>
                <a:cs typeface="Times New Roman"/>
              </a:rPr>
              <a:t>list.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arrows </a:t>
            </a:r>
            <a:r>
              <a:rPr sz="1069" spc="5" dirty="0">
                <a:latin typeface="Times New Roman"/>
                <a:cs typeface="Times New Roman"/>
              </a:rPr>
              <a:t>pointing  </a:t>
            </a:r>
            <a:r>
              <a:rPr sz="1069" spc="10" dirty="0">
                <a:latin typeface="Times New Roman"/>
                <a:cs typeface="Times New Roman"/>
              </a:rPr>
              <a:t>towards </a:t>
            </a:r>
            <a:r>
              <a:rPr sz="1069" spc="5" dirty="0">
                <a:latin typeface="Times New Roman"/>
                <a:cs typeface="Times New Roman"/>
              </a:rPr>
              <a:t>right  </a:t>
            </a:r>
            <a:r>
              <a:rPr sz="1069" spc="10" dirty="0">
                <a:latin typeface="Times New Roman"/>
                <a:cs typeface="Times New Roman"/>
              </a:rPr>
              <a:t>side </a:t>
            </a:r>
            <a:r>
              <a:rPr sz="1069" spc="5" dirty="0">
                <a:latin typeface="Times New Roman"/>
                <a:cs typeface="Times New Roman"/>
              </a:rPr>
              <a:t>are    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representing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i="1" spc="10" dirty="0">
                <a:latin typeface="Times New Roman"/>
                <a:cs typeface="Times New Roman"/>
              </a:rPr>
              <a:t>nextNode</a:t>
            </a:r>
            <a:r>
              <a:rPr sz="1069" i="1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while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those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pointing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towards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side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representing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prevNode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Suppose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2483" y="8064818"/>
            <a:ext cx="440178" cy="221014"/>
          </a:xfrm>
          <a:custGeom>
            <a:avLst/>
            <a:gdLst/>
            <a:ahLst/>
            <a:cxnLst/>
            <a:rect l="l" t="t" r="r" b="b"/>
            <a:pathLst>
              <a:path w="452755" h="227329">
                <a:moveTo>
                  <a:pt x="452627" y="0"/>
                </a:moveTo>
                <a:lnTo>
                  <a:pt x="0" y="0"/>
                </a:lnTo>
                <a:lnTo>
                  <a:pt x="0" y="227075"/>
                </a:lnTo>
                <a:lnTo>
                  <a:pt x="452627" y="227075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412893" y="8064818"/>
            <a:ext cx="0" cy="221014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07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463271" y="8086302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79">
                <a:moveTo>
                  <a:pt x="198823" y="34290"/>
                </a:moveTo>
                <a:lnTo>
                  <a:pt x="156972" y="60198"/>
                </a:lnTo>
                <a:lnTo>
                  <a:pt x="154686" y="63246"/>
                </a:lnTo>
                <a:lnTo>
                  <a:pt x="155448" y="67056"/>
                </a:lnTo>
                <a:lnTo>
                  <a:pt x="158495" y="68580"/>
                </a:lnTo>
                <a:lnTo>
                  <a:pt x="161544" y="67818"/>
                </a:lnTo>
                <a:lnTo>
                  <a:pt x="208268" y="38862"/>
                </a:lnTo>
                <a:lnTo>
                  <a:pt x="207263" y="38862"/>
                </a:lnTo>
                <a:lnTo>
                  <a:pt x="208787" y="38100"/>
                </a:lnTo>
                <a:lnTo>
                  <a:pt x="204977" y="38100"/>
                </a:lnTo>
                <a:lnTo>
                  <a:pt x="198823" y="34290"/>
                </a:lnTo>
                <a:close/>
              </a:path>
              <a:path w="215900" h="68579">
                <a:moveTo>
                  <a:pt x="191437" y="29718"/>
                </a:moveTo>
                <a:lnTo>
                  <a:pt x="4572" y="29718"/>
                </a:lnTo>
                <a:lnTo>
                  <a:pt x="1524" y="31242"/>
                </a:lnTo>
                <a:lnTo>
                  <a:pt x="0" y="34290"/>
                </a:lnTo>
                <a:lnTo>
                  <a:pt x="1524" y="37337"/>
                </a:lnTo>
                <a:lnTo>
                  <a:pt x="4572" y="38862"/>
                </a:lnTo>
                <a:lnTo>
                  <a:pt x="191437" y="38862"/>
                </a:lnTo>
                <a:lnTo>
                  <a:pt x="198823" y="34289"/>
                </a:lnTo>
                <a:lnTo>
                  <a:pt x="191437" y="29718"/>
                </a:lnTo>
                <a:close/>
              </a:path>
              <a:path w="215900" h="68579">
                <a:moveTo>
                  <a:pt x="208268" y="29718"/>
                </a:moveTo>
                <a:lnTo>
                  <a:pt x="207263" y="29718"/>
                </a:lnTo>
                <a:lnTo>
                  <a:pt x="210312" y="31242"/>
                </a:lnTo>
                <a:lnTo>
                  <a:pt x="211836" y="34290"/>
                </a:lnTo>
                <a:lnTo>
                  <a:pt x="210312" y="37337"/>
                </a:lnTo>
                <a:lnTo>
                  <a:pt x="207263" y="38862"/>
                </a:lnTo>
                <a:lnTo>
                  <a:pt x="208268" y="38862"/>
                </a:lnTo>
                <a:lnTo>
                  <a:pt x="215645" y="34290"/>
                </a:lnTo>
                <a:lnTo>
                  <a:pt x="208268" y="29718"/>
                </a:lnTo>
                <a:close/>
              </a:path>
              <a:path w="215900" h="68579">
                <a:moveTo>
                  <a:pt x="204977" y="30480"/>
                </a:moveTo>
                <a:lnTo>
                  <a:pt x="198823" y="34290"/>
                </a:lnTo>
                <a:lnTo>
                  <a:pt x="204977" y="38100"/>
                </a:lnTo>
                <a:lnTo>
                  <a:pt x="204977" y="30480"/>
                </a:lnTo>
                <a:close/>
              </a:path>
              <a:path w="215900" h="68579">
                <a:moveTo>
                  <a:pt x="208787" y="30480"/>
                </a:moveTo>
                <a:lnTo>
                  <a:pt x="204977" y="30480"/>
                </a:lnTo>
                <a:lnTo>
                  <a:pt x="204977" y="38100"/>
                </a:lnTo>
                <a:lnTo>
                  <a:pt x="208787" y="38100"/>
                </a:lnTo>
                <a:lnTo>
                  <a:pt x="210312" y="37337"/>
                </a:lnTo>
                <a:lnTo>
                  <a:pt x="211836" y="34290"/>
                </a:lnTo>
                <a:lnTo>
                  <a:pt x="210312" y="31242"/>
                </a:lnTo>
                <a:lnTo>
                  <a:pt x="208787" y="30480"/>
                </a:lnTo>
                <a:close/>
              </a:path>
              <a:path w="215900" h="68579">
                <a:moveTo>
                  <a:pt x="158495" y="0"/>
                </a:moveTo>
                <a:lnTo>
                  <a:pt x="155448" y="2286"/>
                </a:lnTo>
                <a:lnTo>
                  <a:pt x="154686" y="5334"/>
                </a:lnTo>
                <a:lnTo>
                  <a:pt x="156972" y="8381"/>
                </a:lnTo>
                <a:lnTo>
                  <a:pt x="198823" y="34290"/>
                </a:lnTo>
                <a:lnTo>
                  <a:pt x="204977" y="30480"/>
                </a:lnTo>
                <a:lnTo>
                  <a:pt x="208787" y="30480"/>
                </a:lnTo>
                <a:lnTo>
                  <a:pt x="207263" y="29718"/>
                </a:lnTo>
                <a:lnTo>
                  <a:pt x="208268" y="29718"/>
                </a:lnTo>
                <a:lnTo>
                  <a:pt x="161544" y="762"/>
                </a:lnTo>
                <a:lnTo>
                  <a:pt x="158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192867" y="8064818"/>
            <a:ext cx="0" cy="221014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07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687743" y="8064818"/>
            <a:ext cx="440178" cy="221014"/>
          </a:xfrm>
          <a:custGeom>
            <a:avLst/>
            <a:gdLst/>
            <a:ahLst/>
            <a:cxnLst/>
            <a:rect l="l" t="t" r="r" b="b"/>
            <a:pathLst>
              <a:path w="452755" h="227329">
                <a:moveTo>
                  <a:pt x="452627" y="0"/>
                </a:moveTo>
                <a:lnTo>
                  <a:pt x="0" y="0"/>
                </a:lnTo>
                <a:lnTo>
                  <a:pt x="0" y="227075"/>
                </a:lnTo>
                <a:lnTo>
                  <a:pt x="452627" y="227075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018155" y="8064818"/>
            <a:ext cx="0" cy="221014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07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068532" y="8086302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79">
                <a:moveTo>
                  <a:pt x="198823" y="34289"/>
                </a:moveTo>
                <a:lnTo>
                  <a:pt x="156971" y="60198"/>
                </a:lnTo>
                <a:lnTo>
                  <a:pt x="154685" y="63246"/>
                </a:lnTo>
                <a:lnTo>
                  <a:pt x="155447" y="67056"/>
                </a:lnTo>
                <a:lnTo>
                  <a:pt x="158495" y="68580"/>
                </a:lnTo>
                <a:lnTo>
                  <a:pt x="161544" y="67818"/>
                </a:lnTo>
                <a:lnTo>
                  <a:pt x="208268" y="38862"/>
                </a:lnTo>
                <a:lnTo>
                  <a:pt x="207263" y="38862"/>
                </a:lnTo>
                <a:lnTo>
                  <a:pt x="208787" y="38100"/>
                </a:lnTo>
                <a:lnTo>
                  <a:pt x="204978" y="38100"/>
                </a:lnTo>
                <a:lnTo>
                  <a:pt x="198823" y="34289"/>
                </a:lnTo>
                <a:close/>
              </a:path>
              <a:path w="215900" h="68579">
                <a:moveTo>
                  <a:pt x="191437" y="29718"/>
                </a:moveTo>
                <a:lnTo>
                  <a:pt x="4571" y="29718"/>
                </a:lnTo>
                <a:lnTo>
                  <a:pt x="1523" y="31242"/>
                </a:lnTo>
                <a:lnTo>
                  <a:pt x="0" y="34290"/>
                </a:lnTo>
                <a:lnTo>
                  <a:pt x="1523" y="37337"/>
                </a:lnTo>
                <a:lnTo>
                  <a:pt x="4571" y="38862"/>
                </a:lnTo>
                <a:lnTo>
                  <a:pt x="191437" y="38862"/>
                </a:lnTo>
                <a:lnTo>
                  <a:pt x="198823" y="34289"/>
                </a:lnTo>
                <a:lnTo>
                  <a:pt x="191437" y="29718"/>
                </a:lnTo>
                <a:close/>
              </a:path>
              <a:path w="215900" h="68579">
                <a:moveTo>
                  <a:pt x="208268" y="29718"/>
                </a:moveTo>
                <a:lnTo>
                  <a:pt x="207263" y="29718"/>
                </a:lnTo>
                <a:lnTo>
                  <a:pt x="210311" y="31242"/>
                </a:lnTo>
                <a:lnTo>
                  <a:pt x="211835" y="34290"/>
                </a:lnTo>
                <a:lnTo>
                  <a:pt x="210311" y="37337"/>
                </a:lnTo>
                <a:lnTo>
                  <a:pt x="207263" y="38862"/>
                </a:lnTo>
                <a:lnTo>
                  <a:pt x="208268" y="38862"/>
                </a:lnTo>
                <a:lnTo>
                  <a:pt x="215645" y="34290"/>
                </a:lnTo>
                <a:lnTo>
                  <a:pt x="208268" y="29718"/>
                </a:lnTo>
                <a:close/>
              </a:path>
              <a:path w="215900" h="68579">
                <a:moveTo>
                  <a:pt x="204978" y="30480"/>
                </a:moveTo>
                <a:lnTo>
                  <a:pt x="198823" y="34289"/>
                </a:lnTo>
                <a:lnTo>
                  <a:pt x="204978" y="38100"/>
                </a:lnTo>
                <a:lnTo>
                  <a:pt x="204978" y="30480"/>
                </a:lnTo>
                <a:close/>
              </a:path>
              <a:path w="215900" h="68579">
                <a:moveTo>
                  <a:pt x="208787" y="30480"/>
                </a:moveTo>
                <a:lnTo>
                  <a:pt x="204978" y="30480"/>
                </a:lnTo>
                <a:lnTo>
                  <a:pt x="204978" y="38100"/>
                </a:lnTo>
                <a:lnTo>
                  <a:pt x="208787" y="38100"/>
                </a:lnTo>
                <a:lnTo>
                  <a:pt x="210311" y="37337"/>
                </a:lnTo>
                <a:lnTo>
                  <a:pt x="211835" y="34290"/>
                </a:lnTo>
                <a:lnTo>
                  <a:pt x="210311" y="31242"/>
                </a:lnTo>
                <a:lnTo>
                  <a:pt x="208787" y="30480"/>
                </a:lnTo>
                <a:close/>
              </a:path>
              <a:path w="215900" h="68579">
                <a:moveTo>
                  <a:pt x="158495" y="0"/>
                </a:moveTo>
                <a:lnTo>
                  <a:pt x="155447" y="2286"/>
                </a:lnTo>
                <a:lnTo>
                  <a:pt x="154685" y="5334"/>
                </a:lnTo>
                <a:lnTo>
                  <a:pt x="156971" y="8381"/>
                </a:lnTo>
                <a:lnTo>
                  <a:pt x="198823" y="34289"/>
                </a:lnTo>
                <a:lnTo>
                  <a:pt x="204978" y="30480"/>
                </a:lnTo>
                <a:lnTo>
                  <a:pt x="208787" y="30480"/>
                </a:lnTo>
                <a:lnTo>
                  <a:pt x="207263" y="29718"/>
                </a:lnTo>
                <a:lnTo>
                  <a:pt x="208268" y="29718"/>
                </a:lnTo>
                <a:lnTo>
                  <a:pt x="161544" y="762"/>
                </a:lnTo>
                <a:lnTo>
                  <a:pt x="158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798127" y="8064818"/>
            <a:ext cx="0" cy="221014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07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293005" y="8064818"/>
            <a:ext cx="440178" cy="221014"/>
          </a:xfrm>
          <a:custGeom>
            <a:avLst/>
            <a:gdLst/>
            <a:ahLst/>
            <a:cxnLst/>
            <a:rect l="l" t="t" r="r" b="b"/>
            <a:pathLst>
              <a:path w="452754" h="227329">
                <a:moveTo>
                  <a:pt x="452627" y="0"/>
                </a:moveTo>
                <a:lnTo>
                  <a:pt x="0" y="0"/>
                </a:lnTo>
                <a:lnTo>
                  <a:pt x="0" y="227075"/>
                </a:lnTo>
                <a:lnTo>
                  <a:pt x="452627" y="227075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623415" y="8064818"/>
            <a:ext cx="0" cy="221014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07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674533" y="8086302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79">
                <a:moveTo>
                  <a:pt x="198159" y="34289"/>
                </a:moveTo>
                <a:lnTo>
                  <a:pt x="156971" y="60198"/>
                </a:lnTo>
                <a:lnTo>
                  <a:pt x="154685" y="63246"/>
                </a:lnTo>
                <a:lnTo>
                  <a:pt x="155447" y="67056"/>
                </a:lnTo>
                <a:lnTo>
                  <a:pt x="157733" y="68580"/>
                </a:lnTo>
                <a:lnTo>
                  <a:pt x="161543" y="67818"/>
                </a:lnTo>
                <a:lnTo>
                  <a:pt x="208268" y="38862"/>
                </a:lnTo>
                <a:lnTo>
                  <a:pt x="206501" y="38862"/>
                </a:lnTo>
                <a:lnTo>
                  <a:pt x="208406" y="38100"/>
                </a:lnTo>
                <a:lnTo>
                  <a:pt x="204215" y="38100"/>
                </a:lnTo>
                <a:lnTo>
                  <a:pt x="198159" y="34289"/>
                </a:lnTo>
                <a:close/>
              </a:path>
              <a:path w="215900" h="68579">
                <a:moveTo>
                  <a:pt x="190890" y="29718"/>
                </a:moveTo>
                <a:lnTo>
                  <a:pt x="4571" y="29718"/>
                </a:lnTo>
                <a:lnTo>
                  <a:pt x="1524" y="31242"/>
                </a:lnTo>
                <a:lnTo>
                  <a:pt x="0" y="34290"/>
                </a:lnTo>
                <a:lnTo>
                  <a:pt x="1524" y="37337"/>
                </a:lnTo>
                <a:lnTo>
                  <a:pt x="4571" y="38862"/>
                </a:lnTo>
                <a:lnTo>
                  <a:pt x="190890" y="38862"/>
                </a:lnTo>
                <a:lnTo>
                  <a:pt x="198159" y="34289"/>
                </a:lnTo>
                <a:lnTo>
                  <a:pt x="190890" y="29718"/>
                </a:lnTo>
                <a:close/>
              </a:path>
              <a:path w="215900" h="68579">
                <a:moveTo>
                  <a:pt x="208268" y="29718"/>
                </a:moveTo>
                <a:lnTo>
                  <a:pt x="206501" y="29718"/>
                </a:lnTo>
                <a:lnTo>
                  <a:pt x="210312" y="31242"/>
                </a:lnTo>
                <a:lnTo>
                  <a:pt x="211074" y="34290"/>
                </a:lnTo>
                <a:lnTo>
                  <a:pt x="210312" y="37337"/>
                </a:lnTo>
                <a:lnTo>
                  <a:pt x="206501" y="38862"/>
                </a:lnTo>
                <a:lnTo>
                  <a:pt x="208268" y="38862"/>
                </a:lnTo>
                <a:lnTo>
                  <a:pt x="215645" y="34290"/>
                </a:lnTo>
                <a:lnTo>
                  <a:pt x="208268" y="29718"/>
                </a:lnTo>
                <a:close/>
              </a:path>
              <a:path w="215900" h="68579">
                <a:moveTo>
                  <a:pt x="204215" y="30480"/>
                </a:moveTo>
                <a:lnTo>
                  <a:pt x="198159" y="34289"/>
                </a:lnTo>
                <a:lnTo>
                  <a:pt x="204215" y="38100"/>
                </a:lnTo>
                <a:lnTo>
                  <a:pt x="204215" y="30480"/>
                </a:lnTo>
                <a:close/>
              </a:path>
              <a:path w="215900" h="68579">
                <a:moveTo>
                  <a:pt x="208406" y="30480"/>
                </a:moveTo>
                <a:lnTo>
                  <a:pt x="204215" y="30480"/>
                </a:lnTo>
                <a:lnTo>
                  <a:pt x="204215" y="38100"/>
                </a:lnTo>
                <a:lnTo>
                  <a:pt x="208406" y="38100"/>
                </a:lnTo>
                <a:lnTo>
                  <a:pt x="210312" y="37337"/>
                </a:lnTo>
                <a:lnTo>
                  <a:pt x="211074" y="34290"/>
                </a:lnTo>
                <a:lnTo>
                  <a:pt x="210312" y="31242"/>
                </a:lnTo>
                <a:lnTo>
                  <a:pt x="208406" y="30480"/>
                </a:lnTo>
                <a:close/>
              </a:path>
              <a:path w="215900" h="68579">
                <a:moveTo>
                  <a:pt x="157733" y="0"/>
                </a:moveTo>
                <a:lnTo>
                  <a:pt x="155447" y="2286"/>
                </a:lnTo>
                <a:lnTo>
                  <a:pt x="154685" y="5334"/>
                </a:lnTo>
                <a:lnTo>
                  <a:pt x="156971" y="8381"/>
                </a:lnTo>
                <a:lnTo>
                  <a:pt x="198159" y="34289"/>
                </a:lnTo>
                <a:lnTo>
                  <a:pt x="204215" y="30480"/>
                </a:lnTo>
                <a:lnTo>
                  <a:pt x="208406" y="30480"/>
                </a:lnTo>
                <a:lnTo>
                  <a:pt x="206501" y="29718"/>
                </a:lnTo>
                <a:lnTo>
                  <a:pt x="208268" y="29718"/>
                </a:lnTo>
                <a:lnTo>
                  <a:pt x="161543" y="762"/>
                </a:lnTo>
                <a:lnTo>
                  <a:pt x="157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403388" y="8064818"/>
            <a:ext cx="0" cy="221014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07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899006" y="8064818"/>
            <a:ext cx="440178" cy="221014"/>
          </a:xfrm>
          <a:custGeom>
            <a:avLst/>
            <a:gdLst/>
            <a:ahLst/>
            <a:cxnLst/>
            <a:rect l="l" t="t" r="r" b="b"/>
            <a:pathLst>
              <a:path w="452754" h="227329">
                <a:moveTo>
                  <a:pt x="452627" y="0"/>
                </a:moveTo>
                <a:lnTo>
                  <a:pt x="0" y="0"/>
                </a:lnTo>
                <a:lnTo>
                  <a:pt x="0" y="227075"/>
                </a:lnTo>
                <a:lnTo>
                  <a:pt x="452627" y="227075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228677" y="8064818"/>
            <a:ext cx="0" cy="221014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07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279794" y="8086302"/>
            <a:ext cx="209285" cy="66675"/>
          </a:xfrm>
          <a:custGeom>
            <a:avLst/>
            <a:gdLst/>
            <a:ahLst/>
            <a:cxnLst/>
            <a:rect l="l" t="t" r="r" b="b"/>
            <a:pathLst>
              <a:path w="215264" h="68579">
                <a:moveTo>
                  <a:pt x="198159" y="34289"/>
                </a:moveTo>
                <a:lnTo>
                  <a:pt x="156972" y="60198"/>
                </a:lnTo>
                <a:lnTo>
                  <a:pt x="154686" y="63246"/>
                </a:lnTo>
                <a:lnTo>
                  <a:pt x="155448" y="67056"/>
                </a:lnTo>
                <a:lnTo>
                  <a:pt x="157734" y="68580"/>
                </a:lnTo>
                <a:lnTo>
                  <a:pt x="161543" y="67818"/>
                </a:lnTo>
                <a:lnTo>
                  <a:pt x="207610" y="38862"/>
                </a:lnTo>
                <a:lnTo>
                  <a:pt x="206501" y="38862"/>
                </a:lnTo>
                <a:lnTo>
                  <a:pt x="208025" y="38100"/>
                </a:lnTo>
                <a:lnTo>
                  <a:pt x="204215" y="38100"/>
                </a:lnTo>
                <a:lnTo>
                  <a:pt x="198159" y="34289"/>
                </a:lnTo>
                <a:close/>
              </a:path>
              <a:path w="215264" h="68579">
                <a:moveTo>
                  <a:pt x="190890" y="29718"/>
                </a:moveTo>
                <a:lnTo>
                  <a:pt x="4572" y="29718"/>
                </a:lnTo>
                <a:lnTo>
                  <a:pt x="762" y="31242"/>
                </a:lnTo>
                <a:lnTo>
                  <a:pt x="0" y="34290"/>
                </a:lnTo>
                <a:lnTo>
                  <a:pt x="762" y="37337"/>
                </a:lnTo>
                <a:lnTo>
                  <a:pt x="4572" y="38862"/>
                </a:lnTo>
                <a:lnTo>
                  <a:pt x="190890" y="38862"/>
                </a:lnTo>
                <a:lnTo>
                  <a:pt x="198159" y="34289"/>
                </a:lnTo>
                <a:lnTo>
                  <a:pt x="190890" y="29718"/>
                </a:lnTo>
                <a:close/>
              </a:path>
              <a:path w="215264" h="68579">
                <a:moveTo>
                  <a:pt x="207610" y="29718"/>
                </a:moveTo>
                <a:lnTo>
                  <a:pt x="206501" y="29718"/>
                </a:lnTo>
                <a:lnTo>
                  <a:pt x="209550" y="31242"/>
                </a:lnTo>
                <a:lnTo>
                  <a:pt x="211074" y="34290"/>
                </a:lnTo>
                <a:lnTo>
                  <a:pt x="209550" y="37337"/>
                </a:lnTo>
                <a:lnTo>
                  <a:pt x="206501" y="38862"/>
                </a:lnTo>
                <a:lnTo>
                  <a:pt x="207610" y="38862"/>
                </a:lnTo>
                <a:lnTo>
                  <a:pt x="214884" y="34290"/>
                </a:lnTo>
                <a:lnTo>
                  <a:pt x="207610" y="29718"/>
                </a:lnTo>
                <a:close/>
              </a:path>
              <a:path w="215264" h="68579">
                <a:moveTo>
                  <a:pt x="204215" y="30480"/>
                </a:moveTo>
                <a:lnTo>
                  <a:pt x="198159" y="34289"/>
                </a:lnTo>
                <a:lnTo>
                  <a:pt x="204215" y="38100"/>
                </a:lnTo>
                <a:lnTo>
                  <a:pt x="204215" y="30480"/>
                </a:lnTo>
                <a:close/>
              </a:path>
              <a:path w="215264" h="68579">
                <a:moveTo>
                  <a:pt x="208025" y="30480"/>
                </a:moveTo>
                <a:lnTo>
                  <a:pt x="204215" y="30480"/>
                </a:lnTo>
                <a:lnTo>
                  <a:pt x="204215" y="38100"/>
                </a:lnTo>
                <a:lnTo>
                  <a:pt x="208025" y="38100"/>
                </a:lnTo>
                <a:lnTo>
                  <a:pt x="209550" y="37337"/>
                </a:lnTo>
                <a:lnTo>
                  <a:pt x="211074" y="34290"/>
                </a:lnTo>
                <a:lnTo>
                  <a:pt x="209550" y="31242"/>
                </a:lnTo>
                <a:lnTo>
                  <a:pt x="208025" y="30480"/>
                </a:lnTo>
                <a:close/>
              </a:path>
              <a:path w="215264" h="68579">
                <a:moveTo>
                  <a:pt x="157734" y="0"/>
                </a:moveTo>
                <a:lnTo>
                  <a:pt x="155448" y="2286"/>
                </a:lnTo>
                <a:lnTo>
                  <a:pt x="154686" y="5334"/>
                </a:lnTo>
                <a:lnTo>
                  <a:pt x="156972" y="8381"/>
                </a:lnTo>
                <a:lnTo>
                  <a:pt x="198159" y="34289"/>
                </a:lnTo>
                <a:lnTo>
                  <a:pt x="204215" y="30480"/>
                </a:lnTo>
                <a:lnTo>
                  <a:pt x="208025" y="30480"/>
                </a:lnTo>
                <a:lnTo>
                  <a:pt x="206501" y="29718"/>
                </a:lnTo>
                <a:lnTo>
                  <a:pt x="207610" y="29718"/>
                </a:lnTo>
                <a:lnTo>
                  <a:pt x="161543" y="762"/>
                </a:lnTo>
                <a:lnTo>
                  <a:pt x="157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008649" y="8064818"/>
            <a:ext cx="0" cy="221014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07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504266" y="8064818"/>
            <a:ext cx="440178" cy="221014"/>
          </a:xfrm>
          <a:custGeom>
            <a:avLst/>
            <a:gdLst/>
            <a:ahLst/>
            <a:cxnLst/>
            <a:rect l="l" t="t" r="r" b="b"/>
            <a:pathLst>
              <a:path w="452754" h="227329">
                <a:moveTo>
                  <a:pt x="452627" y="0"/>
                </a:moveTo>
                <a:lnTo>
                  <a:pt x="0" y="0"/>
                </a:lnTo>
                <a:lnTo>
                  <a:pt x="0" y="227075"/>
                </a:lnTo>
                <a:lnTo>
                  <a:pt x="452627" y="227075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833938" y="8064818"/>
            <a:ext cx="0" cy="221014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07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885056" y="8086302"/>
            <a:ext cx="209285" cy="66675"/>
          </a:xfrm>
          <a:custGeom>
            <a:avLst/>
            <a:gdLst/>
            <a:ahLst/>
            <a:cxnLst/>
            <a:rect l="l" t="t" r="r" b="b"/>
            <a:pathLst>
              <a:path w="215264" h="68579">
                <a:moveTo>
                  <a:pt x="198061" y="34289"/>
                </a:moveTo>
                <a:lnTo>
                  <a:pt x="156210" y="60198"/>
                </a:lnTo>
                <a:lnTo>
                  <a:pt x="154686" y="63246"/>
                </a:lnTo>
                <a:lnTo>
                  <a:pt x="155448" y="67056"/>
                </a:lnTo>
                <a:lnTo>
                  <a:pt x="157734" y="68580"/>
                </a:lnTo>
                <a:lnTo>
                  <a:pt x="161544" y="67818"/>
                </a:lnTo>
                <a:lnTo>
                  <a:pt x="207610" y="38862"/>
                </a:lnTo>
                <a:lnTo>
                  <a:pt x="206501" y="38862"/>
                </a:lnTo>
                <a:lnTo>
                  <a:pt x="208025" y="38100"/>
                </a:lnTo>
                <a:lnTo>
                  <a:pt x="204216" y="38100"/>
                </a:lnTo>
                <a:lnTo>
                  <a:pt x="198061" y="34289"/>
                </a:lnTo>
                <a:close/>
              </a:path>
              <a:path w="215264" h="68579">
                <a:moveTo>
                  <a:pt x="190675" y="29718"/>
                </a:moveTo>
                <a:lnTo>
                  <a:pt x="4572" y="29718"/>
                </a:lnTo>
                <a:lnTo>
                  <a:pt x="762" y="31242"/>
                </a:lnTo>
                <a:lnTo>
                  <a:pt x="0" y="34290"/>
                </a:lnTo>
                <a:lnTo>
                  <a:pt x="762" y="37337"/>
                </a:lnTo>
                <a:lnTo>
                  <a:pt x="4572" y="38862"/>
                </a:lnTo>
                <a:lnTo>
                  <a:pt x="190675" y="38862"/>
                </a:lnTo>
                <a:lnTo>
                  <a:pt x="198061" y="34289"/>
                </a:lnTo>
                <a:lnTo>
                  <a:pt x="190675" y="29718"/>
                </a:lnTo>
                <a:close/>
              </a:path>
              <a:path w="215264" h="68579">
                <a:moveTo>
                  <a:pt x="207610" y="29718"/>
                </a:moveTo>
                <a:lnTo>
                  <a:pt x="206501" y="29718"/>
                </a:lnTo>
                <a:lnTo>
                  <a:pt x="209550" y="31242"/>
                </a:lnTo>
                <a:lnTo>
                  <a:pt x="211074" y="34290"/>
                </a:lnTo>
                <a:lnTo>
                  <a:pt x="209550" y="37337"/>
                </a:lnTo>
                <a:lnTo>
                  <a:pt x="206501" y="38862"/>
                </a:lnTo>
                <a:lnTo>
                  <a:pt x="207610" y="38862"/>
                </a:lnTo>
                <a:lnTo>
                  <a:pt x="214884" y="34290"/>
                </a:lnTo>
                <a:lnTo>
                  <a:pt x="207610" y="29718"/>
                </a:lnTo>
                <a:close/>
              </a:path>
              <a:path w="215264" h="68579">
                <a:moveTo>
                  <a:pt x="204216" y="30480"/>
                </a:moveTo>
                <a:lnTo>
                  <a:pt x="198061" y="34289"/>
                </a:lnTo>
                <a:lnTo>
                  <a:pt x="204216" y="38100"/>
                </a:lnTo>
                <a:lnTo>
                  <a:pt x="204216" y="30480"/>
                </a:lnTo>
                <a:close/>
              </a:path>
              <a:path w="215264" h="68579">
                <a:moveTo>
                  <a:pt x="208025" y="30480"/>
                </a:moveTo>
                <a:lnTo>
                  <a:pt x="204216" y="30480"/>
                </a:lnTo>
                <a:lnTo>
                  <a:pt x="204216" y="38100"/>
                </a:lnTo>
                <a:lnTo>
                  <a:pt x="208025" y="38100"/>
                </a:lnTo>
                <a:lnTo>
                  <a:pt x="209550" y="37337"/>
                </a:lnTo>
                <a:lnTo>
                  <a:pt x="211074" y="34290"/>
                </a:lnTo>
                <a:lnTo>
                  <a:pt x="209550" y="31242"/>
                </a:lnTo>
                <a:lnTo>
                  <a:pt x="208025" y="30480"/>
                </a:lnTo>
                <a:close/>
              </a:path>
              <a:path w="215264" h="68579">
                <a:moveTo>
                  <a:pt x="157734" y="0"/>
                </a:moveTo>
                <a:lnTo>
                  <a:pt x="155448" y="2286"/>
                </a:lnTo>
                <a:lnTo>
                  <a:pt x="154686" y="5334"/>
                </a:lnTo>
                <a:lnTo>
                  <a:pt x="156210" y="8381"/>
                </a:lnTo>
                <a:lnTo>
                  <a:pt x="198061" y="34289"/>
                </a:lnTo>
                <a:lnTo>
                  <a:pt x="204216" y="30480"/>
                </a:lnTo>
                <a:lnTo>
                  <a:pt x="208025" y="30480"/>
                </a:lnTo>
                <a:lnTo>
                  <a:pt x="206501" y="29718"/>
                </a:lnTo>
                <a:lnTo>
                  <a:pt x="207610" y="29718"/>
                </a:lnTo>
                <a:lnTo>
                  <a:pt x="161544" y="762"/>
                </a:lnTo>
                <a:lnTo>
                  <a:pt x="157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613909" y="8064818"/>
            <a:ext cx="0" cy="221014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07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109528" y="8064818"/>
            <a:ext cx="440178" cy="221014"/>
          </a:xfrm>
          <a:custGeom>
            <a:avLst/>
            <a:gdLst/>
            <a:ahLst/>
            <a:cxnLst/>
            <a:rect l="l" t="t" r="r" b="b"/>
            <a:pathLst>
              <a:path w="452754" h="227329">
                <a:moveTo>
                  <a:pt x="452627" y="0"/>
                </a:moveTo>
                <a:lnTo>
                  <a:pt x="0" y="0"/>
                </a:lnTo>
                <a:lnTo>
                  <a:pt x="0" y="227075"/>
                </a:lnTo>
                <a:lnTo>
                  <a:pt x="452627" y="227075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5439938" y="8064818"/>
            <a:ext cx="0" cy="221014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07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5219912" y="8064818"/>
            <a:ext cx="0" cy="221014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07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2836897" y="8092723"/>
            <a:ext cx="3303499" cy="164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17347" algn="l"/>
                <a:tab pos="1237163" algn="l"/>
                <a:tab pos="1843398" algn="l"/>
                <a:tab pos="2448398" algn="l"/>
                <a:tab pos="2926225" algn="l"/>
              </a:tabLst>
            </a:pPr>
            <a:r>
              <a:rPr sz="1069" spc="10" dirty="0">
                <a:latin typeface="Times New Roman"/>
                <a:cs typeface="Times New Roman"/>
              </a:rPr>
              <a:t>2	6	8	7	1	</a:t>
            </a:r>
            <a:r>
              <a:rPr sz="1604" spc="7" baseline="2525" dirty="0">
                <a:latin typeface="Times New Roman"/>
                <a:cs typeface="Times New Roman"/>
              </a:rPr>
              <a:t>size=5</a:t>
            </a:r>
            <a:endParaRPr sz="1604" baseline="252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69888" y="8072225"/>
            <a:ext cx="135819" cy="206199"/>
          </a:xfrm>
          <a:custGeom>
            <a:avLst/>
            <a:gdLst/>
            <a:ahLst/>
            <a:cxnLst/>
            <a:rect l="l" t="t" r="r" b="b"/>
            <a:pathLst>
              <a:path w="139700" h="212090">
                <a:moveTo>
                  <a:pt x="139446" y="0"/>
                </a:moveTo>
                <a:lnTo>
                  <a:pt x="0" y="211835"/>
                </a:lnTo>
              </a:path>
            </a:pathLst>
          </a:custGeom>
          <a:ln w="26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1469072" y="8041852"/>
            <a:ext cx="418571" cy="192585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27781" rIns="0" bIns="0" rtlCol="0">
            <a:spAutoFit/>
          </a:bodyPr>
          <a:lstStyle/>
          <a:p>
            <a:pPr marL="74082">
              <a:spcBef>
                <a:spcPts val="219"/>
              </a:spcBef>
            </a:pPr>
            <a:r>
              <a:rPr sz="1069" spc="10" dirty="0">
                <a:latin typeface="Times New Roman"/>
                <a:cs typeface="Times New Roman"/>
              </a:rPr>
              <a:t>head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912831" y="8140383"/>
            <a:ext cx="169774" cy="69762"/>
          </a:xfrm>
          <a:custGeom>
            <a:avLst/>
            <a:gdLst/>
            <a:ahLst/>
            <a:cxnLst/>
            <a:rect l="l" t="t" r="r" b="b"/>
            <a:pathLst>
              <a:path w="174625" h="71754">
                <a:moveTo>
                  <a:pt x="102870" y="0"/>
                </a:moveTo>
                <a:lnTo>
                  <a:pt x="102870" y="71628"/>
                </a:lnTo>
                <a:lnTo>
                  <a:pt x="165354" y="40386"/>
                </a:lnTo>
                <a:lnTo>
                  <a:pt x="115062" y="40386"/>
                </a:lnTo>
                <a:lnTo>
                  <a:pt x="118110" y="38862"/>
                </a:lnTo>
                <a:lnTo>
                  <a:pt x="119634" y="35814"/>
                </a:lnTo>
                <a:lnTo>
                  <a:pt x="118110" y="32766"/>
                </a:lnTo>
                <a:lnTo>
                  <a:pt x="115062" y="31242"/>
                </a:lnTo>
                <a:lnTo>
                  <a:pt x="165353" y="31242"/>
                </a:lnTo>
                <a:lnTo>
                  <a:pt x="102870" y="0"/>
                </a:lnTo>
                <a:close/>
              </a:path>
              <a:path w="174625" h="71754">
                <a:moveTo>
                  <a:pt x="102870" y="31242"/>
                </a:moveTo>
                <a:lnTo>
                  <a:pt x="4572" y="31242"/>
                </a:lnTo>
                <a:lnTo>
                  <a:pt x="1524" y="32766"/>
                </a:lnTo>
                <a:lnTo>
                  <a:pt x="0" y="35814"/>
                </a:lnTo>
                <a:lnTo>
                  <a:pt x="1524" y="38862"/>
                </a:lnTo>
                <a:lnTo>
                  <a:pt x="4572" y="40386"/>
                </a:lnTo>
                <a:lnTo>
                  <a:pt x="102870" y="40386"/>
                </a:lnTo>
                <a:lnTo>
                  <a:pt x="102870" y="31242"/>
                </a:lnTo>
                <a:close/>
              </a:path>
              <a:path w="174625" h="71754">
                <a:moveTo>
                  <a:pt x="165353" y="31242"/>
                </a:moveTo>
                <a:lnTo>
                  <a:pt x="115062" y="31242"/>
                </a:lnTo>
                <a:lnTo>
                  <a:pt x="118110" y="32766"/>
                </a:lnTo>
                <a:lnTo>
                  <a:pt x="119634" y="35814"/>
                </a:lnTo>
                <a:lnTo>
                  <a:pt x="118110" y="38862"/>
                </a:lnTo>
                <a:lnTo>
                  <a:pt x="115062" y="40386"/>
                </a:lnTo>
                <a:lnTo>
                  <a:pt x="165354" y="40386"/>
                </a:lnTo>
                <a:lnTo>
                  <a:pt x="174498" y="35814"/>
                </a:lnTo>
                <a:lnTo>
                  <a:pt x="165353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3241146" y="8615256"/>
            <a:ext cx="632795" cy="191961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27164" rIns="0" bIns="0" rtlCol="0">
            <a:spAutoFit/>
          </a:bodyPr>
          <a:lstStyle/>
          <a:p>
            <a:pPr marL="114827">
              <a:spcBef>
                <a:spcPts val="214"/>
              </a:spcBef>
            </a:pPr>
            <a:r>
              <a:rPr sz="1069" spc="5" dirty="0">
                <a:latin typeface="Times New Roman"/>
                <a:cs typeface="Times New Roman"/>
              </a:rPr>
              <a:t>current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478213" y="8339667"/>
            <a:ext cx="69762" cy="280282"/>
          </a:xfrm>
          <a:custGeom>
            <a:avLst/>
            <a:gdLst/>
            <a:ahLst/>
            <a:cxnLst/>
            <a:rect l="l" t="t" r="r" b="b"/>
            <a:pathLst>
              <a:path w="71754" h="288290">
                <a:moveTo>
                  <a:pt x="35813" y="55626"/>
                </a:moveTo>
                <a:lnTo>
                  <a:pt x="32765" y="57150"/>
                </a:lnTo>
                <a:lnTo>
                  <a:pt x="31242" y="60198"/>
                </a:lnTo>
                <a:lnTo>
                  <a:pt x="31242" y="283464"/>
                </a:lnTo>
                <a:lnTo>
                  <a:pt x="32765" y="286512"/>
                </a:lnTo>
                <a:lnTo>
                  <a:pt x="35813" y="288036"/>
                </a:lnTo>
                <a:lnTo>
                  <a:pt x="38862" y="286512"/>
                </a:lnTo>
                <a:lnTo>
                  <a:pt x="40386" y="283464"/>
                </a:lnTo>
                <a:lnTo>
                  <a:pt x="40386" y="60198"/>
                </a:lnTo>
                <a:lnTo>
                  <a:pt x="38862" y="57150"/>
                </a:lnTo>
                <a:lnTo>
                  <a:pt x="35813" y="55626"/>
                </a:lnTo>
                <a:close/>
              </a:path>
              <a:path w="71754" h="288290">
                <a:moveTo>
                  <a:pt x="35813" y="0"/>
                </a:moveTo>
                <a:lnTo>
                  <a:pt x="0" y="72390"/>
                </a:lnTo>
                <a:lnTo>
                  <a:pt x="31242" y="72390"/>
                </a:lnTo>
                <a:lnTo>
                  <a:pt x="31242" y="60198"/>
                </a:lnTo>
                <a:lnTo>
                  <a:pt x="32765" y="57150"/>
                </a:lnTo>
                <a:lnTo>
                  <a:pt x="35813" y="55626"/>
                </a:lnTo>
                <a:lnTo>
                  <a:pt x="63334" y="55626"/>
                </a:lnTo>
                <a:lnTo>
                  <a:pt x="35813" y="0"/>
                </a:lnTo>
                <a:close/>
              </a:path>
              <a:path w="71754" h="288290">
                <a:moveTo>
                  <a:pt x="63334" y="55626"/>
                </a:moveTo>
                <a:lnTo>
                  <a:pt x="35813" y="55626"/>
                </a:lnTo>
                <a:lnTo>
                  <a:pt x="38862" y="57150"/>
                </a:lnTo>
                <a:lnTo>
                  <a:pt x="40386" y="60198"/>
                </a:lnTo>
                <a:lnTo>
                  <a:pt x="40386" y="72390"/>
                </a:lnTo>
                <a:lnTo>
                  <a:pt x="71627" y="72390"/>
                </a:lnTo>
                <a:lnTo>
                  <a:pt x="63334" y="55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538094" y="8196686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79">
                <a:moveTo>
                  <a:pt x="57150" y="0"/>
                </a:moveTo>
                <a:lnTo>
                  <a:pt x="53339" y="762"/>
                </a:lnTo>
                <a:lnTo>
                  <a:pt x="0" y="34290"/>
                </a:lnTo>
                <a:lnTo>
                  <a:pt x="53339" y="67818"/>
                </a:lnTo>
                <a:lnTo>
                  <a:pt x="57150" y="68580"/>
                </a:lnTo>
                <a:lnTo>
                  <a:pt x="60198" y="67056"/>
                </a:lnTo>
                <a:lnTo>
                  <a:pt x="60198" y="63246"/>
                </a:lnTo>
                <a:lnTo>
                  <a:pt x="58674" y="60198"/>
                </a:lnTo>
                <a:lnTo>
                  <a:pt x="24208" y="38862"/>
                </a:lnTo>
                <a:lnTo>
                  <a:pt x="8381" y="38862"/>
                </a:lnTo>
                <a:lnTo>
                  <a:pt x="5333" y="37338"/>
                </a:lnTo>
                <a:lnTo>
                  <a:pt x="3810" y="34290"/>
                </a:lnTo>
                <a:lnTo>
                  <a:pt x="5333" y="31242"/>
                </a:lnTo>
                <a:lnTo>
                  <a:pt x="8381" y="29718"/>
                </a:lnTo>
                <a:lnTo>
                  <a:pt x="24208" y="29718"/>
                </a:lnTo>
                <a:lnTo>
                  <a:pt x="58674" y="8382"/>
                </a:lnTo>
                <a:lnTo>
                  <a:pt x="60198" y="5334"/>
                </a:lnTo>
                <a:lnTo>
                  <a:pt x="60198" y="2286"/>
                </a:lnTo>
                <a:lnTo>
                  <a:pt x="57150" y="0"/>
                </a:lnTo>
                <a:close/>
              </a:path>
              <a:path w="215900" h="68579">
                <a:moveTo>
                  <a:pt x="24208" y="29718"/>
                </a:moveTo>
                <a:lnTo>
                  <a:pt x="8381" y="29718"/>
                </a:lnTo>
                <a:lnTo>
                  <a:pt x="5333" y="31242"/>
                </a:lnTo>
                <a:lnTo>
                  <a:pt x="3810" y="34290"/>
                </a:lnTo>
                <a:lnTo>
                  <a:pt x="5333" y="37338"/>
                </a:lnTo>
                <a:lnTo>
                  <a:pt x="8381" y="38862"/>
                </a:lnTo>
                <a:lnTo>
                  <a:pt x="24208" y="38862"/>
                </a:lnTo>
                <a:lnTo>
                  <a:pt x="22977" y="38100"/>
                </a:lnTo>
                <a:lnTo>
                  <a:pt x="10668" y="38100"/>
                </a:lnTo>
                <a:lnTo>
                  <a:pt x="10668" y="30480"/>
                </a:lnTo>
                <a:lnTo>
                  <a:pt x="22977" y="30480"/>
                </a:lnTo>
                <a:lnTo>
                  <a:pt x="24208" y="29718"/>
                </a:lnTo>
                <a:close/>
              </a:path>
              <a:path w="215900" h="68579">
                <a:moveTo>
                  <a:pt x="211074" y="29718"/>
                </a:moveTo>
                <a:lnTo>
                  <a:pt x="24208" y="29718"/>
                </a:lnTo>
                <a:lnTo>
                  <a:pt x="16822" y="34290"/>
                </a:lnTo>
                <a:lnTo>
                  <a:pt x="24208" y="38862"/>
                </a:lnTo>
                <a:lnTo>
                  <a:pt x="211074" y="38862"/>
                </a:lnTo>
                <a:lnTo>
                  <a:pt x="214121" y="37338"/>
                </a:lnTo>
                <a:lnTo>
                  <a:pt x="215645" y="34290"/>
                </a:lnTo>
                <a:lnTo>
                  <a:pt x="214121" y="31242"/>
                </a:lnTo>
                <a:lnTo>
                  <a:pt x="211074" y="29718"/>
                </a:lnTo>
                <a:close/>
              </a:path>
              <a:path w="215900" h="68579">
                <a:moveTo>
                  <a:pt x="10668" y="30480"/>
                </a:moveTo>
                <a:lnTo>
                  <a:pt x="10668" y="38100"/>
                </a:lnTo>
                <a:lnTo>
                  <a:pt x="16822" y="34290"/>
                </a:lnTo>
                <a:lnTo>
                  <a:pt x="10668" y="30480"/>
                </a:lnTo>
                <a:close/>
              </a:path>
              <a:path w="215900" h="68579">
                <a:moveTo>
                  <a:pt x="16822" y="34290"/>
                </a:moveTo>
                <a:lnTo>
                  <a:pt x="10668" y="38100"/>
                </a:lnTo>
                <a:lnTo>
                  <a:pt x="22977" y="38100"/>
                </a:lnTo>
                <a:lnTo>
                  <a:pt x="16822" y="34290"/>
                </a:lnTo>
                <a:close/>
              </a:path>
              <a:path w="215900" h="68579">
                <a:moveTo>
                  <a:pt x="22977" y="30480"/>
                </a:moveTo>
                <a:lnTo>
                  <a:pt x="10668" y="30480"/>
                </a:lnTo>
                <a:lnTo>
                  <a:pt x="16822" y="34290"/>
                </a:lnTo>
                <a:lnTo>
                  <a:pt x="2297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143357" y="8196686"/>
            <a:ext cx="209285" cy="66675"/>
          </a:xfrm>
          <a:custGeom>
            <a:avLst/>
            <a:gdLst/>
            <a:ahLst/>
            <a:cxnLst/>
            <a:rect l="l" t="t" r="r" b="b"/>
            <a:pathLst>
              <a:path w="215264" h="68579">
                <a:moveTo>
                  <a:pt x="57149" y="0"/>
                </a:moveTo>
                <a:lnTo>
                  <a:pt x="53339" y="762"/>
                </a:lnTo>
                <a:lnTo>
                  <a:pt x="0" y="34290"/>
                </a:lnTo>
                <a:lnTo>
                  <a:pt x="53339" y="67818"/>
                </a:lnTo>
                <a:lnTo>
                  <a:pt x="57149" y="68580"/>
                </a:lnTo>
                <a:lnTo>
                  <a:pt x="59435" y="67056"/>
                </a:lnTo>
                <a:lnTo>
                  <a:pt x="60197" y="63246"/>
                </a:lnTo>
                <a:lnTo>
                  <a:pt x="58673" y="60198"/>
                </a:lnTo>
                <a:lnTo>
                  <a:pt x="24208" y="38862"/>
                </a:lnTo>
                <a:lnTo>
                  <a:pt x="8381" y="38862"/>
                </a:lnTo>
                <a:lnTo>
                  <a:pt x="5333" y="37338"/>
                </a:lnTo>
                <a:lnTo>
                  <a:pt x="3809" y="34290"/>
                </a:lnTo>
                <a:lnTo>
                  <a:pt x="5333" y="31242"/>
                </a:lnTo>
                <a:lnTo>
                  <a:pt x="8381" y="29718"/>
                </a:lnTo>
                <a:lnTo>
                  <a:pt x="24208" y="29718"/>
                </a:lnTo>
                <a:lnTo>
                  <a:pt x="58673" y="8382"/>
                </a:lnTo>
                <a:lnTo>
                  <a:pt x="60197" y="5334"/>
                </a:lnTo>
                <a:lnTo>
                  <a:pt x="59435" y="2286"/>
                </a:lnTo>
                <a:lnTo>
                  <a:pt x="57149" y="0"/>
                </a:lnTo>
                <a:close/>
              </a:path>
              <a:path w="215264" h="68579">
                <a:moveTo>
                  <a:pt x="24208" y="29718"/>
                </a:moveTo>
                <a:lnTo>
                  <a:pt x="8381" y="29718"/>
                </a:lnTo>
                <a:lnTo>
                  <a:pt x="5333" y="31242"/>
                </a:lnTo>
                <a:lnTo>
                  <a:pt x="3809" y="34290"/>
                </a:lnTo>
                <a:lnTo>
                  <a:pt x="5333" y="37338"/>
                </a:lnTo>
                <a:lnTo>
                  <a:pt x="8381" y="38862"/>
                </a:lnTo>
                <a:lnTo>
                  <a:pt x="24208" y="38862"/>
                </a:lnTo>
                <a:lnTo>
                  <a:pt x="22977" y="38100"/>
                </a:lnTo>
                <a:lnTo>
                  <a:pt x="10667" y="38100"/>
                </a:lnTo>
                <a:lnTo>
                  <a:pt x="10667" y="30480"/>
                </a:lnTo>
                <a:lnTo>
                  <a:pt x="22977" y="30480"/>
                </a:lnTo>
                <a:lnTo>
                  <a:pt x="24208" y="29718"/>
                </a:lnTo>
                <a:close/>
              </a:path>
              <a:path w="215264" h="68579">
                <a:moveTo>
                  <a:pt x="211073" y="29718"/>
                </a:moveTo>
                <a:lnTo>
                  <a:pt x="24208" y="29718"/>
                </a:lnTo>
                <a:lnTo>
                  <a:pt x="16822" y="34290"/>
                </a:lnTo>
                <a:lnTo>
                  <a:pt x="24208" y="38862"/>
                </a:lnTo>
                <a:lnTo>
                  <a:pt x="211073" y="38862"/>
                </a:lnTo>
                <a:lnTo>
                  <a:pt x="214121" y="37338"/>
                </a:lnTo>
                <a:lnTo>
                  <a:pt x="214883" y="34290"/>
                </a:lnTo>
                <a:lnTo>
                  <a:pt x="214121" y="31242"/>
                </a:lnTo>
                <a:lnTo>
                  <a:pt x="211073" y="29718"/>
                </a:lnTo>
                <a:close/>
              </a:path>
              <a:path w="215264" h="68579">
                <a:moveTo>
                  <a:pt x="10667" y="30480"/>
                </a:moveTo>
                <a:lnTo>
                  <a:pt x="10667" y="38100"/>
                </a:lnTo>
                <a:lnTo>
                  <a:pt x="16822" y="34290"/>
                </a:lnTo>
                <a:lnTo>
                  <a:pt x="10667" y="30480"/>
                </a:lnTo>
                <a:close/>
              </a:path>
              <a:path w="215264" h="68579">
                <a:moveTo>
                  <a:pt x="16822" y="34290"/>
                </a:moveTo>
                <a:lnTo>
                  <a:pt x="10667" y="38100"/>
                </a:lnTo>
                <a:lnTo>
                  <a:pt x="22977" y="38100"/>
                </a:lnTo>
                <a:lnTo>
                  <a:pt x="16822" y="34290"/>
                </a:lnTo>
                <a:close/>
              </a:path>
              <a:path w="215264" h="68579">
                <a:moveTo>
                  <a:pt x="22977" y="30480"/>
                </a:moveTo>
                <a:lnTo>
                  <a:pt x="10667" y="30480"/>
                </a:lnTo>
                <a:lnTo>
                  <a:pt x="16822" y="34290"/>
                </a:lnTo>
                <a:lnTo>
                  <a:pt x="2297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748617" y="8196686"/>
            <a:ext cx="209285" cy="66675"/>
          </a:xfrm>
          <a:custGeom>
            <a:avLst/>
            <a:gdLst/>
            <a:ahLst/>
            <a:cxnLst/>
            <a:rect l="l" t="t" r="r" b="b"/>
            <a:pathLst>
              <a:path w="215264" h="68579">
                <a:moveTo>
                  <a:pt x="57150" y="0"/>
                </a:moveTo>
                <a:lnTo>
                  <a:pt x="53339" y="762"/>
                </a:lnTo>
                <a:lnTo>
                  <a:pt x="0" y="34290"/>
                </a:lnTo>
                <a:lnTo>
                  <a:pt x="53339" y="67818"/>
                </a:lnTo>
                <a:lnTo>
                  <a:pt x="57150" y="68580"/>
                </a:lnTo>
                <a:lnTo>
                  <a:pt x="59435" y="67056"/>
                </a:lnTo>
                <a:lnTo>
                  <a:pt x="60197" y="63246"/>
                </a:lnTo>
                <a:lnTo>
                  <a:pt x="58674" y="60198"/>
                </a:lnTo>
                <a:lnTo>
                  <a:pt x="24208" y="38862"/>
                </a:lnTo>
                <a:lnTo>
                  <a:pt x="8381" y="38862"/>
                </a:lnTo>
                <a:lnTo>
                  <a:pt x="5333" y="37338"/>
                </a:lnTo>
                <a:lnTo>
                  <a:pt x="3809" y="34290"/>
                </a:lnTo>
                <a:lnTo>
                  <a:pt x="5333" y="31242"/>
                </a:lnTo>
                <a:lnTo>
                  <a:pt x="8381" y="29718"/>
                </a:lnTo>
                <a:lnTo>
                  <a:pt x="24208" y="29718"/>
                </a:lnTo>
                <a:lnTo>
                  <a:pt x="58674" y="8382"/>
                </a:lnTo>
                <a:lnTo>
                  <a:pt x="60197" y="5334"/>
                </a:lnTo>
                <a:lnTo>
                  <a:pt x="59435" y="2286"/>
                </a:lnTo>
                <a:lnTo>
                  <a:pt x="57150" y="0"/>
                </a:lnTo>
                <a:close/>
              </a:path>
              <a:path w="215264" h="68579">
                <a:moveTo>
                  <a:pt x="24208" y="29718"/>
                </a:moveTo>
                <a:lnTo>
                  <a:pt x="8381" y="29718"/>
                </a:lnTo>
                <a:lnTo>
                  <a:pt x="5333" y="31242"/>
                </a:lnTo>
                <a:lnTo>
                  <a:pt x="3809" y="34290"/>
                </a:lnTo>
                <a:lnTo>
                  <a:pt x="5333" y="37338"/>
                </a:lnTo>
                <a:lnTo>
                  <a:pt x="8381" y="38862"/>
                </a:lnTo>
                <a:lnTo>
                  <a:pt x="24208" y="38862"/>
                </a:lnTo>
                <a:lnTo>
                  <a:pt x="22977" y="38100"/>
                </a:lnTo>
                <a:lnTo>
                  <a:pt x="10667" y="38100"/>
                </a:lnTo>
                <a:lnTo>
                  <a:pt x="10667" y="30480"/>
                </a:lnTo>
                <a:lnTo>
                  <a:pt x="22977" y="30480"/>
                </a:lnTo>
                <a:lnTo>
                  <a:pt x="24208" y="29718"/>
                </a:lnTo>
                <a:close/>
              </a:path>
              <a:path w="215264" h="68579">
                <a:moveTo>
                  <a:pt x="210312" y="29718"/>
                </a:moveTo>
                <a:lnTo>
                  <a:pt x="24208" y="29718"/>
                </a:lnTo>
                <a:lnTo>
                  <a:pt x="16822" y="34290"/>
                </a:lnTo>
                <a:lnTo>
                  <a:pt x="24208" y="38862"/>
                </a:lnTo>
                <a:lnTo>
                  <a:pt x="210312" y="38862"/>
                </a:lnTo>
                <a:lnTo>
                  <a:pt x="214121" y="37338"/>
                </a:lnTo>
                <a:lnTo>
                  <a:pt x="214883" y="34290"/>
                </a:lnTo>
                <a:lnTo>
                  <a:pt x="214121" y="31242"/>
                </a:lnTo>
                <a:lnTo>
                  <a:pt x="210312" y="29718"/>
                </a:lnTo>
                <a:close/>
              </a:path>
              <a:path w="215264" h="68579">
                <a:moveTo>
                  <a:pt x="10667" y="30480"/>
                </a:moveTo>
                <a:lnTo>
                  <a:pt x="10667" y="38100"/>
                </a:lnTo>
                <a:lnTo>
                  <a:pt x="16822" y="34290"/>
                </a:lnTo>
                <a:lnTo>
                  <a:pt x="10667" y="30480"/>
                </a:lnTo>
                <a:close/>
              </a:path>
              <a:path w="215264" h="68579">
                <a:moveTo>
                  <a:pt x="16822" y="34290"/>
                </a:moveTo>
                <a:lnTo>
                  <a:pt x="10667" y="38100"/>
                </a:lnTo>
                <a:lnTo>
                  <a:pt x="22977" y="38100"/>
                </a:lnTo>
                <a:lnTo>
                  <a:pt x="16822" y="34290"/>
                </a:lnTo>
                <a:close/>
              </a:path>
              <a:path w="215264" h="68579">
                <a:moveTo>
                  <a:pt x="22977" y="30480"/>
                </a:moveTo>
                <a:lnTo>
                  <a:pt x="10667" y="30480"/>
                </a:lnTo>
                <a:lnTo>
                  <a:pt x="16822" y="34290"/>
                </a:lnTo>
                <a:lnTo>
                  <a:pt x="2297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353876" y="8196686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79">
                <a:moveTo>
                  <a:pt x="57912" y="0"/>
                </a:moveTo>
                <a:lnTo>
                  <a:pt x="54101" y="762"/>
                </a:lnTo>
                <a:lnTo>
                  <a:pt x="0" y="34290"/>
                </a:lnTo>
                <a:lnTo>
                  <a:pt x="54101" y="67818"/>
                </a:lnTo>
                <a:lnTo>
                  <a:pt x="57912" y="68580"/>
                </a:lnTo>
                <a:lnTo>
                  <a:pt x="60198" y="67056"/>
                </a:lnTo>
                <a:lnTo>
                  <a:pt x="60960" y="63246"/>
                </a:lnTo>
                <a:lnTo>
                  <a:pt x="58674" y="60198"/>
                </a:lnTo>
                <a:lnTo>
                  <a:pt x="24755" y="38862"/>
                </a:lnTo>
                <a:lnTo>
                  <a:pt x="8381" y="38862"/>
                </a:lnTo>
                <a:lnTo>
                  <a:pt x="5334" y="37338"/>
                </a:lnTo>
                <a:lnTo>
                  <a:pt x="4572" y="34290"/>
                </a:lnTo>
                <a:lnTo>
                  <a:pt x="5334" y="31242"/>
                </a:lnTo>
                <a:lnTo>
                  <a:pt x="8381" y="29718"/>
                </a:lnTo>
                <a:lnTo>
                  <a:pt x="24755" y="29718"/>
                </a:lnTo>
                <a:lnTo>
                  <a:pt x="58674" y="8382"/>
                </a:lnTo>
                <a:lnTo>
                  <a:pt x="60960" y="5334"/>
                </a:lnTo>
                <a:lnTo>
                  <a:pt x="60198" y="2286"/>
                </a:lnTo>
                <a:lnTo>
                  <a:pt x="57912" y="0"/>
                </a:lnTo>
                <a:close/>
              </a:path>
              <a:path w="215900" h="68579">
                <a:moveTo>
                  <a:pt x="24755" y="29718"/>
                </a:moveTo>
                <a:lnTo>
                  <a:pt x="8381" y="29718"/>
                </a:lnTo>
                <a:lnTo>
                  <a:pt x="5334" y="31242"/>
                </a:lnTo>
                <a:lnTo>
                  <a:pt x="4572" y="34290"/>
                </a:lnTo>
                <a:lnTo>
                  <a:pt x="5334" y="37338"/>
                </a:lnTo>
                <a:lnTo>
                  <a:pt x="8381" y="38862"/>
                </a:lnTo>
                <a:lnTo>
                  <a:pt x="24755" y="38862"/>
                </a:lnTo>
                <a:lnTo>
                  <a:pt x="23543" y="38100"/>
                </a:lnTo>
                <a:lnTo>
                  <a:pt x="11429" y="38100"/>
                </a:lnTo>
                <a:lnTo>
                  <a:pt x="11429" y="30480"/>
                </a:lnTo>
                <a:lnTo>
                  <a:pt x="23543" y="30480"/>
                </a:lnTo>
                <a:lnTo>
                  <a:pt x="24755" y="29718"/>
                </a:lnTo>
                <a:close/>
              </a:path>
              <a:path w="215900" h="68579">
                <a:moveTo>
                  <a:pt x="211074" y="29718"/>
                </a:moveTo>
                <a:lnTo>
                  <a:pt x="24755" y="29718"/>
                </a:lnTo>
                <a:lnTo>
                  <a:pt x="17486" y="34290"/>
                </a:lnTo>
                <a:lnTo>
                  <a:pt x="24755" y="38862"/>
                </a:lnTo>
                <a:lnTo>
                  <a:pt x="211074" y="38862"/>
                </a:lnTo>
                <a:lnTo>
                  <a:pt x="214122" y="37338"/>
                </a:lnTo>
                <a:lnTo>
                  <a:pt x="215646" y="34290"/>
                </a:lnTo>
                <a:lnTo>
                  <a:pt x="214122" y="31242"/>
                </a:lnTo>
                <a:lnTo>
                  <a:pt x="211074" y="29718"/>
                </a:lnTo>
                <a:close/>
              </a:path>
              <a:path w="215900" h="68579">
                <a:moveTo>
                  <a:pt x="11429" y="30480"/>
                </a:moveTo>
                <a:lnTo>
                  <a:pt x="11429" y="38100"/>
                </a:lnTo>
                <a:lnTo>
                  <a:pt x="17486" y="34290"/>
                </a:lnTo>
                <a:lnTo>
                  <a:pt x="11429" y="30480"/>
                </a:lnTo>
                <a:close/>
              </a:path>
              <a:path w="215900" h="68579">
                <a:moveTo>
                  <a:pt x="17486" y="34290"/>
                </a:moveTo>
                <a:lnTo>
                  <a:pt x="11429" y="38100"/>
                </a:lnTo>
                <a:lnTo>
                  <a:pt x="23543" y="38100"/>
                </a:lnTo>
                <a:lnTo>
                  <a:pt x="17486" y="34290"/>
                </a:lnTo>
                <a:close/>
              </a:path>
              <a:path w="215900" h="68579">
                <a:moveTo>
                  <a:pt x="23543" y="30480"/>
                </a:moveTo>
                <a:lnTo>
                  <a:pt x="11429" y="30480"/>
                </a:lnTo>
                <a:lnTo>
                  <a:pt x="17486" y="34290"/>
                </a:lnTo>
                <a:lnTo>
                  <a:pt x="23543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4959138" y="8196686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79">
                <a:moveTo>
                  <a:pt x="57150" y="0"/>
                </a:moveTo>
                <a:lnTo>
                  <a:pt x="54101" y="762"/>
                </a:lnTo>
                <a:lnTo>
                  <a:pt x="0" y="34290"/>
                </a:lnTo>
                <a:lnTo>
                  <a:pt x="54101" y="67818"/>
                </a:lnTo>
                <a:lnTo>
                  <a:pt x="57150" y="68580"/>
                </a:lnTo>
                <a:lnTo>
                  <a:pt x="60198" y="67056"/>
                </a:lnTo>
                <a:lnTo>
                  <a:pt x="60960" y="63246"/>
                </a:lnTo>
                <a:lnTo>
                  <a:pt x="58674" y="60198"/>
                </a:lnTo>
                <a:lnTo>
                  <a:pt x="24208" y="38862"/>
                </a:lnTo>
                <a:lnTo>
                  <a:pt x="8382" y="38862"/>
                </a:lnTo>
                <a:lnTo>
                  <a:pt x="5334" y="37338"/>
                </a:lnTo>
                <a:lnTo>
                  <a:pt x="3810" y="34290"/>
                </a:lnTo>
                <a:lnTo>
                  <a:pt x="5334" y="31242"/>
                </a:lnTo>
                <a:lnTo>
                  <a:pt x="8382" y="29718"/>
                </a:lnTo>
                <a:lnTo>
                  <a:pt x="24208" y="29718"/>
                </a:lnTo>
                <a:lnTo>
                  <a:pt x="58674" y="8382"/>
                </a:lnTo>
                <a:lnTo>
                  <a:pt x="60960" y="5334"/>
                </a:lnTo>
                <a:lnTo>
                  <a:pt x="60198" y="2286"/>
                </a:lnTo>
                <a:lnTo>
                  <a:pt x="57150" y="0"/>
                </a:lnTo>
                <a:close/>
              </a:path>
              <a:path w="215900" h="68579">
                <a:moveTo>
                  <a:pt x="24208" y="29718"/>
                </a:moveTo>
                <a:lnTo>
                  <a:pt x="8382" y="29718"/>
                </a:lnTo>
                <a:lnTo>
                  <a:pt x="5334" y="31242"/>
                </a:lnTo>
                <a:lnTo>
                  <a:pt x="3810" y="34290"/>
                </a:lnTo>
                <a:lnTo>
                  <a:pt x="5334" y="37338"/>
                </a:lnTo>
                <a:lnTo>
                  <a:pt x="8382" y="38862"/>
                </a:lnTo>
                <a:lnTo>
                  <a:pt x="24208" y="38862"/>
                </a:lnTo>
                <a:lnTo>
                  <a:pt x="22977" y="38100"/>
                </a:lnTo>
                <a:lnTo>
                  <a:pt x="10668" y="38100"/>
                </a:lnTo>
                <a:lnTo>
                  <a:pt x="10668" y="30480"/>
                </a:lnTo>
                <a:lnTo>
                  <a:pt x="22977" y="30480"/>
                </a:lnTo>
                <a:lnTo>
                  <a:pt x="24208" y="29718"/>
                </a:lnTo>
                <a:close/>
              </a:path>
              <a:path w="215900" h="68579">
                <a:moveTo>
                  <a:pt x="211074" y="29718"/>
                </a:moveTo>
                <a:lnTo>
                  <a:pt x="24208" y="29718"/>
                </a:lnTo>
                <a:lnTo>
                  <a:pt x="16822" y="34290"/>
                </a:lnTo>
                <a:lnTo>
                  <a:pt x="24208" y="38862"/>
                </a:lnTo>
                <a:lnTo>
                  <a:pt x="211074" y="38862"/>
                </a:lnTo>
                <a:lnTo>
                  <a:pt x="214122" y="37338"/>
                </a:lnTo>
                <a:lnTo>
                  <a:pt x="215646" y="34290"/>
                </a:lnTo>
                <a:lnTo>
                  <a:pt x="214122" y="31242"/>
                </a:lnTo>
                <a:lnTo>
                  <a:pt x="211074" y="29718"/>
                </a:lnTo>
                <a:close/>
              </a:path>
              <a:path w="215900" h="68579">
                <a:moveTo>
                  <a:pt x="10668" y="30480"/>
                </a:moveTo>
                <a:lnTo>
                  <a:pt x="10668" y="38100"/>
                </a:lnTo>
                <a:lnTo>
                  <a:pt x="16822" y="34290"/>
                </a:lnTo>
                <a:lnTo>
                  <a:pt x="10668" y="30480"/>
                </a:lnTo>
                <a:close/>
              </a:path>
              <a:path w="215900" h="68579">
                <a:moveTo>
                  <a:pt x="16822" y="34290"/>
                </a:moveTo>
                <a:lnTo>
                  <a:pt x="10668" y="38100"/>
                </a:lnTo>
                <a:lnTo>
                  <a:pt x="22977" y="38100"/>
                </a:lnTo>
                <a:lnTo>
                  <a:pt x="16822" y="34290"/>
                </a:lnTo>
                <a:close/>
              </a:path>
              <a:path w="215900" h="68579">
                <a:moveTo>
                  <a:pt x="22977" y="30480"/>
                </a:moveTo>
                <a:lnTo>
                  <a:pt x="10668" y="30480"/>
                </a:lnTo>
                <a:lnTo>
                  <a:pt x="16822" y="34290"/>
                </a:lnTo>
                <a:lnTo>
                  <a:pt x="2297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5427345" y="8072225"/>
            <a:ext cx="135202" cy="206199"/>
          </a:xfrm>
          <a:custGeom>
            <a:avLst/>
            <a:gdLst/>
            <a:ahLst/>
            <a:cxnLst/>
            <a:rect l="l" t="t" r="r" b="b"/>
            <a:pathLst>
              <a:path w="139064" h="212090">
                <a:moveTo>
                  <a:pt x="138684" y="0"/>
                </a:moveTo>
                <a:lnTo>
                  <a:pt x="0" y="211835"/>
                </a:lnTo>
              </a:path>
            </a:pathLst>
          </a:custGeom>
          <a:ln w="26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36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232740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92" y="8612688"/>
            <a:ext cx="4727751" cy="49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In the third step,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set the previous </a:t>
            </a:r>
            <a:r>
              <a:rPr sz="1069" spc="10" dirty="0">
                <a:latin typeface="Times New Roman"/>
                <a:cs typeface="Times New Roman"/>
              </a:rPr>
              <a:t>node with value 8 </a:t>
            </a:r>
            <a:r>
              <a:rPr sz="1069" spc="5" dirty="0">
                <a:latin typeface="Times New Roman"/>
                <a:cs typeface="Times New Roman"/>
              </a:rPr>
              <a:t>to point to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newNode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/>
            <a:r>
              <a:rPr sz="1069" spc="10" dirty="0">
                <a:latin typeface="Times New Roman"/>
                <a:cs typeface="Times New Roman"/>
              </a:rPr>
              <a:t>(current-&gt;getNext())-&gt;setPrev(newNode);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7260" y="7288806"/>
            <a:ext cx="38955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size</a:t>
            </a:r>
            <a:r>
              <a:rPr sz="1069" spc="19" dirty="0">
                <a:latin typeface="Times New Roman"/>
                <a:cs typeface="Times New Roman"/>
              </a:rPr>
              <a:t>=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5065" y="7258049"/>
            <a:ext cx="440178" cy="220398"/>
          </a:xfrm>
          <a:custGeom>
            <a:avLst/>
            <a:gdLst/>
            <a:ahLst/>
            <a:cxnLst/>
            <a:rect l="l" t="t" r="r" b="b"/>
            <a:pathLst>
              <a:path w="452755" h="226695">
                <a:moveTo>
                  <a:pt x="452628" y="0"/>
                </a:moveTo>
                <a:lnTo>
                  <a:pt x="0" y="0"/>
                </a:lnTo>
                <a:lnTo>
                  <a:pt x="0" y="226314"/>
                </a:lnTo>
                <a:lnTo>
                  <a:pt x="452628" y="226314"/>
                </a:lnTo>
                <a:lnTo>
                  <a:pt x="45262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2324734" y="7258049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375851" y="7279533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79">
                <a:moveTo>
                  <a:pt x="198235" y="34338"/>
                </a:moveTo>
                <a:lnTo>
                  <a:pt x="156972" y="60960"/>
                </a:lnTo>
                <a:lnTo>
                  <a:pt x="154686" y="63246"/>
                </a:lnTo>
                <a:lnTo>
                  <a:pt x="155448" y="67056"/>
                </a:lnTo>
                <a:lnTo>
                  <a:pt x="157734" y="68580"/>
                </a:lnTo>
                <a:lnTo>
                  <a:pt x="161544" y="68580"/>
                </a:lnTo>
                <a:lnTo>
                  <a:pt x="208432" y="38862"/>
                </a:lnTo>
                <a:lnTo>
                  <a:pt x="206502" y="38862"/>
                </a:lnTo>
                <a:lnTo>
                  <a:pt x="208406" y="38100"/>
                </a:lnTo>
                <a:lnTo>
                  <a:pt x="204216" y="38100"/>
                </a:lnTo>
                <a:lnTo>
                  <a:pt x="198235" y="34338"/>
                </a:lnTo>
                <a:close/>
              </a:path>
              <a:path w="215900" h="68579">
                <a:moveTo>
                  <a:pt x="190890" y="29718"/>
                </a:moveTo>
                <a:lnTo>
                  <a:pt x="4572" y="29718"/>
                </a:lnTo>
                <a:lnTo>
                  <a:pt x="1524" y="31242"/>
                </a:lnTo>
                <a:lnTo>
                  <a:pt x="0" y="34290"/>
                </a:lnTo>
                <a:lnTo>
                  <a:pt x="1524" y="37338"/>
                </a:lnTo>
                <a:lnTo>
                  <a:pt x="4572" y="38862"/>
                </a:lnTo>
                <a:lnTo>
                  <a:pt x="191223" y="38862"/>
                </a:lnTo>
                <a:lnTo>
                  <a:pt x="198235" y="34338"/>
                </a:lnTo>
                <a:lnTo>
                  <a:pt x="190890" y="29718"/>
                </a:lnTo>
                <a:close/>
              </a:path>
              <a:path w="215900" h="68579">
                <a:moveTo>
                  <a:pt x="208268" y="29718"/>
                </a:moveTo>
                <a:lnTo>
                  <a:pt x="206502" y="29718"/>
                </a:lnTo>
                <a:lnTo>
                  <a:pt x="210312" y="31242"/>
                </a:lnTo>
                <a:lnTo>
                  <a:pt x="211074" y="34290"/>
                </a:lnTo>
                <a:lnTo>
                  <a:pt x="210312" y="37338"/>
                </a:lnTo>
                <a:lnTo>
                  <a:pt x="206502" y="38862"/>
                </a:lnTo>
                <a:lnTo>
                  <a:pt x="208432" y="38862"/>
                </a:lnTo>
                <a:lnTo>
                  <a:pt x="215646" y="34290"/>
                </a:lnTo>
                <a:lnTo>
                  <a:pt x="208268" y="29718"/>
                </a:lnTo>
                <a:close/>
              </a:path>
              <a:path w="215900" h="68579">
                <a:moveTo>
                  <a:pt x="204216" y="30480"/>
                </a:moveTo>
                <a:lnTo>
                  <a:pt x="198235" y="34338"/>
                </a:lnTo>
                <a:lnTo>
                  <a:pt x="204216" y="38100"/>
                </a:lnTo>
                <a:lnTo>
                  <a:pt x="204216" y="30480"/>
                </a:lnTo>
                <a:close/>
              </a:path>
              <a:path w="215900" h="68579">
                <a:moveTo>
                  <a:pt x="208406" y="30480"/>
                </a:moveTo>
                <a:lnTo>
                  <a:pt x="204216" y="30480"/>
                </a:lnTo>
                <a:lnTo>
                  <a:pt x="204216" y="38100"/>
                </a:lnTo>
                <a:lnTo>
                  <a:pt x="208406" y="38100"/>
                </a:lnTo>
                <a:lnTo>
                  <a:pt x="210312" y="37338"/>
                </a:lnTo>
                <a:lnTo>
                  <a:pt x="211074" y="34290"/>
                </a:lnTo>
                <a:lnTo>
                  <a:pt x="210312" y="31242"/>
                </a:lnTo>
                <a:lnTo>
                  <a:pt x="208406" y="30480"/>
                </a:lnTo>
                <a:close/>
              </a:path>
              <a:path w="215900" h="68579">
                <a:moveTo>
                  <a:pt x="157734" y="0"/>
                </a:moveTo>
                <a:lnTo>
                  <a:pt x="155448" y="2286"/>
                </a:lnTo>
                <a:lnTo>
                  <a:pt x="154686" y="5334"/>
                </a:lnTo>
                <a:lnTo>
                  <a:pt x="156972" y="8382"/>
                </a:lnTo>
                <a:lnTo>
                  <a:pt x="198235" y="34338"/>
                </a:lnTo>
                <a:lnTo>
                  <a:pt x="204216" y="30480"/>
                </a:lnTo>
                <a:lnTo>
                  <a:pt x="208406" y="30480"/>
                </a:lnTo>
                <a:lnTo>
                  <a:pt x="206502" y="29718"/>
                </a:lnTo>
                <a:lnTo>
                  <a:pt x="208268" y="29718"/>
                </a:lnTo>
                <a:lnTo>
                  <a:pt x="161544" y="762"/>
                </a:lnTo>
                <a:lnTo>
                  <a:pt x="157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104708" y="7258049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600326" y="7258049"/>
            <a:ext cx="440178" cy="220398"/>
          </a:xfrm>
          <a:custGeom>
            <a:avLst/>
            <a:gdLst/>
            <a:ahLst/>
            <a:cxnLst/>
            <a:rect l="l" t="t" r="r" b="b"/>
            <a:pathLst>
              <a:path w="452755" h="226695">
                <a:moveTo>
                  <a:pt x="452627" y="0"/>
                </a:moveTo>
                <a:lnTo>
                  <a:pt x="0" y="0"/>
                </a:lnTo>
                <a:lnTo>
                  <a:pt x="0" y="226314"/>
                </a:lnTo>
                <a:lnTo>
                  <a:pt x="452627" y="226314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929996" y="7258049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981114" y="7279533"/>
            <a:ext cx="209285" cy="66675"/>
          </a:xfrm>
          <a:custGeom>
            <a:avLst/>
            <a:gdLst/>
            <a:ahLst/>
            <a:cxnLst/>
            <a:rect l="l" t="t" r="r" b="b"/>
            <a:pathLst>
              <a:path w="215264" h="68579">
                <a:moveTo>
                  <a:pt x="198235" y="34338"/>
                </a:moveTo>
                <a:lnTo>
                  <a:pt x="156972" y="60960"/>
                </a:lnTo>
                <a:lnTo>
                  <a:pt x="154686" y="63246"/>
                </a:lnTo>
                <a:lnTo>
                  <a:pt x="155448" y="67056"/>
                </a:lnTo>
                <a:lnTo>
                  <a:pt x="157734" y="68580"/>
                </a:lnTo>
                <a:lnTo>
                  <a:pt x="161544" y="68580"/>
                </a:lnTo>
                <a:lnTo>
                  <a:pt x="207772" y="38862"/>
                </a:lnTo>
                <a:lnTo>
                  <a:pt x="206501" y="38862"/>
                </a:lnTo>
                <a:lnTo>
                  <a:pt x="208025" y="38100"/>
                </a:lnTo>
                <a:lnTo>
                  <a:pt x="204215" y="38100"/>
                </a:lnTo>
                <a:lnTo>
                  <a:pt x="198235" y="34338"/>
                </a:lnTo>
                <a:close/>
              </a:path>
              <a:path w="215264" h="68579">
                <a:moveTo>
                  <a:pt x="190890" y="29718"/>
                </a:moveTo>
                <a:lnTo>
                  <a:pt x="4572" y="29718"/>
                </a:lnTo>
                <a:lnTo>
                  <a:pt x="762" y="31242"/>
                </a:lnTo>
                <a:lnTo>
                  <a:pt x="0" y="34290"/>
                </a:lnTo>
                <a:lnTo>
                  <a:pt x="762" y="37338"/>
                </a:lnTo>
                <a:lnTo>
                  <a:pt x="4572" y="38862"/>
                </a:lnTo>
                <a:lnTo>
                  <a:pt x="191223" y="38862"/>
                </a:lnTo>
                <a:lnTo>
                  <a:pt x="198235" y="34338"/>
                </a:lnTo>
                <a:lnTo>
                  <a:pt x="190890" y="29718"/>
                </a:lnTo>
                <a:close/>
              </a:path>
              <a:path w="215264" h="68579">
                <a:moveTo>
                  <a:pt x="207610" y="29718"/>
                </a:moveTo>
                <a:lnTo>
                  <a:pt x="206501" y="29718"/>
                </a:lnTo>
                <a:lnTo>
                  <a:pt x="209550" y="31242"/>
                </a:lnTo>
                <a:lnTo>
                  <a:pt x="211074" y="34290"/>
                </a:lnTo>
                <a:lnTo>
                  <a:pt x="209550" y="37338"/>
                </a:lnTo>
                <a:lnTo>
                  <a:pt x="206501" y="38862"/>
                </a:lnTo>
                <a:lnTo>
                  <a:pt x="207772" y="38862"/>
                </a:lnTo>
                <a:lnTo>
                  <a:pt x="214884" y="34290"/>
                </a:lnTo>
                <a:lnTo>
                  <a:pt x="207610" y="29718"/>
                </a:lnTo>
                <a:close/>
              </a:path>
              <a:path w="215264" h="68579">
                <a:moveTo>
                  <a:pt x="204215" y="30480"/>
                </a:moveTo>
                <a:lnTo>
                  <a:pt x="198235" y="34338"/>
                </a:lnTo>
                <a:lnTo>
                  <a:pt x="204215" y="38100"/>
                </a:lnTo>
                <a:lnTo>
                  <a:pt x="204215" y="30480"/>
                </a:lnTo>
                <a:close/>
              </a:path>
              <a:path w="215264" h="68579">
                <a:moveTo>
                  <a:pt x="208025" y="30480"/>
                </a:moveTo>
                <a:lnTo>
                  <a:pt x="204215" y="30480"/>
                </a:lnTo>
                <a:lnTo>
                  <a:pt x="204215" y="38100"/>
                </a:lnTo>
                <a:lnTo>
                  <a:pt x="208025" y="38100"/>
                </a:lnTo>
                <a:lnTo>
                  <a:pt x="209550" y="37338"/>
                </a:lnTo>
                <a:lnTo>
                  <a:pt x="211074" y="34290"/>
                </a:lnTo>
                <a:lnTo>
                  <a:pt x="209550" y="31242"/>
                </a:lnTo>
                <a:lnTo>
                  <a:pt x="208025" y="30480"/>
                </a:lnTo>
                <a:close/>
              </a:path>
              <a:path w="215264" h="68579">
                <a:moveTo>
                  <a:pt x="157734" y="0"/>
                </a:moveTo>
                <a:lnTo>
                  <a:pt x="155448" y="2286"/>
                </a:lnTo>
                <a:lnTo>
                  <a:pt x="154686" y="5334"/>
                </a:lnTo>
                <a:lnTo>
                  <a:pt x="156972" y="8382"/>
                </a:lnTo>
                <a:lnTo>
                  <a:pt x="198235" y="34338"/>
                </a:lnTo>
                <a:lnTo>
                  <a:pt x="204215" y="30480"/>
                </a:lnTo>
                <a:lnTo>
                  <a:pt x="208025" y="30480"/>
                </a:lnTo>
                <a:lnTo>
                  <a:pt x="206501" y="29718"/>
                </a:lnTo>
                <a:lnTo>
                  <a:pt x="207610" y="29718"/>
                </a:lnTo>
                <a:lnTo>
                  <a:pt x="161544" y="762"/>
                </a:lnTo>
                <a:lnTo>
                  <a:pt x="157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710708" y="7258049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205585" y="7258049"/>
            <a:ext cx="440796" cy="220398"/>
          </a:xfrm>
          <a:custGeom>
            <a:avLst/>
            <a:gdLst/>
            <a:ahLst/>
            <a:cxnLst/>
            <a:rect l="l" t="t" r="r" b="b"/>
            <a:pathLst>
              <a:path w="453389" h="226695">
                <a:moveTo>
                  <a:pt x="453389" y="0"/>
                </a:moveTo>
                <a:lnTo>
                  <a:pt x="0" y="0"/>
                </a:lnTo>
                <a:lnTo>
                  <a:pt x="0" y="226314"/>
                </a:lnTo>
                <a:lnTo>
                  <a:pt x="453389" y="226314"/>
                </a:lnTo>
                <a:lnTo>
                  <a:pt x="45338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535998" y="7258049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315969" y="7258049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810847" y="7258049"/>
            <a:ext cx="440796" cy="220398"/>
          </a:xfrm>
          <a:custGeom>
            <a:avLst/>
            <a:gdLst/>
            <a:ahLst/>
            <a:cxnLst/>
            <a:rect l="l" t="t" r="r" b="b"/>
            <a:pathLst>
              <a:path w="453389" h="226695">
                <a:moveTo>
                  <a:pt x="453389" y="0"/>
                </a:moveTo>
                <a:lnTo>
                  <a:pt x="0" y="0"/>
                </a:lnTo>
                <a:lnTo>
                  <a:pt x="0" y="226314"/>
                </a:lnTo>
                <a:lnTo>
                  <a:pt x="453389" y="226314"/>
                </a:lnTo>
                <a:lnTo>
                  <a:pt x="45338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141257" y="7258049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191635" y="7279533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79">
                <a:moveTo>
                  <a:pt x="198901" y="34338"/>
                </a:moveTo>
                <a:lnTo>
                  <a:pt x="156971" y="60960"/>
                </a:lnTo>
                <a:lnTo>
                  <a:pt x="155448" y="63246"/>
                </a:lnTo>
                <a:lnTo>
                  <a:pt x="155448" y="67056"/>
                </a:lnTo>
                <a:lnTo>
                  <a:pt x="158495" y="68580"/>
                </a:lnTo>
                <a:lnTo>
                  <a:pt x="161543" y="68580"/>
                </a:lnTo>
                <a:lnTo>
                  <a:pt x="208432" y="38862"/>
                </a:lnTo>
                <a:lnTo>
                  <a:pt x="207263" y="38862"/>
                </a:lnTo>
                <a:lnTo>
                  <a:pt x="208787" y="38100"/>
                </a:lnTo>
                <a:lnTo>
                  <a:pt x="204977" y="38100"/>
                </a:lnTo>
                <a:lnTo>
                  <a:pt x="198901" y="34338"/>
                </a:lnTo>
                <a:close/>
              </a:path>
              <a:path w="215900" h="68579">
                <a:moveTo>
                  <a:pt x="191437" y="29718"/>
                </a:moveTo>
                <a:lnTo>
                  <a:pt x="4571" y="29718"/>
                </a:lnTo>
                <a:lnTo>
                  <a:pt x="1524" y="31242"/>
                </a:lnTo>
                <a:lnTo>
                  <a:pt x="0" y="34290"/>
                </a:lnTo>
                <a:lnTo>
                  <a:pt x="1524" y="37338"/>
                </a:lnTo>
                <a:lnTo>
                  <a:pt x="4571" y="38862"/>
                </a:lnTo>
                <a:lnTo>
                  <a:pt x="191776" y="38862"/>
                </a:lnTo>
                <a:lnTo>
                  <a:pt x="198901" y="34338"/>
                </a:lnTo>
                <a:lnTo>
                  <a:pt x="191437" y="29718"/>
                </a:lnTo>
                <a:close/>
              </a:path>
              <a:path w="215900" h="68579">
                <a:moveTo>
                  <a:pt x="208268" y="29718"/>
                </a:moveTo>
                <a:lnTo>
                  <a:pt x="207263" y="29718"/>
                </a:lnTo>
                <a:lnTo>
                  <a:pt x="210312" y="31242"/>
                </a:lnTo>
                <a:lnTo>
                  <a:pt x="211836" y="34290"/>
                </a:lnTo>
                <a:lnTo>
                  <a:pt x="210312" y="37338"/>
                </a:lnTo>
                <a:lnTo>
                  <a:pt x="207263" y="38862"/>
                </a:lnTo>
                <a:lnTo>
                  <a:pt x="208432" y="38862"/>
                </a:lnTo>
                <a:lnTo>
                  <a:pt x="215645" y="34290"/>
                </a:lnTo>
                <a:lnTo>
                  <a:pt x="208268" y="29718"/>
                </a:lnTo>
                <a:close/>
              </a:path>
              <a:path w="215900" h="68579">
                <a:moveTo>
                  <a:pt x="204977" y="30480"/>
                </a:moveTo>
                <a:lnTo>
                  <a:pt x="198901" y="34338"/>
                </a:lnTo>
                <a:lnTo>
                  <a:pt x="204977" y="38100"/>
                </a:lnTo>
                <a:lnTo>
                  <a:pt x="204977" y="30480"/>
                </a:lnTo>
                <a:close/>
              </a:path>
              <a:path w="215900" h="68579">
                <a:moveTo>
                  <a:pt x="208787" y="30480"/>
                </a:moveTo>
                <a:lnTo>
                  <a:pt x="204977" y="30480"/>
                </a:lnTo>
                <a:lnTo>
                  <a:pt x="204977" y="38100"/>
                </a:lnTo>
                <a:lnTo>
                  <a:pt x="208787" y="38100"/>
                </a:lnTo>
                <a:lnTo>
                  <a:pt x="210312" y="37338"/>
                </a:lnTo>
                <a:lnTo>
                  <a:pt x="211836" y="34290"/>
                </a:lnTo>
                <a:lnTo>
                  <a:pt x="210312" y="31242"/>
                </a:lnTo>
                <a:lnTo>
                  <a:pt x="208787" y="30480"/>
                </a:lnTo>
                <a:close/>
              </a:path>
              <a:path w="215900" h="68579">
                <a:moveTo>
                  <a:pt x="158495" y="0"/>
                </a:moveTo>
                <a:lnTo>
                  <a:pt x="155448" y="2286"/>
                </a:lnTo>
                <a:lnTo>
                  <a:pt x="155448" y="5334"/>
                </a:lnTo>
                <a:lnTo>
                  <a:pt x="156971" y="8382"/>
                </a:lnTo>
                <a:lnTo>
                  <a:pt x="198901" y="34338"/>
                </a:lnTo>
                <a:lnTo>
                  <a:pt x="204977" y="30480"/>
                </a:lnTo>
                <a:lnTo>
                  <a:pt x="208787" y="30480"/>
                </a:lnTo>
                <a:lnTo>
                  <a:pt x="207263" y="29718"/>
                </a:lnTo>
                <a:lnTo>
                  <a:pt x="208268" y="29718"/>
                </a:lnTo>
                <a:lnTo>
                  <a:pt x="161543" y="762"/>
                </a:lnTo>
                <a:lnTo>
                  <a:pt x="158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921230" y="7258049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416107" y="7258049"/>
            <a:ext cx="440796" cy="220398"/>
          </a:xfrm>
          <a:custGeom>
            <a:avLst/>
            <a:gdLst/>
            <a:ahLst/>
            <a:cxnLst/>
            <a:rect l="l" t="t" r="r" b="b"/>
            <a:pathLst>
              <a:path w="453389" h="226695">
                <a:moveTo>
                  <a:pt x="453389" y="0"/>
                </a:moveTo>
                <a:lnTo>
                  <a:pt x="0" y="0"/>
                </a:lnTo>
                <a:lnTo>
                  <a:pt x="0" y="226314"/>
                </a:lnTo>
                <a:lnTo>
                  <a:pt x="453389" y="226314"/>
                </a:lnTo>
                <a:lnTo>
                  <a:pt x="45338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746519" y="7258049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797636" y="7279533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79">
                <a:moveTo>
                  <a:pt x="198901" y="34338"/>
                </a:moveTo>
                <a:lnTo>
                  <a:pt x="156972" y="60960"/>
                </a:lnTo>
                <a:lnTo>
                  <a:pt x="154686" y="63246"/>
                </a:lnTo>
                <a:lnTo>
                  <a:pt x="155448" y="67056"/>
                </a:lnTo>
                <a:lnTo>
                  <a:pt x="158496" y="68580"/>
                </a:lnTo>
                <a:lnTo>
                  <a:pt x="161543" y="68580"/>
                </a:lnTo>
                <a:lnTo>
                  <a:pt x="208432" y="38862"/>
                </a:lnTo>
                <a:lnTo>
                  <a:pt x="207263" y="38862"/>
                </a:lnTo>
                <a:lnTo>
                  <a:pt x="208787" y="38100"/>
                </a:lnTo>
                <a:lnTo>
                  <a:pt x="204977" y="38100"/>
                </a:lnTo>
                <a:lnTo>
                  <a:pt x="198901" y="34338"/>
                </a:lnTo>
                <a:close/>
              </a:path>
              <a:path w="215900" h="68579">
                <a:moveTo>
                  <a:pt x="191437" y="29718"/>
                </a:moveTo>
                <a:lnTo>
                  <a:pt x="4572" y="29718"/>
                </a:lnTo>
                <a:lnTo>
                  <a:pt x="1524" y="31242"/>
                </a:lnTo>
                <a:lnTo>
                  <a:pt x="0" y="34290"/>
                </a:lnTo>
                <a:lnTo>
                  <a:pt x="1524" y="37338"/>
                </a:lnTo>
                <a:lnTo>
                  <a:pt x="4572" y="38862"/>
                </a:lnTo>
                <a:lnTo>
                  <a:pt x="191776" y="38862"/>
                </a:lnTo>
                <a:lnTo>
                  <a:pt x="198901" y="34338"/>
                </a:lnTo>
                <a:lnTo>
                  <a:pt x="191437" y="29718"/>
                </a:lnTo>
                <a:close/>
              </a:path>
              <a:path w="215900" h="68579">
                <a:moveTo>
                  <a:pt x="208268" y="29718"/>
                </a:moveTo>
                <a:lnTo>
                  <a:pt x="207263" y="29718"/>
                </a:lnTo>
                <a:lnTo>
                  <a:pt x="210312" y="31242"/>
                </a:lnTo>
                <a:lnTo>
                  <a:pt x="211836" y="34290"/>
                </a:lnTo>
                <a:lnTo>
                  <a:pt x="210312" y="37338"/>
                </a:lnTo>
                <a:lnTo>
                  <a:pt x="207263" y="38862"/>
                </a:lnTo>
                <a:lnTo>
                  <a:pt x="208432" y="38862"/>
                </a:lnTo>
                <a:lnTo>
                  <a:pt x="215646" y="34290"/>
                </a:lnTo>
                <a:lnTo>
                  <a:pt x="208268" y="29718"/>
                </a:lnTo>
                <a:close/>
              </a:path>
              <a:path w="215900" h="68579">
                <a:moveTo>
                  <a:pt x="204977" y="30480"/>
                </a:moveTo>
                <a:lnTo>
                  <a:pt x="198901" y="34338"/>
                </a:lnTo>
                <a:lnTo>
                  <a:pt x="204977" y="38100"/>
                </a:lnTo>
                <a:lnTo>
                  <a:pt x="204977" y="30480"/>
                </a:lnTo>
                <a:close/>
              </a:path>
              <a:path w="215900" h="68579">
                <a:moveTo>
                  <a:pt x="208787" y="30480"/>
                </a:moveTo>
                <a:lnTo>
                  <a:pt x="204977" y="30480"/>
                </a:lnTo>
                <a:lnTo>
                  <a:pt x="204977" y="38100"/>
                </a:lnTo>
                <a:lnTo>
                  <a:pt x="208787" y="38100"/>
                </a:lnTo>
                <a:lnTo>
                  <a:pt x="210312" y="37338"/>
                </a:lnTo>
                <a:lnTo>
                  <a:pt x="211836" y="34290"/>
                </a:lnTo>
                <a:lnTo>
                  <a:pt x="210312" y="31242"/>
                </a:lnTo>
                <a:lnTo>
                  <a:pt x="208787" y="30480"/>
                </a:lnTo>
                <a:close/>
              </a:path>
              <a:path w="215900" h="68579">
                <a:moveTo>
                  <a:pt x="158496" y="0"/>
                </a:moveTo>
                <a:lnTo>
                  <a:pt x="155448" y="2286"/>
                </a:lnTo>
                <a:lnTo>
                  <a:pt x="154686" y="5334"/>
                </a:lnTo>
                <a:lnTo>
                  <a:pt x="156972" y="8382"/>
                </a:lnTo>
                <a:lnTo>
                  <a:pt x="198901" y="34338"/>
                </a:lnTo>
                <a:lnTo>
                  <a:pt x="204977" y="30480"/>
                </a:lnTo>
                <a:lnTo>
                  <a:pt x="208787" y="30480"/>
                </a:lnTo>
                <a:lnTo>
                  <a:pt x="207263" y="29718"/>
                </a:lnTo>
                <a:lnTo>
                  <a:pt x="208268" y="29718"/>
                </a:lnTo>
                <a:lnTo>
                  <a:pt x="161543" y="762"/>
                </a:lnTo>
                <a:lnTo>
                  <a:pt x="158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526492" y="7258049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2749479" y="728595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72518" y="728595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11865" y="728595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97126" y="728595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82470" y="7265458"/>
            <a:ext cx="135202" cy="205580"/>
          </a:xfrm>
          <a:custGeom>
            <a:avLst/>
            <a:gdLst/>
            <a:ahLst/>
            <a:cxnLst/>
            <a:rect l="l" t="t" r="r" b="b"/>
            <a:pathLst>
              <a:path w="139064" h="211454">
                <a:moveTo>
                  <a:pt x="138683" y="0"/>
                </a:moveTo>
                <a:lnTo>
                  <a:pt x="0" y="211074"/>
                </a:lnTo>
              </a:path>
            </a:pathLst>
          </a:custGeom>
          <a:ln w="26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1467096" y="7263730"/>
            <a:ext cx="28707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head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25413" y="7333614"/>
            <a:ext cx="169774" cy="69762"/>
          </a:xfrm>
          <a:custGeom>
            <a:avLst/>
            <a:gdLst/>
            <a:ahLst/>
            <a:cxnLst/>
            <a:rect l="l" t="t" r="r" b="b"/>
            <a:pathLst>
              <a:path w="174625" h="71754">
                <a:moveTo>
                  <a:pt x="102869" y="0"/>
                </a:moveTo>
                <a:lnTo>
                  <a:pt x="102869" y="71628"/>
                </a:lnTo>
                <a:lnTo>
                  <a:pt x="165354" y="40386"/>
                </a:lnTo>
                <a:lnTo>
                  <a:pt x="114300" y="40386"/>
                </a:lnTo>
                <a:lnTo>
                  <a:pt x="118109" y="38862"/>
                </a:lnTo>
                <a:lnTo>
                  <a:pt x="118871" y="35814"/>
                </a:lnTo>
                <a:lnTo>
                  <a:pt x="118109" y="32766"/>
                </a:lnTo>
                <a:lnTo>
                  <a:pt x="114300" y="31242"/>
                </a:lnTo>
                <a:lnTo>
                  <a:pt x="165353" y="31242"/>
                </a:lnTo>
                <a:lnTo>
                  <a:pt x="102869" y="0"/>
                </a:lnTo>
                <a:close/>
              </a:path>
              <a:path w="174625" h="71754">
                <a:moveTo>
                  <a:pt x="102869" y="31242"/>
                </a:moveTo>
                <a:lnTo>
                  <a:pt x="4571" y="31242"/>
                </a:lnTo>
                <a:lnTo>
                  <a:pt x="1524" y="32766"/>
                </a:lnTo>
                <a:lnTo>
                  <a:pt x="0" y="35814"/>
                </a:lnTo>
                <a:lnTo>
                  <a:pt x="1524" y="38862"/>
                </a:lnTo>
                <a:lnTo>
                  <a:pt x="4571" y="40386"/>
                </a:lnTo>
                <a:lnTo>
                  <a:pt x="102869" y="40386"/>
                </a:lnTo>
                <a:lnTo>
                  <a:pt x="102869" y="31242"/>
                </a:lnTo>
                <a:close/>
              </a:path>
              <a:path w="174625" h="71754">
                <a:moveTo>
                  <a:pt x="165353" y="31242"/>
                </a:moveTo>
                <a:lnTo>
                  <a:pt x="114300" y="31242"/>
                </a:lnTo>
                <a:lnTo>
                  <a:pt x="118109" y="32766"/>
                </a:lnTo>
                <a:lnTo>
                  <a:pt x="118871" y="35814"/>
                </a:lnTo>
                <a:lnTo>
                  <a:pt x="118109" y="38862"/>
                </a:lnTo>
                <a:lnTo>
                  <a:pt x="114300" y="40386"/>
                </a:lnTo>
                <a:lnTo>
                  <a:pt x="165354" y="40386"/>
                </a:lnTo>
                <a:lnTo>
                  <a:pt x="174498" y="35814"/>
                </a:lnTo>
                <a:lnTo>
                  <a:pt x="165353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1352279" y="5964233"/>
            <a:ext cx="4851224" cy="984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the next step, </a:t>
            </a:r>
            <a:r>
              <a:rPr sz="1069" spc="10" dirty="0">
                <a:latin typeface="Times New Roman"/>
                <a:cs typeface="Times New Roman"/>
              </a:rPr>
              <a:t>a programmer points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prevNode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i="1" spc="10" dirty="0">
                <a:latin typeface="Times New Roman"/>
                <a:cs typeface="Times New Roman"/>
              </a:rPr>
              <a:t>newNode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node with  value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6.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430908"/>
            <a:r>
              <a:rPr sz="1069" spc="10" dirty="0">
                <a:latin typeface="Times New Roman"/>
                <a:cs typeface="Times New Roman"/>
              </a:rPr>
              <a:t>newNode-&gt;setprev( current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R="732791" algn="ctr"/>
            <a:r>
              <a:rPr sz="1069" spc="5" dirty="0">
                <a:latin typeface="Times New Roman"/>
                <a:cs typeface="Times New Roman"/>
              </a:rPr>
              <a:t>current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91534" y="6946158"/>
            <a:ext cx="69762" cy="280282"/>
          </a:xfrm>
          <a:custGeom>
            <a:avLst/>
            <a:gdLst/>
            <a:ahLst/>
            <a:cxnLst/>
            <a:rect l="l" t="t" r="r" b="b"/>
            <a:pathLst>
              <a:path w="71754" h="288290">
                <a:moveTo>
                  <a:pt x="31241" y="216408"/>
                </a:moveTo>
                <a:lnTo>
                  <a:pt x="0" y="216408"/>
                </a:lnTo>
                <a:lnTo>
                  <a:pt x="35813" y="288036"/>
                </a:lnTo>
                <a:lnTo>
                  <a:pt x="63626" y="232410"/>
                </a:lnTo>
                <a:lnTo>
                  <a:pt x="35813" y="232410"/>
                </a:lnTo>
                <a:lnTo>
                  <a:pt x="32003" y="230886"/>
                </a:lnTo>
                <a:lnTo>
                  <a:pt x="31241" y="227838"/>
                </a:lnTo>
                <a:lnTo>
                  <a:pt x="31241" y="216408"/>
                </a:lnTo>
                <a:close/>
              </a:path>
              <a:path w="71754" h="288290">
                <a:moveTo>
                  <a:pt x="35813" y="0"/>
                </a:moveTo>
                <a:lnTo>
                  <a:pt x="32003" y="1524"/>
                </a:lnTo>
                <a:lnTo>
                  <a:pt x="31241" y="4572"/>
                </a:lnTo>
                <a:lnTo>
                  <a:pt x="31241" y="227838"/>
                </a:lnTo>
                <a:lnTo>
                  <a:pt x="32003" y="230886"/>
                </a:lnTo>
                <a:lnTo>
                  <a:pt x="35813" y="232410"/>
                </a:lnTo>
                <a:lnTo>
                  <a:pt x="38862" y="230886"/>
                </a:lnTo>
                <a:lnTo>
                  <a:pt x="39624" y="227838"/>
                </a:lnTo>
                <a:lnTo>
                  <a:pt x="39624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  <a:path w="71754" h="288290">
                <a:moveTo>
                  <a:pt x="71627" y="216408"/>
                </a:moveTo>
                <a:lnTo>
                  <a:pt x="39624" y="216408"/>
                </a:lnTo>
                <a:lnTo>
                  <a:pt x="39624" y="227838"/>
                </a:lnTo>
                <a:lnTo>
                  <a:pt x="38862" y="230886"/>
                </a:lnTo>
                <a:lnTo>
                  <a:pt x="35813" y="232410"/>
                </a:lnTo>
                <a:lnTo>
                  <a:pt x="63626" y="232410"/>
                </a:lnTo>
                <a:lnTo>
                  <a:pt x="71627" y="216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449935" y="7389918"/>
            <a:ext cx="209903" cy="66058"/>
          </a:xfrm>
          <a:custGeom>
            <a:avLst/>
            <a:gdLst/>
            <a:ahLst/>
            <a:cxnLst/>
            <a:rect l="l" t="t" r="r" b="b"/>
            <a:pathLst>
              <a:path w="215900" h="67945">
                <a:moveTo>
                  <a:pt x="6452" y="37617"/>
                </a:moveTo>
                <a:lnTo>
                  <a:pt x="54102" y="67817"/>
                </a:lnTo>
                <a:lnTo>
                  <a:pt x="57912" y="67817"/>
                </a:lnTo>
                <a:lnTo>
                  <a:pt x="60198" y="66293"/>
                </a:lnTo>
                <a:lnTo>
                  <a:pt x="60960" y="62483"/>
                </a:lnTo>
                <a:lnTo>
                  <a:pt x="58674" y="60197"/>
                </a:lnTo>
                <a:lnTo>
                  <a:pt x="23543" y="38099"/>
                </a:lnTo>
                <a:lnTo>
                  <a:pt x="8382" y="38099"/>
                </a:lnTo>
                <a:lnTo>
                  <a:pt x="6452" y="37617"/>
                </a:lnTo>
                <a:close/>
              </a:path>
              <a:path w="215900" h="67945">
                <a:moveTo>
                  <a:pt x="23543" y="29717"/>
                </a:moveTo>
                <a:lnTo>
                  <a:pt x="8382" y="29717"/>
                </a:lnTo>
                <a:lnTo>
                  <a:pt x="5334" y="30479"/>
                </a:lnTo>
                <a:lnTo>
                  <a:pt x="4572" y="33527"/>
                </a:lnTo>
                <a:lnTo>
                  <a:pt x="5235" y="36846"/>
                </a:lnTo>
                <a:lnTo>
                  <a:pt x="6452" y="37617"/>
                </a:lnTo>
                <a:lnTo>
                  <a:pt x="8382" y="38099"/>
                </a:lnTo>
                <a:lnTo>
                  <a:pt x="23543" y="38099"/>
                </a:lnTo>
                <a:lnTo>
                  <a:pt x="22332" y="37337"/>
                </a:lnTo>
                <a:lnTo>
                  <a:pt x="11430" y="37337"/>
                </a:lnTo>
                <a:lnTo>
                  <a:pt x="11430" y="30479"/>
                </a:lnTo>
                <a:lnTo>
                  <a:pt x="22332" y="30479"/>
                </a:lnTo>
                <a:lnTo>
                  <a:pt x="23543" y="29717"/>
                </a:lnTo>
                <a:close/>
              </a:path>
              <a:path w="215900" h="67945">
                <a:moveTo>
                  <a:pt x="211074" y="29717"/>
                </a:moveTo>
                <a:lnTo>
                  <a:pt x="23543" y="29717"/>
                </a:lnTo>
                <a:lnTo>
                  <a:pt x="16881" y="33908"/>
                </a:lnTo>
                <a:lnTo>
                  <a:pt x="23543" y="38099"/>
                </a:lnTo>
                <a:lnTo>
                  <a:pt x="211074" y="38099"/>
                </a:lnTo>
                <a:lnTo>
                  <a:pt x="214122" y="37337"/>
                </a:lnTo>
                <a:lnTo>
                  <a:pt x="215646" y="33527"/>
                </a:lnTo>
                <a:lnTo>
                  <a:pt x="214122" y="30479"/>
                </a:lnTo>
                <a:lnTo>
                  <a:pt x="211074" y="29717"/>
                </a:lnTo>
                <a:close/>
              </a:path>
              <a:path w="215900" h="67945">
                <a:moveTo>
                  <a:pt x="5235" y="36846"/>
                </a:moveTo>
                <a:lnTo>
                  <a:pt x="5334" y="37337"/>
                </a:lnTo>
                <a:lnTo>
                  <a:pt x="6452" y="37617"/>
                </a:lnTo>
                <a:lnTo>
                  <a:pt x="5235" y="36846"/>
                </a:lnTo>
                <a:close/>
              </a:path>
              <a:path w="215900" h="67945">
                <a:moveTo>
                  <a:pt x="11430" y="30479"/>
                </a:moveTo>
                <a:lnTo>
                  <a:pt x="11430" y="37337"/>
                </a:lnTo>
                <a:lnTo>
                  <a:pt x="16881" y="33908"/>
                </a:lnTo>
                <a:lnTo>
                  <a:pt x="11430" y="30479"/>
                </a:lnTo>
                <a:close/>
              </a:path>
              <a:path w="215900" h="67945">
                <a:moveTo>
                  <a:pt x="16881" y="33908"/>
                </a:moveTo>
                <a:lnTo>
                  <a:pt x="11430" y="37337"/>
                </a:lnTo>
                <a:lnTo>
                  <a:pt x="22332" y="37337"/>
                </a:lnTo>
                <a:lnTo>
                  <a:pt x="16881" y="33908"/>
                </a:lnTo>
                <a:close/>
              </a:path>
              <a:path w="215900" h="67945">
                <a:moveTo>
                  <a:pt x="57912" y="0"/>
                </a:moveTo>
                <a:lnTo>
                  <a:pt x="54102" y="0"/>
                </a:lnTo>
                <a:lnTo>
                  <a:pt x="0" y="33527"/>
                </a:lnTo>
                <a:lnTo>
                  <a:pt x="5235" y="36846"/>
                </a:lnTo>
                <a:lnTo>
                  <a:pt x="4572" y="33527"/>
                </a:lnTo>
                <a:lnTo>
                  <a:pt x="5334" y="30479"/>
                </a:lnTo>
                <a:lnTo>
                  <a:pt x="8382" y="29717"/>
                </a:lnTo>
                <a:lnTo>
                  <a:pt x="23543" y="29717"/>
                </a:lnTo>
                <a:lnTo>
                  <a:pt x="58674" y="7619"/>
                </a:lnTo>
                <a:lnTo>
                  <a:pt x="60960" y="5333"/>
                </a:lnTo>
                <a:lnTo>
                  <a:pt x="60198" y="1523"/>
                </a:lnTo>
                <a:lnTo>
                  <a:pt x="57912" y="0"/>
                </a:lnTo>
                <a:close/>
              </a:path>
              <a:path w="215900" h="67945">
                <a:moveTo>
                  <a:pt x="22332" y="30479"/>
                </a:moveTo>
                <a:lnTo>
                  <a:pt x="11430" y="30479"/>
                </a:lnTo>
                <a:lnTo>
                  <a:pt x="16881" y="33908"/>
                </a:lnTo>
                <a:lnTo>
                  <a:pt x="22332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055197" y="7389918"/>
            <a:ext cx="209903" cy="66058"/>
          </a:xfrm>
          <a:custGeom>
            <a:avLst/>
            <a:gdLst/>
            <a:ahLst/>
            <a:cxnLst/>
            <a:rect l="l" t="t" r="r" b="b"/>
            <a:pathLst>
              <a:path w="215900" h="67945">
                <a:moveTo>
                  <a:pt x="6452" y="37617"/>
                </a:moveTo>
                <a:lnTo>
                  <a:pt x="54101" y="67817"/>
                </a:lnTo>
                <a:lnTo>
                  <a:pt x="57912" y="67817"/>
                </a:lnTo>
                <a:lnTo>
                  <a:pt x="60198" y="66293"/>
                </a:lnTo>
                <a:lnTo>
                  <a:pt x="60960" y="62483"/>
                </a:lnTo>
                <a:lnTo>
                  <a:pt x="58674" y="60197"/>
                </a:lnTo>
                <a:lnTo>
                  <a:pt x="23543" y="38099"/>
                </a:lnTo>
                <a:lnTo>
                  <a:pt x="8381" y="38099"/>
                </a:lnTo>
                <a:lnTo>
                  <a:pt x="6452" y="37617"/>
                </a:lnTo>
                <a:close/>
              </a:path>
              <a:path w="215900" h="67945">
                <a:moveTo>
                  <a:pt x="23543" y="29717"/>
                </a:moveTo>
                <a:lnTo>
                  <a:pt x="8381" y="29717"/>
                </a:lnTo>
                <a:lnTo>
                  <a:pt x="5334" y="30479"/>
                </a:lnTo>
                <a:lnTo>
                  <a:pt x="4572" y="33527"/>
                </a:lnTo>
                <a:lnTo>
                  <a:pt x="5235" y="36846"/>
                </a:lnTo>
                <a:lnTo>
                  <a:pt x="6452" y="37617"/>
                </a:lnTo>
                <a:lnTo>
                  <a:pt x="8381" y="38099"/>
                </a:lnTo>
                <a:lnTo>
                  <a:pt x="23543" y="38099"/>
                </a:lnTo>
                <a:lnTo>
                  <a:pt x="22332" y="37337"/>
                </a:lnTo>
                <a:lnTo>
                  <a:pt x="11430" y="37337"/>
                </a:lnTo>
                <a:lnTo>
                  <a:pt x="11430" y="30479"/>
                </a:lnTo>
                <a:lnTo>
                  <a:pt x="22332" y="30479"/>
                </a:lnTo>
                <a:lnTo>
                  <a:pt x="23543" y="29717"/>
                </a:lnTo>
                <a:close/>
              </a:path>
              <a:path w="215900" h="67945">
                <a:moveTo>
                  <a:pt x="211074" y="29717"/>
                </a:moveTo>
                <a:lnTo>
                  <a:pt x="23543" y="29717"/>
                </a:lnTo>
                <a:lnTo>
                  <a:pt x="16881" y="33908"/>
                </a:lnTo>
                <a:lnTo>
                  <a:pt x="23543" y="38099"/>
                </a:lnTo>
                <a:lnTo>
                  <a:pt x="211074" y="38099"/>
                </a:lnTo>
                <a:lnTo>
                  <a:pt x="214122" y="37337"/>
                </a:lnTo>
                <a:lnTo>
                  <a:pt x="215646" y="33527"/>
                </a:lnTo>
                <a:lnTo>
                  <a:pt x="214122" y="30479"/>
                </a:lnTo>
                <a:lnTo>
                  <a:pt x="211074" y="29717"/>
                </a:lnTo>
                <a:close/>
              </a:path>
              <a:path w="215900" h="67945">
                <a:moveTo>
                  <a:pt x="5235" y="36846"/>
                </a:moveTo>
                <a:lnTo>
                  <a:pt x="5334" y="37337"/>
                </a:lnTo>
                <a:lnTo>
                  <a:pt x="6452" y="37617"/>
                </a:lnTo>
                <a:lnTo>
                  <a:pt x="5235" y="36846"/>
                </a:lnTo>
                <a:close/>
              </a:path>
              <a:path w="215900" h="67945">
                <a:moveTo>
                  <a:pt x="11430" y="30479"/>
                </a:moveTo>
                <a:lnTo>
                  <a:pt x="11430" y="37337"/>
                </a:lnTo>
                <a:lnTo>
                  <a:pt x="16881" y="33908"/>
                </a:lnTo>
                <a:lnTo>
                  <a:pt x="11430" y="30479"/>
                </a:lnTo>
                <a:close/>
              </a:path>
              <a:path w="215900" h="67945">
                <a:moveTo>
                  <a:pt x="16881" y="33908"/>
                </a:moveTo>
                <a:lnTo>
                  <a:pt x="11430" y="37337"/>
                </a:lnTo>
                <a:lnTo>
                  <a:pt x="22332" y="37337"/>
                </a:lnTo>
                <a:lnTo>
                  <a:pt x="16881" y="33908"/>
                </a:lnTo>
                <a:close/>
              </a:path>
              <a:path w="215900" h="67945">
                <a:moveTo>
                  <a:pt x="57912" y="0"/>
                </a:moveTo>
                <a:lnTo>
                  <a:pt x="54101" y="0"/>
                </a:lnTo>
                <a:lnTo>
                  <a:pt x="0" y="33527"/>
                </a:lnTo>
                <a:lnTo>
                  <a:pt x="5235" y="36846"/>
                </a:lnTo>
                <a:lnTo>
                  <a:pt x="4572" y="33527"/>
                </a:lnTo>
                <a:lnTo>
                  <a:pt x="5334" y="30479"/>
                </a:lnTo>
                <a:lnTo>
                  <a:pt x="8381" y="29717"/>
                </a:lnTo>
                <a:lnTo>
                  <a:pt x="23543" y="29717"/>
                </a:lnTo>
                <a:lnTo>
                  <a:pt x="58674" y="7619"/>
                </a:lnTo>
                <a:lnTo>
                  <a:pt x="60960" y="5333"/>
                </a:lnTo>
                <a:lnTo>
                  <a:pt x="60198" y="1523"/>
                </a:lnTo>
                <a:lnTo>
                  <a:pt x="57912" y="0"/>
                </a:lnTo>
                <a:close/>
              </a:path>
              <a:path w="215900" h="67945">
                <a:moveTo>
                  <a:pt x="22332" y="30479"/>
                </a:moveTo>
                <a:lnTo>
                  <a:pt x="11430" y="30479"/>
                </a:lnTo>
                <a:lnTo>
                  <a:pt x="16881" y="33908"/>
                </a:lnTo>
                <a:lnTo>
                  <a:pt x="22332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4266459" y="7389918"/>
            <a:ext cx="209903" cy="66058"/>
          </a:xfrm>
          <a:custGeom>
            <a:avLst/>
            <a:gdLst/>
            <a:ahLst/>
            <a:cxnLst/>
            <a:rect l="l" t="t" r="r" b="b"/>
            <a:pathLst>
              <a:path w="215900" h="67945">
                <a:moveTo>
                  <a:pt x="6452" y="37617"/>
                </a:moveTo>
                <a:lnTo>
                  <a:pt x="54101" y="67817"/>
                </a:lnTo>
                <a:lnTo>
                  <a:pt x="57150" y="67817"/>
                </a:lnTo>
                <a:lnTo>
                  <a:pt x="60197" y="66293"/>
                </a:lnTo>
                <a:lnTo>
                  <a:pt x="60197" y="62483"/>
                </a:lnTo>
                <a:lnTo>
                  <a:pt x="58674" y="60197"/>
                </a:lnTo>
                <a:lnTo>
                  <a:pt x="22977" y="38099"/>
                </a:lnTo>
                <a:lnTo>
                  <a:pt x="8381" y="38099"/>
                </a:lnTo>
                <a:lnTo>
                  <a:pt x="6452" y="37617"/>
                </a:lnTo>
                <a:close/>
              </a:path>
              <a:path w="215900" h="67945">
                <a:moveTo>
                  <a:pt x="22977" y="29717"/>
                </a:moveTo>
                <a:lnTo>
                  <a:pt x="8381" y="29717"/>
                </a:lnTo>
                <a:lnTo>
                  <a:pt x="5333" y="30479"/>
                </a:lnTo>
                <a:lnTo>
                  <a:pt x="3809" y="33527"/>
                </a:lnTo>
                <a:lnTo>
                  <a:pt x="5103" y="36762"/>
                </a:lnTo>
                <a:lnTo>
                  <a:pt x="6452" y="37617"/>
                </a:lnTo>
                <a:lnTo>
                  <a:pt x="8381" y="38099"/>
                </a:lnTo>
                <a:lnTo>
                  <a:pt x="22977" y="38099"/>
                </a:lnTo>
                <a:lnTo>
                  <a:pt x="21746" y="37337"/>
                </a:lnTo>
                <a:lnTo>
                  <a:pt x="10667" y="37337"/>
                </a:lnTo>
                <a:lnTo>
                  <a:pt x="10667" y="30479"/>
                </a:lnTo>
                <a:lnTo>
                  <a:pt x="21746" y="30479"/>
                </a:lnTo>
                <a:lnTo>
                  <a:pt x="22977" y="29717"/>
                </a:lnTo>
                <a:close/>
              </a:path>
              <a:path w="215900" h="67945">
                <a:moveTo>
                  <a:pt x="211074" y="29717"/>
                </a:moveTo>
                <a:lnTo>
                  <a:pt x="22977" y="29717"/>
                </a:lnTo>
                <a:lnTo>
                  <a:pt x="16207" y="33908"/>
                </a:lnTo>
                <a:lnTo>
                  <a:pt x="22977" y="38099"/>
                </a:lnTo>
                <a:lnTo>
                  <a:pt x="211074" y="38099"/>
                </a:lnTo>
                <a:lnTo>
                  <a:pt x="214121" y="37337"/>
                </a:lnTo>
                <a:lnTo>
                  <a:pt x="215645" y="33527"/>
                </a:lnTo>
                <a:lnTo>
                  <a:pt x="214121" y="30479"/>
                </a:lnTo>
                <a:lnTo>
                  <a:pt x="211074" y="29717"/>
                </a:lnTo>
                <a:close/>
              </a:path>
              <a:path w="215900" h="67945">
                <a:moveTo>
                  <a:pt x="5103" y="36762"/>
                </a:moveTo>
                <a:lnTo>
                  <a:pt x="5333" y="37337"/>
                </a:lnTo>
                <a:lnTo>
                  <a:pt x="6452" y="37617"/>
                </a:lnTo>
                <a:lnTo>
                  <a:pt x="5103" y="36762"/>
                </a:lnTo>
                <a:close/>
              </a:path>
              <a:path w="215900" h="67945">
                <a:moveTo>
                  <a:pt x="10667" y="30479"/>
                </a:moveTo>
                <a:lnTo>
                  <a:pt x="10667" y="37337"/>
                </a:lnTo>
                <a:lnTo>
                  <a:pt x="16207" y="33908"/>
                </a:lnTo>
                <a:lnTo>
                  <a:pt x="10667" y="30479"/>
                </a:lnTo>
                <a:close/>
              </a:path>
              <a:path w="215900" h="67945">
                <a:moveTo>
                  <a:pt x="16207" y="33908"/>
                </a:moveTo>
                <a:lnTo>
                  <a:pt x="10667" y="37337"/>
                </a:lnTo>
                <a:lnTo>
                  <a:pt x="21746" y="37337"/>
                </a:lnTo>
                <a:lnTo>
                  <a:pt x="16207" y="33908"/>
                </a:lnTo>
                <a:close/>
              </a:path>
              <a:path w="215900" h="67945">
                <a:moveTo>
                  <a:pt x="57150" y="0"/>
                </a:moveTo>
                <a:lnTo>
                  <a:pt x="54101" y="0"/>
                </a:lnTo>
                <a:lnTo>
                  <a:pt x="0" y="33527"/>
                </a:lnTo>
                <a:lnTo>
                  <a:pt x="5103" y="36762"/>
                </a:lnTo>
                <a:lnTo>
                  <a:pt x="3809" y="33527"/>
                </a:lnTo>
                <a:lnTo>
                  <a:pt x="5333" y="30479"/>
                </a:lnTo>
                <a:lnTo>
                  <a:pt x="8381" y="29717"/>
                </a:lnTo>
                <a:lnTo>
                  <a:pt x="22977" y="29717"/>
                </a:lnTo>
                <a:lnTo>
                  <a:pt x="58674" y="7619"/>
                </a:lnTo>
                <a:lnTo>
                  <a:pt x="60197" y="5333"/>
                </a:lnTo>
                <a:lnTo>
                  <a:pt x="60197" y="1523"/>
                </a:lnTo>
                <a:lnTo>
                  <a:pt x="57150" y="0"/>
                </a:lnTo>
                <a:close/>
              </a:path>
              <a:path w="215900" h="67945">
                <a:moveTo>
                  <a:pt x="21746" y="30479"/>
                </a:moveTo>
                <a:lnTo>
                  <a:pt x="10667" y="30479"/>
                </a:lnTo>
                <a:lnTo>
                  <a:pt x="16207" y="33908"/>
                </a:lnTo>
                <a:lnTo>
                  <a:pt x="21746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4871719" y="7389918"/>
            <a:ext cx="209903" cy="66058"/>
          </a:xfrm>
          <a:custGeom>
            <a:avLst/>
            <a:gdLst/>
            <a:ahLst/>
            <a:cxnLst/>
            <a:rect l="l" t="t" r="r" b="b"/>
            <a:pathLst>
              <a:path w="215900" h="67945">
                <a:moveTo>
                  <a:pt x="6452" y="37617"/>
                </a:moveTo>
                <a:lnTo>
                  <a:pt x="54101" y="67817"/>
                </a:lnTo>
                <a:lnTo>
                  <a:pt x="57150" y="67817"/>
                </a:lnTo>
                <a:lnTo>
                  <a:pt x="60198" y="66293"/>
                </a:lnTo>
                <a:lnTo>
                  <a:pt x="60198" y="62483"/>
                </a:lnTo>
                <a:lnTo>
                  <a:pt x="58674" y="60197"/>
                </a:lnTo>
                <a:lnTo>
                  <a:pt x="22977" y="38099"/>
                </a:lnTo>
                <a:lnTo>
                  <a:pt x="8382" y="38099"/>
                </a:lnTo>
                <a:lnTo>
                  <a:pt x="6452" y="37617"/>
                </a:lnTo>
                <a:close/>
              </a:path>
              <a:path w="215900" h="67945">
                <a:moveTo>
                  <a:pt x="22977" y="29717"/>
                </a:moveTo>
                <a:lnTo>
                  <a:pt x="8382" y="29717"/>
                </a:lnTo>
                <a:lnTo>
                  <a:pt x="5334" y="30479"/>
                </a:lnTo>
                <a:lnTo>
                  <a:pt x="3810" y="33527"/>
                </a:lnTo>
                <a:lnTo>
                  <a:pt x="5103" y="36762"/>
                </a:lnTo>
                <a:lnTo>
                  <a:pt x="6452" y="37617"/>
                </a:lnTo>
                <a:lnTo>
                  <a:pt x="8382" y="38099"/>
                </a:lnTo>
                <a:lnTo>
                  <a:pt x="22977" y="38099"/>
                </a:lnTo>
                <a:lnTo>
                  <a:pt x="21746" y="37337"/>
                </a:lnTo>
                <a:lnTo>
                  <a:pt x="10667" y="37337"/>
                </a:lnTo>
                <a:lnTo>
                  <a:pt x="10667" y="30479"/>
                </a:lnTo>
                <a:lnTo>
                  <a:pt x="21746" y="30479"/>
                </a:lnTo>
                <a:lnTo>
                  <a:pt x="22977" y="29717"/>
                </a:lnTo>
                <a:close/>
              </a:path>
              <a:path w="215900" h="67945">
                <a:moveTo>
                  <a:pt x="211074" y="29717"/>
                </a:moveTo>
                <a:lnTo>
                  <a:pt x="22977" y="29717"/>
                </a:lnTo>
                <a:lnTo>
                  <a:pt x="16207" y="33908"/>
                </a:lnTo>
                <a:lnTo>
                  <a:pt x="22977" y="38099"/>
                </a:lnTo>
                <a:lnTo>
                  <a:pt x="211074" y="38099"/>
                </a:lnTo>
                <a:lnTo>
                  <a:pt x="214122" y="37337"/>
                </a:lnTo>
                <a:lnTo>
                  <a:pt x="215646" y="33527"/>
                </a:lnTo>
                <a:lnTo>
                  <a:pt x="214122" y="30479"/>
                </a:lnTo>
                <a:lnTo>
                  <a:pt x="211074" y="29717"/>
                </a:lnTo>
                <a:close/>
              </a:path>
              <a:path w="215900" h="67945">
                <a:moveTo>
                  <a:pt x="5103" y="36762"/>
                </a:moveTo>
                <a:lnTo>
                  <a:pt x="5334" y="37337"/>
                </a:lnTo>
                <a:lnTo>
                  <a:pt x="6452" y="37617"/>
                </a:lnTo>
                <a:lnTo>
                  <a:pt x="5103" y="36762"/>
                </a:lnTo>
                <a:close/>
              </a:path>
              <a:path w="215900" h="67945">
                <a:moveTo>
                  <a:pt x="10667" y="30479"/>
                </a:moveTo>
                <a:lnTo>
                  <a:pt x="10667" y="37337"/>
                </a:lnTo>
                <a:lnTo>
                  <a:pt x="16207" y="33908"/>
                </a:lnTo>
                <a:lnTo>
                  <a:pt x="10667" y="30479"/>
                </a:lnTo>
                <a:close/>
              </a:path>
              <a:path w="215900" h="67945">
                <a:moveTo>
                  <a:pt x="16207" y="33908"/>
                </a:moveTo>
                <a:lnTo>
                  <a:pt x="10667" y="37337"/>
                </a:lnTo>
                <a:lnTo>
                  <a:pt x="21746" y="37337"/>
                </a:lnTo>
                <a:lnTo>
                  <a:pt x="16207" y="33908"/>
                </a:lnTo>
                <a:close/>
              </a:path>
              <a:path w="215900" h="67945">
                <a:moveTo>
                  <a:pt x="57150" y="0"/>
                </a:moveTo>
                <a:lnTo>
                  <a:pt x="54101" y="0"/>
                </a:lnTo>
                <a:lnTo>
                  <a:pt x="0" y="33527"/>
                </a:lnTo>
                <a:lnTo>
                  <a:pt x="5103" y="36762"/>
                </a:lnTo>
                <a:lnTo>
                  <a:pt x="3810" y="33527"/>
                </a:lnTo>
                <a:lnTo>
                  <a:pt x="5334" y="30479"/>
                </a:lnTo>
                <a:lnTo>
                  <a:pt x="8382" y="29717"/>
                </a:lnTo>
                <a:lnTo>
                  <a:pt x="22977" y="29717"/>
                </a:lnTo>
                <a:lnTo>
                  <a:pt x="58674" y="7619"/>
                </a:lnTo>
                <a:lnTo>
                  <a:pt x="60198" y="5333"/>
                </a:lnTo>
                <a:lnTo>
                  <a:pt x="60198" y="1523"/>
                </a:lnTo>
                <a:lnTo>
                  <a:pt x="57150" y="0"/>
                </a:lnTo>
                <a:close/>
              </a:path>
              <a:path w="215900" h="67945">
                <a:moveTo>
                  <a:pt x="21746" y="30479"/>
                </a:moveTo>
                <a:lnTo>
                  <a:pt x="10667" y="30479"/>
                </a:lnTo>
                <a:lnTo>
                  <a:pt x="16207" y="33908"/>
                </a:lnTo>
                <a:lnTo>
                  <a:pt x="21746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5022109" y="7258050"/>
            <a:ext cx="440178" cy="221014"/>
          </a:xfrm>
          <a:custGeom>
            <a:avLst/>
            <a:gdLst/>
            <a:ahLst/>
            <a:cxnLst/>
            <a:rect l="l" t="t" r="r" b="b"/>
            <a:pathLst>
              <a:path w="452754" h="227329">
                <a:moveTo>
                  <a:pt x="452627" y="0"/>
                </a:moveTo>
                <a:lnTo>
                  <a:pt x="0" y="0"/>
                </a:lnTo>
                <a:lnTo>
                  <a:pt x="0" y="227076"/>
                </a:lnTo>
                <a:lnTo>
                  <a:pt x="452627" y="227076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5352521" y="7258050"/>
            <a:ext cx="0" cy="221014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07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5132492" y="7258050"/>
            <a:ext cx="0" cy="221014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07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5339927" y="7265458"/>
            <a:ext cx="135202" cy="206199"/>
          </a:xfrm>
          <a:custGeom>
            <a:avLst/>
            <a:gdLst/>
            <a:ahLst/>
            <a:cxnLst/>
            <a:rect l="l" t="t" r="r" b="b"/>
            <a:pathLst>
              <a:path w="139064" h="212090">
                <a:moveTo>
                  <a:pt x="138683" y="0"/>
                </a:moveTo>
                <a:lnTo>
                  <a:pt x="0" y="211836"/>
                </a:lnTo>
              </a:path>
            </a:pathLst>
          </a:custGeom>
          <a:ln w="26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207808" y="7909242"/>
            <a:ext cx="440178" cy="220398"/>
          </a:xfrm>
          <a:custGeom>
            <a:avLst/>
            <a:gdLst/>
            <a:ahLst/>
            <a:cxnLst/>
            <a:rect l="l" t="t" r="r" b="b"/>
            <a:pathLst>
              <a:path w="452754" h="226695">
                <a:moveTo>
                  <a:pt x="452627" y="0"/>
                </a:moveTo>
                <a:lnTo>
                  <a:pt x="0" y="0"/>
                </a:lnTo>
                <a:lnTo>
                  <a:pt x="0" y="226314"/>
                </a:lnTo>
                <a:lnTo>
                  <a:pt x="452627" y="226314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538219" y="7909242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318192" y="7909242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3381410" y="793714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02744" y="7914193"/>
            <a:ext cx="55932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newNode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818130" y="7984807"/>
            <a:ext cx="390172" cy="69762"/>
          </a:xfrm>
          <a:custGeom>
            <a:avLst/>
            <a:gdLst/>
            <a:ahLst/>
            <a:cxnLst/>
            <a:rect l="l" t="t" r="r" b="b"/>
            <a:pathLst>
              <a:path w="401320" h="71754">
                <a:moveTo>
                  <a:pt x="329183" y="0"/>
                </a:moveTo>
                <a:lnTo>
                  <a:pt x="329183" y="71628"/>
                </a:lnTo>
                <a:lnTo>
                  <a:pt x="391667" y="40386"/>
                </a:lnTo>
                <a:lnTo>
                  <a:pt x="340613" y="40386"/>
                </a:lnTo>
                <a:lnTo>
                  <a:pt x="344424" y="38862"/>
                </a:lnTo>
                <a:lnTo>
                  <a:pt x="345185" y="35814"/>
                </a:lnTo>
                <a:lnTo>
                  <a:pt x="344424" y="32766"/>
                </a:lnTo>
                <a:lnTo>
                  <a:pt x="340613" y="31242"/>
                </a:lnTo>
                <a:lnTo>
                  <a:pt x="391668" y="31242"/>
                </a:lnTo>
                <a:lnTo>
                  <a:pt x="329183" y="0"/>
                </a:lnTo>
                <a:close/>
              </a:path>
              <a:path w="401320" h="71754">
                <a:moveTo>
                  <a:pt x="329183" y="31242"/>
                </a:moveTo>
                <a:lnTo>
                  <a:pt x="4571" y="31242"/>
                </a:lnTo>
                <a:lnTo>
                  <a:pt x="1524" y="32766"/>
                </a:lnTo>
                <a:lnTo>
                  <a:pt x="0" y="35814"/>
                </a:lnTo>
                <a:lnTo>
                  <a:pt x="1524" y="38862"/>
                </a:lnTo>
                <a:lnTo>
                  <a:pt x="4571" y="40386"/>
                </a:lnTo>
                <a:lnTo>
                  <a:pt x="329183" y="40386"/>
                </a:lnTo>
                <a:lnTo>
                  <a:pt x="329183" y="31242"/>
                </a:lnTo>
                <a:close/>
              </a:path>
              <a:path w="401320" h="71754">
                <a:moveTo>
                  <a:pt x="391668" y="31242"/>
                </a:moveTo>
                <a:lnTo>
                  <a:pt x="340613" y="31242"/>
                </a:lnTo>
                <a:lnTo>
                  <a:pt x="344424" y="32766"/>
                </a:lnTo>
                <a:lnTo>
                  <a:pt x="345185" y="35814"/>
                </a:lnTo>
                <a:lnTo>
                  <a:pt x="344424" y="38862"/>
                </a:lnTo>
                <a:lnTo>
                  <a:pt x="340613" y="40386"/>
                </a:lnTo>
                <a:lnTo>
                  <a:pt x="391667" y="40386"/>
                </a:lnTo>
                <a:lnTo>
                  <a:pt x="400812" y="35814"/>
                </a:lnTo>
                <a:lnTo>
                  <a:pt x="391668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867891" y="7918133"/>
            <a:ext cx="330906" cy="220398"/>
          </a:xfrm>
          <a:custGeom>
            <a:avLst/>
            <a:gdLst/>
            <a:ahLst/>
            <a:cxnLst/>
            <a:rect l="l" t="t" r="r" b="b"/>
            <a:pathLst>
              <a:path w="340360" h="226695">
                <a:moveTo>
                  <a:pt x="169925" y="0"/>
                </a:moveTo>
                <a:lnTo>
                  <a:pt x="116262" y="5809"/>
                </a:lnTo>
                <a:lnTo>
                  <a:pt x="69622" y="21969"/>
                </a:lnTo>
                <a:lnTo>
                  <a:pt x="32820" y="46579"/>
                </a:lnTo>
                <a:lnTo>
                  <a:pt x="8674" y="77736"/>
                </a:lnTo>
                <a:lnTo>
                  <a:pt x="0" y="113537"/>
                </a:lnTo>
                <a:lnTo>
                  <a:pt x="8674" y="149260"/>
                </a:lnTo>
                <a:lnTo>
                  <a:pt x="32820" y="180228"/>
                </a:lnTo>
                <a:lnTo>
                  <a:pt x="69622" y="204612"/>
                </a:lnTo>
                <a:lnTo>
                  <a:pt x="116262" y="220583"/>
                </a:lnTo>
                <a:lnTo>
                  <a:pt x="169925" y="226314"/>
                </a:lnTo>
                <a:lnTo>
                  <a:pt x="223589" y="220583"/>
                </a:lnTo>
                <a:lnTo>
                  <a:pt x="270229" y="204612"/>
                </a:lnTo>
                <a:lnTo>
                  <a:pt x="307031" y="180228"/>
                </a:lnTo>
                <a:lnTo>
                  <a:pt x="331177" y="149260"/>
                </a:lnTo>
                <a:lnTo>
                  <a:pt x="339851" y="113537"/>
                </a:lnTo>
                <a:lnTo>
                  <a:pt x="331177" y="77736"/>
                </a:lnTo>
                <a:lnTo>
                  <a:pt x="307031" y="46579"/>
                </a:lnTo>
                <a:lnTo>
                  <a:pt x="270229" y="21969"/>
                </a:lnTo>
                <a:lnTo>
                  <a:pt x="223589" y="5809"/>
                </a:lnTo>
                <a:lnTo>
                  <a:pt x="1699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3986672" y="794455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987780" y="7643284"/>
            <a:ext cx="330906" cy="220398"/>
          </a:xfrm>
          <a:custGeom>
            <a:avLst/>
            <a:gdLst/>
            <a:ahLst/>
            <a:cxnLst/>
            <a:rect l="l" t="t" r="r" b="b"/>
            <a:pathLst>
              <a:path w="340360" h="226695">
                <a:moveTo>
                  <a:pt x="169926" y="0"/>
                </a:moveTo>
                <a:lnTo>
                  <a:pt x="116262" y="5809"/>
                </a:lnTo>
                <a:lnTo>
                  <a:pt x="69622" y="21969"/>
                </a:lnTo>
                <a:lnTo>
                  <a:pt x="32820" y="46579"/>
                </a:lnTo>
                <a:lnTo>
                  <a:pt x="8674" y="77736"/>
                </a:lnTo>
                <a:lnTo>
                  <a:pt x="0" y="113537"/>
                </a:lnTo>
                <a:lnTo>
                  <a:pt x="8674" y="148967"/>
                </a:lnTo>
                <a:lnTo>
                  <a:pt x="32820" y="179899"/>
                </a:lnTo>
                <a:lnTo>
                  <a:pt x="69622" y="204392"/>
                </a:lnTo>
                <a:lnTo>
                  <a:pt x="116262" y="220510"/>
                </a:lnTo>
                <a:lnTo>
                  <a:pt x="169926" y="226313"/>
                </a:lnTo>
                <a:lnTo>
                  <a:pt x="223589" y="220510"/>
                </a:lnTo>
                <a:lnTo>
                  <a:pt x="270229" y="204392"/>
                </a:lnTo>
                <a:lnTo>
                  <a:pt x="307031" y="179899"/>
                </a:lnTo>
                <a:lnTo>
                  <a:pt x="331177" y="148967"/>
                </a:lnTo>
                <a:lnTo>
                  <a:pt x="339852" y="113537"/>
                </a:lnTo>
                <a:lnTo>
                  <a:pt x="331177" y="77736"/>
                </a:lnTo>
                <a:lnTo>
                  <a:pt x="307031" y="46579"/>
                </a:lnTo>
                <a:lnTo>
                  <a:pt x="270229" y="21969"/>
                </a:lnTo>
                <a:lnTo>
                  <a:pt x="223589" y="5809"/>
                </a:lnTo>
                <a:lnTo>
                  <a:pt x="16992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3105079" y="766970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227811" y="7478076"/>
            <a:ext cx="69762" cy="500063"/>
          </a:xfrm>
          <a:custGeom>
            <a:avLst/>
            <a:gdLst/>
            <a:ahLst/>
            <a:cxnLst/>
            <a:rect l="l" t="t" r="r" b="b"/>
            <a:pathLst>
              <a:path w="71754" h="514350">
                <a:moveTo>
                  <a:pt x="35813" y="54863"/>
                </a:moveTo>
                <a:lnTo>
                  <a:pt x="32765" y="56387"/>
                </a:lnTo>
                <a:lnTo>
                  <a:pt x="31241" y="59436"/>
                </a:lnTo>
                <a:lnTo>
                  <a:pt x="31241" y="509777"/>
                </a:lnTo>
                <a:lnTo>
                  <a:pt x="32765" y="512825"/>
                </a:lnTo>
                <a:lnTo>
                  <a:pt x="35813" y="514350"/>
                </a:lnTo>
                <a:lnTo>
                  <a:pt x="38862" y="512825"/>
                </a:lnTo>
                <a:lnTo>
                  <a:pt x="40386" y="509777"/>
                </a:lnTo>
                <a:lnTo>
                  <a:pt x="40386" y="59436"/>
                </a:lnTo>
                <a:lnTo>
                  <a:pt x="38862" y="56387"/>
                </a:lnTo>
                <a:lnTo>
                  <a:pt x="35813" y="54863"/>
                </a:lnTo>
                <a:close/>
              </a:path>
              <a:path w="71754" h="514350">
                <a:moveTo>
                  <a:pt x="35813" y="0"/>
                </a:moveTo>
                <a:lnTo>
                  <a:pt x="0" y="71627"/>
                </a:lnTo>
                <a:lnTo>
                  <a:pt x="31241" y="71627"/>
                </a:lnTo>
                <a:lnTo>
                  <a:pt x="31241" y="59436"/>
                </a:lnTo>
                <a:lnTo>
                  <a:pt x="32765" y="56387"/>
                </a:lnTo>
                <a:lnTo>
                  <a:pt x="35813" y="54863"/>
                </a:lnTo>
                <a:lnTo>
                  <a:pt x="63246" y="54863"/>
                </a:lnTo>
                <a:lnTo>
                  <a:pt x="35813" y="0"/>
                </a:lnTo>
                <a:close/>
              </a:path>
              <a:path w="71754" h="514350">
                <a:moveTo>
                  <a:pt x="63246" y="54863"/>
                </a:moveTo>
                <a:lnTo>
                  <a:pt x="35813" y="54863"/>
                </a:lnTo>
                <a:lnTo>
                  <a:pt x="38862" y="56387"/>
                </a:lnTo>
                <a:lnTo>
                  <a:pt x="40386" y="59436"/>
                </a:lnTo>
                <a:lnTo>
                  <a:pt x="40386" y="71627"/>
                </a:lnTo>
                <a:lnTo>
                  <a:pt x="71627" y="71627"/>
                </a:lnTo>
                <a:lnTo>
                  <a:pt x="63246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589337" y="7478076"/>
            <a:ext cx="570442" cy="609953"/>
          </a:xfrm>
          <a:custGeom>
            <a:avLst/>
            <a:gdLst/>
            <a:ahLst/>
            <a:cxnLst/>
            <a:rect l="l" t="t" r="r" b="b"/>
            <a:pathLst>
              <a:path w="586739" h="627379">
                <a:moveTo>
                  <a:pt x="425313" y="555817"/>
                </a:moveTo>
                <a:lnTo>
                  <a:pt x="3810" y="617982"/>
                </a:lnTo>
                <a:lnTo>
                  <a:pt x="762" y="619506"/>
                </a:lnTo>
                <a:lnTo>
                  <a:pt x="0" y="623315"/>
                </a:lnTo>
                <a:lnTo>
                  <a:pt x="1524" y="626363"/>
                </a:lnTo>
                <a:lnTo>
                  <a:pt x="4572" y="627126"/>
                </a:lnTo>
                <a:lnTo>
                  <a:pt x="429006" y="564642"/>
                </a:lnTo>
                <a:lnTo>
                  <a:pt x="431292" y="563880"/>
                </a:lnTo>
                <a:lnTo>
                  <a:pt x="432815" y="561594"/>
                </a:lnTo>
                <a:lnTo>
                  <a:pt x="433390" y="559307"/>
                </a:lnTo>
                <a:lnTo>
                  <a:pt x="424434" y="559307"/>
                </a:lnTo>
                <a:lnTo>
                  <a:pt x="425313" y="555817"/>
                </a:lnTo>
                <a:close/>
              </a:path>
              <a:path w="586739" h="627379">
                <a:moveTo>
                  <a:pt x="427482" y="555498"/>
                </a:moveTo>
                <a:lnTo>
                  <a:pt x="425313" y="555817"/>
                </a:lnTo>
                <a:lnTo>
                  <a:pt x="424434" y="559307"/>
                </a:lnTo>
                <a:lnTo>
                  <a:pt x="427482" y="555498"/>
                </a:lnTo>
                <a:close/>
              </a:path>
              <a:path w="586739" h="627379">
                <a:moveTo>
                  <a:pt x="434349" y="555498"/>
                </a:moveTo>
                <a:lnTo>
                  <a:pt x="427482" y="555498"/>
                </a:lnTo>
                <a:lnTo>
                  <a:pt x="424434" y="559307"/>
                </a:lnTo>
                <a:lnTo>
                  <a:pt x="433390" y="559307"/>
                </a:lnTo>
                <a:lnTo>
                  <a:pt x="434349" y="555498"/>
                </a:lnTo>
                <a:close/>
              </a:path>
              <a:path w="586739" h="627379">
                <a:moveTo>
                  <a:pt x="548016" y="68698"/>
                </a:moveTo>
                <a:lnTo>
                  <a:pt x="425313" y="555817"/>
                </a:lnTo>
                <a:lnTo>
                  <a:pt x="427482" y="555498"/>
                </a:lnTo>
                <a:lnTo>
                  <a:pt x="434349" y="555498"/>
                </a:lnTo>
                <a:lnTo>
                  <a:pt x="556262" y="70782"/>
                </a:lnTo>
                <a:lnTo>
                  <a:pt x="548016" y="68698"/>
                </a:lnTo>
                <a:close/>
              </a:path>
              <a:path w="586739" h="627379">
                <a:moveTo>
                  <a:pt x="581369" y="53339"/>
                </a:moveTo>
                <a:lnTo>
                  <a:pt x="556260" y="53339"/>
                </a:lnTo>
                <a:lnTo>
                  <a:pt x="559308" y="55625"/>
                </a:lnTo>
                <a:lnTo>
                  <a:pt x="559308" y="58674"/>
                </a:lnTo>
                <a:lnTo>
                  <a:pt x="556262" y="70782"/>
                </a:lnTo>
                <a:lnTo>
                  <a:pt x="586739" y="78486"/>
                </a:lnTo>
                <a:lnTo>
                  <a:pt x="581369" y="53339"/>
                </a:lnTo>
                <a:close/>
              </a:path>
              <a:path w="586739" h="627379">
                <a:moveTo>
                  <a:pt x="556260" y="53339"/>
                </a:moveTo>
                <a:lnTo>
                  <a:pt x="553212" y="54101"/>
                </a:lnTo>
                <a:lnTo>
                  <a:pt x="550926" y="57150"/>
                </a:lnTo>
                <a:lnTo>
                  <a:pt x="548016" y="68698"/>
                </a:lnTo>
                <a:lnTo>
                  <a:pt x="556262" y="70782"/>
                </a:lnTo>
                <a:lnTo>
                  <a:pt x="559308" y="58674"/>
                </a:lnTo>
                <a:lnTo>
                  <a:pt x="559308" y="55625"/>
                </a:lnTo>
                <a:lnTo>
                  <a:pt x="556260" y="53339"/>
                </a:lnTo>
                <a:close/>
              </a:path>
              <a:path w="586739" h="627379">
                <a:moveTo>
                  <a:pt x="569976" y="0"/>
                </a:moveTo>
                <a:lnTo>
                  <a:pt x="517398" y="60959"/>
                </a:lnTo>
                <a:lnTo>
                  <a:pt x="548016" y="68698"/>
                </a:lnTo>
                <a:lnTo>
                  <a:pt x="550926" y="57150"/>
                </a:lnTo>
                <a:lnTo>
                  <a:pt x="553212" y="54101"/>
                </a:lnTo>
                <a:lnTo>
                  <a:pt x="556260" y="53339"/>
                </a:lnTo>
                <a:lnTo>
                  <a:pt x="581369" y="53339"/>
                </a:lnTo>
                <a:lnTo>
                  <a:pt x="569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3589338" y="7302500"/>
            <a:ext cx="209285" cy="66675"/>
          </a:xfrm>
          <a:custGeom>
            <a:avLst/>
            <a:gdLst/>
            <a:ahLst/>
            <a:cxnLst/>
            <a:rect l="l" t="t" r="r" b="b"/>
            <a:pathLst>
              <a:path w="215264" h="68579">
                <a:moveTo>
                  <a:pt x="198061" y="34290"/>
                </a:moveTo>
                <a:lnTo>
                  <a:pt x="156210" y="60198"/>
                </a:lnTo>
                <a:lnTo>
                  <a:pt x="154686" y="63246"/>
                </a:lnTo>
                <a:lnTo>
                  <a:pt x="154686" y="66294"/>
                </a:lnTo>
                <a:lnTo>
                  <a:pt x="157734" y="68580"/>
                </a:lnTo>
                <a:lnTo>
                  <a:pt x="161544" y="67818"/>
                </a:lnTo>
                <a:lnTo>
                  <a:pt x="207610" y="38862"/>
                </a:lnTo>
                <a:lnTo>
                  <a:pt x="206501" y="38862"/>
                </a:lnTo>
                <a:lnTo>
                  <a:pt x="208025" y="38100"/>
                </a:lnTo>
                <a:lnTo>
                  <a:pt x="204215" y="38100"/>
                </a:lnTo>
                <a:lnTo>
                  <a:pt x="198061" y="34290"/>
                </a:lnTo>
                <a:close/>
              </a:path>
              <a:path w="215264" h="68579">
                <a:moveTo>
                  <a:pt x="190675" y="29718"/>
                </a:moveTo>
                <a:lnTo>
                  <a:pt x="3810" y="29718"/>
                </a:lnTo>
                <a:lnTo>
                  <a:pt x="762" y="31242"/>
                </a:lnTo>
                <a:lnTo>
                  <a:pt x="0" y="34290"/>
                </a:lnTo>
                <a:lnTo>
                  <a:pt x="762" y="37338"/>
                </a:lnTo>
                <a:lnTo>
                  <a:pt x="3810" y="38862"/>
                </a:lnTo>
                <a:lnTo>
                  <a:pt x="190675" y="38862"/>
                </a:lnTo>
                <a:lnTo>
                  <a:pt x="198061" y="34290"/>
                </a:lnTo>
                <a:lnTo>
                  <a:pt x="190675" y="29718"/>
                </a:lnTo>
                <a:close/>
              </a:path>
              <a:path w="215264" h="68579">
                <a:moveTo>
                  <a:pt x="207610" y="29718"/>
                </a:moveTo>
                <a:lnTo>
                  <a:pt x="206501" y="29718"/>
                </a:lnTo>
                <a:lnTo>
                  <a:pt x="209550" y="31242"/>
                </a:lnTo>
                <a:lnTo>
                  <a:pt x="211074" y="34290"/>
                </a:lnTo>
                <a:lnTo>
                  <a:pt x="209550" y="37338"/>
                </a:lnTo>
                <a:lnTo>
                  <a:pt x="206501" y="38862"/>
                </a:lnTo>
                <a:lnTo>
                  <a:pt x="207610" y="38862"/>
                </a:lnTo>
                <a:lnTo>
                  <a:pt x="214884" y="34290"/>
                </a:lnTo>
                <a:lnTo>
                  <a:pt x="207610" y="29718"/>
                </a:lnTo>
                <a:close/>
              </a:path>
              <a:path w="215264" h="68579">
                <a:moveTo>
                  <a:pt x="204215" y="30480"/>
                </a:moveTo>
                <a:lnTo>
                  <a:pt x="198061" y="34290"/>
                </a:lnTo>
                <a:lnTo>
                  <a:pt x="204215" y="38100"/>
                </a:lnTo>
                <a:lnTo>
                  <a:pt x="204215" y="30480"/>
                </a:lnTo>
                <a:close/>
              </a:path>
              <a:path w="215264" h="68579">
                <a:moveTo>
                  <a:pt x="208025" y="30480"/>
                </a:moveTo>
                <a:lnTo>
                  <a:pt x="204215" y="30480"/>
                </a:lnTo>
                <a:lnTo>
                  <a:pt x="204215" y="38100"/>
                </a:lnTo>
                <a:lnTo>
                  <a:pt x="208025" y="38100"/>
                </a:lnTo>
                <a:lnTo>
                  <a:pt x="209550" y="37338"/>
                </a:lnTo>
                <a:lnTo>
                  <a:pt x="211074" y="34290"/>
                </a:lnTo>
                <a:lnTo>
                  <a:pt x="209550" y="31242"/>
                </a:lnTo>
                <a:lnTo>
                  <a:pt x="208025" y="30480"/>
                </a:lnTo>
                <a:close/>
              </a:path>
              <a:path w="215264" h="68579">
                <a:moveTo>
                  <a:pt x="157734" y="0"/>
                </a:moveTo>
                <a:lnTo>
                  <a:pt x="154686" y="2286"/>
                </a:lnTo>
                <a:lnTo>
                  <a:pt x="154686" y="5334"/>
                </a:lnTo>
                <a:lnTo>
                  <a:pt x="156210" y="8382"/>
                </a:lnTo>
                <a:lnTo>
                  <a:pt x="198061" y="34290"/>
                </a:lnTo>
                <a:lnTo>
                  <a:pt x="204215" y="30480"/>
                </a:lnTo>
                <a:lnTo>
                  <a:pt x="208025" y="30480"/>
                </a:lnTo>
                <a:lnTo>
                  <a:pt x="206501" y="29718"/>
                </a:lnTo>
                <a:lnTo>
                  <a:pt x="207610" y="29718"/>
                </a:lnTo>
                <a:lnTo>
                  <a:pt x="161544" y="762"/>
                </a:lnTo>
                <a:lnTo>
                  <a:pt x="157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662680" y="7412884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79">
                <a:moveTo>
                  <a:pt x="57912" y="0"/>
                </a:moveTo>
                <a:lnTo>
                  <a:pt x="54101" y="761"/>
                </a:lnTo>
                <a:lnTo>
                  <a:pt x="0" y="34289"/>
                </a:lnTo>
                <a:lnTo>
                  <a:pt x="54101" y="67817"/>
                </a:lnTo>
                <a:lnTo>
                  <a:pt x="57912" y="68579"/>
                </a:lnTo>
                <a:lnTo>
                  <a:pt x="60198" y="66293"/>
                </a:lnTo>
                <a:lnTo>
                  <a:pt x="60960" y="63245"/>
                </a:lnTo>
                <a:lnTo>
                  <a:pt x="58674" y="60197"/>
                </a:lnTo>
                <a:lnTo>
                  <a:pt x="24755" y="38861"/>
                </a:lnTo>
                <a:lnTo>
                  <a:pt x="8382" y="38861"/>
                </a:lnTo>
                <a:lnTo>
                  <a:pt x="5334" y="37337"/>
                </a:lnTo>
                <a:lnTo>
                  <a:pt x="4572" y="34289"/>
                </a:lnTo>
                <a:lnTo>
                  <a:pt x="5334" y="31241"/>
                </a:lnTo>
                <a:lnTo>
                  <a:pt x="8382" y="29717"/>
                </a:lnTo>
                <a:lnTo>
                  <a:pt x="24755" y="29717"/>
                </a:lnTo>
                <a:lnTo>
                  <a:pt x="58674" y="8381"/>
                </a:lnTo>
                <a:lnTo>
                  <a:pt x="60960" y="5333"/>
                </a:lnTo>
                <a:lnTo>
                  <a:pt x="60198" y="2285"/>
                </a:lnTo>
                <a:lnTo>
                  <a:pt x="57912" y="0"/>
                </a:lnTo>
                <a:close/>
              </a:path>
              <a:path w="215900" h="68579">
                <a:moveTo>
                  <a:pt x="24755" y="29717"/>
                </a:moveTo>
                <a:lnTo>
                  <a:pt x="8382" y="29717"/>
                </a:lnTo>
                <a:lnTo>
                  <a:pt x="5334" y="31241"/>
                </a:lnTo>
                <a:lnTo>
                  <a:pt x="4572" y="34289"/>
                </a:lnTo>
                <a:lnTo>
                  <a:pt x="5334" y="37337"/>
                </a:lnTo>
                <a:lnTo>
                  <a:pt x="8382" y="38861"/>
                </a:lnTo>
                <a:lnTo>
                  <a:pt x="24755" y="38861"/>
                </a:lnTo>
                <a:lnTo>
                  <a:pt x="23543" y="38099"/>
                </a:lnTo>
                <a:lnTo>
                  <a:pt x="11430" y="38099"/>
                </a:lnTo>
                <a:lnTo>
                  <a:pt x="11430" y="30479"/>
                </a:lnTo>
                <a:lnTo>
                  <a:pt x="23543" y="30479"/>
                </a:lnTo>
                <a:lnTo>
                  <a:pt x="24755" y="29717"/>
                </a:lnTo>
                <a:close/>
              </a:path>
              <a:path w="215900" h="68579">
                <a:moveTo>
                  <a:pt x="211074" y="29717"/>
                </a:moveTo>
                <a:lnTo>
                  <a:pt x="24755" y="29717"/>
                </a:lnTo>
                <a:lnTo>
                  <a:pt x="17486" y="34289"/>
                </a:lnTo>
                <a:lnTo>
                  <a:pt x="24755" y="38861"/>
                </a:lnTo>
                <a:lnTo>
                  <a:pt x="211074" y="38861"/>
                </a:lnTo>
                <a:lnTo>
                  <a:pt x="214122" y="37337"/>
                </a:lnTo>
                <a:lnTo>
                  <a:pt x="215646" y="34289"/>
                </a:lnTo>
                <a:lnTo>
                  <a:pt x="214122" y="31241"/>
                </a:lnTo>
                <a:lnTo>
                  <a:pt x="211074" y="29717"/>
                </a:lnTo>
                <a:close/>
              </a:path>
              <a:path w="215900" h="68579">
                <a:moveTo>
                  <a:pt x="11430" y="30479"/>
                </a:moveTo>
                <a:lnTo>
                  <a:pt x="11430" y="38099"/>
                </a:lnTo>
                <a:lnTo>
                  <a:pt x="17486" y="34289"/>
                </a:lnTo>
                <a:lnTo>
                  <a:pt x="11430" y="30479"/>
                </a:lnTo>
                <a:close/>
              </a:path>
              <a:path w="215900" h="68579">
                <a:moveTo>
                  <a:pt x="17486" y="34289"/>
                </a:moveTo>
                <a:lnTo>
                  <a:pt x="11430" y="38099"/>
                </a:lnTo>
                <a:lnTo>
                  <a:pt x="23543" y="38099"/>
                </a:lnTo>
                <a:lnTo>
                  <a:pt x="17486" y="34289"/>
                </a:lnTo>
                <a:close/>
              </a:path>
              <a:path w="215900" h="68579">
                <a:moveTo>
                  <a:pt x="23543" y="30479"/>
                </a:moveTo>
                <a:lnTo>
                  <a:pt x="11430" y="30479"/>
                </a:lnTo>
                <a:lnTo>
                  <a:pt x="17486" y="34289"/>
                </a:lnTo>
                <a:lnTo>
                  <a:pt x="23543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5778006" y="4890099"/>
            <a:ext cx="38955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siz</a:t>
            </a:r>
            <a:r>
              <a:rPr sz="1069" dirty="0">
                <a:latin typeface="Times New Roman"/>
                <a:cs typeface="Times New Roman"/>
              </a:rPr>
              <a:t>e</a:t>
            </a:r>
            <a:r>
              <a:rPr sz="1069" spc="19" dirty="0">
                <a:latin typeface="Times New Roman"/>
                <a:cs typeface="Times New Roman"/>
              </a:rPr>
              <a:t>=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229167" y="4866639"/>
            <a:ext cx="440178" cy="220398"/>
          </a:xfrm>
          <a:custGeom>
            <a:avLst/>
            <a:gdLst/>
            <a:ahLst/>
            <a:cxnLst/>
            <a:rect l="l" t="t" r="r" b="b"/>
            <a:pathLst>
              <a:path w="452755" h="226695">
                <a:moveTo>
                  <a:pt x="452627" y="0"/>
                </a:moveTo>
                <a:lnTo>
                  <a:pt x="0" y="0"/>
                </a:lnTo>
                <a:lnTo>
                  <a:pt x="0" y="226313"/>
                </a:lnTo>
                <a:lnTo>
                  <a:pt x="452627" y="226313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2558838" y="4866639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2609957" y="4888865"/>
            <a:ext cx="209285" cy="66675"/>
          </a:xfrm>
          <a:custGeom>
            <a:avLst/>
            <a:gdLst/>
            <a:ahLst/>
            <a:cxnLst/>
            <a:rect l="l" t="t" r="r" b="b"/>
            <a:pathLst>
              <a:path w="215264" h="68579">
                <a:moveTo>
                  <a:pt x="198235" y="34241"/>
                </a:moveTo>
                <a:lnTo>
                  <a:pt x="156972" y="60198"/>
                </a:lnTo>
                <a:lnTo>
                  <a:pt x="154686" y="63245"/>
                </a:lnTo>
                <a:lnTo>
                  <a:pt x="155448" y="66293"/>
                </a:lnTo>
                <a:lnTo>
                  <a:pt x="157734" y="68579"/>
                </a:lnTo>
                <a:lnTo>
                  <a:pt x="161544" y="67817"/>
                </a:lnTo>
                <a:lnTo>
                  <a:pt x="208822" y="38100"/>
                </a:lnTo>
                <a:lnTo>
                  <a:pt x="204216" y="38100"/>
                </a:lnTo>
                <a:lnTo>
                  <a:pt x="198235" y="34241"/>
                </a:lnTo>
                <a:close/>
              </a:path>
              <a:path w="215264" h="68579">
                <a:moveTo>
                  <a:pt x="191223" y="29717"/>
                </a:moveTo>
                <a:lnTo>
                  <a:pt x="4572" y="29717"/>
                </a:lnTo>
                <a:lnTo>
                  <a:pt x="762" y="30479"/>
                </a:lnTo>
                <a:lnTo>
                  <a:pt x="0" y="34289"/>
                </a:lnTo>
                <a:lnTo>
                  <a:pt x="762" y="37337"/>
                </a:lnTo>
                <a:lnTo>
                  <a:pt x="4572" y="38100"/>
                </a:lnTo>
                <a:lnTo>
                  <a:pt x="192102" y="38100"/>
                </a:lnTo>
                <a:lnTo>
                  <a:pt x="198235" y="34241"/>
                </a:lnTo>
                <a:lnTo>
                  <a:pt x="191223" y="29717"/>
                </a:lnTo>
                <a:close/>
              </a:path>
              <a:path w="215264" h="68579">
                <a:moveTo>
                  <a:pt x="204216" y="30479"/>
                </a:moveTo>
                <a:lnTo>
                  <a:pt x="198235" y="34241"/>
                </a:lnTo>
                <a:lnTo>
                  <a:pt x="204216" y="38100"/>
                </a:lnTo>
                <a:lnTo>
                  <a:pt x="204216" y="30479"/>
                </a:lnTo>
                <a:close/>
              </a:path>
              <a:path w="215264" h="68579">
                <a:moveTo>
                  <a:pt x="208957" y="30479"/>
                </a:moveTo>
                <a:lnTo>
                  <a:pt x="204216" y="30479"/>
                </a:lnTo>
                <a:lnTo>
                  <a:pt x="204216" y="38100"/>
                </a:lnTo>
                <a:lnTo>
                  <a:pt x="206501" y="38100"/>
                </a:lnTo>
                <a:lnTo>
                  <a:pt x="209550" y="37337"/>
                </a:lnTo>
                <a:lnTo>
                  <a:pt x="211074" y="34289"/>
                </a:lnTo>
                <a:lnTo>
                  <a:pt x="209755" y="30992"/>
                </a:lnTo>
                <a:lnTo>
                  <a:pt x="208957" y="30479"/>
                </a:lnTo>
                <a:close/>
              </a:path>
              <a:path w="215264" h="68579">
                <a:moveTo>
                  <a:pt x="209755" y="30992"/>
                </a:moveTo>
                <a:lnTo>
                  <a:pt x="211074" y="34289"/>
                </a:lnTo>
                <a:lnTo>
                  <a:pt x="209550" y="37337"/>
                </a:lnTo>
                <a:lnTo>
                  <a:pt x="206501" y="38100"/>
                </a:lnTo>
                <a:lnTo>
                  <a:pt x="208822" y="38100"/>
                </a:lnTo>
                <a:lnTo>
                  <a:pt x="214884" y="34289"/>
                </a:lnTo>
                <a:lnTo>
                  <a:pt x="209755" y="30992"/>
                </a:lnTo>
                <a:close/>
              </a:path>
              <a:path w="215264" h="68579">
                <a:moveTo>
                  <a:pt x="161544" y="0"/>
                </a:moveTo>
                <a:lnTo>
                  <a:pt x="157734" y="0"/>
                </a:lnTo>
                <a:lnTo>
                  <a:pt x="155448" y="1524"/>
                </a:lnTo>
                <a:lnTo>
                  <a:pt x="154686" y="5333"/>
                </a:lnTo>
                <a:lnTo>
                  <a:pt x="156972" y="7619"/>
                </a:lnTo>
                <a:lnTo>
                  <a:pt x="198235" y="34241"/>
                </a:lnTo>
                <a:lnTo>
                  <a:pt x="204216" y="30479"/>
                </a:lnTo>
                <a:lnTo>
                  <a:pt x="208957" y="30479"/>
                </a:lnTo>
                <a:lnTo>
                  <a:pt x="208580" y="30237"/>
                </a:lnTo>
                <a:lnTo>
                  <a:pt x="206501" y="29717"/>
                </a:lnTo>
                <a:lnTo>
                  <a:pt x="207771" y="29717"/>
                </a:lnTo>
                <a:lnTo>
                  <a:pt x="161544" y="0"/>
                </a:lnTo>
                <a:close/>
              </a:path>
              <a:path w="215264" h="68579">
                <a:moveTo>
                  <a:pt x="208580" y="30237"/>
                </a:moveTo>
                <a:lnTo>
                  <a:pt x="209755" y="30992"/>
                </a:lnTo>
                <a:lnTo>
                  <a:pt x="209550" y="30479"/>
                </a:lnTo>
                <a:lnTo>
                  <a:pt x="208580" y="30237"/>
                </a:lnTo>
                <a:close/>
              </a:path>
              <a:path w="215264" h="68579">
                <a:moveTo>
                  <a:pt x="207771" y="29717"/>
                </a:moveTo>
                <a:lnTo>
                  <a:pt x="206501" y="29717"/>
                </a:lnTo>
                <a:lnTo>
                  <a:pt x="208580" y="30237"/>
                </a:lnTo>
                <a:lnTo>
                  <a:pt x="207771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2338810" y="4866639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2834428" y="4866639"/>
            <a:ext cx="440178" cy="220398"/>
          </a:xfrm>
          <a:custGeom>
            <a:avLst/>
            <a:gdLst/>
            <a:ahLst/>
            <a:cxnLst/>
            <a:rect l="l" t="t" r="r" b="b"/>
            <a:pathLst>
              <a:path w="452754" h="226695">
                <a:moveTo>
                  <a:pt x="452627" y="0"/>
                </a:moveTo>
                <a:lnTo>
                  <a:pt x="0" y="0"/>
                </a:lnTo>
                <a:lnTo>
                  <a:pt x="0" y="226313"/>
                </a:lnTo>
                <a:lnTo>
                  <a:pt x="452627" y="226313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3164099" y="4866639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3215216" y="4888865"/>
            <a:ext cx="209285" cy="66675"/>
          </a:xfrm>
          <a:custGeom>
            <a:avLst/>
            <a:gdLst/>
            <a:ahLst/>
            <a:cxnLst/>
            <a:rect l="l" t="t" r="r" b="b"/>
            <a:pathLst>
              <a:path w="215264" h="68579">
                <a:moveTo>
                  <a:pt x="198139" y="34241"/>
                </a:moveTo>
                <a:lnTo>
                  <a:pt x="156210" y="60198"/>
                </a:lnTo>
                <a:lnTo>
                  <a:pt x="154686" y="63245"/>
                </a:lnTo>
                <a:lnTo>
                  <a:pt x="155448" y="66293"/>
                </a:lnTo>
                <a:lnTo>
                  <a:pt x="157734" y="68579"/>
                </a:lnTo>
                <a:lnTo>
                  <a:pt x="161544" y="67817"/>
                </a:lnTo>
                <a:lnTo>
                  <a:pt x="208822" y="38100"/>
                </a:lnTo>
                <a:lnTo>
                  <a:pt x="204216" y="38100"/>
                </a:lnTo>
                <a:lnTo>
                  <a:pt x="198139" y="34241"/>
                </a:lnTo>
                <a:close/>
              </a:path>
              <a:path w="215264" h="68579">
                <a:moveTo>
                  <a:pt x="191014" y="29717"/>
                </a:moveTo>
                <a:lnTo>
                  <a:pt x="4572" y="29717"/>
                </a:lnTo>
                <a:lnTo>
                  <a:pt x="762" y="30479"/>
                </a:lnTo>
                <a:lnTo>
                  <a:pt x="0" y="34289"/>
                </a:lnTo>
                <a:lnTo>
                  <a:pt x="762" y="37337"/>
                </a:lnTo>
                <a:lnTo>
                  <a:pt x="4572" y="38100"/>
                </a:lnTo>
                <a:lnTo>
                  <a:pt x="191906" y="38100"/>
                </a:lnTo>
                <a:lnTo>
                  <a:pt x="198139" y="34241"/>
                </a:lnTo>
                <a:lnTo>
                  <a:pt x="191014" y="29717"/>
                </a:lnTo>
                <a:close/>
              </a:path>
              <a:path w="215264" h="68579">
                <a:moveTo>
                  <a:pt x="204216" y="30479"/>
                </a:moveTo>
                <a:lnTo>
                  <a:pt x="198139" y="34241"/>
                </a:lnTo>
                <a:lnTo>
                  <a:pt x="204216" y="38100"/>
                </a:lnTo>
                <a:lnTo>
                  <a:pt x="204216" y="30479"/>
                </a:lnTo>
                <a:close/>
              </a:path>
              <a:path w="215264" h="68579">
                <a:moveTo>
                  <a:pt x="208957" y="30479"/>
                </a:moveTo>
                <a:lnTo>
                  <a:pt x="204216" y="30479"/>
                </a:lnTo>
                <a:lnTo>
                  <a:pt x="204216" y="38100"/>
                </a:lnTo>
                <a:lnTo>
                  <a:pt x="206502" y="38100"/>
                </a:lnTo>
                <a:lnTo>
                  <a:pt x="209550" y="37337"/>
                </a:lnTo>
                <a:lnTo>
                  <a:pt x="211074" y="34289"/>
                </a:lnTo>
                <a:lnTo>
                  <a:pt x="209755" y="30992"/>
                </a:lnTo>
                <a:lnTo>
                  <a:pt x="208957" y="30479"/>
                </a:lnTo>
                <a:close/>
              </a:path>
              <a:path w="215264" h="68579">
                <a:moveTo>
                  <a:pt x="209755" y="30992"/>
                </a:moveTo>
                <a:lnTo>
                  <a:pt x="211074" y="34289"/>
                </a:lnTo>
                <a:lnTo>
                  <a:pt x="209550" y="37337"/>
                </a:lnTo>
                <a:lnTo>
                  <a:pt x="206502" y="38100"/>
                </a:lnTo>
                <a:lnTo>
                  <a:pt x="208822" y="38100"/>
                </a:lnTo>
                <a:lnTo>
                  <a:pt x="214884" y="34289"/>
                </a:lnTo>
                <a:lnTo>
                  <a:pt x="209755" y="30992"/>
                </a:lnTo>
                <a:close/>
              </a:path>
              <a:path w="215264" h="68579">
                <a:moveTo>
                  <a:pt x="161544" y="0"/>
                </a:moveTo>
                <a:lnTo>
                  <a:pt x="157734" y="0"/>
                </a:lnTo>
                <a:lnTo>
                  <a:pt x="155448" y="1524"/>
                </a:lnTo>
                <a:lnTo>
                  <a:pt x="154686" y="5333"/>
                </a:lnTo>
                <a:lnTo>
                  <a:pt x="156210" y="7619"/>
                </a:lnTo>
                <a:lnTo>
                  <a:pt x="198139" y="34241"/>
                </a:lnTo>
                <a:lnTo>
                  <a:pt x="204216" y="30479"/>
                </a:lnTo>
                <a:lnTo>
                  <a:pt x="208957" y="30479"/>
                </a:lnTo>
                <a:lnTo>
                  <a:pt x="208580" y="30237"/>
                </a:lnTo>
                <a:lnTo>
                  <a:pt x="206502" y="29717"/>
                </a:lnTo>
                <a:lnTo>
                  <a:pt x="207771" y="29717"/>
                </a:lnTo>
                <a:lnTo>
                  <a:pt x="161544" y="0"/>
                </a:lnTo>
                <a:close/>
              </a:path>
              <a:path w="215264" h="68579">
                <a:moveTo>
                  <a:pt x="208580" y="30237"/>
                </a:moveTo>
                <a:lnTo>
                  <a:pt x="209755" y="30992"/>
                </a:lnTo>
                <a:lnTo>
                  <a:pt x="209550" y="30479"/>
                </a:lnTo>
                <a:lnTo>
                  <a:pt x="208580" y="30237"/>
                </a:lnTo>
                <a:close/>
              </a:path>
              <a:path w="215264" h="68579">
                <a:moveTo>
                  <a:pt x="207771" y="29717"/>
                </a:moveTo>
                <a:lnTo>
                  <a:pt x="206502" y="29717"/>
                </a:lnTo>
                <a:lnTo>
                  <a:pt x="208580" y="30237"/>
                </a:lnTo>
                <a:lnTo>
                  <a:pt x="207771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2944072" y="4866639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3439689" y="4866639"/>
            <a:ext cx="440178" cy="220398"/>
          </a:xfrm>
          <a:custGeom>
            <a:avLst/>
            <a:gdLst/>
            <a:ahLst/>
            <a:cxnLst/>
            <a:rect l="l" t="t" r="r" b="b"/>
            <a:pathLst>
              <a:path w="452754" h="226695">
                <a:moveTo>
                  <a:pt x="452627" y="0"/>
                </a:moveTo>
                <a:lnTo>
                  <a:pt x="0" y="0"/>
                </a:lnTo>
                <a:lnTo>
                  <a:pt x="0" y="226313"/>
                </a:lnTo>
                <a:lnTo>
                  <a:pt x="452627" y="226313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3770100" y="4866639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3550072" y="4866639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4044951" y="4866639"/>
            <a:ext cx="440178" cy="220398"/>
          </a:xfrm>
          <a:custGeom>
            <a:avLst/>
            <a:gdLst/>
            <a:ahLst/>
            <a:cxnLst/>
            <a:rect l="l" t="t" r="r" b="b"/>
            <a:pathLst>
              <a:path w="452754" h="226695">
                <a:moveTo>
                  <a:pt x="452627" y="0"/>
                </a:moveTo>
                <a:lnTo>
                  <a:pt x="0" y="0"/>
                </a:lnTo>
                <a:lnTo>
                  <a:pt x="0" y="226313"/>
                </a:lnTo>
                <a:lnTo>
                  <a:pt x="452627" y="226313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4375361" y="4866639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4425738" y="4888865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79">
                <a:moveTo>
                  <a:pt x="198901" y="34241"/>
                </a:moveTo>
                <a:lnTo>
                  <a:pt x="156972" y="60198"/>
                </a:lnTo>
                <a:lnTo>
                  <a:pt x="154686" y="63245"/>
                </a:lnTo>
                <a:lnTo>
                  <a:pt x="155448" y="66293"/>
                </a:lnTo>
                <a:lnTo>
                  <a:pt x="158496" y="68579"/>
                </a:lnTo>
                <a:lnTo>
                  <a:pt x="161544" y="67817"/>
                </a:lnTo>
                <a:lnTo>
                  <a:pt x="209498" y="38100"/>
                </a:lnTo>
                <a:lnTo>
                  <a:pt x="204977" y="38100"/>
                </a:lnTo>
                <a:lnTo>
                  <a:pt x="198901" y="34241"/>
                </a:lnTo>
                <a:close/>
              </a:path>
              <a:path w="215900" h="68579">
                <a:moveTo>
                  <a:pt x="191776" y="29717"/>
                </a:moveTo>
                <a:lnTo>
                  <a:pt x="4572" y="29717"/>
                </a:lnTo>
                <a:lnTo>
                  <a:pt x="1524" y="30479"/>
                </a:lnTo>
                <a:lnTo>
                  <a:pt x="0" y="34289"/>
                </a:lnTo>
                <a:lnTo>
                  <a:pt x="1524" y="37337"/>
                </a:lnTo>
                <a:lnTo>
                  <a:pt x="4572" y="38100"/>
                </a:lnTo>
                <a:lnTo>
                  <a:pt x="192668" y="38100"/>
                </a:lnTo>
                <a:lnTo>
                  <a:pt x="198901" y="34241"/>
                </a:lnTo>
                <a:lnTo>
                  <a:pt x="191776" y="29717"/>
                </a:lnTo>
                <a:close/>
              </a:path>
              <a:path w="215900" h="68579">
                <a:moveTo>
                  <a:pt x="204977" y="30479"/>
                </a:moveTo>
                <a:lnTo>
                  <a:pt x="198901" y="34241"/>
                </a:lnTo>
                <a:lnTo>
                  <a:pt x="204977" y="38100"/>
                </a:lnTo>
                <a:lnTo>
                  <a:pt x="204977" y="30479"/>
                </a:lnTo>
                <a:close/>
              </a:path>
              <a:path w="215900" h="68579">
                <a:moveTo>
                  <a:pt x="209634" y="30479"/>
                </a:moveTo>
                <a:lnTo>
                  <a:pt x="204977" y="30479"/>
                </a:lnTo>
                <a:lnTo>
                  <a:pt x="204977" y="38100"/>
                </a:lnTo>
                <a:lnTo>
                  <a:pt x="207263" y="38100"/>
                </a:lnTo>
                <a:lnTo>
                  <a:pt x="210312" y="37337"/>
                </a:lnTo>
                <a:lnTo>
                  <a:pt x="211836" y="34289"/>
                </a:lnTo>
                <a:lnTo>
                  <a:pt x="210542" y="31055"/>
                </a:lnTo>
                <a:lnTo>
                  <a:pt x="209634" y="30479"/>
                </a:lnTo>
                <a:close/>
              </a:path>
              <a:path w="215900" h="68579">
                <a:moveTo>
                  <a:pt x="210542" y="31055"/>
                </a:moveTo>
                <a:lnTo>
                  <a:pt x="211836" y="34289"/>
                </a:lnTo>
                <a:lnTo>
                  <a:pt x="210312" y="37337"/>
                </a:lnTo>
                <a:lnTo>
                  <a:pt x="207263" y="38100"/>
                </a:lnTo>
                <a:lnTo>
                  <a:pt x="209498" y="38100"/>
                </a:lnTo>
                <a:lnTo>
                  <a:pt x="215646" y="34289"/>
                </a:lnTo>
                <a:lnTo>
                  <a:pt x="210542" y="31055"/>
                </a:lnTo>
                <a:close/>
              </a:path>
              <a:path w="215900" h="68579">
                <a:moveTo>
                  <a:pt x="161544" y="0"/>
                </a:moveTo>
                <a:lnTo>
                  <a:pt x="158496" y="0"/>
                </a:lnTo>
                <a:lnTo>
                  <a:pt x="155448" y="1524"/>
                </a:lnTo>
                <a:lnTo>
                  <a:pt x="154686" y="5333"/>
                </a:lnTo>
                <a:lnTo>
                  <a:pt x="156972" y="7619"/>
                </a:lnTo>
                <a:lnTo>
                  <a:pt x="198901" y="34241"/>
                </a:lnTo>
                <a:lnTo>
                  <a:pt x="204977" y="30479"/>
                </a:lnTo>
                <a:lnTo>
                  <a:pt x="209634" y="30479"/>
                </a:lnTo>
                <a:lnTo>
                  <a:pt x="209193" y="30200"/>
                </a:lnTo>
                <a:lnTo>
                  <a:pt x="207263" y="29717"/>
                </a:lnTo>
                <a:lnTo>
                  <a:pt x="208432" y="29717"/>
                </a:lnTo>
                <a:lnTo>
                  <a:pt x="161544" y="0"/>
                </a:lnTo>
                <a:close/>
              </a:path>
              <a:path w="215900" h="68579">
                <a:moveTo>
                  <a:pt x="209193" y="30200"/>
                </a:moveTo>
                <a:lnTo>
                  <a:pt x="210542" y="31055"/>
                </a:lnTo>
                <a:lnTo>
                  <a:pt x="210312" y="30479"/>
                </a:lnTo>
                <a:lnTo>
                  <a:pt x="209193" y="30200"/>
                </a:lnTo>
                <a:close/>
              </a:path>
              <a:path w="215900" h="68579">
                <a:moveTo>
                  <a:pt x="208432" y="29717"/>
                </a:moveTo>
                <a:lnTo>
                  <a:pt x="207263" y="29717"/>
                </a:lnTo>
                <a:lnTo>
                  <a:pt x="209193" y="30200"/>
                </a:lnTo>
                <a:lnTo>
                  <a:pt x="208432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4155334" y="4866639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4650210" y="4866639"/>
            <a:ext cx="440796" cy="220398"/>
          </a:xfrm>
          <a:custGeom>
            <a:avLst/>
            <a:gdLst/>
            <a:ahLst/>
            <a:cxnLst/>
            <a:rect l="l" t="t" r="r" b="b"/>
            <a:pathLst>
              <a:path w="453389" h="226695">
                <a:moveTo>
                  <a:pt x="453389" y="0"/>
                </a:moveTo>
                <a:lnTo>
                  <a:pt x="0" y="0"/>
                </a:lnTo>
                <a:lnTo>
                  <a:pt x="0" y="226313"/>
                </a:lnTo>
                <a:lnTo>
                  <a:pt x="453389" y="226313"/>
                </a:lnTo>
                <a:lnTo>
                  <a:pt x="45338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4980623" y="4866639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5030998" y="4888865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79">
                <a:moveTo>
                  <a:pt x="198901" y="34241"/>
                </a:moveTo>
                <a:lnTo>
                  <a:pt x="156972" y="60198"/>
                </a:lnTo>
                <a:lnTo>
                  <a:pt x="154686" y="63245"/>
                </a:lnTo>
                <a:lnTo>
                  <a:pt x="155448" y="66293"/>
                </a:lnTo>
                <a:lnTo>
                  <a:pt x="158496" y="68579"/>
                </a:lnTo>
                <a:lnTo>
                  <a:pt x="161544" y="67817"/>
                </a:lnTo>
                <a:lnTo>
                  <a:pt x="209498" y="38100"/>
                </a:lnTo>
                <a:lnTo>
                  <a:pt x="204978" y="38100"/>
                </a:lnTo>
                <a:lnTo>
                  <a:pt x="198901" y="34241"/>
                </a:lnTo>
                <a:close/>
              </a:path>
              <a:path w="215900" h="68579">
                <a:moveTo>
                  <a:pt x="191776" y="29717"/>
                </a:moveTo>
                <a:lnTo>
                  <a:pt x="4572" y="29717"/>
                </a:lnTo>
                <a:lnTo>
                  <a:pt x="1524" y="30479"/>
                </a:lnTo>
                <a:lnTo>
                  <a:pt x="0" y="34289"/>
                </a:lnTo>
                <a:lnTo>
                  <a:pt x="1524" y="37337"/>
                </a:lnTo>
                <a:lnTo>
                  <a:pt x="4572" y="38100"/>
                </a:lnTo>
                <a:lnTo>
                  <a:pt x="192668" y="38100"/>
                </a:lnTo>
                <a:lnTo>
                  <a:pt x="198901" y="34241"/>
                </a:lnTo>
                <a:lnTo>
                  <a:pt x="191776" y="29717"/>
                </a:lnTo>
                <a:close/>
              </a:path>
              <a:path w="215900" h="68579">
                <a:moveTo>
                  <a:pt x="204978" y="30479"/>
                </a:moveTo>
                <a:lnTo>
                  <a:pt x="198901" y="34241"/>
                </a:lnTo>
                <a:lnTo>
                  <a:pt x="204978" y="38100"/>
                </a:lnTo>
                <a:lnTo>
                  <a:pt x="204978" y="30479"/>
                </a:lnTo>
                <a:close/>
              </a:path>
              <a:path w="215900" h="68579">
                <a:moveTo>
                  <a:pt x="209634" y="30479"/>
                </a:moveTo>
                <a:lnTo>
                  <a:pt x="204978" y="30479"/>
                </a:lnTo>
                <a:lnTo>
                  <a:pt x="204978" y="38100"/>
                </a:lnTo>
                <a:lnTo>
                  <a:pt x="207263" y="38100"/>
                </a:lnTo>
                <a:lnTo>
                  <a:pt x="210312" y="37337"/>
                </a:lnTo>
                <a:lnTo>
                  <a:pt x="211836" y="34289"/>
                </a:lnTo>
                <a:lnTo>
                  <a:pt x="210542" y="31055"/>
                </a:lnTo>
                <a:lnTo>
                  <a:pt x="209634" y="30479"/>
                </a:lnTo>
                <a:close/>
              </a:path>
              <a:path w="215900" h="68579">
                <a:moveTo>
                  <a:pt x="210542" y="31055"/>
                </a:moveTo>
                <a:lnTo>
                  <a:pt x="211836" y="34289"/>
                </a:lnTo>
                <a:lnTo>
                  <a:pt x="210312" y="37337"/>
                </a:lnTo>
                <a:lnTo>
                  <a:pt x="207263" y="38100"/>
                </a:lnTo>
                <a:lnTo>
                  <a:pt x="209498" y="38100"/>
                </a:lnTo>
                <a:lnTo>
                  <a:pt x="215646" y="34289"/>
                </a:lnTo>
                <a:lnTo>
                  <a:pt x="210542" y="31055"/>
                </a:lnTo>
                <a:close/>
              </a:path>
              <a:path w="215900" h="68579">
                <a:moveTo>
                  <a:pt x="161544" y="0"/>
                </a:moveTo>
                <a:lnTo>
                  <a:pt x="158496" y="0"/>
                </a:lnTo>
                <a:lnTo>
                  <a:pt x="155448" y="1524"/>
                </a:lnTo>
                <a:lnTo>
                  <a:pt x="154686" y="5333"/>
                </a:lnTo>
                <a:lnTo>
                  <a:pt x="156972" y="7619"/>
                </a:lnTo>
                <a:lnTo>
                  <a:pt x="198901" y="34241"/>
                </a:lnTo>
                <a:lnTo>
                  <a:pt x="204978" y="30479"/>
                </a:lnTo>
                <a:lnTo>
                  <a:pt x="209634" y="30479"/>
                </a:lnTo>
                <a:lnTo>
                  <a:pt x="209193" y="30200"/>
                </a:lnTo>
                <a:lnTo>
                  <a:pt x="207263" y="29717"/>
                </a:lnTo>
                <a:lnTo>
                  <a:pt x="208432" y="29717"/>
                </a:lnTo>
                <a:lnTo>
                  <a:pt x="161544" y="0"/>
                </a:lnTo>
                <a:close/>
              </a:path>
              <a:path w="215900" h="68579">
                <a:moveTo>
                  <a:pt x="209193" y="30200"/>
                </a:moveTo>
                <a:lnTo>
                  <a:pt x="210542" y="31055"/>
                </a:lnTo>
                <a:lnTo>
                  <a:pt x="210312" y="30479"/>
                </a:lnTo>
                <a:lnTo>
                  <a:pt x="209193" y="30200"/>
                </a:lnTo>
                <a:close/>
              </a:path>
              <a:path w="215900" h="68579">
                <a:moveTo>
                  <a:pt x="208432" y="29717"/>
                </a:moveTo>
                <a:lnTo>
                  <a:pt x="207263" y="29717"/>
                </a:lnTo>
                <a:lnTo>
                  <a:pt x="209193" y="30200"/>
                </a:lnTo>
                <a:lnTo>
                  <a:pt x="208432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4759854" y="4866639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 txBox="1"/>
          <p:nvPr/>
        </p:nvSpPr>
        <p:spPr>
          <a:xfrm>
            <a:off x="2983582" y="489380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588095" y="489380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208917" y="489380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814181" y="489380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216574" y="4874048"/>
            <a:ext cx="135202" cy="205580"/>
          </a:xfrm>
          <a:custGeom>
            <a:avLst/>
            <a:gdLst/>
            <a:ahLst/>
            <a:cxnLst/>
            <a:rect l="l" t="t" r="r" b="b"/>
            <a:pathLst>
              <a:path w="139064" h="211454">
                <a:moveTo>
                  <a:pt x="138683" y="0"/>
                </a:moveTo>
                <a:lnTo>
                  <a:pt x="0" y="211073"/>
                </a:lnTo>
              </a:path>
            </a:pathLst>
          </a:custGeom>
          <a:ln w="26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 txBox="1"/>
          <p:nvPr/>
        </p:nvSpPr>
        <p:spPr>
          <a:xfrm>
            <a:off x="1680457" y="4890099"/>
            <a:ext cx="2876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head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058776" y="4960725"/>
            <a:ext cx="155575" cy="69762"/>
          </a:xfrm>
          <a:custGeom>
            <a:avLst/>
            <a:gdLst/>
            <a:ahLst/>
            <a:cxnLst/>
            <a:rect l="l" t="t" r="r" b="b"/>
            <a:pathLst>
              <a:path w="160019" h="71754">
                <a:moveTo>
                  <a:pt x="88391" y="40289"/>
                </a:moveTo>
                <a:lnTo>
                  <a:pt x="88391" y="71627"/>
                </a:lnTo>
                <a:lnTo>
                  <a:pt x="150875" y="40386"/>
                </a:lnTo>
                <a:lnTo>
                  <a:pt x="100583" y="40386"/>
                </a:lnTo>
                <a:lnTo>
                  <a:pt x="88391" y="40289"/>
                </a:lnTo>
                <a:close/>
              </a:path>
              <a:path w="160019" h="71754">
                <a:moveTo>
                  <a:pt x="88391" y="0"/>
                </a:moveTo>
                <a:lnTo>
                  <a:pt x="88391" y="40289"/>
                </a:lnTo>
                <a:lnTo>
                  <a:pt x="100583" y="40386"/>
                </a:lnTo>
                <a:lnTo>
                  <a:pt x="103631" y="38862"/>
                </a:lnTo>
                <a:lnTo>
                  <a:pt x="105156" y="35813"/>
                </a:lnTo>
                <a:lnTo>
                  <a:pt x="103631" y="32765"/>
                </a:lnTo>
                <a:lnTo>
                  <a:pt x="100583" y="31241"/>
                </a:lnTo>
                <a:lnTo>
                  <a:pt x="150875" y="31241"/>
                </a:lnTo>
                <a:lnTo>
                  <a:pt x="88391" y="0"/>
                </a:lnTo>
                <a:close/>
              </a:path>
              <a:path w="160019" h="71754">
                <a:moveTo>
                  <a:pt x="150875" y="31241"/>
                </a:moveTo>
                <a:lnTo>
                  <a:pt x="100583" y="31241"/>
                </a:lnTo>
                <a:lnTo>
                  <a:pt x="103631" y="32765"/>
                </a:lnTo>
                <a:lnTo>
                  <a:pt x="105156" y="35813"/>
                </a:lnTo>
                <a:lnTo>
                  <a:pt x="103631" y="38862"/>
                </a:lnTo>
                <a:lnTo>
                  <a:pt x="100583" y="40386"/>
                </a:lnTo>
                <a:lnTo>
                  <a:pt x="150875" y="40386"/>
                </a:lnTo>
                <a:lnTo>
                  <a:pt x="160019" y="35813"/>
                </a:lnTo>
                <a:lnTo>
                  <a:pt x="150875" y="31241"/>
                </a:lnTo>
                <a:close/>
              </a:path>
              <a:path w="160019" h="71754">
                <a:moveTo>
                  <a:pt x="88391" y="31241"/>
                </a:moveTo>
                <a:lnTo>
                  <a:pt x="4571" y="31241"/>
                </a:lnTo>
                <a:lnTo>
                  <a:pt x="1524" y="32003"/>
                </a:lnTo>
                <a:lnTo>
                  <a:pt x="0" y="35051"/>
                </a:lnTo>
                <a:lnTo>
                  <a:pt x="1524" y="38862"/>
                </a:lnTo>
                <a:lnTo>
                  <a:pt x="4571" y="39624"/>
                </a:lnTo>
                <a:lnTo>
                  <a:pt x="88391" y="40289"/>
                </a:lnTo>
                <a:lnTo>
                  <a:pt x="88391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 txBox="1"/>
          <p:nvPr/>
        </p:nvSpPr>
        <p:spPr>
          <a:xfrm>
            <a:off x="1352267" y="868857"/>
            <a:ext cx="4852458" cy="3724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1. 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going back,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usually  </a:t>
            </a:r>
            <a:r>
              <a:rPr sz="1069" spc="10" dirty="0">
                <a:latin typeface="Times New Roman"/>
                <a:cs typeface="Times New Roman"/>
              </a:rPr>
              <a:t>take the help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prevNode </a:t>
            </a:r>
            <a:r>
              <a:rPr sz="1069" spc="5" dirty="0">
                <a:latin typeface="Times New Roman"/>
                <a:cs typeface="Times New Roman"/>
              </a:rPr>
              <a:t>pointer. </a:t>
            </a:r>
            <a:r>
              <a:rPr sz="1069" spc="10" dirty="0">
                <a:latin typeface="Times New Roman"/>
                <a:cs typeface="Times New Roman"/>
              </a:rPr>
              <a:t>So we can go </a:t>
            </a:r>
            <a:r>
              <a:rPr sz="1069" spc="5" dirty="0">
                <a:latin typeface="Times New Roman"/>
                <a:cs typeface="Times New Roman"/>
              </a:rPr>
              <a:t>to the previous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the node  with value 7 and then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with value </a:t>
            </a:r>
            <a:r>
              <a:rPr sz="1069" spc="10" dirty="0">
                <a:latin typeface="Times New Roman"/>
                <a:cs typeface="Times New Roman"/>
              </a:rPr>
              <a:t>8 and so </a:t>
            </a:r>
            <a:r>
              <a:rPr sz="1069" spc="5" dirty="0">
                <a:latin typeface="Times New Roman"/>
                <a:cs typeface="Times New Roman"/>
              </a:rPr>
              <a:t>on. In this </a:t>
            </a:r>
            <a:r>
              <a:rPr sz="1069" spc="15" dirty="0">
                <a:latin typeface="Times New Roman"/>
                <a:cs typeface="Times New Roman"/>
              </a:rPr>
              <a:t>way, </a:t>
            </a:r>
            <a:r>
              <a:rPr sz="1069" spc="10" dirty="0">
                <a:latin typeface="Times New Roman"/>
                <a:cs typeface="Times New Roman"/>
              </a:rPr>
              <a:t>we can </a:t>
            </a:r>
            <a:r>
              <a:rPr sz="1069" spc="5" dirty="0">
                <a:latin typeface="Times New Roman"/>
                <a:cs typeface="Times New Roman"/>
              </a:rPr>
              <a:t>traverse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from the end to </a:t>
            </a:r>
            <a:r>
              <a:rPr sz="1069" dirty="0">
                <a:latin typeface="Times New Roman"/>
                <a:cs typeface="Times New Roman"/>
              </a:rPr>
              <a:t>start.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move </a:t>
            </a:r>
            <a:r>
              <a:rPr sz="1069" spc="5" dirty="0">
                <a:latin typeface="Times New Roman"/>
                <a:cs typeface="Times New Roman"/>
              </a:rPr>
              <a:t>forward or backward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doubly-link list  very easily.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developed </a:t>
            </a:r>
            <a:r>
              <a:rPr sz="1069" spc="5" dirty="0">
                <a:latin typeface="Times New Roman"/>
                <a:cs typeface="Times New Roman"/>
              </a:rPr>
              <a:t>this facility for the users to </a:t>
            </a:r>
            <a:r>
              <a:rPr sz="1069" spc="10" dirty="0">
                <a:latin typeface="Times New Roman"/>
                <a:cs typeface="Times New Roman"/>
              </a:rPr>
              <a:t>move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easily.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Let’s discuss other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doubly-linked </a:t>
            </a:r>
            <a:r>
              <a:rPr sz="1069" spc="5" dirty="0">
                <a:latin typeface="Times New Roman"/>
                <a:cs typeface="Times New Roman"/>
              </a:rPr>
              <a:t>list. Suppose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created </a:t>
            </a:r>
            <a:r>
              <a:rPr sz="1069" spc="10" dirty="0">
                <a:latin typeface="Times New Roman"/>
                <a:cs typeface="Times New Roman"/>
              </a:rPr>
              <a:t>a new  node from the </a:t>
            </a:r>
            <a:r>
              <a:rPr sz="1069" spc="5" dirty="0">
                <a:latin typeface="Times New Roman"/>
                <a:cs typeface="Times New Roman"/>
              </a:rPr>
              <a:t>factory with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9.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request the node </a:t>
            </a:r>
            <a:r>
              <a:rPr sz="1069" spc="5" dirty="0">
                <a:latin typeface="Times New Roman"/>
                <a:cs typeface="Times New Roman"/>
              </a:rPr>
              <a:t>factory to 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 </a:t>
            </a:r>
            <a:r>
              <a:rPr sz="1069" spc="5" dirty="0">
                <a:latin typeface="Times New Roman"/>
                <a:cs typeface="Times New Roman"/>
              </a:rPr>
              <a:t>object using </a:t>
            </a:r>
            <a:r>
              <a:rPr sz="1069" spc="10" dirty="0">
                <a:latin typeface="Times New Roman"/>
                <a:cs typeface="Times New Roman"/>
              </a:rPr>
              <a:t>new keyword. The newly </a:t>
            </a:r>
            <a:r>
              <a:rPr sz="1069" spc="5" dirty="0">
                <a:latin typeface="Times New Roman"/>
                <a:cs typeface="Times New Roman"/>
              </a:rPr>
              <a:t>created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contains three fields i.e. </a:t>
            </a:r>
            <a:r>
              <a:rPr sz="1069" i="1" spc="5" dirty="0">
                <a:latin typeface="Times New Roman"/>
                <a:cs typeface="Times New Roman"/>
              </a:rPr>
              <a:t>object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prevNode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nextNode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store </a:t>
            </a:r>
            <a:r>
              <a:rPr sz="1069" spc="10" dirty="0">
                <a:latin typeface="Times New Roman"/>
                <a:cs typeface="Times New Roman"/>
              </a:rPr>
              <a:t>9 into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spc="10" dirty="0">
                <a:latin typeface="Times New Roman"/>
                <a:cs typeface="Times New Roman"/>
              </a:rPr>
              <a:t>and connect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chain.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how the </a:t>
            </a:r>
            <a:r>
              <a:rPr sz="1069" spc="5" dirty="0">
                <a:latin typeface="Times New Roman"/>
                <a:cs typeface="Times New Roman"/>
              </a:rPr>
              <a:t>pointers are manipulated to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that. </a:t>
            </a:r>
            <a:r>
              <a:rPr sz="1069" spc="10" dirty="0">
                <a:latin typeface="Times New Roman"/>
                <a:cs typeface="Times New Roman"/>
              </a:rPr>
              <a:t>Consider the above  </a:t>
            </a:r>
            <a:r>
              <a:rPr sz="1069" spc="5" dirty="0">
                <a:latin typeface="Times New Roman"/>
                <a:cs typeface="Times New Roman"/>
              </a:rPr>
              <a:t>diagram,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pointing at the </a:t>
            </a:r>
            <a:r>
              <a:rPr sz="1069" spc="10" dirty="0">
                <a:latin typeface="Times New Roman"/>
                <a:cs typeface="Times New Roman"/>
              </a:rPr>
              <a:t>node with value </a:t>
            </a:r>
            <a:r>
              <a:rPr sz="1069" spc="5" dirty="0">
                <a:latin typeface="Times New Roman"/>
                <a:cs typeface="Times New Roman"/>
              </a:rPr>
              <a:t>6.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new node </a:t>
            </a:r>
            <a:r>
              <a:rPr sz="1069" spc="5" dirty="0">
                <a:latin typeface="Times New Roman"/>
                <a:cs typeface="Times New Roman"/>
              </a:rPr>
              <a:t>will be  inserted </a:t>
            </a:r>
            <a:r>
              <a:rPr sz="1069" spc="10" dirty="0">
                <a:latin typeface="Times New Roman"/>
                <a:cs typeface="Times New Roman"/>
              </a:rPr>
              <a:t>between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with value 6 and the one with value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8.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first </a:t>
            </a:r>
            <a:r>
              <a:rPr sz="1069" spc="5" dirty="0">
                <a:latin typeface="Times New Roman"/>
                <a:cs typeface="Times New Roman"/>
              </a:rPr>
              <a:t>step,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assign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address 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value 8 to the </a:t>
            </a:r>
            <a:r>
              <a:rPr sz="1069" i="1" spc="10" dirty="0">
                <a:latin typeface="Times New Roman"/>
                <a:cs typeface="Times New Roman"/>
              </a:rPr>
              <a:t>nextNode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new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430908"/>
            <a:r>
              <a:rPr sz="1069" spc="10" dirty="0">
                <a:latin typeface="Times New Roman"/>
                <a:cs typeface="Times New Roman"/>
              </a:rPr>
              <a:t>newNode-&gt;setNext( current-&gt;getNext()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312">
              <a:latin typeface="Times New Roman"/>
              <a:cs typeface="Times New Roman"/>
            </a:endParaRPr>
          </a:p>
          <a:p>
            <a:pPr marR="266077" algn="ctr"/>
            <a:r>
              <a:rPr sz="1069" spc="10" dirty="0">
                <a:latin typeface="Times New Roman"/>
                <a:cs typeface="Times New Roman"/>
              </a:rPr>
              <a:t>current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624897" y="4555490"/>
            <a:ext cx="69762" cy="279665"/>
          </a:xfrm>
          <a:custGeom>
            <a:avLst/>
            <a:gdLst/>
            <a:ahLst/>
            <a:cxnLst/>
            <a:rect l="l" t="t" r="r" b="b"/>
            <a:pathLst>
              <a:path w="71754" h="287654">
                <a:moveTo>
                  <a:pt x="31242" y="215645"/>
                </a:moveTo>
                <a:lnTo>
                  <a:pt x="0" y="215645"/>
                </a:lnTo>
                <a:lnTo>
                  <a:pt x="35813" y="287274"/>
                </a:lnTo>
                <a:lnTo>
                  <a:pt x="63626" y="231648"/>
                </a:lnTo>
                <a:lnTo>
                  <a:pt x="35813" y="231648"/>
                </a:lnTo>
                <a:lnTo>
                  <a:pt x="32766" y="230886"/>
                </a:lnTo>
                <a:lnTo>
                  <a:pt x="31242" y="227837"/>
                </a:lnTo>
                <a:lnTo>
                  <a:pt x="31242" y="215645"/>
                </a:lnTo>
                <a:close/>
              </a:path>
              <a:path w="71754" h="287654">
                <a:moveTo>
                  <a:pt x="35813" y="0"/>
                </a:moveTo>
                <a:lnTo>
                  <a:pt x="32766" y="762"/>
                </a:lnTo>
                <a:lnTo>
                  <a:pt x="31242" y="3810"/>
                </a:lnTo>
                <a:lnTo>
                  <a:pt x="31242" y="227837"/>
                </a:lnTo>
                <a:lnTo>
                  <a:pt x="32766" y="230886"/>
                </a:lnTo>
                <a:lnTo>
                  <a:pt x="35813" y="231648"/>
                </a:lnTo>
                <a:lnTo>
                  <a:pt x="38862" y="230886"/>
                </a:lnTo>
                <a:lnTo>
                  <a:pt x="40386" y="227837"/>
                </a:lnTo>
                <a:lnTo>
                  <a:pt x="40386" y="3810"/>
                </a:lnTo>
                <a:lnTo>
                  <a:pt x="38862" y="762"/>
                </a:lnTo>
                <a:lnTo>
                  <a:pt x="35813" y="0"/>
                </a:lnTo>
                <a:close/>
              </a:path>
              <a:path w="71754" h="287654">
                <a:moveTo>
                  <a:pt x="71628" y="215645"/>
                </a:moveTo>
                <a:lnTo>
                  <a:pt x="40386" y="215645"/>
                </a:lnTo>
                <a:lnTo>
                  <a:pt x="40386" y="227837"/>
                </a:lnTo>
                <a:lnTo>
                  <a:pt x="38862" y="230886"/>
                </a:lnTo>
                <a:lnTo>
                  <a:pt x="35813" y="231648"/>
                </a:lnTo>
                <a:lnTo>
                  <a:pt x="63626" y="231648"/>
                </a:lnTo>
                <a:lnTo>
                  <a:pt x="71628" y="215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2684039" y="4998507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79">
                <a:moveTo>
                  <a:pt x="57912" y="0"/>
                </a:moveTo>
                <a:lnTo>
                  <a:pt x="54101" y="762"/>
                </a:lnTo>
                <a:lnTo>
                  <a:pt x="0" y="34289"/>
                </a:lnTo>
                <a:lnTo>
                  <a:pt x="54101" y="67817"/>
                </a:lnTo>
                <a:lnTo>
                  <a:pt x="57912" y="68579"/>
                </a:lnTo>
                <a:lnTo>
                  <a:pt x="60198" y="66293"/>
                </a:lnTo>
                <a:lnTo>
                  <a:pt x="60960" y="63245"/>
                </a:lnTo>
                <a:lnTo>
                  <a:pt x="58674" y="60198"/>
                </a:lnTo>
                <a:lnTo>
                  <a:pt x="24755" y="38862"/>
                </a:lnTo>
                <a:lnTo>
                  <a:pt x="8381" y="38862"/>
                </a:lnTo>
                <a:lnTo>
                  <a:pt x="5334" y="37337"/>
                </a:lnTo>
                <a:lnTo>
                  <a:pt x="4572" y="34289"/>
                </a:lnTo>
                <a:lnTo>
                  <a:pt x="5334" y="31241"/>
                </a:lnTo>
                <a:lnTo>
                  <a:pt x="8381" y="29717"/>
                </a:lnTo>
                <a:lnTo>
                  <a:pt x="24755" y="29717"/>
                </a:lnTo>
                <a:lnTo>
                  <a:pt x="58674" y="8381"/>
                </a:lnTo>
                <a:lnTo>
                  <a:pt x="60960" y="5334"/>
                </a:lnTo>
                <a:lnTo>
                  <a:pt x="60198" y="1524"/>
                </a:lnTo>
                <a:lnTo>
                  <a:pt x="57912" y="0"/>
                </a:lnTo>
                <a:close/>
              </a:path>
              <a:path w="215900" h="68579">
                <a:moveTo>
                  <a:pt x="24755" y="29717"/>
                </a:moveTo>
                <a:lnTo>
                  <a:pt x="8381" y="29717"/>
                </a:lnTo>
                <a:lnTo>
                  <a:pt x="5334" y="31241"/>
                </a:lnTo>
                <a:lnTo>
                  <a:pt x="4572" y="34289"/>
                </a:lnTo>
                <a:lnTo>
                  <a:pt x="5334" y="37337"/>
                </a:lnTo>
                <a:lnTo>
                  <a:pt x="8381" y="38862"/>
                </a:lnTo>
                <a:lnTo>
                  <a:pt x="24755" y="38862"/>
                </a:lnTo>
                <a:lnTo>
                  <a:pt x="23543" y="38100"/>
                </a:lnTo>
                <a:lnTo>
                  <a:pt x="11430" y="38100"/>
                </a:lnTo>
                <a:lnTo>
                  <a:pt x="11430" y="30479"/>
                </a:lnTo>
                <a:lnTo>
                  <a:pt x="23543" y="30479"/>
                </a:lnTo>
                <a:lnTo>
                  <a:pt x="24755" y="29717"/>
                </a:lnTo>
                <a:close/>
              </a:path>
              <a:path w="215900" h="68579">
                <a:moveTo>
                  <a:pt x="211074" y="29717"/>
                </a:moveTo>
                <a:lnTo>
                  <a:pt x="24755" y="29717"/>
                </a:lnTo>
                <a:lnTo>
                  <a:pt x="17486" y="34289"/>
                </a:lnTo>
                <a:lnTo>
                  <a:pt x="24755" y="38862"/>
                </a:lnTo>
                <a:lnTo>
                  <a:pt x="211074" y="38862"/>
                </a:lnTo>
                <a:lnTo>
                  <a:pt x="214122" y="37337"/>
                </a:lnTo>
                <a:lnTo>
                  <a:pt x="215646" y="34289"/>
                </a:lnTo>
                <a:lnTo>
                  <a:pt x="214122" y="31241"/>
                </a:lnTo>
                <a:lnTo>
                  <a:pt x="211074" y="29717"/>
                </a:lnTo>
                <a:close/>
              </a:path>
              <a:path w="215900" h="68579">
                <a:moveTo>
                  <a:pt x="11430" y="30479"/>
                </a:moveTo>
                <a:lnTo>
                  <a:pt x="11430" y="38100"/>
                </a:lnTo>
                <a:lnTo>
                  <a:pt x="17486" y="34289"/>
                </a:lnTo>
                <a:lnTo>
                  <a:pt x="11430" y="30479"/>
                </a:lnTo>
                <a:close/>
              </a:path>
              <a:path w="215900" h="68579">
                <a:moveTo>
                  <a:pt x="17486" y="34289"/>
                </a:moveTo>
                <a:lnTo>
                  <a:pt x="11430" y="38100"/>
                </a:lnTo>
                <a:lnTo>
                  <a:pt x="23543" y="38100"/>
                </a:lnTo>
                <a:lnTo>
                  <a:pt x="17486" y="34289"/>
                </a:lnTo>
                <a:close/>
              </a:path>
              <a:path w="215900" h="68579">
                <a:moveTo>
                  <a:pt x="23543" y="30479"/>
                </a:moveTo>
                <a:lnTo>
                  <a:pt x="11430" y="30479"/>
                </a:lnTo>
                <a:lnTo>
                  <a:pt x="17486" y="34289"/>
                </a:lnTo>
                <a:lnTo>
                  <a:pt x="23543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3289299" y="4998507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79">
                <a:moveTo>
                  <a:pt x="57150" y="0"/>
                </a:moveTo>
                <a:lnTo>
                  <a:pt x="54102" y="762"/>
                </a:lnTo>
                <a:lnTo>
                  <a:pt x="0" y="34289"/>
                </a:lnTo>
                <a:lnTo>
                  <a:pt x="54102" y="67817"/>
                </a:lnTo>
                <a:lnTo>
                  <a:pt x="57150" y="68579"/>
                </a:lnTo>
                <a:lnTo>
                  <a:pt x="60198" y="66293"/>
                </a:lnTo>
                <a:lnTo>
                  <a:pt x="60960" y="63245"/>
                </a:lnTo>
                <a:lnTo>
                  <a:pt x="58674" y="60198"/>
                </a:lnTo>
                <a:lnTo>
                  <a:pt x="24208" y="38862"/>
                </a:lnTo>
                <a:lnTo>
                  <a:pt x="8382" y="38862"/>
                </a:lnTo>
                <a:lnTo>
                  <a:pt x="5334" y="37337"/>
                </a:lnTo>
                <a:lnTo>
                  <a:pt x="3810" y="34289"/>
                </a:lnTo>
                <a:lnTo>
                  <a:pt x="5334" y="31241"/>
                </a:lnTo>
                <a:lnTo>
                  <a:pt x="8382" y="29717"/>
                </a:lnTo>
                <a:lnTo>
                  <a:pt x="24208" y="29717"/>
                </a:lnTo>
                <a:lnTo>
                  <a:pt x="58674" y="8381"/>
                </a:lnTo>
                <a:lnTo>
                  <a:pt x="60960" y="5334"/>
                </a:lnTo>
                <a:lnTo>
                  <a:pt x="60198" y="1524"/>
                </a:lnTo>
                <a:lnTo>
                  <a:pt x="57150" y="0"/>
                </a:lnTo>
                <a:close/>
              </a:path>
              <a:path w="215900" h="68579">
                <a:moveTo>
                  <a:pt x="24208" y="29717"/>
                </a:moveTo>
                <a:lnTo>
                  <a:pt x="8382" y="29717"/>
                </a:lnTo>
                <a:lnTo>
                  <a:pt x="5334" y="31241"/>
                </a:lnTo>
                <a:lnTo>
                  <a:pt x="3810" y="34289"/>
                </a:lnTo>
                <a:lnTo>
                  <a:pt x="5334" y="37337"/>
                </a:lnTo>
                <a:lnTo>
                  <a:pt x="8382" y="38862"/>
                </a:lnTo>
                <a:lnTo>
                  <a:pt x="24208" y="38862"/>
                </a:lnTo>
                <a:lnTo>
                  <a:pt x="22977" y="38100"/>
                </a:lnTo>
                <a:lnTo>
                  <a:pt x="10668" y="38100"/>
                </a:lnTo>
                <a:lnTo>
                  <a:pt x="10668" y="30479"/>
                </a:lnTo>
                <a:lnTo>
                  <a:pt x="22977" y="30479"/>
                </a:lnTo>
                <a:lnTo>
                  <a:pt x="24208" y="29717"/>
                </a:lnTo>
                <a:close/>
              </a:path>
              <a:path w="215900" h="68579">
                <a:moveTo>
                  <a:pt x="211074" y="29717"/>
                </a:moveTo>
                <a:lnTo>
                  <a:pt x="24208" y="29717"/>
                </a:lnTo>
                <a:lnTo>
                  <a:pt x="16822" y="34289"/>
                </a:lnTo>
                <a:lnTo>
                  <a:pt x="24208" y="38862"/>
                </a:lnTo>
                <a:lnTo>
                  <a:pt x="211074" y="38862"/>
                </a:lnTo>
                <a:lnTo>
                  <a:pt x="214122" y="37337"/>
                </a:lnTo>
                <a:lnTo>
                  <a:pt x="215646" y="34289"/>
                </a:lnTo>
                <a:lnTo>
                  <a:pt x="214122" y="31241"/>
                </a:lnTo>
                <a:lnTo>
                  <a:pt x="211074" y="29717"/>
                </a:lnTo>
                <a:close/>
              </a:path>
              <a:path w="215900" h="68579">
                <a:moveTo>
                  <a:pt x="10668" y="30479"/>
                </a:moveTo>
                <a:lnTo>
                  <a:pt x="10668" y="38100"/>
                </a:lnTo>
                <a:lnTo>
                  <a:pt x="16822" y="34289"/>
                </a:lnTo>
                <a:lnTo>
                  <a:pt x="10668" y="30479"/>
                </a:lnTo>
                <a:close/>
              </a:path>
              <a:path w="215900" h="68579">
                <a:moveTo>
                  <a:pt x="16822" y="34289"/>
                </a:moveTo>
                <a:lnTo>
                  <a:pt x="10668" y="38100"/>
                </a:lnTo>
                <a:lnTo>
                  <a:pt x="22977" y="38100"/>
                </a:lnTo>
                <a:lnTo>
                  <a:pt x="16822" y="34289"/>
                </a:lnTo>
                <a:close/>
              </a:path>
              <a:path w="215900" h="68579">
                <a:moveTo>
                  <a:pt x="22977" y="30479"/>
                </a:moveTo>
                <a:lnTo>
                  <a:pt x="10668" y="30479"/>
                </a:lnTo>
                <a:lnTo>
                  <a:pt x="16822" y="34289"/>
                </a:lnTo>
                <a:lnTo>
                  <a:pt x="22977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4499822" y="4998507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79">
                <a:moveTo>
                  <a:pt x="57150" y="0"/>
                </a:moveTo>
                <a:lnTo>
                  <a:pt x="54101" y="762"/>
                </a:lnTo>
                <a:lnTo>
                  <a:pt x="0" y="34289"/>
                </a:lnTo>
                <a:lnTo>
                  <a:pt x="54101" y="67817"/>
                </a:lnTo>
                <a:lnTo>
                  <a:pt x="57150" y="68579"/>
                </a:lnTo>
                <a:lnTo>
                  <a:pt x="60198" y="66293"/>
                </a:lnTo>
                <a:lnTo>
                  <a:pt x="60960" y="63245"/>
                </a:lnTo>
                <a:lnTo>
                  <a:pt x="58674" y="60198"/>
                </a:lnTo>
                <a:lnTo>
                  <a:pt x="24208" y="38862"/>
                </a:lnTo>
                <a:lnTo>
                  <a:pt x="8382" y="38862"/>
                </a:lnTo>
                <a:lnTo>
                  <a:pt x="5334" y="37337"/>
                </a:lnTo>
                <a:lnTo>
                  <a:pt x="3810" y="34289"/>
                </a:lnTo>
                <a:lnTo>
                  <a:pt x="5334" y="31241"/>
                </a:lnTo>
                <a:lnTo>
                  <a:pt x="8382" y="29717"/>
                </a:lnTo>
                <a:lnTo>
                  <a:pt x="24208" y="29717"/>
                </a:lnTo>
                <a:lnTo>
                  <a:pt x="58674" y="8381"/>
                </a:lnTo>
                <a:lnTo>
                  <a:pt x="60960" y="5334"/>
                </a:lnTo>
                <a:lnTo>
                  <a:pt x="60198" y="1524"/>
                </a:lnTo>
                <a:lnTo>
                  <a:pt x="57150" y="0"/>
                </a:lnTo>
                <a:close/>
              </a:path>
              <a:path w="215900" h="68579">
                <a:moveTo>
                  <a:pt x="24208" y="29717"/>
                </a:moveTo>
                <a:lnTo>
                  <a:pt x="8382" y="29717"/>
                </a:lnTo>
                <a:lnTo>
                  <a:pt x="5334" y="31241"/>
                </a:lnTo>
                <a:lnTo>
                  <a:pt x="3810" y="34289"/>
                </a:lnTo>
                <a:lnTo>
                  <a:pt x="5334" y="37337"/>
                </a:lnTo>
                <a:lnTo>
                  <a:pt x="8382" y="38862"/>
                </a:lnTo>
                <a:lnTo>
                  <a:pt x="24208" y="38862"/>
                </a:lnTo>
                <a:lnTo>
                  <a:pt x="22977" y="38100"/>
                </a:lnTo>
                <a:lnTo>
                  <a:pt x="10667" y="38100"/>
                </a:lnTo>
                <a:lnTo>
                  <a:pt x="10667" y="30479"/>
                </a:lnTo>
                <a:lnTo>
                  <a:pt x="22977" y="30479"/>
                </a:lnTo>
                <a:lnTo>
                  <a:pt x="24208" y="29717"/>
                </a:lnTo>
                <a:close/>
              </a:path>
              <a:path w="215900" h="68579">
                <a:moveTo>
                  <a:pt x="211074" y="29717"/>
                </a:moveTo>
                <a:lnTo>
                  <a:pt x="24208" y="29717"/>
                </a:lnTo>
                <a:lnTo>
                  <a:pt x="16822" y="34289"/>
                </a:lnTo>
                <a:lnTo>
                  <a:pt x="24208" y="38862"/>
                </a:lnTo>
                <a:lnTo>
                  <a:pt x="211074" y="38862"/>
                </a:lnTo>
                <a:lnTo>
                  <a:pt x="214122" y="37337"/>
                </a:lnTo>
                <a:lnTo>
                  <a:pt x="215646" y="34289"/>
                </a:lnTo>
                <a:lnTo>
                  <a:pt x="214122" y="31241"/>
                </a:lnTo>
                <a:lnTo>
                  <a:pt x="211074" y="29717"/>
                </a:lnTo>
                <a:close/>
              </a:path>
              <a:path w="215900" h="68579">
                <a:moveTo>
                  <a:pt x="10667" y="30479"/>
                </a:moveTo>
                <a:lnTo>
                  <a:pt x="10667" y="38100"/>
                </a:lnTo>
                <a:lnTo>
                  <a:pt x="16822" y="34289"/>
                </a:lnTo>
                <a:lnTo>
                  <a:pt x="10667" y="30479"/>
                </a:lnTo>
                <a:close/>
              </a:path>
              <a:path w="215900" h="68579">
                <a:moveTo>
                  <a:pt x="16822" y="34289"/>
                </a:moveTo>
                <a:lnTo>
                  <a:pt x="10667" y="38100"/>
                </a:lnTo>
                <a:lnTo>
                  <a:pt x="22977" y="38100"/>
                </a:lnTo>
                <a:lnTo>
                  <a:pt x="16822" y="34289"/>
                </a:lnTo>
                <a:close/>
              </a:path>
              <a:path w="215900" h="68579">
                <a:moveTo>
                  <a:pt x="22977" y="30479"/>
                </a:moveTo>
                <a:lnTo>
                  <a:pt x="10667" y="30479"/>
                </a:lnTo>
                <a:lnTo>
                  <a:pt x="16822" y="34289"/>
                </a:lnTo>
                <a:lnTo>
                  <a:pt x="22977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5105822" y="4998507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79">
                <a:moveTo>
                  <a:pt x="57150" y="0"/>
                </a:moveTo>
                <a:lnTo>
                  <a:pt x="54101" y="762"/>
                </a:lnTo>
                <a:lnTo>
                  <a:pt x="0" y="34289"/>
                </a:lnTo>
                <a:lnTo>
                  <a:pt x="54101" y="67817"/>
                </a:lnTo>
                <a:lnTo>
                  <a:pt x="57150" y="68579"/>
                </a:lnTo>
                <a:lnTo>
                  <a:pt x="60198" y="66293"/>
                </a:lnTo>
                <a:lnTo>
                  <a:pt x="60198" y="63245"/>
                </a:lnTo>
                <a:lnTo>
                  <a:pt x="58674" y="60198"/>
                </a:lnTo>
                <a:lnTo>
                  <a:pt x="24208" y="38862"/>
                </a:lnTo>
                <a:lnTo>
                  <a:pt x="8382" y="38862"/>
                </a:lnTo>
                <a:lnTo>
                  <a:pt x="5334" y="37337"/>
                </a:lnTo>
                <a:lnTo>
                  <a:pt x="3810" y="34289"/>
                </a:lnTo>
                <a:lnTo>
                  <a:pt x="5334" y="31241"/>
                </a:lnTo>
                <a:lnTo>
                  <a:pt x="8382" y="29717"/>
                </a:lnTo>
                <a:lnTo>
                  <a:pt x="24208" y="29717"/>
                </a:lnTo>
                <a:lnTo>
                  <a:pt x="58674" y="8381"/>
                </a:lnTo>
                <a:lnTo>
                  <a:pt x="60198" y="5334"/>
                </a:lnTo>
                <a:lnTo>
                  <a:pt x="60198" y="1524"/>
                </a:lnTo>
                <a:lnTo>
                  <a:pt x="57150" y="0"/>
                </a:lnTo>
                <a:close/>
              </a:path>
              <a:path w="215900" h="68579">
                <a:moveTo>
                  <a:pt x="24208" y="29717"/>
                </a:moveTo>
                <a:lnTo>
                  <a:pt x="8382" y="29717"/>
                </a:lnTo>
                <a:lnTo>
                  <a:pt x="5334" y="31241"/>
                </a:lnTo>
                <a:lnTo>
                  <a:pt x="3810" y="34289"/>
                </a:lnTo>
                <a:lnTo>
                  <a:pt x="5334" y="37337"/>
                </a:lnTo>
                <a:lnTo>
                  <a:pt x="8382" y="38862"/>
                </a:lnTo>
                <a:lnTo>
                  <a:pt x="24208" y="38862"/>
                </a:lnTo>
                <a:lnTo>
                  <a:pt x="22977" y="38100"/>
                </a:lnTo>
                <a:lnTo>
                  <a:pt x="10668" y="38100"/>
                </a:lnTo>
                <a:lnTo>
                  <a:pt x="10668" y="30479"/>
                </a:lnTo>
                <a:lnTo>
                  <a:pt x="22977" y="30479"/>
                </a:lnTo>
                <a:lnTo>
                  <a:pt x="24208" y="29717"/>
                </a:lnTo>
                <a:close/>
              </a:path>
              <a:path w="215900" h="68579">
                <a:moveTo>
                  <a:pt x="211074" y="29717"/>
                </a:moveTo>
                <a:lnTo>
                  <a:pt x="24208" y="29717"/>
                </a:lnTo>
                <a:lnTo>
                  <a:pt x="16822" y="34289"/>
                </a:lnTo>
                <a:lnTo>
                  <a:pt x="24208" y="38862"/>
                </a:lnTo>
                <a:lnTo>
                  <a:pt x="211074" y="38862"/>
                </a:lnTo>
                <a:lnTo>
                  <a:pt x="214122" y="37337"/>
                </a:lnTo>
                <a:lnTo>
                  <a:pt x="215646" y="34289"/>
                </a:lnTo>
                <a:lnTo>
                  <a:pt x="214122" y="31241"/>
                </a:lnTo>
                <a:lnTo>
                  <a:pt x="211074" y="29717"/>
                </a:lnTo>
                <a:close/>
              </a:path>
              <a:path w="215900" h="68579">
                <a:moveTo>
                  <a:pt x="10668" y="30479"/>
                </a:moveTo>
                <a:lnTo>
                  <a:pt x="10668" y="38100"/>
                </a:lnTo>
                <a:lnTo>
                  <a:pt x="16822" y="34289"/>
                </a:lnTo>
                <a:lnTo>
                  <a:pt x="10668" y="30479"/>
                </a:lnTo>
                <a:close/>
              </a:path>
              <a:path w="215900" h="68579">
                <a:moveTo>
                  <a:pt x="16822" y="34289"/>
                </a:moveTo>
                <a:lnTo>
                  <a:pt x="10668" y="38100"/>
                </a:lnTo>
                <a:lnTo>
                  <a:pt x="22977" y="38100"/>
                </a:lnTo>
                <a:lnTo>
                  <a:pt x="16822" y="34289"/>
                </a:lnTo>
                <a:close/>
              </a:path>
              <a:path w="215900" h="68579">
                <a:moveTo>
                  <a:pt x="22977" y="30479"/>
                </a:moveTo>
                <a:lnTo>
                  <a:pt x="10668" y="30479"/>
                </a:lnTo>
                <a:lnTo>
                  <a:pt x="16822" y="34289"/>
                </a:lnTo>
                <a:lnTo>
                  <a:pt x="22977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5255472" y="4866639"/>
            <a:ext cx="440178" cy="220398"/>
          </a:xfrm>
          <a:custGeom>
            <a:avLst/>
            <a:gdLst/>
            <a:ahLst/>
            <a:cxnLst/>
            <a:rect l="l" t="t" r="r" b="b"/>
            <a:pathLst>
              <a:path w="452754" h="226695">
                <a:moveTo>
                  <a:pt x="452627" y="0"/>
                </a:moveTo>
                <a:lnTo>
                  <a:pt x="0" y="0"/>
                </a:lnTo>
                <a:lnTo>
                  <a:pt x="0" y="226313"/>
                </a:lnTo>
                <a:lnTo>
                  <a:pt x="452627" y="226313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5587364" y="4866639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5365855" y="4866639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 txBox="1"/>
          <p:nvPr/>
        </p:nvSpPr>
        <p:spPr>
          <a:xfrm>
            <a:off x="5420184" y="489380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574771" y="4874048"/>
            <a:ext cx="134585" cy="205580"/>
          </a:xfrm>
          <a:custGeom>
            <a:avLst/>
            <a:gdLst/>
            <a:ahLst/>
            <a:cxnLst/>
            <a:rect l="l" t="t" r="r" b="b"/>
            <a:pathLst>
              <a:path w="138429" h="211454">
                <a:moveTo>
                  <a:pt x="137922" y="0"/>
                </a:moveTo>
                <a:lnTo>
                  <a:pt x="0" y="211073"/>
                </a:lnTo>
              </a:path>
            </a:pathLst>
          </a:custGeom>
          <a:ln w="26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3441912" y="5517831"/>
            <a:ext cx="440178" cy="219781"/>
          </a:xfrm>
          <a:custGeom>
            <a:avLst/>
            <a:gdLst/>
            <a:ahLst/>
            <a:cxnLst/>
            <a:rect l="l" t="t" r="r" b="b"/>
            <a:pathLst>
              <a:path w="452754" h="226060">
                <a:moveTo>
                  <a:pt x="452627" y="0"/>
                </a:moveTo>
                <a:lnTo>
                  <a:pt x="0" y="0"/>
                </a:lnTo>
                <a:lnTo>
                  <a:pt x="0" y="225551"/>
                </a:lnTo>
                <a:lnTo>
                  <a:pt x="452627" y="225551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3771582" y="5517831"/>
            <a:ext cx="0" cy="219781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3551555" y="5517831"/>
            <a:ext cx="0" cy="219781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 txBox="1"/>
          <p:nvPr/>
        </p:nvSpPr>
        <p:spPr>
          <a:xfrm>
            <a:off x="2436848" y="5522042"/>
            <a:ext cx="55932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newNode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052232" y="5592657"/>
            <a:ext cx="390172" cy="69762"/>
          </a:xfrm>
          <a:custGeom>
            <a:avLst/>
            <a:gdLst/>
            <a:ahLst/>
            <a:cxnLst/>
            <a:rect l="l" t="t" r="r" b="b"/>
            <a:pathLst>
              <a:path w="401320" h="71754">
                <a:moveTo>
                  <a:pt x="329184" y="0"/>
                </a:moveTo>
                <a:lnTo>
                  <a:pt x="329184" y="71627"/>
                </a:lnTo>
                <a:lnTo>
                  <a:pt x="391667" y="40386"/>
                </a:lnTo>
                <a:lnTo>
                  <a:pt x="340613" y="40386"/>
                </a:lnTo>
                <a:lnTo>
                  <a:pt x="344424" y="38862"/>
                </a:lnTo>
                <a:lnTo>
                  <a:pt x="345186" y="35813"/>
                </a:lnTo>
                <a:lnTo>
                  <a:pt x="344424" y="32765"/>
                </a:lnTo>
                <a:lnTo>
                  <a:pt x="340613" y="31241"/>
                </a:lnTo>
                <a:lnTo>
                  <a:pt x="391667" y="31241"/>
                </a:lnTo>
                <a:lnTo>
                  <a:pt x="329184" y="0"/>
                </a:lnTo>
                <a:close/>
              </a:path>
              <a:path w="401320" h="71754">
                <a:moveTo>
                  <a:pt x="329184" y="31241"/>
                </a:moveTo>
                <a:lnTo>
                  <a:pt x="4572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2"/>
                </a:lnTo>
                <a:lnTo>
                  <a:pt x="4572" y="40386"/>
                </a:lnTo>
                <a:lnTo>
                  <a:pt x="329184" y="40386"/>
                </a:lnTo>
                <a:lnTo>
                  <a:pt x="329184" y="31241"/>
                </a:lnTo>
                <a:close/>
              </a:path>
              <a:path w="401320" h="71754">
                <a:moveTo>
                  <a:pt x="391667" y="31241"/>
                </a:moveTo>
                <a:lnTo>
                  <a:pt x="340613" y="31241"/>
                </a:lnTo>
                <a:lnTo>
                  <a:pt x="344424" y="32765"/>
                </a:lnTo>
                <a:lnTo>
                  <a:pt x="345186" y="35813"/>
                </a:lnTo>
                <a:lnTo>
                  <a:pt x="344424" y="38862"/>
                </a:lnTo>
                <a:lnTo>
                  <a:pt x="340613" y="40386"/>
                </a:lnTo>
                <a:lnTo>
                  <a:pt x="391667" y="40386"/>
                </a:lnTo>
                <a:lnTo>
                  <a:pt x="400812" y="35813"/>
                </a:lnTo>
                <a:lnTo>
                  <a:pt x="391667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4101995" y="5527463"/>
            <a:ext cx="331523" cy="219781"/>
          </a:xfrm>
          <a:custGeom>
            <a:avLst/>
            <a:gdLst/>
            <a:ahLst/>
            <a:cxnLst/>
            <a:rect l="l" t="t" r="r" b="b"/>
            <a:pathLst>
              <a:path w="340995" h="226060">
                <a:moveTo>
                  <a:pt x="170687" y="0"/>
                </a:moveTo>
                <a:lnTo>
                  <a:pt x="116653" y="5730"/>
                </a:lnTo>
                <a:lnTo>
                  <a:pt x="69787" y="21701"/>
                </a:lnTo>
                <a:lnTo>
                  <a:pt x="32869" y="46085"/>
                </a:lnTo>
                <a:lnTo>
                  <a:pt x="8680" y="77053"/>
                </a:lnTo>
                <a:lnTo>
                  <a:pt x="0" y="112775"/>
                </a:lnTo>
                <a:lnTo>
                  <a:pt x="8680" y="148498"/>
                </a:lnTo>
                <a:lnTo>
                  <a:pt x="32869" y="179466"/>
                </a:lnTo>
                <a:lnTo>
                  <a:pt x="69787" y="203850"/>
                </a:lnTo>
                <a:lnTo>
                  <a:pt x="116653" y="219821"/>
                </a:lnTo>
                <a:lnTo>
                  <a:pt x="170687" y="225551"/>
                </a:lnTo>
                <a:lnTo>
                  <a:pt x="224351" y="219821"/>
                </a:lnTo>
                <a:lnTo>
                  <a:pt x="270991" y="203850"/>
                </a:lnTo>
                <a:lnTo>
                  <a:pt x="307793" y="179466"/>
                </a:lnTo>
                <a:lnTo>
                  <a:pt x="331939" y="148498"/>
                </a:lnTo>
                <a:lnTo>
                  <a:pt x="340613" y="112775"/>
                </a:lnTo>
                <a:lnTo>
                  <a:pt x="331939" y="77053"/>
                </a:lnTo>
                <a:lnTo>
                  <a:pt x="307793" y="46085"/>
                </a:lnTo>
                <a:lnTo>
                  <a:pt x="270991" y="21701"/>
                </a:lnTo>
                <a:lnTo>
                  <a:pt x="224351" y="5730"/>
                </a:lnTo>
                <a:lnTo>
                  <a:pt x="170687" y="0"/>
                </a:lnTo>
                <a:close/>
              </a:path>
            </a:pathLst>
          </a:custGeom>
          <a:ln w="896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 txBox="1"/>
          <p:nvPr/>
        </p:nvSpPr>
        <p:spPr>
          <a:xfrm>
            <a:off x="3605142" y="5544995"/>
            <a:ext cx="71058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26607" algn="l"/>
              </a:tabLst>
            </a:pPr>
            <a:r>
              <a:rPr sz="1069" spc="10" dirty="0">
                <a:latin typeface="Times New Roman"/>
                <a:cs typeface="Times New Roman"/>
              </a:rPr>
              <a:t>9	</a:t>
            </a:r>
            <a:r>
              <a:rPr sz="972" spc="15" dirty="0">
                <a:latin typeface="Arial"/>
                <a:cs typeface="Arial"/>
              </a:rPr>
              <a:t>1</a:t>
            </a:r>
            <a:endParaRPr sz="972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822700" y="5086668"/>
            <a:ext cx="571676" cy="609335"/>
          </a:xfrm>
          <a:custGeom>
            <a:avLst/>
            <a:gdLst/>
            <a:ahLst/>
            <a:cxnLst/>
            <a:rect l="l" t="t" r="r" b="b"/>
            <a:pathLst>
              <a:path w="588010" h="626745">
                <a:moveTo>
                  <a:pt x="425089" y="555962"/>
                </a:moveTo>
                <a:lnTo>
                  <a:pt x="3809" y="617982"/>
                </a:lnTo>
                <a:lnTo>
                  <a:pt x="762" y="619506"/>
                </a:lnTo>
                <a:lnTo>
                  <a:pt x="0" y="622553"/>
                </a:lnTo>
                <a:lnTo>
                  <a:pt x="1524" y="625601"/>
                </a:lnTo>
                <a:lnTo>
                  <a:pt x="4571" y="626363"/>
                </a:lnTo>
                <a:lnTo>
                  <a:pt x="429767" y="564641"/>
                </a:lnTo>
                <a:lnTo>
                  <a:pt x="432053" y="563117"/>
                </a:lnTo>
                <a:lnTo>
                  <a:pt x="433577" y="560832"/>
                </a:lnTo>
                <a:lnTo>
                  <a:pt x="434154" y="558546"/>
                </a:lnTo>
                <a:lnTo>
                  <a:pt x="424433" y="558546"/>
                </a:lnTo>
                <a:lnTo>
                  <a:pt x="425089" y="555962"/>
                </a:lnTo>
                <a:close/>
              </a:path>
              <a:path w="588010" h="626745">
                <a:moveTo>
                  <a:pt x="428243" y="555498"/>
                </a:moveTo>
                <a:lnTo>
                  <a:pt x="425089" y="555962"/>
                </a:lnTo>
                <a:lnTo>
                  <a:pt x="424433" y="558546"/>
                </a:lnTo>
                <a:lnTo>
                  <a:pt x="428243" y="555498"/>
                </a:lnTo>
                <a:close/>
              </a:path>
              <a:path w="588010" h="626745">
                <a:moveTo>
                  <a:pt x="434923" y="555498"/>
                </a:moveTo>
                <a:lnTo>
                  <a:pt x="428243" y="555498"/>
                </a:lnTo>
                <a:lnTo>
                  <a:pt x="424433" y="558546"/>
                </a:lnTo>
                <a:lnTo>
                  <a:pt x="434154" y="558546"/>
                </a:lnTo>
                <a:lnTo>
                  <a:pt x="434923" y="555498"/>
                </a:lnTo>
                <a:close/>
              </a:path>
              <a:path w="588010" h="626745">
                <a:moveTo>
                  <a:pt x="548758" y="68693"/>
                </a:moveTo>
                <a:lnTo>
                  <a:pt x="425089" y="555962"/>
                </a:lnTo>
                <a:lnTo>
                  <a:pt x="428243" y="555498"/>
                </a:lnTo>
                <a:lnTo>
                  <a:pt x="434923" y="555498"/>
                </a:lnTo>
                <a:lnTo>
                  <a:pt x="557196" y="70826"/>
                </a:lnTo>
                <a:lnTo>
                  <a:pt x="548758" y="68693"/>
                </a:lnTo>
                <a:close/>
              </a:path>
              <a:path w="588010" h="626745">
                <a:moveTo>
                  <a:pt x="582293" y="54101"/>
                </a:moveTo>
                <a:lnTo>
                  <a:pt x="557021" y="54101"/>
                </a:lnTo>
                <a:lnTo>
                  <a:pt x="560069" y="55625"/>
                </a:lnTo>
                <a:lnTo>
                  <a:pt x="560069" y="59436"/>
                </a:lnTo>
                <a:lnTo>
                  <a:pt x="557196" y="70826"/>
                </a:lnTo>
                <a:lnTo>
                  <a:pt x="587501" y="78486"/>
                </a:lnTo>
                <a:lnTo>
                  <a:pt x="582293" y="54101"/>
                </a:lnTo>
                <a:close/>
              </a:path>
              <a:path w="588010" h="626745">
                <a:moveTo>
                  <a:pt x="557021" y="54101"/>
                </a:moveTo>
                <a:lnTo>
                  <a:pt x="553974" y="54101"/>
                </a:lnTo>
                <a:lnTo>
                  <a:pt x="551688" y="57150"/>
                </a:lnTo>
                <a:lnTo>
                  <a:pt x="548758" y="68693"/>
                </a:lnTo>
                <a:lnTo>
                  <a:pt x="557196" y="70826"/>
                </a:lnTo>
                <a:lnTo>
                  <a:pt x="560069" y="59436"/>
                </a:lnTo>
                <a:lnTo>
                  <a:pt x="560069" y="55625"/>
                </a:lnTo>
                <a:lnTo>
                  <a:pt x="557021" y="54101"/>
                </a:lnTo>
                <a:close/>
              </a:path>
              <a:path w="588010" h="626745">
                <a:moveTo>
                  <a:pt x="570738" y="0"/>
                </a:moveTo>
                <a:lnTo>
                  <a:pt x="518159" y="60960"/>
                </a:lnTo>
                <a:lnTo>
                  <a:pt x="548758" y="68693"/>
                </a:lnTo>
                <a:lnTo>
                  <a:pt x="551688" y="57150"/>
                </a:lnTo>
                <a:lnTo>
                  <a:pt x="553974" y="54101"/>
                </a:lnTo>
                <a:lnTo>
                  <a:pt x="582293" y="54101"/>
                </a:lnTo>
                <a:lnTo>
                  <a:pt x="570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3822701" y="4911090"/>
            <a:ext cx="209285" cy="66675"/>
          </a:xfrm>
          <a:custGeom>
            <a:avLst/>
            <a:gdLst/>
            <a:ahLst/>
            <a:cxnLst/>
            <a:rect l="l" t="t" r="r" b="b"/>
            <a:pathLst>
              <a:path w="215264" h="68579">
                <a:moveTo>
                  <a:pt x="198159" y="34289"/>
                </a:moveTo>
                <a:lnTo>
                  <a:pt x="156971" y="60197"/>
                </a:lnTo>
                <a:lnTo>
                  <a:pt x="154685" y="63245"/>
                </a:lnTo>
                <a:lnTo>
                  <a:pt x="155447" y="66293"/>
                </a:lnTo>
                <a:lnTo>
                  <a:pt x="157733" y="68579"/>
                </a:lnTo>
                <a:lnTo>
                  <a:pt x="161543" y="67817"/>
                </a:lnTo>
                <a:lnTo>
                  <a:pt x="207610" y="38861"/>
                </a:lnTo>
                <a:lnTo>
                  <a:pt x="206501" y="38861"/>
                </a:lnTo>
                <a:lnTo>
                  <a:pt x="208025" y="38100"/>
                </a:lnTo>
                <a:lnTo>
                  <a:pt x="204215" y="38100"/>
                </a:lnTo>
                <a:lnTo>
                  <a:pt x="198159" y="34289"/>
                </a:lnTo>
                <a:close/>
              </a:path>
              <a:path w="215264" h="68579">
                <a:moveTo>
                  <a:pt x="190890" y="29717"/>
                </a:moveTo>
                <a:lnTo>
                  <a:pt x="4571" y="29717"/>
                </a:lnTo>
                <a:lnTo>
                  <a:pt x="762" y="31241"/>
                </a:lnTo>
                <a:lnTo>
                  <a:pt x="0" y="34289"/>
                </a:lnTo>
                <a:lnTo>
                  <a:pt x="762" y="37337"/>
                </a:lnTo>
                <a:lnTo>
                  <a:pt x="4571" y="38861"/>
                </a:lnTo>
                <a:lnTo>
                  <a:pt x="190890" y="38861"/>
                </a:lnTo>
                <a:lnTo>
                  <a:pt x="198159" y="34289"/>
                </a:lnTo>
                <a:lnTo>
                  <a:pt x="190890" y="29717"/>
                </a:lnTo>
                <a:close/>
              </a:path>
              <a:path w="215264" h="68579">
                <a:moveTo>
                  <a:pt x="207610" y="29717"/>
                </a:moveTo>
                <a:lnTo>
                  <a:pt x="206501" y="29717"/>
                </a:lnTo>
                <a:lnTo>
                  <a:pt x="209550" y="31241"/>
                </a:lnTo>
                <a:lnTo>
                  <a:pt x="211074" y="34289"/>
                </a:lnTo>
                <a:lnTo>
                  <a:pt x="209550" y="37337"/>
                </a:lnTo>
                <a:lnTo>
                  <a:pt x="206501" y="38861"/>
                </a:lnTo>
                <a:lnTo>
                  <a:pt x="207610" y="38861"/>
                </a:lnTo>
                <a:lnTo>
                  <a:pt x="214883" y="34289"/>
                </a:lnTo>
                <a:lnTo>
                  <a:pt x="207610" y="29717"/>
                </a:lnTo>
                <a:close/>
              </a:path>
              <a:path w="215264" h="68579">
                <a:moveTo>
                  <a:pt x="204215" y="30479"/>
                </a:moveTo>
                <a:lnTo>
                  <a:pt x="198159" y="34289"/>
                </a:lnTo>
                <a:lnTo>
                  <a:pt x="204215" y="38100"/>
                </a:lnTo>
                <a:lnTo>
                  <a:pt x="204215" y="30479"/>
                </a:lnTo>
                <a:close/>
              </a:path>
              <a:path w="215264" h="68579">
                <a:moveTo>
                  <a:pt x="208025" y="30479"/>
                </a:moveTo>
                <a:lnTo>
                  <a:pt x="204215" y="30479"/>
                </a:lnTo>
                <a:lnTo>
                  <a:pt x="204215" y="38100"/>
                </a:lnTo>
                <a:lnTo>
                  <a:pt x="208025" y="38100"/>
                </a:lnTo>
                <a:lnTo>
                  <a:pt x="209550" y="37337"/>
                </a:lnTo>
                <a:lnTo>
                  <a:pt x="211074" y="34289"/>
                </a:lnTo>
                <a:lnTo>
                  <a:pt x="209550" y="31241"/>
                </a:lnTo>
                <a:lnTo>
                  <a:pt x="208025" y="30479"/>
                </a:lnTo>
                <a:close/>
              </a:path>
              <a:path w="215264" h="68579">
                <a:moveTo>
                  <a:pt x="157733" y="0"/>
                </a:moveTo>
                <a:lnTo>
                  <a:pt x="155447" y="2285"/>
                </a:lnTo>
                <a:lnTo>
                  <a:pt x="154685" y="5333"/>
                </a:lnTo>
                <a:lnTo>
                  <a:pt x="156971" y="8381"/>
                </a:lnTo>
                <a:lnTo>
                  <a:pt x="198159" y="34289"/>
                </a:lnTo>
                <a:lnTo>
                  <a:pt x="204215" y="30479"/>
                </a:lnTo>
                <a:lnTo>
                  <a:pt x="208025" y="30479"/>
                </a:lnTo>
                <a:lnTo>
                  <a:pt x="206501" y="29717"/>
                </a:lnTo>
                <a:lnTo>
                  <a:pt x="207610" y="29717"/>
                </a:lnTo>
                <a:lnTo>
                  <a:pt x="161543" y="761"/>
                </a:lnTo>
                <a:lnTo>
                  <a:pt x="157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3896783" y="5020733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79">
                <a:moveTo>
                  <a:pt x="57912" y="0"/>
                </a:moveTo>
                <a:lnTo>
                  <a:pt x="54101" y="762"/>
                </a:lnTo>
                <a:lnTo>
                  <a:pt x="0" y="34289"/>
                </a:lnTo>
                <a:lnTo>
                  <a:pt x="54101" y="68579"/>
                </a:lnTo>
                <a:lnTo>
                  <a:pt x="57912" y="68579"/>
                </a:lnTo>
                <a:lnTo>
                  <a:pt x="60197" y="67055"/>
                </a:lnTo>
                <a:lnTo>
                  <a:pt x="60959" y="63245"/>
                </a:lnTo>
                <a:lnTo>
                  <a:pt x="58674" y="60959"/>
                </a:lnTo>
                <a:lnTo>
                  <a:pt x="24422" y="38862"/>
                </a:lnTo>
                <a:lnTo>
                  <a:pt x="8381" y="38862"/>
                </a:lnTo>
                <a:lnTo>
                  <a:pt x="5333" y="37337"/>
                </a:lnTo>
                <a:lnTo>
                  <a:pt x="4571" y="34289"/>
                </a:lnTo>
                <a:lnTo>
                  <a:pt x="5333" y="31241"/>
                </a:lnTo>
                <a:lnTo>
                  <a:pt x="8381" y="29717"/>
                </a:lnTo>
                <a:lnTo>
                  <a:pt x="24755" y="29717"/>
                </a:lnTo>
                <a:lnTo>
                  <a:pt x="58674" y="8381"/>
                </a:lnTo>
                <a:lnTo>
                  <a:pt x="60959" y="6095"/>
                </a:lnTo>
                <a:lnTo>
                  <a:pt x="60197" y="2285"/>
                </a:lnTo>
                <a:lnTo>
                  <a:pt x="57912" y="0"/>
                </a:lnTo>
                <a:close/>
              </a:path>
              <a:path w="215900" h="68579">
                <a:moveTo>
                  <a:pt x="24755" y="29717"/>
                </a:moveTo>
                <a:lnTo>
                  <a:pt x="8381" y="29717"/>
                </a:lnTo>
                <a:lnTo>
                  <a:pt x="5333" y="31241"/>
                </a:lnTo>
                <a:lnTo>
                  <a:pt x="4571" y="34289"/>
                </a:lnTo>
                <a:lnTo>
                  <a:pt x="5333" y="37337"/>
                </a:lnTo>
                <a:lnTo>
                  <a:pt x="8381" y="38862"/>
                </a:lnTo>
                <a:lnTo>
                  <a:pt x="24422" y="38862"/>
                </a:lnTo>
                <a:lnTo>
                  <a:pt x="23241" y="38100"/>
                </a:lnTo>
                <a:lnTo>
                  <a:pt x="11429" y="38100"/>
                </a:lnTo>
                <a:lnTo>
                  <a:pt x="11429" y="30479"/>
                </a:lnTo>
                <a:lnTo>
                  <a:pt x="23543" y="30479"/>
                </a:lnTo>
                <a:lnTo>
                  <a:pt x="24755" y="29717"/>
                </a:lnTo>
                <a:close/>
              </a:path>
              <a:path w="215900" h="68579">
                <a:moveTo>
                  <a:pt x="211074" y="29717"/>
                </a:moveTo>
                <a:lnTo>
                  <a:pt x="24755" y="29717"/>
                </a:lnTo>
                <a:lnTo>
                  <a:pt x="17410" y="34338"/>
                </a:lnTo>
                <a:lnTo>
                  <a:pt x="24422" y="38862"/>
                </a:lnTo>
                <a:lnTo>
                  <a:pt x="211074" y="38862"/>
                </a:lnTo>
                <a:lnTo>
                  <a:pt x="214121" y="37337"/>
                </a:lnTo>
                <a:lnTo>
                  <a:pt x="215645" y="34289"/>
                </a:lnTo>
                <a:lnTo>
                  <a:pt x="214121" y="31241"/>
                </a:lnTo>
                <a:lnTo>
                  <a:pt x="211074" y="29717"/>
                </a:lnTo>
                <a:close/>
              </a:path>
              <a:path w="215900" h="68579">
                <a:moveTo>
                  <a:pt x="11429" y="30479"/>
                </a:moveTo>
                <a:lnTo>
                  <a:pt x="11429" y="38100"/>
                </a:lnTo>
                <a:lnTo>
                  <a:pt x="17410" y="34338"/>
                </a:lnTo>
                <a:lnTo>
                  <a:pt x="11429" y="30479"/>
                </a:lnTo>
                <a:close/>
              </a:path>
              <a:path w="215900" h="68579">
                <a:moveTo>
                  <a:pt x="17410" y="34338"/>
                </a:moveTo>
                <a:lnTo>
                  <a:pt x="11429" y="38100"/>
                </a:lnTo>
                <a:lnTo>
                  <a:pt x="23241" y="38100"/>
                </a:lnTo>
                <a:lnTo>
                  <a:pt x="17410" y="34338"/>
                </a:lnTo>
                <a:close/>
              </a:path>
              <a:path w="215900" h="68579">
                <a:moveTo>
                  <a:pt x="23543" y="30479"/>
                </a:moveTo>
                <a:lnTo>
                  <a:pt x="11429" y="30479"/>
                </a:lnTo>
                <a:lnTo>
                  <a:pt x="17410" y="34338"/>
                </a:lnTo>
                <a:lnTo>
                  <a:pt x="23543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37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872594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3015039"/>
            <a:ext cx="4851224" cy="1318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prevNode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value 8 </a:t>
            </a:r>
            <a:r>
              <a:rPr sz="1069" spc="5" dirty="0">
                <a:latin typeface="Times New Roman"/>
                <a:cs typeface="Times New Roman"/>
              </a:rPr>
              <a:t>is pointing to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9.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fourth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step,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nextNode</a:t>
            </a:r>
            <a:r>
              <a:rPr sz="1069" i="1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value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6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pointing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newNode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44"/>
              </a:spcBef>
            </a:pPr>
            <a:r>
              <a:rPr sz="1069" i="1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9. Point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current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newNode </a:t>
            </a:r>
            <a:r>
              <a:rPr sz="1069" spc="10" dirty="0">
                <a:latin typeface="Times New Roman"/>
                <a:cs typeface="Times New Roman"/>
              </a:rPr>
              <a:t>and add one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i="1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 marR="2731143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current-&gt;setNext( </a:t>
            </a:r>
            <a:r>
              <a:rPr sz="1069" spc="15" dirty="0">
                <a:latin typeface="Times New Roman"/>
                <a:cs typeface="Times New Roman"/>
              </a:rPr>
              <a:t>newNode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  current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newNode;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size++;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801" y="4710756"/>
            <a:ext cx="38955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size=6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2483" y="4689580"/>
            <a:ext cx="440178" cy="219781"/>
          </a:xfrm>
          <a:custGeom>
            <a:avLst/>
            <a:gdLst/>
            <a:ahLst/>
            <a:cxnLst/>
            <a:rect l="l" t="t" r="r" b="b"/>
            <a:pathLst>
              <a:path w="452755" h="226060">
                <a:moveTo>
                  <a:pt x="452627" y="0"/>
                </a:moveTo>
                <a:lnTo>
                  <a:pt x="0" y="0"/>
                </a:lnTo>
                <a:lnTo>
                  <a:pt x="0" y="225551"/>
                </a:lnTo>
                <a:lnTo>
                  <a:pt x="452627" y="225551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412893" y="4689580"/>
            <a:ext cx="0" cy="219781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464011" y="4711805"/>
            <a:ext cx="209903" cy="66058"/>
          </a:xfrm>
          <a:custGeom>
            <a:avLst/>
            <a:gdLst/>
            <a:ahLst/>
            <a:cxnLst/>
            <a:rect l="l" t="t" r="r" b="b"/>
            <a:pathLst>
              <a:path w="215900" h="67945">
                <a:moveTo>
                  <a:pt x="198235" y="33576"/>
                </a:moveTo>
                <a:lnTo>
                  <a:pt x="156971" y="60198"/>
                </a:lnTo>
                <a:lnTo>
                  <a:pt x="154686" y="62484"/>
                </a:lnTo>
                <a:lnTo>
                  <a:pt x="155448" y="66294"/>
                </a:lnTo>
                <a:lnTo>
                  <a:pt x="158495" y="67818"/>
                </a:lnTo>
                <a:lnTo>
                  <a:pt x="161544" y="67818"/>
                </a:lnTo>
                <a:lnTo>
                  <a:pt x="208432" y="38100"/>
                </a:lnTo>
                <a:lnTo>
                  <a:pt x="207263" y="38100"/>
                </a:lnTo>
                <a:lnTo>
                  <a:pt x="209193" y="37617"/>
                </a:lnTo>
                <a:lnTo>
                  <a:pt x="209634" y="37337"/>
                </a:lnTo>
                <a:lnTo>
                  <a:pt x="204215" y="37337"/>
                </a:lnTo>
                <a:lnTo>
                  <a:pt x="198235" y="33576"/>
                </a:lnTo>
                <a:close/>
              </a:path>
              <a:path w="215900" h="67945">
                <a:moveTo>
                  <a:pt x="192102" y="29718"/>
                </a:moveTo>
                <a:lnTo>
                  <a:pt x="4571" y="29718"/>
                </a:lnTo>
                <a:lnTo>
                  <a:pt x="1524" y="30480"/>
                </a:lnTo>
                <a:lnTo>
                  <a:pt x="0" y="33528"/>
                </a:lnTo>
                <a:lnTo>
                  <a:pt x="1524" y="37337"/>
                </a:lnTo>
                <a:lnTo>
                  <a:pt x="4571" y="38100"/>
                </a:lnTo>
                <a:lnTo>
                  <a:pt x="191223" y="38100"/>
                </a:lnTo>
                <a:lnTo>
                  <a:pt x="198235" y="33576"/>
                </a:lnTo>
                <a:lnTo>
                  <a:pt x="192102" y="29718"/>
                </a:lnTo>
                <a:close/>
              </a:path>
              <a:path w="215900" h="67945">
                <a:moveTo>
                  <a:pt x="209193" y="37617"/>
                </a:moveTo>
                <a:lnTo>
                  <a:pt x="207263" y="38100"/>
                </a:lnTo>
                <a:lnTo>
                  <a:pt x="208432" y="38100"/>
                </a:lnTo>
                <a:lnTo>
                  <a:pt x="209193" y="37617"/>
                </a:lnTo>
                <a:close/>
              </a:path>
              <a:path w="215900" h="67945">
                <a:moveTo>
                  <a:pt x="210410" y="36846"/>
                </a:moveTo>
                <a:lnTo>
                  <a:pt x="209193" y="37617"/>
                </a:lnTo>
                <a:lnTo>
                  <a:pt x="210312" y="37337"/>
                </a:lnTo>
                <a:lnTo>
                  <a:pt x="210410" y="36846"/>
                </a:lnTo>
                <a:close/>
              </a:path>
              <a:path w="215900" h="67945">
                <a:moveTo>
                  <a:pt x="204215" y="29718"/>
                </a:moveTo>
                <a:lnTo>
                  <a:pt x="198235" y="33576"/>
                </a:lnTo>
                <a:lnTo>
                  <a:pt x="204215" y="37337"/>
                </a:lnTo>
                <a:lnTo>
                  <a:pt x="204215" y="29718"/>
                </a:lnTo>
                <a:close/>
              </a:path>
              <a:path w="215900" h="67945">
                <a:moveTo>
                  <a:pt x="207263" y="29718"/>
                </a:moveTo>
                <a:lnTo>
                  <a:pt x="204215" y="29718"/>
                </a:lnTo>
                <a:lnTo>
                  <a:pt x="204215" y="37337"/>
                </a:lnTo>
                <a:lnTo>
                  <a:pt x="209634" y="37337"/>
                </a:lnTo>
                <a:lnTo>
                  <a:pt x="210410" y="36846"/>
                </a:lnTo>
                <a:lnTo>
                  <a:pt x="211074" y="33528"/>
                </a:lnTo>
                <a:lnTo>
                  <a:pt x="210312" y="30480"/>
                </a:lnTo>
                <a:lnTo>
                  <a:pt x="207263" y="29718"/>
                </a:lnTo>
                <a:close/>
              </a:path>
              <a:path w="215900" h="67945">
                <a:moveTo>
                  <a:pt x="209498" y="29718"/>
                </a:moveTo>
                <a:lnTo>
                  <a:pt x="207263" y="29718"/>
                </a:lnTo>
                <a:lnTo>
                  <a:pt x="210312" y="30480"/>
                </a:lnTo>
                <a:lnTo>
                  <a:pt x="211074" y="33528"/>
                </a:lnTo>
                <a:lnTo>
                  <a:pt x="210410" y="36846"/>
                </a:lnTo>
                <a:lnTo>
                  <a:pt x="215645" y="33528"/>
                </a:lnTo>
                <a:lnTo>
                  <a:pt x="209498" y="29718"/>
                </a:lnTo>
                <a:close/>
              </a:path>
              <a:path w="215900" h="67945">
                <a:moveTo>
                  <a:pt x="161544" y="0"/>
                </a:moveTo>
                <a:lnTo>
                  <a:pt x="158495" y="0"/>
                </a:lnTo>
                <a:lnTo>
                  <a:pt x="155448" y="1524"/>
                </a:lnTo>
                <a:lnTo>
                  <a:pt x="154686" y="5334"/>
                </a:lnTo>
                <a:lnTo>
                  <a:pt x="156971" y="7620"/>
                </a:lnTo>
                <a:lnTo>
                  <a:pt x="198235" y="33576"/>
                </a:lnTo>
                <a:lnTo>
                  <a:pt x="204215" y="29718"/>
                </a:lnTo>
                <a:lnTo>
                  <a:pt x="209498" y="29718"/>
                </a:lnTo>
                <a:lnTo>
                  <a:pt x="1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192867" y="4689580"/>
            <a:ext cx="0" cy="219781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688485" y="4689580"/>
            <a:ext cx="440178" cy="219781"/>
          </a:xfrm>
          <a:custGeom>
            <a:avLst/>
            <a:gdLst/>
            <a:ahLst/>
            <a:cxnLst/>
            <a:rect l="l" t="t" r="r" b="b"/>
            <a:pathLst>
              <a:path w="452755" h="226060">
                <a:moveTo>
                  <a:pt x="452627" y="0"/>
                </a:moveTo>
                <a:lnTo>
                  <a:pt x="0" y="0"/>
                </a:lnTo>
                <a:lnTo>
                  <a:pt x="0" y="225551"/>
                </a:lnTo>
                <a:lnTo>
                  <a:pt x="452627" y="225551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018155" y="4689580"/>
            <a:ext cx="0" cy="219781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069272" y="4711805"/>
            <a:ext cx="209903" cy="66058"/>
          </a:xfrm>
          <a:custGeom>
            <a:avLst/>
            <a:gdLst/>
            <a:ahLst/>
            <a:cxnLst/>
            <a:rect l="l" t="t" r="r" b="b"/>
            <a:pathLst>
              <a:path w="215900" h="67945">
                <a:moveTo>
                  <a:pt x="198235" y="33576"/>
                </a:moveTo>
                <a:lnTo>
                  <a:pt x="156971" y="60198"/>
                </a:lnTo>
                <a:lnTo>
                  <a:pt x="154685" y="62484"/>
                </a:lnTo>
                <a:lnTo>
                  <a:pt x="155447" y="66294"/>
                </a:lnTo>
                <a:lnTo>
                  <a:pt x="158495" y="67818"/>
                </a:lnTo>
                <a:lnTo>
                  <a:pt x="161544" y="67818"/>
                </a:lnTo>
                <a:lnTo>
                  <a:pt x="208432" y="38100"/>
                </a:lnTo>
                <a:lnTo>
                  <a:pt x="207263" y="38100"/>
                </a:lnTo>
                <a:lnTo>
                  <a:pt x="209193" y="37617"/>
                </a:lnTo>
                <a:lnTo>
                  <a:pt x="209634" y="37337"/>
                </a:lnTo>
                <a:lnTo>
                  <a:pt x="204216" y="37337"/>
                </a:lnTo>
                <a:lnTo>
                  <a:pt x="198235" y="33576"/>
                </a:lnTo>
                <a:close/>
              </a:path>
              <a:path w="215900" h="67945">
                <a:moveTo>
                  <a:pt x="192102" y="29718"/>
                </a:moveTo>
                <a:lnTo>
                  <a:pt x="4571" y="29718"/>
                </a:lnTo>
                <a:lnTo>
                  <a:pt x="1523" y="30480"/>
                </a:lnTo>
                <a:lnTo>
                  <a:pt x="0" y="33528"/>
                </a:lnTo>
                <a:lnTo>
                  <a:pt x="1523" y="37337"/>
                </a:lnTo>
                <a:lnTo>
                  <a:pt x="4571" y="38100"/>
                </a:lnTo>
                <a:lnTo>
                  <a:pt x="191223" y="38100"/>
                </a:lnTo>
                <a:lnTo>
                  <a:pt x="198235" y="33576"/>
                </a:lnTo>
                <a:lnTo>
                  <a:pt x="192102" y="29718"/>
                </a:lnTo>
                <a:close/>
              </a:path>
              <a:path w="215900" h="67945">
                <a:moveTo>
                  <a:pt x="209193" y="37617"/>
                </a:moveTo>
                <a:lnTo>
                  <a:pt x="207263" y="38100"/>
                </a:lnTo>
                <a:lnTo>
                  <a:pt x="208432" y="38100"/>
                </a:lnTo>
                <a:lnTo>
                  <a:pt x="209193" y="37617"/>
                </a:lnTo>
                <a:close/>
              </a:path>
              <a:path w="215900" h="67945">
                <a:moveTo>
                  <a:pt x="210410" y="36846"/>
                </a:moveTo>
                <a:lnTo>
                  <a:pt x="209193" y="37617"/>
                </a:lnTo>
                <a:lnTo>
                  <a:pt x="210311" y="37337"/>
                </a:lnTo>
                <a:lnTo>
                  <a:pt x="210410" y="36846"/>
                </a:lnTo>
                <a:close/>
              </a:path>
              <a:path w="215900" h="67945">
                <a:moveTo>
                  <a:pt x="204216" y="29718"/>
                </a:moveTo>
                <a:lnTo>
                  <a:pt x="198235" y="33576"/>
                </a:lnTo>
                <a:lnTo>
                  <a:pt x="204216" y="37337"/>
                </a:lnTo>
                <a:lnTo>
                  <a:pt x="204216" y="29718"/>
                </a:lnTo>
                <a:close/>
              </a:path>
              <a:path w="215900" h="67945">
                <a:moveTo>
                  <a:pt x="207263" y="29718"/>
                </a:moveTo>
                <a:lnTo>
                  <a:pt x="204216" y="29718"/>
                </a:lnTo>
                <a:lnTo>
                  <a:pt x="204216" y="37337"/>
                </a:lnTo>
                <a:lnTo>
                  <a:pt x="209634" y="37337"/>
                </a:lnTo>
                <a:lnTo>
                  <a:pt x="210410" y="36846"/>
                </a:lnTo>
                <a:lnTo>
                  <a:pt x="211073" y="33528"/>
                </a:lnTo>
                <a:lnTo>
                  <a:pt x="210311" y="30480"/>
                </a:lnTo>
                <a:lnTo>
                  <a:pt x="207263" y="29718"/>
                </a:lnTo>
                <a:close/>
              </a:path>
              <a:path w="215900" h="67945">
                <a:moveTo>
                  <a:pt x="209498" y="29718"/>
                </a:moveTo>
                <a:lnTo>
                  <a:pt x="207263" y="29718"/>
                </a:lnTo>
                <a:lnTo>
                  <a:pt x="210311" y="30480"/>
                </a:lnTo>
                <a:lnTo>
                  <a:pt x="211073" y="33528"/>
                </a:lnTo>
                <a:lnTo>
                  <a:pt x="210410" y="36846"/>
                </a:lnTo>
                <a:lnTo>
                  <a:pt x="215645" y="33528"/>
                </a:lnTo>
                <a:lnTo>
                  <a:pt x="209498" y="29718"/>
                </a:lnTo>
                <a:close/>
              </a:path>
              <a:path w="215900" h="67945">
                <a:moveTo>
                  <a:pt x="161544" y="0"/>
                </a:moveTo>
                <a:lnTo>
                  <a:pt x="158495" y="0"/>
                </a:lnTo>
                <a:lnTo>
                  <a:pt x="155447" y="1524"/>
                </a:lnTo>
                <a:lnTo>
                  <a:pt x="154685" y="5334"/>
                </a:lnTo>
                <a:lnTo>
                  <a:pt x="156971" y="7620"/>
                </a:lnTo>
                <a:lnTo>
                  <a:pt x="198235" y="33576"/>
                </a:lnTo>
                <a:lnTo>
                  <a:pt x="204216" y="29718"/>
                </a:lnTo>
                <a:lnTo>
                  <a:pt x="209498" y="29718"/>
                </a:lnTo>
                <a:lnTo>
                  <a:pt x="1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798127" y="4689580"/>
            <a:ext cx="0" cy="219781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293746" y="4689580"/>
            <a:ext cx="440178" cy="219781"/>
          </a:xfrm>
          <a:custGeom>
            <a:avLst/>
            <a:gdLst/>
            <a:ahLst/>
            <a:cxnLst/>
            <a:rect l="l" t="t" r="r" b="b"/>
            <a:pathLst>
              <a:path w="452754" h="226060">
                <a:moveTo>
                  <a:pt x="452627" y="0"/>
                </a:moveTo>
                <a:lnTo>
                  <a:pt x="0" y="0"/>
                </a:lnTo>
                <a:lnTo>
                  <a:pt x="0" y="225551"/>
                </a:lnTo>
                <a:lnTo>
                  <a:pt x="452627" y="225551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623415" y="4689580"/>
            <a:ext cx="0" cy="219781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501919" y="4740698"/>
            <a:ext cx="180887" cy="595136"/>
          </a:xfrm>
          <a:custGeom>
            <a:avLst/>
            <a:gdLst/>
            <a:ahLst/>
            <a:cxnLst/>
            <a:rect l="l" t="t" r="r" b="b"/>
            <a:pathLst>
              <a:path w="186054" h="612139">
                <a:moveTo>
                  <a:pt x="6096" y="545591"/>
                </a:moveTo>
                <a:lnTo>
                  <a:pt x="3048" y="545591"/>
                </a:lnTo>
                <a:lnTo>
                  <a:pt x="0" y="547877"/>
                </a:lnTo>
                <a:lnTo>
                  <a:pt x="0" y="550926"/>
                </a:lnTo>
                <a:lnTo>
                  <a:pt x="18287" y="611886"/>
                </a:lnTo>
                <a:lnTo>
                  <a:pt x="22365" y="608076"/>
                </a:lnTo>
                <a:lnTo>
                  <a:pt x="19812" y="608076"/>
                </a:lnTo>
                <a:lnTo>
                  <a:pt x="16763" y="605789"/>
                </a:lnTo>
                <a:lnTo>
                  <a:pt x="16763" y="602741"/>
                </a:lnTo>
                <a:lnTo>
                  <a:pt x="20722" y="587906"/>
                </a:lnTo>
                <a:lnTo>
                  <a:pt x="8381" y="548639"/>
                </a:lnTo>
                <a:lnTo>
                  <a:pt x="6096" y="545591"/>
                </a:lnTo>
                <a:close/>
              </a:path>
              <a:path w="186054" h="612139">
                <a:moveTo>
                  <a:pt x="20722" y="587906"/>
                </a:moveTo>
                <a:lnTo>
                  <a:pt x="16763" y="602741"/>
                </a:lnTo>
                <a:lnTo>
                  <a:pt x="16763" y="605789"/>
                </a:lnTo>
                <a:lnTo>
                  <a:pt x="19812" y="608076"/>
                </a:lnTo>
                <a:lnTo>
                  <a:pt x="22860" y="607313"/>
                </a:lnTo>
                <a:lnTo>
                  <a:pt x="25146" y="605027"/>
                </a:lnTo>
                <a:lnTo>
                  <a:pt x="25963" y="601979"/>
                </a:lnTo>
                <a:lnTo>
                  <a:pt x="25146" y="601979"/>
                </a:lnTo>
                <a:lnTo>
                  <a:pt x="17525" y="600455"/>
                </a:lnTo>
                <a:lnTo>
                  <a:pt x="23032" y="595255"/>
                </a:lnTo>
                <a:lnTo>
                  <a:pt x="20722" y="587906"/>
                </a:lnTo>
                <a:close/>
              </a:path>
              <a:path w="186054" h="612139">
                <a:moveTo>
                  <a:pt x="62484" y="560831"/>
                </a:moveTo>
                <a:lnTo>
                  <a:pt x="58674" y="561593"/>
                </a:lnTo>
                <a:lnTo>
                  <a:pt x="29371" y="589268"/>
                </a:lnTo>
                <a:lnTo>
                  <a:pt x="25146" y="605027"/>
                </a:lnTo>
                <a:lnTo>
                  <a:pt x="22860" y="607313"/>
                </a:lnTo>
                <a:lnTo>
                  <a:pt x="19812" y="608076"/>
                </a:lnTo>
                <a:lnTo>
                  <a:pt x="22365" y="608076"/>
                </a:lnTo>
                <a:lnTo>
                  <a:pt x="64770" y="568451"/>
                </a:lnTo>
                <a:lnTo>
                  <a:pt x="66293" y="565403"/>
                </a:lnTo>
                <a:lnTo>
                  <a:pt x="65531" y="562355"/>
                </a:lnTo>
                <a:lnTo>
                  <a:pt x="62484" y="560831"/>
                </a:lnTo>
                <a:close/>
              </a:path>
              <a:path w="186054" h="612139">
                <a:moveTo>
                  <a:pt x="23032" y="595255"/>
                </a:moveTo>
                <a:lnTo>
                  <a:pt x="17525" y="600455"/>
                </a:lnTo>
                <a:lnTo>
                  <a:pt x="25146" y="601979"/>
                </a:lnTo>
                <a:lnTo>
                  <a:pt x="23032" y="595255"/>
                </a:lnTo>
                <a:close/>
              </a:path>
              <a:path w="186054" h="612139">
                <a:moveTo>
                  <a:pt x="29371" y="589268"/>
                </a:moveTo>
                <a:lnTo>
                  <a:pt x="23032" y="595255"/>
                </a:lnTo>
                <a:lnTo>
                  <a:pt x="25146" y="601979"/>
                </a:lnTo>
                <a:lnTo>
                  <a:pt x="25963" y="601979"/>
                </a:lnTo>
                <a:lnTo>
                  <a:pt x="29371" y="589268"/>
                </a:lnTo>
                <a:close/>
              </a:path>
              <a:path w="186054" h="612139">
                <a:moveTo>
                  <a:pt x="182117" y="0"/>
                </a:moveTo>
                <a:lnTo>
                  <a:pt x="179070" y="0"/>
                </a:lnTo>
                <a:lnTo>
                  <a:pt x="176784" y="3048"/>
                </a:lnTo>
                <a:lnTo>
                  <a:pt x="20722" y="587906"/>
                </a:lnTo>
                <a:lnTo>
                  <a:pt x="23032" y="595255"/>
                </a:lnTo>
                <a:lnTo>
                  <a:pt x="29371" y="589268"/>
                </a:lnTo>
                <a:lnTo>
                  <a:pt x="185927" y="5333"/>
                </a:lnTo>
                <a:lnTo>
                  <a:pt x="185165" y="2286"/>
                </a:lnTo>
                <a:lnTo>
                  <a:pt x="1821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403388" y="4689580"/>
            <a:ext cx="0" cy="219781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898265" y="4689580"/>
            <a:ext cx="440796" cy="219781"/>
          </a:xfrm>
          <a:custGeom>
            <a:avLst/>
            <a:gdLst/>
            <a:ahLst/>
            <a:cxnLst/>
            <a:rect l="l" t="t" r="r" b="b"/>
            <a:pathLst>
              <a:path w="453389" h="226060">
                <a:moveTo>
                  <a:pt x="453389" y="0"/>
                </a:moveTo>
                <a:lnTo>
                  <a:pt x="0" y="0"/>
                </a:lnTo>
                <a:lnTo>
                  <a:pt x="0" y="225551"/>
                </a:lnTo>
                <a:lnTo>
                  <a:pt x="453389" y="225551"/>
                </a:lnTo>
                <a:lnTo>
                  <a:pt x="45338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229418" y="4689580"/>
            <a:ext cx="0" cy="219781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279794" y="4711805"/>
            <a:ext cx="209285" cy="66058"/>
          </a:xfrm>
          <a:custGeom>
            <a:avLst/>
            <a:gdLst/>
            <a:ahLst/>
            <a:cxnLst/>
            <a:rect l="l" t="t" r="r" b="b"/>
            <a:pathLst>
              <a:path w="215264" h="67945">
                <a:moveTo>
                  <a:pt x="198235" y="33576"/>
                </a:moveTo>
                <a:lnTo>
                  <a:pt x="156972" y="60198"/>
                </a:lnTo>
                <a:lnTo>
                  <a:pt x="154686" y="62484"/>
                </a:lnTo>
                <a:lnTo>
                  <a:pt x="155448" y="66294"/>
                </a:lnTo>
                <a:lnTo>
                  <a:pt x="157734" y="67818"/>
                </a:lnTo>
                <a:lnTo>
                  <a:pt x="161543" y="67818"/>
                </a:lnTo>
                <a:lnTo>
                  <a:pt x="207772" y="38100"/>
                </a:lnTo>
                <a:lnTo>
                  <a:pt x="206501" y="38100"/>
                </a:lnTo>
                <a:lnTo>
                  <a:pt x="208580" y="37580"/>
                </a:lnTo>
                <a:lnTo>
                  <a:pt x="208957" y="37337"/>
                </a:lnTo>
                <a:lnTo>
                  <a:pt x="204215" y="37337"/>
                </a:lnTo>
                <a:lnTo>
                  <a:pt x="198235" y="33576"/>
                </a:lnTo>
                <a:close/>
              </a:path>
              <a:path w="215264" h="67945">
                <a:moveTo>
                  <a:pt x="192102" y="29718"/>
                </a:moveTo>
                <a:lnTo>
                  <a:pt x="4572" y="29718"/>
                </a:lnTo>
                <a:lnTo>
                  <a:pt x="762" y="30480"/>
                </a:lnTo>
                <a:lnTo>
                  <a:pt x="0" y="33528"/>
                </a:lnTo>
                <a:lnTo>
                  <a:pt x="762" y="37337"/>
                </a:lnTo>
                <a:lnTo>
                  <a:pt x="4572" y="38100"/>
                </a:lnTo>
                <a:lnTo>
                  <a:pt x="191223" y="38100"/>
                </a:lnTo>
                <a:lnTo>
                  <a:pt x="198235" y="33576"/>
                </a:lnTo>
                <a:lnTo>
                  <a:pt x="192102" y="29718"/>
                </a:lnTo>
                <a:close/>
              </a:path>
              <a:path w="215264" h="67945">
                <a:moveTo>
                  <a:pt x="208580" y="37580"/>
                </a:moveTo>
                <a:lnTo>
                  <a:pt x="206501" y="38100"/>
                </a:lnTo>
                <a:lnTo>
                  <a:pt x="207772" y="38100"/>
                </a:lnTo>
                <a:lnTo>
                  <a:pt x="208580" y="37580"/>
                </a:lnTo>
                <a:close/>
              </a:path>
              <a:path w="215264" h="67945">
                <a:moveTo>
                  <a:pt x="209755" y="36825"/>
                </a:moveTo>
                <a:lnTo>
                  <a:pt x="208580" y="37580"/>
                </a:lnTo>
                <a:lnTo>
                  <a:pt x="209550" y="37337"/>
                </a:lnTo>
                <a:lnTo>
                  <a:pt x="209755" y="36825"/>
                </a:lnTo>
                <a:close/>
              </a:path>
              <a:path w="215264" h="67945">
                <a:moveTo>
                  <a:pt x="204215" y="29718"/>
                </a:moveTo>
                <a:lnTo>
                  <a:pt x="198235" y="33576"/>
                </a:lnTo>
                <a:lnTo>
                  <a:pt x="204215" y="37337"/>
                </a:lnTo>
                <a:lnTo>
                  <a:pt x="204215" y="29718"/>
                </a:lnTo>
                <a:close/>
              </a:path>
              <a:path w="215264" h="67945">
                <a:moveTo>
                  <a:pt x="206501" y="29718"/>
                </a:moveTo>
                <a:lnTo>
                  <a:pt x="204215" y="29718"/>
                </a:lnTo>
                <a:lnTo>
                  <a:pt x="204215" y="37337"/>
                </a:lnTo>
                <a:lnTo>
                  <a:pt x="208957" y="37337"/>
                </a:lnTo>
                <a:lnTo>
                  <a:pt x="209755" y="36825"/>
                </a:lnTo>
                <a:lnTo>
                  <a:pt x="211074" y="33528"/>
                </a:lnTo>
                <a:lnTo>
                  <a:pt x="209550" y="30480"/>
                </a:lnTo>
                <a:lnTo>
                  <a:pt x="206501" y="29718"/>
                </a:lnTo>
                <a:close/>
              </a:path>
              <a:path w="215264" h="67945">
                <a:moveTo>
                  <a:pt x="208822" y="29718"/>
                </a:moveTo>
                <a:lnTo>
                  <a:pt x="206501" y="29718"/>
                </a:lnTo>
                <a:lnTo>
                  <a:pt x="209550" y="30480"/>
                </a:lnTo>
                <a:lnTo>
                  <a:pt x="211074" y="33528"/>
                </a:lnTo>
                <a:lnTo>
                  <a:pt x="209755" y="36825"/>
                </a:lnTo>
                <a:lnTo>
                  <a:pt x="214884" y="33528"/>
                </a:lnTo>
                <a:lnTo>
                  <a:pt x="208822" y="29718"/>
                </a:lnTo>
                <a:close/>
              </a:path>
              <a:path w="215264" h="67945">
                <a:moveTo>
                  <a:pt x="161543" y="0"/>
                </a:moveTo>
                <a:lnTo>
                  <a:pt x="157734" y="0"/>
                </a:lnTo>
                <a:lnTo>
                  <a:pt x="155448" y="1524"/>
                </a:lnTo>
                <a:lnTo>
                  <a:pt x="154686" y="5334"/>
                </a:lnTo>
                <a:lnTo>
                  <a:pt x="156972" y="7620"/>
                </a:lnTo>
                <a:lnTo>
                  <a:pt x="198235" y="33576"/>
                </a:lnTo>
                <a:lnTo>
                  <a:pt x="204215" y="29718"/>
                </a:lnTo>
                <a:lnTo>
                  <a:pt x="208822" y="29718"/>
                </a:lnTo>
                <a:lnTo>
                  <a:pt x="161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009390" y="4689580"/>
            <a:ext cx="0" cy="219781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504266" y="4689580"/>
            <a:ext cx="440178" cy="219781"/>
          </a:xfrm>
          <a:custGeom>
            <a:avLst/>
            <a:gdLst/>
            <a:ahLst/>
            <a:cxnLst/>
            <a:rect l="l" t="t" r="r" b="b"/>
            <a:pathLst>
              <a:path w="452754" h="226060">
                <a:moveTo>
                  <a:pt x="452627" y="0"/>
                </a:moveTo>
                <a:lnTo>
                  <a:pt x="0" y="0"/>
                </a:lnTo>
                <a:lnTo>
                  <a:pt x="0" y="225551"/>
                </a:lnTo>
                <a:lnTo>
                  <a:pt x="452627" y="225551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834677" y="4689580"/>
            <a:ext cx="0" cy="219781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885055" y="4711805"/>
            <a:ext cx="209903" cy="66058"/>
          </a:xfrm>
          <a:custGeom>
            <a:avLst/>
            <a:gdLst/>
            <a:ahLst/>
            <a:cxnLst/>
            <a:rect l="l" t="t" r="r" b="b"/>
            <a:pathLst>
              <a:path w="215900" h="67945">
                <a:moveTo>
                  <a:pt x="198901" y="33576"/>
                </a:moveTo>
                <a:lnTo>
                  <a:pt x="156972" y="60198"/>
                </a:lnTo>
                <a:lnTo>
                  <a:pt x="155448" y="62484"/>
                </a:lnTo>
                <a:lnTo>
                  <a:pt x="155448" y="66294"/>
                </a:lnTo>
                <a:lnTo>
                  <a:pt x="158496" y="67818"/>
                </a:lnTo>
                <a:lnTo>
                  <a:pt x="161544" y="67818"/>
                </a:lnTo>
                <a:lnTo>
                  <a:pt x="208432" y="38100"/>
                </a:lnTo>
                <a:lnTo>
                  <a:pt x="207263" y="38100"/>
                </a:lnTo>
                <a:lnTo>
                  <a:pt x="209193" y="37617"/>
                </a:lnTo>
                <a:lnTo>
                  <a:pt x="209634" y="37337"/>
                </a:lnTo>
                <a:lnTo>
                  <a:pt x="204977" y="37337"/>
                </a:lnTo>
                <a:lnTo>
                  <a:pt x="198901" y="33576"/>
                </a:lnTo>
                <a:close/>
              </a:path>
              <a:path w="215900" h="67945">
                <a:moveTo>
                  <a:pt x="192668" y="29718"/>
                </a:moveTo>
                <a:lnTo>
                  <a:pt x="4572" y="29718"/>
                </a:lnTo>
                <a:lnTo>
                  <a:pt x="1524" y="30480"/>
                </a:lnTo>
                <a:lnTo>
                  <a:pt x="0" y="33528"/>
                </a:lnTo>
                <a:lnTo>
                  <a:pt x="1524" y="37337"/>
                </a:lnTo>
                <a:lnTo>
                  <a:pt x="4572" y="38100"/>
                </a:lnTo>
                <a:lnTo>
                  <a:pt x="191776" y="38100"/>
                </a:lnTo>
                <a:lnTo>
                  <a:pt x="198901" y="33576"/>
                </a:lnTo>
                <a:lnTo>
                  <a:pt x="192668" y="29718"/>
                </a:lnTo>
                <a:close/>
              </a:path>
              <a:path w="215900" h="67945">
                <a:moveTo>
                  <a:pt x="209193" y="37617"/>
                </a:moveTo>
                <a:lnTo>
                  <a:pt x="207263" y="38100"/>
                </a:lnTo>
                <a:lnTo>
                  <a:pt x="208432" y="38100"/>
                </a:lnTo>
                <a:lnTo>
                  <a:pt x="209193" y="37617"/>
                </a:lnTo>
                <a:close/>
              </a:path>
              <a:path w="215900" h="67945">
                <a:moveTo>
                  <a:pt x="210542" y="36762"/>
                </a:moveTo>
                <a:lnTo>
                  <a:pt x="209193" y="37617"/>
                </a:lnTo>
                <a:lnTo>
                  <a:pt x="210312" y="37337"/>
                </a:lnTo>
                <a:lnTo>
                  <a:pt x="210542" y="36762"/>
                </a:lnTo>
                <a:close/>
              </a:path>
              <a:path w="215900" h="67945">
                <a:moveTo>
                  <a:pt x="204977" y="29718"/>
                </a:moveTo>
                <a:lnTo>
                  <a:pt x="198901" y="33576"/>
                </a:lnTo>
                <a:lnTo>
                  <a:pt x="204977" y="37337"/>
                </a:lnTo>
                <a:lnTo>
                  <a:pt x="204977" y="29718"/>
                </a:lnTo>
                <a:close/>
              </a:path>
              <a:path w="215900" h="67945">
                <a:moveTo>
                  <a:pt x="207263" y="29718"/>
                </a:moveTo>
                <a:lnTo>
                  <a:pt x="204977" y="29718"/>
                </a:lnTo>
                <a:lnTo>
                  <a:pt x="204977" y="37337"/>
                </a:lnTo>
                <a:lnTo>
                  <a:pt x="209634" y="37337"/>
                </a:lnTo>
                <a:lnTo>
                  <a:pt x="210542" y="36762"/>
                </a:lnTo>
                <a:lnTo>
                  <a:pt x="211836" y="33528"/>
                </a:lnTo>
                <a:lnTo>
                  <a:pt x="210312" y="30480"/>
                </a:lnTo>
                <a:lnTo>
                  <a:pt x="207263" y="29718"/>
                </a:lnTo>
                <a:close/>
              </a:path>
              <a:path w="215900" h="67945">
                <a:moveTo>
                  <a:pt x="209498" y="29718"/>
                </a:moveTo>
                <a:lnTo>
                  <a:pt x="207263" y="29718"/>
                </a:lnTo>
                <a:lnTo>
                  <a:pt x="210312" y="30480"/>
                </a:lnTo>
                <a:lnTo>
                  <a:pt x="211836" y="33528"/>
                </a:lnTo>
                <a:lnTo>
                  <a:pt x="210542" y="36762"/>
                </a:lnTo>
                <a:lnTo>
                  <a:pt x="215646" y="33528"/>
                </a:lnTo>
                <a:lnTo>
                  <a:pt x="209498" y="29718"/>
                </a:lnTo>
                <a:close/>
              </a:path>
              <a:path w="215900" h="67945">
                <a:moveTo>
                  <a:pt x="161544" y="0"/>
                </a:moveTo>
                <a:lnTo>
                  <a:pt x="158496" y="0"/>
                </a:lnTo>
                <a:lnTo>
                  <a:pt x="155448" y="1524"/>
                </a:lnTo>
                <a:lnTo>
                  <a:pt x="155448" y="5334"/>
                </a:lnTo>
                <a:lnTo>
                  <a:pt x="156972" y="7620"/>
                </a:lnTo>
                <a:lnTo>
                  <a:pt x="198901" y="33576"/>
                </a:lnTo>
                <a:lnTo>
                  <a:pt x="204977" y="29718"/>
                </a:lnTo>
                <a:lnTo>
                  <a:pt x="209498" y="29718"/>
                </a:lnTo>
                <a:lnTo>
                  <a:pt x="1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614650" y="4689580"/>
            <a:ext cx="0" cy="219781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2836897" y="471674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42162" y="471674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99283" y="471674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83806" y="471674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69888" y="4696989"/>
            <a:ext cx="135819" cy="204964"/>
          </a:xfrm>
          <a:custGeom>
            <a:avLst/>
            <a:gdLst/>
            <a:ahLst/>
            <a:cxnLst/>
            <a:rect l="l" t="t" r="r" b="b"/>
            <a:pathLst>
              <a:path w="139700" h="210820">
                <a:moveTo>
                  <a:pt x="139446" y="0"/>
                </a:moveTo>
                <a:lnTo>
                  <a:pt x="0" y="210312"/>
                </a:lnTo>
              </a:path>
            </a:pathLst>
          </a:custGeom>
          <a:ln w="26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1554515" y="4694519"/>
            <a:ext cx="2876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head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913572" y="4764404"/>
            <a:ext cx="169157" cy="69762"/>
          </a:xfrm>
          <a:custGeom>
            <a:avLst/>
            <a:gdLst/>
            <a:ahLst/>
            <a:cxnLst/>
            <a:rect l="l" t="t" r="r" b="b"/>
            <a:pathLst>
              <a:path w="173989" h="71754">
                <a:moveTo>
                  <a:pt x="102108" y="0"/>
                </a:moveTo>
                <a:lnTo>
                  <a:pt x="102108" y="71628"/>
                </a:lnTo>
                <a:lnTo>
                  <a:pt x="164592" y="40386"/>
                </a:lnTo>
                <a:lnTo>
                  <a:pt x="114300" y="40386"/>
                </a:lnTo>
                <a:lnTo>
                  <a:pt x="117348" y="38862"/>
                </a:lnTo>
                <a:lnTo>
                  <a:pt x="118872" y="35814"/>
                </a:lnTo>
                <a:lnTo>
                  <a:pt x="117348" y="32766"/>
                </a:lnTo>
                <a:lnTo>
                  <a:pt x="114300" y="31242"/>
                </a:lnTo>
                <a:lnTo>
                  <a:pt x="164591" y="31242"/>
                </a:lnTo>
                <a:lnTo>
                  <a:pt x="102108" y="0"/>
                </a:lnTo>
                <a:close/>
              </a:path>
              <a:path w="173989" h="71754">
                <a:moveTo>
                  <a:pt x="102108" y="31242"/>
                </a:moveTo>
                <a:lnTo>
                  <a:pt x="4572" y="31242"/>
                </a:lnTo>
                <a:lnTo>
                  <a:pt x="762" y="32766"/>
                </a:lnTo>
                <a:lnTo>
                  <a:pt x="0" y="35814"/>
                </a:lnTo>
                <a:lnTo>
                  <a:pt x="762" y="38862"/>
                </a:lnTo>
                <a:lnTo>
                  <a:pt x="4572" y="40386"/>
                </a:lnTo>
                <a:lnTo>
                  <a:pt x="102108" y="40386"/>
                </a:lnTo>
                <a:lnTo>
                  <a:pt x="102108" y="31242"/>
                </a:lnTo>
                <a:close/>
              </a:path>
              <a:path w="173989" h="71754">
                <a:moveTo>
                  <a:pt x="164591" y="31242"/>
                </a:moveTo>
                <a:lnTo>
                  <a:pt x="114300" y="31242"/>
                </a:lnTo>
                <a:lnTo>
                  <a:pt x="117348" y="32766"/>
                </a:lnTo>
                <a:lnTo>
                  <a:pt x="118872" y="35814"/>
                </a:lnTo>
                <a:lnTo>
                  <a:pt x="117348" y="38862"/>
                </a:lnTo>
                <a:lnTo>
                  <a:pt x="114300" y="40386"/>
                </a:lnTo>
                <a:lnTo>
                  <a:pt x="164592" y="40386"/>
                </a:lnTo>
                <a:lnTo>
                  <a:pt x="173736" y="35814"/>
                </a:lnTo>
                <a:lnTo>
                  <a:pt x="164591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1352267" y="5817624"/>
            <a:ext cx="4852458" cy="3497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7464" algn="ctr"/>
            <a:r>
              <a:rPr sz="1069" spc="10" dirty="0">
                <a:latin typeface="Times New Roman"/>
                <a:cs typeface="Times New Roman"/>
              </a:rPr>
              <a:t>current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newNode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been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between node with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6 and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value  </a:t>
            </a:r>
            <a:r>
              <a:rPr sz="1069" spc="5" dirty="0">
                <a:latin typeface="Times New Roman"/>
                <a:cs typeface="Times New Roman"/>
              </a:rPr>
              <a:t>8.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Circularly-linked</a:t>
            </a:r>
            <a:r>
              <a:rPr sz="1264" b="1" spc="-63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lists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Let’s talk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5" dirty="0">
                <a:latin typeface="Times New Roman"/>
                <a:cs typeface="Times New Roman"/>
              </a:rPr>
              <a:t>circularly linked list.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field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singly-linked  list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set to </a:t>
            </a:r>
            <a:r>
              <a:rPr sz="1069" spc="15" dirty="0">
                <a:latin typeface="Times New Roman"/>
                <a:cs typeface="Times New Roman"/>
              </a:rPr>
              <a:t>NULL. 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case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doubly-linked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Moving </a:t>
            </a:r>
            <a:r>
              <a:rPr sz="1069" spc="5" dirty="0">
                <a:latin typeface="Times New Roman"/>
                <a:cs typeface="Times New Roman"/>
              </a:rPr>
              <a:t>along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singly-linked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has to be </a:t>
            </a:r>
            <a:r>
              <a:rPr sz="1069" spc="15" dirty="0">
                <a:latin typeface="Times New Roman"/>
                <a:cs typeface="Times New Roman"/>
              </a:rPr>
              <a:t>done </a:t>
            </a:r>
            <a:r>
              <a:rPr sz="1069" spc="10" dirty="0">
                <a:latin typeface="Times New Roman"/>
                <a:cs typeface="Times New Roman"/>
              </a:rPr>
              <a:t>in a watchful manner. Doubly-linked </a:t>
            </a:r>
            <a:r>
              <a:rPr sz="1069" spc="5" dirty="0">
                <a:latin typeface="Times New Roman"/>
                <a:cs typeface="Times New Roman"/>
              </a:rPr>
              <a:t>lists </a:t>
            </a:r>
            <a:r>
              <a:rPr sz="1069" spc="15" dirty="0">
                <a:latin typeface="Times New Roman"/>
                <a:cs typeface="Times New Roman"/>
              </a:rPr>
              <a:t>have two  </a:t>
            </a:r>
            <a:r>
              <a:rPr sz="1069" spc="19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pointers i.e. </a:t>
            </a:r>
            <a:r>
              <a:rPr sz="1069" i="1" spc="10" dirty="0">
                <a:latin typeface="Times New Roman"/>
                <a:cs typeface="Times New Roman"/>
              </a:rPr>
              <a:t>prev </a:t>
            </a:r>
            <a:r>
              <a:rPr sz="1069" spc="5" dirty="0">
                <a:latin typeface="Times New Roman"/>
                <a:cs typeface="Times New Roman"/>
              </a:rPr>
              <a:t>in the first </a:t>
            </a:r>
            <a:r>
              <a:rPr sz="1069" spc="10" dirty="0">
                <a:latin typeface="Times New Roman"/>
                <a:cs typeface="Times New Roman"/>
              </a:rPr>
              <a:t>node and </a:t>
            </a:r>
            <a:r>
              <a:rPr sz="1069" i="1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last node.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way </a:t>
            </a:r>
            <a:r>
              <a:rPr sz="1069" spc="10" dirty="0">
                <a:latin typeface="Times New Roman"/>
                <a:cs typeface="Times New Roman"/>
              </a:rPr>
              <a:t>around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potential </a:t>
            </a:r>
            <a:r>
              <a:rPr sz="1069" spc="10" dirty="0">
                <a:latin typeface="Times New Roman"/>
                <a:cs typeface="Times New Roman"/>
              </a:rPr>
              <a:t>hazard </a:t>
            </a:r>
            <a:r>
              <a:rPr sz="1069" spc="5" dirty="0">
                <a:latin typeface="Times New Roman"/>
                <a:cs typeface="Times New Roman"/>
              </a:rPr>
              <a:t>is to </a:t>
            </a:r>
            <a:r>
              <a:rPr sz="1069" spc="10" dirty="0">
                <a:latin typeface="Times New Roman"/>
                <a:cs typeface="Times New Roman"/>
              </a:rPr>
              <a:t>link the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node with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to create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i="1" spc="10" dirty="0">
                <a:latin typeface="Times New Roman"/>
                <a:cs typeface="Times New Roman"/>
              </a:rPr>
              <a:t>circularly-linked</a:t>
            </a:r>
            <a:r>
              <a:rPr sz="1069" i="1" spc="-68" dirty="0">
                <a:latin typeface="Times New Roman"/>
                <a:cs typeface="Times New Roman"/>
              </a:rPr>
              <a:t> </a:t>
            </a:r>
            <a:r>
              <a:rPr sz="1069" i="1" dirty="0">
                <a:latin typeface="Times New Roman"/>
                <a:cs typeface="Times New Roman"/>
              </a:rPr>
              <a:t>list</a:t>
            </a:r>
            <a:r>
              <a:rPr sz="1069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singly-linked list or doubly-linked list </a:t>
            </a:r>
            <a:r>
              <a:rPr sz="1069" spc="10" dirty="0">
                <a:latin typeface="Times New Roman"/>
                <a:cs typeface="Times New Roman"/>
              </a:rPr>
              <a:t>moves the </a:t>
            </a:r>
            <a:r>
              <a:rPr sz="1069" i="1" spc="5" dirty="0">
                <a:latin typeface="Times New Roman"/>
                <a:cs typeface="Times New Roman"/>
              </a:rPr>
              <a:t>current  </a:t>
            </a:r>
            <a:r>
              <a:rPr sz="1069" spc="5" dirty="0">
                <a:latin typeface="Times New Roman"/>
                <a:cs typeface="Times New Roman"/>
              </a:rPr>
              <a:t>pointer to </a:t>
            </a:r>
            <a:r>
              <a:rPr sz="1069" spc="10" dirty="0">
                <a:latin typeface="Times New Roman"/>
                <a:cs typeface="Times New Roman"/>
              </a:rPr>
              <a:t>the next node and </a:t>
            </a:r>
            <a:r>
              <a:rPr sz="1069" spc="5" dirty="0">
                <a:latin typeface="Times New Roman"/>
                <a:cs typeface="Times New Roman"/>
              </a:rPr>
              <a:t>every time it checks whether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pointer is </a:t>
            </a:r>
            <a:r>
              <a:rPr sz="1069" spc="19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or  </a:t>
            </a:r>
            <a:r>
              <a:rPr sz="1069" spc="10" dirty="0">
                <a:latin typeface="Times New Roman"/>
                <a:cs typeface="Times New Roman"/>
              </a:rPr>
              <a:t>not. </a:t>
            </a:r>
            <a:r>
              <a:rPr sz="1069" spc="5" dirty="0">
                <a:latin typeface="Times New Roman"/>
                <a:cs typeface="Times New Roman"/>
              </a:rPr>
              <a:t>Similarly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back </a:t>
            </a:r>
            <a:r>
              <a:rPr sz="1069" spc="10" dirty="0">
                <a:latin typeface="Times New Roman"/>
                <a:cs typeface="Times New Roman"/>
              </a:rPr>
              <a:t>method in the </a:t>
            </a:r>
            <a:r>
              <a:rPr sz="1069" spc="5" dirty="0">
                <a:latin typeface="Times New Roman"/>
                <a:cs typeface="Times New Roman"/>
              </a:rPr>
              <a:t>double-linked list has </a:t>
            </a:r>
            <a:r>
              <a:rPr sz="1069" spc="10" dirty="0">
                <a:latin typeface="Times New Roman"/>
                <a:cs typeface="Times New Roman"/>
              </a:rPr>
              <a:t>to be employed </a:t>
            </a:r>
            <a:r>
              <a:rPr sz="1069" spc="5" dirty="0">
                <a:latin typeface="Times New Roman"/>
                <a:cs typeface="Times New Roman"/>
              </a:rPr>
              <a:t>carefully  if the current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pointing </a:t>
            </a:r>
            <a:r>
              <a:rPr sz="1069" spc="5" dirty="0">
                <a:latin typeface="Times New Roman"/>
                <a:cs typeface="Times New Roman"/>
              </a:rPr>
              <a:t>the first </a:t>
            </a:r>
            <a:r>
              <a:rPr sz="1069" spc="10" dirty="0">
                <a:latin typeface="Times New Roman"/>
                <a:cs typeface="Times New Roman"/>
              </a:rPr>
              <a:t>node. </a:t>
            </a:r>
            <a:r>
              <a:rPr sz="1069" spc="5" dirty="0">
                <a:latin typeface="Times New Roman"/>
                <a:cs typeface="Times New Roman"/>
              </a:rPr>
              <a:t>In this case, the </a:t>
            </a:r>
            <a:r>
              <a:rPr sz="1069" i="1" spc="10" dirty="0">
                <a:latin typeface="Times New Roman"/>
                <a:cs typeface="Times New Roman"/>
              </a:rPr>
              <a:t>prev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pointing to 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do not take care </a:t>
            </a:r>
            <a:r>
              <a:rPr sz="1069" spc="5" dirty="0">
                <a:latin typeface="Times New Roman"/>
                <a:cs typeface="Times New Roman"/>
              </a:rPr>
              <a:t>of this, the current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pointing to </a:t>
            </a:r>
            <a:r>
              <a:rPr sz="1069" spc="15" dirty="0">
                <a:latin typeface="Times New Roman"/>
                <a:cs typeface="Times New Roman"/>
              </a:rPr>
              <a:t>NULL. So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try to access the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pointer, it will result 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error.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avoid this,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make a  </a:t>
            </a:r>
            <a:r>
              <a:rPr sz="1069" spc="5" dirty="0">
                <a:latin typeface="Times New Roman"/>
                <a:cs typeface="Times New Roman"/>
              </a:rPr>
              <a:t>circularly linked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478954" y="5569690"/>
            <a:ext cx="69762" cy="280282"/>
          </a:xfrm>
          <a:custGeom>
            <a:avLst/>
            <a:gdLst/>
            <a:ahLst/>
            <a:cxnLst/>
            <a:rect l="l" t="t" r="r" b="b"/>
            <a:pathLst>
              <a:path w="71754" h="288289">
                <a:moveTo>
                  <a:pt x="35813" y="54863"/>
                </a:moveTo>
                <a:lnTo>
                  <a:pt x="32765" y="56387"/>
                </a:lnTo>
                <a:lnTo>
                  <a:pt x="31242" y="59436"/>
                </a:lnTo>
                <a:lnTo>
                  <a:pt x="31242" y="283463"/>
                </a:lnTo>
                <a:lnTo>
                  <a:pt x="32765" y="286512"/>
                </a:lnTo>
                <a:lnTo>
                  <a:pt x="35813" y="288036"/>
                </a:lnTo>
                <a:lnTo>
                  <a:pt x="38862" y="286512"/>
                </a:lnTo>
                <a:lnTo>
                  <a:pt x="40386" y="283463"/>
                </a:lnTo>
                <a:lnTo>
                  <a:pt x="40386" y="59436"/>
                </a:lnTo>
                <a:lnTo>
                  <a:pt x="38862" y="56387"/>
                </a:lnTo>
                <a:lnTo>
                  <a:pt x="35813" y="54863"/>
                </a:lnTo>
                <a:close/>
              </a:path>
              <a:path w="71754" h="288289">
                <a:moveTo>
                  <a:pt x="35813" y="0"/>
                </a:moveTo>
                <a:lnTo>
                  <a:pt x="0" y="71627"/>
                </a:lnTo>
                <a:lnTo>
                  <a:pt x="31242" y="71627"/>
                </a:lnTo>
                <a:lnTo>
                  <a:pt x="31242" y="59436"/>
                </a:lnTo>
                <a:lnTo>
                  <a:pt x="32765" y="56387"/>
                </a:lnTo>
                <a:lnTo>
                  <a:pt x="35813" y="54863"/>
                </a:lnTo>
                <a:lnTo>
                  <a:pt x="63245" y="54863"/>
                </a:lnTo>
                <a:lnTo>
                  <a:pt x="35813" y="0"/>
                </a:lnTo>
                <a:close/>
              </a:path>
              <a:path w="71754" h="288289">
                <a:moveTo>
                  <a:pt x="63245" y="54863"/>
                </a:moveTo>
                <a:lnTo>
                  <a:pt x="35813" y="54863"/>
                </a:lnTo>
                <a:lnTo>
                  <a:pt x="38862" y="56387"/>
                </a:lnTo>
                <a:lnTo>
                  <a:pt x="40386" y="59436"/>
                </a:lnTo>
                <a:lnTo>
                  <a:pt x="40386" y="71627"/>
                </a:lnTo>
                <a:lnTo>
                  <a:pt x="71627" y="71627"/>
                </a:lnTo>
                <a:lnTo>
                  <a:pt x="63245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538094" y="4820707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79">
                <a:moveTo>
                  <a:pt x="57150" y="0"/>
                </a:moveTo>
                <a:lnTo>
                  <a:pt x="53339" y="762"/>
                </a:lnTo>
                <a:lnTo>
                  <a:pt x="0" y="34290"/>
                </a:lnTo>
                <a:lnTo>
                  <a:pt x="53339" y="67818"/>
                </a:lnTo>
                <a:lnTo>
                  <a:pt x="57150" y="68580"/>
                </a:lnTo>
                <a:lnTo>
                  <a:pt x="60198" y="66294"/>
                </a:lnTo>
                <a:lnTo>
                  <a:pt x="60198" y="63246"/>
                </a:lnTo>
                <a:lnTo>
                  <a:pt x="58674" y="60198"/>
                </a:lnTo>
                <a:lnTo>
                  <a:pt x="24208" y="38862"/>
                </a:lnTo>
                <a:lnTo>
                  <a:pt x="8381" y="38862"/>
                </a:lnTo>
                <a:lnTo>
                  <a:pt x="5333" y="37337"/>
                </a:lnTo>
                <a:lnTo>
                  <a:pt x="3810" y="34290"/>
                </a:lnTo>
                <a:lnTo>
                  <a:pt x="5333" y="31242"/>
                </a:lnTo>
                <a:lnTo>
                  <a:pt x="8381" y="29718"/>
                </a:lnTo>
                <a:lnTo>
                  <a:pt x="24208" y="29718"/>
                </a:lnTo>
                <a:lnTo>
                  <a:pt x="58674" y="8382"/>
                </a:lnTo>
                <a:lnTo>
                  <a:pt x="60198" y="5334"/>
                </a:lnTo>
                <a:lnTo>
                  <a:pt x="60198" y="2286"/>
                </a:lnTo>
                <a:lnTo>
                  <a:pt x="57150" y="0"/>
                </a:lnTo>
                <a:close/>
              </a:path>
              <a:path w="215900" h="68579">
                <a:moveTo>
                  <a:pt x="24208" y="29718"/>
                </a:moveTo>
                <a:lnTo>
                  <a:pt x="8381" y="29718"/>
                </a:lnTo>
                <a:lnTo>
                  <a:pt x="5333" y="31242"/>
                </a:lnTo>
                <a:lnTo>
                  <a:pt x="3810" y="34290"/>
                </a:lnTo>
                <a:lnTo>
                  <a:pt x="5333" y="37337"/>
                </a:lnTo>
                <a:lnTo>
                  <a:pt x="8381" y="38862"/>
                </a:lnTo>
                <a:lnTo>
                  <a:pt x="24208" y="38862"/>
                </a:lnTo>
                <a:lnTo>
                  <a:pt x="22977" y="38100"/>
                </a:lnTo>
                <a:lnTo>
                  <a:pt x="10668" y="38100"/>
                </a:lnTo>
                <a:lnTo>
                  <a:pt x="10668" y="30480"/>
                </a:lnTo>
                <a:lnTo>
                  <a:pt x="22977" y="30480"/>
                </a:lnTo>
                <a:lnTo>
                  <a:pt x="24208" y="29718"/>
                </a:lnTo>
                <a:close/>
              </a:path>
              <a:path w="215900" h="68579">
                <a:moveTo>
                  <a:pt x="211074" y="29718"/>
                </a:moveTo>
                <a:lnTo>
                  <a:pt x="24208" y="29718"/>
                </a:lnTo>
                <a:lnTo>
                  <a:pt x="16822" y="34290"/>
                </a:lnTo>
                <a:lnTo>
                  <a:pt x="24208" y="38862"/>
                </a:lnTo>
                <a:lnTo>
                  <a:pt x="211074" y="38862"/>
                </a:lnTo>
                <a:lnTo>
                  <a:pt x="214121" y="37337"/>
                </a:lnTo>
                <a:lnTo>
                  <a:pt x="215645" y="34290"/>
                </a:lnTo>
                <a:lnTo>
                  <a:pt x="214121" y="31242"/>
                </a:lnTo>
                <a:lnTo>
                  <a:pt x="211074" y="29718"/>
                </a:lnTo>
                <a:close/>
              </a:path>
              <a:path w="215900" h="68579">
                <a:moveTo>
                  <a:pt x="10668" y="30480"/>
                </a:moveTo>
                <a:lnTo>
                  <a:pt x="10668" y="38100"/>
                </a:lnTo>
                <a:lnTo>
                  <a:pt x="16822" y="34290"/>
                </a:lnTo>
                <a:lnTo>
                  <a:pt x="10668" y="30480"/>
                </a:lnTo>
                <a:close/>
              </a:path>
              <a:path w="215900" h="68579">
                <a:moveTo>
                  <a:pt x="16822" y="34290"/>
                </a:moveTo>
                <a:lnTo>
                  <a:pt x="10668" y="38100"/>
                </a:lnTo>
                <a:lnTo>
                  <a:pt x="22977" y="38100"/>
                </a:lnTo>
                <a:lnTo>
                  <a:pt x="16822" y="34290"/>
                </a:lnTo>
                <a:close/>
              </a:path>
              <a:path w="215900" h="68579">
                <a:moveTo>
                  <a:pt x="22977" y="30480"/>
                </a:moveTo>
                <a:lnTo>
                  <a:pt x="10668" y="30480"/>
                </a:lnTo>
                <a:lnTo>
                  <a:pt x="16822" y="34290"/>
                </a:lnTo>
                <a:lnTo>
                  <a:pt x="2297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143356" y="4820707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79">
                <a:moveTo>
                  <a:pt x="57911" y="0"/>
                </a:moveTo>
                <a:lnTo>
                  <a:pt x="54101" y="762"/>
                </a:lnTo>
                <a:lnTo>
                  <a:pt x="0" y="34290"/>
                </a:lnTo>
                <a:lnTo>
                  <a:pt x="54101" y="67818"/>
                </a:lnTo>
                <a:lnTo>
                  <a:pt x="57911" y="68580"/>
                </a:lnTo>
                <a:lnTo>
                  <a:pt x="60197" y="66294"/>
                </a:lnTo>
                <a:lnTo>
                  <a:pt x="60959" y="63246"/>
                </a:lnTo>
                <a:lnTo>
                  <a:pt x="58673" y="60198"/>
                </a:lnTo>
                <a:lnTo>
                  <a:pt x="24755" y="38862"/>
                </a:lnTo>
                <a:lnTo>
                  <a:pt x="9143" y="38862"/>
                </a:lnTo>
                <a:lnTo>
                  <a:pt x="5333" y="37337"/>
                </a:lnTo>
                <a:lnTo>
                  <a:pt x="4571" y="34290"/>
                </a:lnTo>
                <a:lnTo>
                  <a:pt x="5333" y="31242"/>
                </a:lnTo>
                <a:lnTo>
                  <a:pt x="9143" y="29718"/>
                </a:lnTo>
                <a:lnTo>
                  <a:pt x="24755" y="29718"/>
                </a:lnTo>
                <a:lnTo>
                  <a:pt x="58673" y="8382"/>
                </a:lnTo>
                <a:lnTo>
                  <a:pt x="60959" y="5334"/>
                </a:lnTo>
                <a:lnTo>
                  <a:pt x="60197" y="2286"/>
                </a:lnTo>
                <a:lnTo>
                  <a:pt x="57911" y="0"/>
                </a:lnTo>
                <a:close/>
              </a:path>
              <a:path w="215900" h="68579">
                <a:moveTo>
                  <a:pt x="24755" y="29718"/>
                </a:moveTo>
                <a:lnTo>
                  <a:pt x="9143" y="29718"/>
                </a:lnTo>
                <a:lnTo>
                  <a:pt x="5333" y="31242"/>
                </a:lnTo>
                <a:lnTo>
                  <a:pt x="4571" y="34290"/>
                </a:lnTo>
                <a:lnTo>
                  <a:pt x="5333" y="37337"/>
                </a:lnTo>
                <a:lnTo>
                  <a:pt x="9143" y="38862"/>
                </a:lnTo>
                <a:lnTo>
                  <a:pt x="24755" y="38862"/>
                </a:lnTo>
                <a:lnTo>
                  <a:pt x="23543" y="38100"/>
                </a:lnTo>
                <a:lnTo>
                  <a:pt x="11429" y="38100"/>
                </a:lnTo>
                <a:lnTo>
                  <a:pt x="11429" y="30480"/>
                </a:lnTo>
                <a:lnTo>
                  <a:pt x="23543" y="30480"/>
                </a:lnTo>
                <a:lnTo>
                  <a:pt x="24755" y="29718"/>
                </a:lnTo>
                <a:close/>
              </a:path>
              <a:path w="215900" h="68579">
                <a:moveTo>
                  <a:pt x="211073" y="29718"/>
                </a:moveTo>
                <a:lnTo>
                  <a:pt x="24755" y="29718"/>
                </a:lnTo>
                <a:lnTo>
                  <a:pt x="17486" y="34290"/>
                </a:lnTo>
                <a:lnTo>
                  <a:pt x="24755" y="38862"/>
                </a:lnTo>
                <a:lnTo>
                  <a:pt x="211073" y="38862"/>
                </a:lnTo>
                <a:lnTo>
                  <a:pt x="214121" y="37337"/>
                </a:lnTo>
                <a:lnTo>
                  <a:pt x="215645" y="34290"/>
                </a:lnTo>
                <a:lnTo>
                  <a:pt x="214121" y="31242"/>
                </a:lnTo>
                <a:lnTo>
                  <a:pt x="211073" y="29718"/>
                </a:lnTo>
                <a:close/>
              </a:path>
              <a:path w="215900" h="68579">
                <a:moveTo>
                  <a:pt x="11429" y="30480"/>
                </a:moveTo>
                <a:lnTo>
                  <a:pt x="11429" y="38100"/>
                </a:lnTo>
                <a:lnTo>
                  <a:pt x="17486" y="34290"/>
                </a:lnTo>
                <a:lnTo>
                  <a:pt x="11429" y="30480"/>
                </a:lnTo>
                <a:close/>
              </a:path>
              <a:path w="215900" h="68579">
                <a:moveTo>
                  <a:pt x="17486" y="34290"/>
                </a:moveTo>
                <a:lnTo>
                  <a:pt x="11429" y="38100"/>
                </a:lnTo>
                <a:lnTo>
                  <a:pt x="23543" y="38100"/>
                </a:lnTo>
                <a:lnTo>
                  <a:pt x="17486" y="34290"/>
                </a:lnTo>
                <a:close/>
              </a:path>
              <a:path w="215900" h="68579">
                <a:moveTo>
                  <a:pt x="23543" y="30480"/>
                </a:moveTo>
                <a:lnTo>
                  <a:pt x="11429" y="30480"/>
                </a:lnTo>
                <a:lnTo>
                  <a:pt x="17486" y="34290"/>
                </a:lnTo>
                <a:lnTo>
                  <a:pt x="23543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4353876" y="4820707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79">
                <a:moveTo>
                  <a:pt x="57912" y="0"/>
                </a:moveTo>
                <a:lnTo>
                  <a:pt x="54101" y="762"/>
                </a:lnTo>
                <a:lnTo>
                  <a:pt x="0" y="34290"/>
                </a:lnTo>
                <a:lnTo>
                  <a:pt x="54101" y="67818"/>
                </a:lnTo>
                <a:lnTo>
                  <a:pt x="57912" y="68580"/>
                </a:lnTo>
                <a:lnTo>
                  <a:pt x="60198" y="66294"/>
                </a:lnTo>
                <a:lnTo>
                  <a:pt x="60960" y="63246"/>
                </a:lnTo>
                <a:lnTo>
                  <a:pt x="58674" y="60198"/>
                </a:lnTo>
                <a:lnTo>
                  <a:pt x="24755" y="38862"/>
                </a:lnTo>
                <a:lnTo>
                  <a:pt x="8381" y="38862"/>
                </a:lnTo>
                <a:lnTo>
                  <a:pt x="5334" y="37337"/>
                </a:lnTo>
                <a:lnTo>
                  <a:pt x="4572" y="34290"/>
                </a:lnTo>
                <a:lnTo>
                  <a:pt x="5334" y="31242"/>
                </a:lnTo>
                <a:lnTo>
                  <a:pt x="8381" y="29718"/>
                </a:lnTo>
                <a:lnTo>
                  <a:pt x="24755" y="29718"/>
                </a:lnTo>
                <a:lnTo>
                  <a:pt x="58674" y="8382"/>
                </a:lnTo>
                <a:lnTo>
                  <a:pt x="60960" y="5334"/>
                </a:lnTo>
                <a:lnTo>
                  <a:pt x="60198" y="2286"/>
                </a:lnTo>
                <a:lnTo>
                  <a:pt x="57912" y="0"/>
                </a:lnTo>
                <a:close/>
              </a:path>
              <a:path w="215900" h="68579">
                <a:moveTo>
                  <a:pt x="24755" y="29718"/>
                </a:moveTo>
                <a:lnTo>
                  <a:pt x="8381" y="29718"/>
                </a:lnTo>
                <a:lnTo>
                  <a:pt x="5334" y="31242"/>
                </a:lnTo>
                <a:lnTo>
                  <a:pt x="4572" y="34290"/>
                </a:lnTo>
                <a:lnTo>
                  <a:pt x="5334" y="37337"/>
                </a:lnTo>
                <a:lnTo>
                  <a:pt x="8381" y="38862"/>
                </a:lnTo>
                <a:lnTo>
                  <a:pt x="24755" y="38862"/>
                </a:lnTo>
                <a:lnTo>
                  <a:pt x="23543" y="38100"/>
                </a:lnTo>
                <a:lnTo>
                  <a:pt x="11429" y="38100"/>
                </a:lnTo>
                <a:lnTo>
                  <a:pt x="11429" y="30480"/>
                </a:lnTo>
                <a:lnTo>
                  <a:pt x="23543" y="30480"/>
                </a:lnTo>
                <a:lnTo>
                  <a:pt x="24755" y="29718"/>
                </a:lnTo>
                <a:close/>
              </a:path>
              <a:path w="215900" h="68579">
                <a:moveTo>
                  <a:pt x="211074" y="29718"/>
                </a:moveTo>
                <a:lnTo>
                  <a:pt x="24755" y="29718"/>
                </a:lnTo>
                <a:lnTo>
                  <a:pt x="17486" y="34290"/>
                </a:lnTo>
                <a:lnTo>
                  <a:pt x="24755" y="38862"/>
                </a:lnTo>
                <a:lnTo>
                  <a:pt x="211074" y="38862"/>
                </a:lnTo>
                <a:lnTo>
                  <a:pt x="214122" y="37337"/>
                </a:lnTo>
                <a:lnTo>
                  <a:pt x="215646" y="34290"/>
                </a:lnTo>
                <a:lnTo>
                  <a:pt x="214122" y="31242"/>
                </a:lnTo>
                <a:lnTo>
                  <a:pt x="211074" y="29718"/>
                </a:lnTo>
                <a:close/>
              </a:path>
              <a:path w="215900" h="68579">
                <a:moveTo>
                  <a:pt x="11429" y="30480"/>
                </a:moveTo>
                <a:lnTo>
                  <a:pt x="11429" y="38100"/>
                </a:lnTo>
                <a:lnTo>
                  <a:pt x="17486" y="34290"/>
                </a:lnTo>
                <a:lnTo>
                  <a:pt x="11429" y="30480"/>
                </a:lnTo>
                <a:close/>
              </a:path>
              <a:path w="215900" h="68579">
                <a:moveTo>
                  <a:pt x="17486" y="34290"/>
                </a:moveTo>
                <a:lnTo>
                  <a:pt x="11429" y="38100"/>
                </a:lnTo>
                <a:lnTo>
                  <a:pt x="23543" y="38100"/>
                </a:lnTo>
                <a:lnTo>
                  <a:pt x="17486" y="34290"/>
                </a:lnTo>
                <a:close/>
              </a:path>
              <a:path w="215900" h="68579">
                <a:moveTo>
                  <a:pt x="23543" y="30480"/>
                </a:moveTo>
                <a:lnTo>
                  <a:pt x="11429" y="30480"/>
                </a:lnTo>
                <a:lnTo>
                  <a:pt x="17486" y="34290"/>
                </a:lnTo>
                <a:lnTo>
                  <a:pt x="23543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959138" y="4820707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79">
                <a:moveTo>
                  <a:pt x="57150" y="0"/>
                </a:moveTo>
                <a:lnTo>
                  <a:pt x="54101" y="762"/>
                </a:lnTo>
                <a:lnTo>
                  <a:pt x="0" y="34290"/>
                </a:lnTo>
                <a:lnTo>
                  <a:pt x="54101" y="67818"/>
                </a:lnTo>
                <a:lnTo>
                  <a:pt x="57150" y="68580"/>
                </a:lnTo>
                <a:lnTo>
                  <a:pt x="60198" y="66294"/>
                </a:lnTo>
                <a:lnTo>
                  <a:pt x="60960" y="63246"/>
                </a:lnTo>
                <a:lnTo>
                  <a:pt x="58674" y="60198"/>
                </a:lnTo>
                <a:lnTo>
                  <a:pt x="24208" y="38862"/>
                </a:lnTo>
                <a:lnTo>
                  <a:pt x="8382" y="38862"/>
                </a:lnTo>
                <a:lnTo>
                  <a:pt x="5334" y="37337"/>
                </a:lnTo>
                <a:lnTo>
                  <a:pt x="3810" y="34290"/>
                </a:lnTo>
                <a:lnTo>
                  <a:pt x="5334" y="31242"/>
                </a:lnTo>
                <a:lnTo>
                  <a:pt x="8382" y="29718"/>
                </a:lnTo>
                <a:lnTo>
                  <a:pt x="24208" y="29718"/>
                </a:lnTo>
                <a:lnTo>
                  <a:pt x="58674" y="8382"/>
                </a:lnTo>
                <a:lnTo>
                  <a:pt x="60960" y="5334"/>
                </a:lnTo>
                <a:lnTo>
                  <a:pt x="60198" y="2286"/>
                </a:lnTo>
                <a:lnTo>
                  <a:pt x="57150" y="0"/>
                </a:lnTo>
                <a:close/>
              </a:path>
              <a:path w="215900" h="68579">
                <a:moveTo>
                  <a:pt x="24208" y="29718"/>
                </a:moveTo>
                <a:lnTo>
                  <a:pt x="8382" y="29718"/>
                </a:lnTo>
                <a:lnTo>
                  <a:pt x="5334" y="31242"/>
                </a:lnTo>
                <a:lnTo>
                  <a:pt x="3810" y="34290"/>
                </a:lnTo>
                <a:lnTo>
                  <a:pt x="5334" y="37337"/>
                </a:lnTo>
                <a:lnTo>
                  <a:pt x="8382" y="38862"/>
                </a:lnTo>
                <a:lnTo>
                  <a:pt x="24208" y="38862"/>
                </a:lnTo>
                <a:lnTo>
                  <a:pt x="22977" y="38100"/>
                </a:lnTo>
                <a:lnTo>
                  <a:pt x="10668" y="38100"/>
                </a:lnTo>
                <a:lnTo>
                  <a:pt x="10668" y="30480"/>
                </a:lnTo>
                <a:lnTo>
                  <a:pt x="22977" y="30480"/>
                </a:lnTo>
                <a:lnTo>
                  <a:pt x="24208" y="29718"/>
                </a:lnTo>
                <a:close/>
              </a:path>
              <a:path w="215900" h="68579">
                <a:moveTo>
                  <a:pt x="211074" y="29718"/>
                </a:moveTo>
                <a:lnTo>
                  <a:pt x="24208" y="29718"/>
                </a:lnTo>
                <a:lnTo>
                  <a:pt x="16822" y="34290"/>
                </a:lnTo>
                <a:lnTo>
                  <a:pt x="24208" y="38862"/>
                </a:lnTo>
                <a:lnTo>
                  <a:pt x="211074" y="38862"/>
                </a:lnTo>
                <a:lnTo>
                  <a:pt x="214122" y="37337"/>
                </a:lnTo>
                <a:lnTo>
                  <a:pt x="215646" y="34290"/>
                </a:lnTo>
                <a:lnTo>
                  <a:pt x="214122" y="31242"/>
                </a:lnTo>
                <a:lnTo>
                  <a:pt x="211074" y="29718"/>
                </a:lnTo>
                <a:close/>
              </a:path>
              <a:path w="215900" h="68579">
                <a:moveTo>
                  <a:pt x="10668" y="30480"/>
                </a:moveTo>
                <a:lnTo>
                  <a:pt x="10668" y="38100"/>
                </a:lnTo>
                <a:lnTo>
                  <a:pt x="16822" y="34290"/>
                </a:lnTo>
                <a:lnTo>
                  <a:pt x="10668" y="30480"/>
                </a:lnTo>
                <a:close/>
              </a:path>
              <a:path w="215900" h="68579">
                <a:moveTo>
                  <a:pt x="16822" y="34290"/>
                </a:moveTo>
                <a:lnTo>
                  <a:pt x="10668" y="38100"/>
                </a:lnTo>
                <a:lnTo>
                  <a:pt x="22977" y="38100"/>
                </a:lnTo>
                <a:lnTo>
                  <a:pt x="16822" y="34290"/>
                </a:lnTo>
                <a:close/>
              </a:path>
              <a:path w="215900" h="68579">
                <a:moveTo>
                  <a:pt x="22977" y="30480"/>
                </a:moveTo>
                <a:lnTo>
                  <a:pt x="10668" y="30480"/>
                </a:lnTo>
                <a:lnTo>
                  <a:pt x="16822" y="34290"/>
                </a:lnTo>
                <a:lnTo>
                  <a:pt x="2297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5109527" y="4689580"/>
            <a:ext cx="440796" cy="220398"/>
          </a:xfrm>
          <a:custGeom>
            <a:avLst/>
            <a:gdLst/>
            <a:ahLst/>
            <a:cxnLst/>
            <a:rect l="l" t="t" r="r" b="b"/>
            <a:pathLst>
              <a:path w="453389" h="226695">
                <a:moveTo>
                  <a:pt x="453389" y="0"/>
                </a:moveTo>
                <a:lnTo>
                  <a:pt x="0" y="0"/>
                </a:lnTo>
                <a:lnTo>
                  <a:pt x="0" y="226313"/>
                </a:lnTo>
                <a:lnTo>
                  <a:pt x="453389" y="226313"/>
                </a:lnTo>
                <a:lnTo>
                  <a:pt x="45338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5439938" y="4689580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5219912" y="4689580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5274240" y="471674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27344" y="4696989"/>
            <a:ext cx="135819" cy="205580"/>
          </a:xfrm>
          <a:custGeom>
            <a:avLst/>
            <a:gdLst/>
            <a:ahLst/>
            <a:cxnLst/>
            <a:rect l="l" t="t" r="r" b="b"/>
            <a:pathLst>
              <a:path w="139700" h="211454">
                <a:moveTo>
                  <a:pt x="139446" y="0"/>
                </a:moveTo>
                <a:lnTo>
                  <a:pt x="0" y="211074"/>
                </a:lnTo>
              </a:path>
            </a:pathLst>
          </a:custGeom>
          <a:ln w="26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295968" y="5340772"/>
            <a:ext cx="440178" cy="219781"/>
          </a:xfrm>
          <a:custGeom>
            <a:avLst/>
            <a:gdLst/>
            <a:ahLst/>
            <a:cxnLst/>
            <a:rect l="l" t="t" r="r" b="b"/>
            <a:pathLst>
              <a:path w="452754" h="226060">
                <a:moveTo>
                  <a:pt x="452627" y="0"/>
                </a:moveTo>
                <a:lnTo>
                  <a:pt x="0" y="0"/>
                </a:lnTo>
                <a:lnTo>
                  <a:pt x="0" y="225551"/>
                </a:lnTo>
                <a:lnTo>
                  <a:pt x="452627" y="225551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625638" y="5340772"/>
            <a:ext cx="0" cy="219781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404870" y="5340772"/>
            <a:ext cx="0" cy="219781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3468829" y="536793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291645" y="5345712"/>
            <a:ext cx="55871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n</a:t>
            </a:r>
            <a:r>
              <a:rPr sz="1069" dirty="0">
                <a:latin typeface="Times New Roman"/>
                <a:cs typeface="Times New Roman"/>
              </a:rPr>
              <a:t>e</a:t>
            </a:r>
            <a:r>
              <a:rPr sz="1069" spc="24" dirty="0">
                <a:latin typeface="Times New Roman"/>
                <a:cs typeface="Times New Roman"/>
              </a:rPr>
              <a:t>w</a:t>
            </a:r>
            <a:r>
              <a:rPr sz="1069" spc="19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906289" y="5416339"/>
            <a:ext cx="390172" cy="69762"/>
          </a:xfrm>
          <a:custGeom>
            <a:avLst/>
            <a:gdLst/>
            <a:ahLst/>
            <a:cxnLst/>
            <a:rect l="l" t="t" r="r" b="b"/>
            <a:pathLst>
              <a:path w="401320" h="71754">
                <a:moveTo>
                  <a:pt x="329184" y="0"/>
                </a:moveTo>
                <a:lnTo>
                  <a:pt x="329184" y="71627"/>
                </a:lnTo>
                <a:lnTo>
                  <a:pt x="391667" y="40386"/>
                </a:lnTo>
                <a:lnTo>
                  <a:pt x="341375" y="40386"/>
                </a:lnTo>
                <a:lnTo>
                  <a:pt x="344424" y="38862"/>
                </a:lnTo>
                <a:lnTo>
                  <a:pt x="345186" y="35813"/>
                </a:lnTo>
                <a:lnTo>
                  <a:pt x="344424" y="32766"/>
                </a:lnTo>
                <a:lnTo>
                  <a:pt x="341375" y="31242"/>
                </a:lnTo>
                <a:lnTo>
                  <a:pt x="391668" y="31242"/>
                </a:lnTo>
                <a:lnTo>
                  <a:pt x="329184" y="0"/>
                </a:lnTo>
                <a:close/>
              </a:path>
              <a:path w="401320" h="71754">
                <a:moveTo>
                  <a:pt x="329184" y="31242"/>
                </a:moveTo>
                <a:lnTo>
                  <a:pt x="3810" y="31242"/>
                </a:lnTo>
                <a:lnTo>
                  <a:pt x="762" y="32766"/>
                </a:lnTo>
                <a:lnTo>
                  <a:pt x="0" y="35813"/>
                </a:lnTo>
                <a:lnTo>
                  <a:pt x="762" y="38862"/>
                </a:lnTo>
                <a:lnTo>
                  <a:pt x="3810" y="40386"/>
                </a:lnTo>
                <a:lnTo>
                  <a:pt x="329184" y="40386"/>
                </a:lnTo>
                <a:lnTo>
                  <a:pt x="329184" y="31242"/>
                </a:lnTo>
                <a:close/>
              </a:path>
              <a:path w="401320" h="71754">
                <a:moveTo>
                  <a:pt x="391668" y="31242"/>
                </a:moveTo>
                <a:lnTo>
                  <a:pt x="341375" y="31242"/>
                </a:lnTo>
                <a:lnTo>
                  <a:pt x="344424" y="32766"/>
                </a:lnTo>
                <a:lnTo>
                  <a:pt x="345186" y="35813"/>
                </a:lnTo>
                <a:lnTo>
                  <a:pt x="344424" y="38862"/>
                </a:lnTo>
                <a:lnTo>
                  <a:pt x="341375" y="40386"/>
                </a:lnTo>
                <a:lnTo>
                  <a:pt x="391667" y="40386"/>
                </a:lnTo>
                <a:lnTo>
                  <a:pt x="400812" y="35813"/>
                </a:lnTo>
                <a:lnTo>
                  <a:pt x="391668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956049" y="5349663"/>
            <a:ext cx="330906" cy="220398"/>
          </a:xfrm>
          <a:custGeom>
            <a:avLst/>
            <a:gdLst/>
            <a:ahLst/>
            <a:cxnLst/>
            <a:rect l="l" t="t" r="r" b="b"/>
            <a:pathLst>
              <a:path w="340360" h="226695">
                <a:moveTo>
                  <a:pt x="169925" y="0"/>
                </a:moveTo>
                <a:lnTo>
                  <a:pt x="116262" y="5809"/>
                </a:lnTo>
                <a:lnTo>
                  <a:pt x="69622" y="21969"/>
                </a:lnTo>
                <a:lnTo>
                  <a:pt x="32820" y="46579"/>
                </a:lnTo>
                <a:lnTo>
                  <a:pt x="8674" y="77736"/>
                </a:lnTo>
                <a:lnTo>
                  <a:pt x="0" y="113537"/>
                </a:lnTo>
                <a:lnTo>
                  <a:pt x="8674" y="148967"/>
                </a:lnTo>
                <a:lnTo>
                  <a:pt x="32820" y="179899"/>
                </a:lnTo>
                <a:lnTo>
                  <a:pt x="69622" y="204392"/>
                </a:lnTo>
                <a:lnTo>
                  <a:pt x="116262" y="220510"/>
                </a:lnTo>
                <a:lnTo>
                  <a:pt x="169925" y="226313"/>
                </a:lnTo>
                <a:lnTo>
                  <a:pt x="223589" y="220510"/>
                </a:lnTo>
                <a:lnTo>
                  <a:pt x="270229" y="204392"/>
                </a:lnTo>
                <a:lnTo>
                  <a:pt x="307031" y="179899"/>
                </a:lnTo>
                <a:lnTo>
                  <a:pt x="331177" y="148967"/>
                </a:lnTo>
                <a:lnTo>
                  <a:pt x="339852" y="113537"/>
                </a:lnTo>
                <a:lnTo>
                  <a:pt x="331177" y="77736"/>
                </a:lnTo>
                <a:lnTo>
                  <a:pt x="307031" y="46579"/>
                </a:lnTo>
                <a:lnTo>
                  <a:pt x="270229" y="21969"/>
                </a:lnTo>
                <a:lnTo>
                  <a:pt x="223589" y="5809"/>
                </a:lnTo>
                <a:lnTo>
                  <a:pt x="1699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/>
          <p:nvPr/>
        </p:nvSpPr>
        <p:spPr>
          <a:xfrm>
            <a:off x="4073348" y="537682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075940" y="5074815"/>
            <a:ext cx="329053" cy="220398"/>
          </a:xfrm>
          <a:custGeom>
            <a:avLst/>
            <a:gdLst/>
            <a:ahLst/>
            <a:cxnLst/>
            <a:rect l="l" t="t" r="r" b="b"/>
            <a:pathLst>
              <a:path w="338454" h="226695">
                <a:moveTo>
                  <a:pt x="169163" y="0"/>
                </a:moveTo>
                <a:lnTo>
                  <a:pt x="115580" y="5730"/>
                </a:lnTo>
                <a:lnTo>
                  <a:pt x="69128" y="21701"/>
                </a:lnTo>
                <a:lnTo>
                  <a:pt x="32552" y="46085"/>
                </a:lnTo>
                <a:lnTo>
                  <a:pt x="8595" y="77053"/>
                </a:lnTo>
                <a:lnTo>
                  <a:pt x="0" y="112775"/>
                </a:lnTo>
                <a:lnTo>
                  <a:pt x="8595" y="148577"/>
                </a:lnTo>
                <a:lnTo>
                  <a:pt x="32552" y="179734"/>
                </a:lnTo>
                <a:lnTo>
                  <a:pt x="69128" y="204344"/>
                </a:lnTo>
                <a:lnTo>
                  <a:pt x="115580" y="220504"/>
                </a:lnTo>
                <a:lnTo>
                  <a:pt x="169163" y="226313"/>
                </a:lnTo>
                <a:lnTo>
                  <a:pt x="222747" y="220504"/>
                </a:lnTo>
                <a:lnTo>
                  <a:pt x="269199" y="204344"/>
                </a:lnTo>
                <a:lnTo>
                  <a:pt x="305775" y="179734"/>
                </a:lnTo>
                <a:lnTo>
                  <a:pt x="329732" y="148577"/>
                </a:lnTo>
                <a:lnTo>
                  <a:pt x="338327" y="112775"/>
                </a:lnTo>
                <a:lnTo>
                  <a:pt x="329732" y="77053"/>
                </a:lnTo>
                <a:lnTo>
                  <a:pt x="305775" y="46085"/>
                </a:lnTo>
                <a:lnTo>
                  <a:pt x="269199" y="21701"/>
                </a:lnTo>
                <a:lnTo>
                  <a:pt x="222747" y="5730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 txBox="1"/>
          <p:nvPr/>
        </p:nvSpPr>
        <p:spPr>
          <a:xfrm>
            <a:off x="3193238" y="510123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790843" y="5074815"/>
            <a:ext cx="330906" cy="220398"/>
          </a:xfrm>
          <a:custGeom>
            <a:avLst/>
            <a:gdLst/>
            <a:ahLst/>
            <a:cxnLst/>
            <a:rect l="l" t="t" r="r" b="b"/>
            <a:pathLst>
              <a:path w="340360" h="226695">
                <a:moveTo>
                  <a:pt x="169925" y="0"/>
                </a:moveTo>
                <a:lnTo>
                  <a:pt x="116262" y="5730"/>
                </a:lnTo>
                <a:lnTo>
                  <a:pt x="69622" y="21701"/>
                </a:lnTo>
                <a:lnTo>
                  <a:pt x="32820" y="46085"/>
                </a:lnTo>
                <a:lnTo>
                  <a:pt x="8674" y="77053"/>
                </a:lnTo>
                <a:lnTo>
                  <a:pt x="0" y="112775"/>
                </a:lnTo>
                <a:lnTo>
                  <a:pt x="8674" y="148577"/>
                </a:lnTo>
                <a:lnTo>
                  <a:pt x="32820" y="179734"/>
                </a:lnTo>
                <a:lnTo>
                  <a:pt x="69622" y="204344"/>
                </a:lnTo>
                <a:lnTo>
                  <a:pt x="116262" y="220504"/>
                </a:lnTo>
                <a:lnTo>
                  <a:pt x="169925" y="226313"/>
                </a:lnTo>
                <a:lnTo>
                  <a:pt x="223589" y="220504"/>
                </a:lnTo>
                <a:lnTo>
                  <a:pt x="270229" y="204344"/>
                </a:lnTo>
                <a:lnTo>
                  <a:pt x="307031" y="179734"/>
                </a:lnTo>
                <a:lnTo>
                  <a:pt x="331177" y="148577"/>
                </a:lnTo>
                <a:lnTo>
                  <a:pt x="339851" y="112775"/>
                </a:lnTo>
                <a:lnTo>
                  <a:pt x="331177" y="77053"/>
                </a:lnTo>
                <a:lnTo>
                  <a:pt x="307031" y="46085"/>
                </a:lnTo>
                <a:lnTo>
                  <a:pt x="270229" y="21701"/>
                </a:lnTo>
                <a:lnTo>
                  <a:pt x="223589" y="5730"/>
                </a:lnTo>
                <a:lnTo>
                  <a:pt x="1699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/>
          <p:nvPr/>
        </p:nvSpPr>
        <p:spPr>
          <a:xfrm>
            <a:off x="3908883" y="510123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461173" y="5019252"/>
            <a:ext cx="329671" cy="220398"/>
          </a:xfrm>
          <a:custGeom>
            <a:avLst/>
            <a:gdLst/>
            <a:ahLst/>
            <a:cxnLst/>
            <a:rect l="l" t="t" r="r" b="b"/>
            <a:pathLst>
              <a:path w="339089" h="226695">
                <a:moveTo>
                  <a:pt x="169163" y="0"/>
                </a:moveTo>
                <a:lnTo>
                  <a:pt x="115580" y="5809"/>
                </a:lnTo>
                <a:lnTo>
                  <a:pt x="69128" y="21969"/>
                </a:lnTo>
                <a:lnTo>
                  <a:pt x="32552" y="46579"/>
                </a:lnTo>
                <a:lnTo>
                  <a:pt x="8595" y="77736"/>
                </a:lnTo>
                <a:lnTo>
                  <a:pt x="0" y="113537"/>
                </a:lnTo>
                <a:lnTo>
                  <a:pt x="8595" y="149260"/>
                </a:lnTo>
                <a:lnTo>
                  <a:pt x="32552" y="180228"/>
                </a:lnTo>
                <a:lnTo>
                  <a:pt x="69128" y="204612"/>
                </a:lnTo>
                <a:lnTo>
                  <a:pt x="115580" y="220583"/>
                </a:lnTo>
                <a:lnTo>
                  <a:pt x="169163" y="226313"/>
                </a:lnTo>
                <a:lnTo>
                  <a:pt x="222827" y="220583"/>
                </a:lnTo>
                <a:lnTo>
                  <a:pt x="269467" y="204612"/>
                </a:lnTo>
                <a:lnTo>
                  <a:pt x="306269" y="180228"/>
                </a:lnTo>
                <a:lnTo>
                  <a:pt x="330415" y="149260"/>
                </a:lnTo>
                <a:lnTo>
                  <a:pt x="339089" y="113537"/>
                </a:lnTo>
                <a:lnTo>
                  <a:pt x="330415" y="77736"/>
                </a:lnTo>
                <a:lnTo>
                  <a:pt x="306269" y="46579"/>
                </a:lnTo>
                <a:lnTo>
                  <a:pt x="269467" y="21969"/>
                </a:lnTo>
                <a:lnTo>
                  <a:pt x="222827" y="5809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 txBox="1"/>
          <p:nvPr/>
        </p:nvSpPr>
        <p:spPr>
          <a:xfrm>
            <a:off x="3577732" y="504567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315969" y="4908867"/>
            <a:ext cx="69762" cy="500063"/>
          </a:xfrm>
          <a:custGeom>
            <a:avLst/>
            <a:gdLst/>
            <a:ahLst/>
            <a:cxnLst/>
            <a:rect l="l" t="t" r="r" b="b"/>
            <a:pathLst>
              <a:path w="71754" h="514350">
                <a:moveTo>
                  <a:pt x="35813" y="55625"/>
                </a:moveTo>
                <a:lnTo>
                  <a:pt x="32765" y="57150"/>
                </a:lnTo>
                <a:lnTo>
                  <a:pt x="31241" y="60197"/>
                </a:lnTo>
                <a:lnTo>
                  <a:pt x="31241" y="509777"/>
                </a:lnTo>
                <a:lnTo>
                  <a:pt x="32765" y="512825"/>
                </a:lnTo>
                <a:lnTo>
                  <a:pt x="35813" y="514350"/>
                </a:lnTo>
                <a:lnTo>
                  <a:pt x="38862" y="512825"/>
                </a:lnTo>
                <a:lnTo>
                  <a:pt x="40386" y="509777"/>
                </a:lnTo>
                <a:lnTo>
                  <a:pt x="40386" y="60197"/>
                </a:lnTo>
                <a:lnTo>
                  <a:pt x="38862" y="57150"/>
                </a:lnTo>
                <a:lnTo>
                  <a:pt x="35813" y="55625"/>
                </a:lnTo>
                <a:close/>
              </a:path>
              <a:path w="71754" h="514350">
                <a:moveTo>
                  <a:pt x="35813" y="0"/>
                </a:moveTo>
                <a:lnTo>
                  <a:pt x="0" y="71627"/>
                </a:lnTo>
                <a:lnTo>
                  <a:pt x="31241" y="71627"/>
                </a:lnTo>
                <a:lnTo>
                  <a:pt x="31241" y="60197"/>
                </a:lnTo>
                <a:lnTo>
                  <a:pt x="32765" y="57150"/>
                </a:lnTo>
                <a:lnTo>
                  <a:pt x="35813" y="55625"/>
                </a:lnTo>
                <a:lnTo>
                  <a:pt x="63626" y="55625"/>
                </a:lnTo>
                <a:lnTo>
                  <a:pt x="35813" y="0"/>
                </a:lnTo>
                <a:close/>
              </a:path>
              <a:path w="71754" h="514350">
                <a:moveTo>
                  <a:pt x="63626" y="55625"/>
                </a:moveTo>
                <a:lnTo>
                  <a:pt x="35813" y="55625"/>
                </a:lnTo>
                <a:lnTo>
                  <a:pt x="38862" y="57150"/>
                </a:lnTo>
                <a:lnTo>
                  <a:pt x="40386" y="60197"/>
                </a:lnTo>
                <a:lnTo>
                  <a:pt x="40386" y="71627"/>
                </a:lnTo>
                <a:lnTo>
                  <a:pt x="71627" y="71627"/>
                </a:lnTo>
                <a:lnTo>
                  <a:pt x="63626" y="5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3676755" y="4908868"/>
            <a:ext cx="571676" cy="610570"/>
          </a:xfrm>
          <a:custGeom>
            <a:avLst/>
            <a:gdLst/>
            <a:ahLst/>
            <a:cxnLst/>
            <a:rect l="l" t="t" r="r" b="b"/>
            <a:pathLst>
              <a:path w="588010" h="628014">
                <a:moveTo>
                  <a:pt x="425282" y="556695"/>
                </a:moveTo>
                <a:lnTo>
                  <a:pt x="3810" y="618743"/>
                </a:lnTo>
                <a:lnTo>
                  <a:pt x="762" y="620267"/>
                </a:lnTo>
                <a:lnTo>
                  <a:pt x="0" y="624077"/>
                </a:lnTo>
                <a:lnTo>
                  <a:pt x="1524" y="627126"/>
                </a:lnTo>
                <a:lnTo>
                  <a:pt x="5334" y="627888"/>
                </a:lnTo>
                <a:lnTo>
                  <a:pt x="429006" y="565403"/>
                </a:lnTo>
                <a:lnTo>
                  <a:pt x="432054" y="564641"/>
                </a:lnTo>
                <a:lnTo>
                  <a:pt x="432816" y="562355"/>
                </a:lnTo>
                <a:lnTo>
                  <a:pt x="433394" y="560069"/>
                </a:lnTo>
                <a:lnTo>
                  <a:pt x="424434" y="560069"/>
                </a:lnTo>
                <a:lnTo>
                  <a:pt x="425282" y="556695"/>
                </a:lnTo>
                <a:close/>
              </a:path>
              <a:path w="588010" h="628014">
                <a:moveTo>
                  <a:pt x="428244" y="556259"/>
                </a:moveTo>
                <a:lnTo>
                  <a:pt x="425282" y="556695"/>
                </a:lnTo>
                <a:lnTo>
                  <a:pt x="424434" y="560069"/>
                </a:lnTo>
                <a:lnTo>
                  <a:pt x="428244" y="556259"/>
                </a:lnTo>
                <a:close/>
              </a:path>
              <a:path w="588010" h="628014">
                <a:moveTo>
                  <a:pt x="434358" y="556259"/>
                </a:moveTo>
                <a:lnTo>
                  <a:pt x="428244" y="556259"/>
                </a:lnTo>
                <a:lnTo>
                  <a:pt x="424434" y="560069"/>
                </a:lnTo>
                <a:lnTo>
                  <a:pt x="433394" y="560069"/>
                </a:lnTo>
                <a:lnTo>
                  <a:pt x="434358" y="556259"/>
                </a:lnTo>
                <a:close/>
              </a:path>
              <a:path w="588010" h="628014">
                <a:moveTo>
                  <a:pt x="548066" y="68518"/>
                </a:moveTo>
                <a:lnTo>
                  <a:pt x="425282" y="556695"/>
                </a:lnTo>
                <a:lnTo>
                  <a:pt x="428244" y="556259"/>
                </a:lnTo>
                <a:lnTo>
                  <a:pt x="434358" y="556259"/>
                </a:lnTo>
                <a:lnTo>
                  <a:pt x="557188" y="70824"/>
                </a:lnTo>
                <a:lnTo>
                  <a:pt x="548066" y="68518"/>
                </a:lnTo>
                <a:close/>
              </a:path>
              <a:path w="588010" h="628014">
                <a:moveTo>
                  <a:pt x="582057" y="54101"/>
                </a:moveTo>
                <a:lnTo>
                  <a:pt x="557022" y="54101"/>
                </a:lnTo>
                <a:lnTo>
                  <a:pt x="559308" y="55625"/>
                </a:lnTo>
                <a:lnTo>
                  <a:pt x="560070" y="59436"/>
                </a:lnTo>
                <a:lnTo>
                  <a:pt x="557188" y="70824"/>
                </a:lnTo>
                <a:lnTo>
                  <a:pt x="587502" y="78486"/>
                </a:lnTo>
                <a:lnTo>
                  <a:pt x="582057" y="54101"/>
                </a:lnTo>
                <a:close/>
              </a:path>
              <a:path w="588010" h="628014">
                <a:moveTo>
                  <a:pt x="557022" y="54101"/>
                </a:moveTo>
                <a:lnTo>
                  <a:pt x="553212" y="54101"/>
                </a:lnTo>
                <a:lnTo>
                  <a:pt x="550926" y="57150"/>
                </a:lnTo>
                <a:lnTo>
                  <a:pt x="548066" y="68518"/>
                </a:lnTo>
                <a:lnTo>
                  <a:pt x="557188" y="70824"/>
                </a:lnTo>
                <a:lnTo>
                  <a:pt x="560070" y="59436"/>
                </a:lnTo>
                <a:lnTo>
                  <a:pt x="559308" y="55625"/>
                </a:lnTo>
                <a:lnTo>
                  <a:pt x="557022" y="54101"/>
                </a:lnTo>
                <a:close/>
              </a:path>
              <a:path w="588010" h="628014">
                <a:moveTo>
                  <a:pt x="569976" y="0"/>
                </a:moveTo>
                <a:lnTo>
                  <a:pt x="518160" y="60959"/>
                </a:lnTo>
                <a:lnTo>
                  <a:pt x="548066" y="68518"/>
                </a:lnTo>
                <a:lnTo>
                  <a:pt x="550926" y="57150"/>
                </a:lnTo>
                <a:lnTo>
                  <a:pt x="553212" y="54101"/>
                </a:lnTo>
                <a:lnTo>
                  <a:pt x="582057" y="54101"/>
                </a:lnTo>
                <a:lnTo>
                  <a:pt x="569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3625639" y="4849600"/>
            <a:ext cx="335227" cy="500063"/>
          </a:xfrm>
          <a:custGeom>
            <a:avLst/>
            <a:gdLst/>
            <a:ahLst/>
            <a:cxnLst/>
            <a:rect l="l" t="t" r="r" b="b"/>
            <a:pathLst>
              <a:path w="344804" h="514350">
                <a:moveTo>
                  <a:pt x="43434" y="447293"/>
                </a:moveTo>
                <a:lnTo>
                  <a:pt x="0" y="514350"/>
                </a:lnTo>
                <a:lnTo>
                  <a:pt x="80010" y="508253"/>
                </a:lnTo>
                <a:lnTo>
                  <a:pt x="68122" y="488441"/>
                </a:lnTo>
                <a:lnTo>
                  <a:pt x="50292" y="488441"/>
                </a:lnTo>
                <a:lnTo>
                  <a:pt x="47244" y="486155"/>
                </a:lnTo>
                <a:lnTo>
                  <a:pt x="47244" y="483107"/>
                </a:lnTo>
                <a:lnTo>
                  <a:pt x="49530" y="480060"/>
                </a:lnTo>
                <a:lnTo>
                  <a:pt x="59494" y="474061"/>
                </a:lnTo>
                <a:lnTo>
                  <a:pt x="43434" y="447293"/>
                </a:lnTo>
                <a:close/>
              </a:path>
              <a:path w="344804" h="514350">
                <a:moveTo>
                  <a:pt x="59494" y="474061"/>
                </a:moveTo>
                <a:lnTo>
                  <a:pt x="49530" y="480060"/>
                </a:lnTo>
                <a:lnTo>
                  <a:pt x="47244" y="483107"/>
                </a:lnTo>
                <a:lnTo>
                  <a:pt x="47244" y="486155"/>
                </a:lnTo>
                <a:lnTo>
                  <a:pt x="50292" y="488441"/>
                </a:lnTo>
                <a:lnTo>
                  <a:pt x="54101" y="487679"/>
                </a:lnTo>
                <a:lnTo>
                  <a:pt x="64066" y="481681"/>
                </a:lnTo>
                <a:lnTo>
                  <a:pt x="59494" y="474061"/>
                </a:lnTo>
                <a:close/>
              </a:path>
              <a:path w="344804" h="514350">
                <a:moveTo>
                  <a:pt x="64066" y="481681"/>
                </a:moveTo>
                <a:lnTo>
                  <a:pt x="54101" y="487679"/>
                </a:lnTo>
                <a:lnTo>
                  <a:pt x="50292" y="488441"/>
                </a:lnTo>
                <a:lnTo>
                  <a:pt x="68122" y="488441"/>
                </a:lnTo>
                <a:lnTo>
                  <a:pt x="64066" y="481681"/>
                </a:lnTo>
                <a:close/>
              </a:path>
              <a:path w="344804" h="514350">
                <a:moveTo>
                  <a:pt x="279204" y="341801"/>
                </a:moveTo>
                <a:lnTo>
                  <a:pt x="59494" y="474061"/>
                </a:lnTo>
                <a:lnTo>
                  <a:pt x="64066" y="481681"/>
                </a:lnTo>
                <a:lnTo>
                  <a:pt x="285750" y="348234"/>
                </a:lnTo>
                <a:lnTo>
                  <a:pt x="288036" y="345186"/>
                </a:lnTo>
                <a:lnTo>
                  <a:pt x="288288" y="343662"/>
                </a:lnTo>
                <a:lnTo>
                  <a:pt x="278892" y="343662"/>
                </a:lnTo>
                <a:lnTo>
                  <a:pt x="279204" y="341801"/>
                </a:lnTo>
                <a:close/>
              </a:path>
              <a:path w="344804" h="514350">
                <a:moveTo>
                  <a:pt x="281177" y="340613"/>
                </a:moveTo>
                <a:lnTo>
                  <a:pt x="279204" y="341801"/>
                </a:lnTo>
                <a:lnTo>
                  <a:pt x="278892" y="343662"/>
                </a:lnTo>
                <a:lnTo>
                  <a:pt x="281177" y="340613"/>
                </a:lnTo>
                <a:close/>
              </a:path>
              <a:path w="344804" h="514350">
                <a:moveTo>
                  <a:pt x="288794" y="340613"/>
                </a:moveTo>
                <a:lnTo>
                  <a:pt x="281177" y="340613"/>
                </a:lnTo>
                <a:lnTo>
                  <a:pt x="278892" y="343662"/>
                </a:lnTo>
                <a:lnTo>
                  <a:pt x="288288" y="343662"/>
                </a:lnTo>
                <a:lnTo>
                  <a:pt x="288794" y="340613"/>
                </a:lnTo>
                <a:close/>
              </a:path>
              <a:path w="344804" h="514350">
                <a:moveTo>
                  <a:pt x="340613" y="0"/>
                </a:moveTo>
                <a:lnTo>
                  <a:pt x="337566" y="762"/>
                </a:lnTo>
                <a:lnTo>
                  <a:pt x="336042" y="3810"/>
                </a:lnTo>
                <a:lnTo>
                  <a:pt x="279204" y="341801"/>
                </a:lnTo>
                <a:lnTo>
                  <a:pt x="281177" y="340613"/>
                </a:lnTo>
                <a:lnTo>
                  <a:pt x="288794" y="340613"/>
                </a:lnTo>
                <a:lnTo>
                  <a:pt x="344424" y="5334"/>
                </a:lnTo>
                <a:lnTo>
                  <a:pt x="343662" y="1524"/>
                </a:lnTo>
                <a:lnTo>
                  <a:pt x="3406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 txBox="1"/>
          <p:nvPr/>
        </p:nvSpPr>
        <p:spPr>
          <a:xfrm>
            <a:off x="3468829" y="260388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057050" y="262092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38269" y="2594505"/>
            <a:ext cx="330906" cy="220398"/>
          </a:xfrm>
          <a:custGeom>
            <a:avLst/>
            <a:gdLst/>
            <a:ahLst/>
            <a:cxnLst/>
            <a:rect l="l" t="t" r="r" b="b"/>
            <a:pathLst>
              <a:path w="340360" h="226694">
                <a:moveTo>
                  <a:pt x="169925" y="0"/>
                </a:moveTo>
                <a:lnTo>
                  <a:pt x="116262" y="5809"/>
                </a:lnTo>
                <a:lnTo>
                  <a:pt x="69622" y="21969"/>
                </a:lnTo>
                <a:lnTo>
                  <a:pt x="32820" y="46579"/>
                </a:lnTo>
                <a:lnTo>
                  <a:pt x="8674" y="77736"/>
                </a:lnTo>
                <a:lnTo>
                  <a:pt x="0" y="113537"/>
                </a:lnTo>
                <a:lnTo>
                  <a:pt x="8674" y="149260"/>
                </a:lnTo>
                <a:lnTo>
                  <a:pt x="32820" y="180228"/>
                </a:lnTo>
                <a:lnTo>
                  <a:pt x="69622" y="204612"/>
                </a:lnTo>
                <a:lnTo>
                  <a:pt x="116262" y="220583"/>
                </a:lnTo>
                <a:lnTo>
                  <a:pt x="169925" y="226313"/>
                </a:lnTo>
                <a:lnTo>
                  <a:pt x="223589" y="220583"/>
                </a:lnTo>
                <a:lnTo>
                  <a:pt x="270229" y="204612"/>
                </a:lnTo>
                <a:lnTo>
                  <a:pt x="307031" y="180228"/>
                </a:lnTo>
                <a:lnTo>
                  <a:pt x="331177" y="149260"/>
                </a:lnTo>
                <a:lnTo>
                  <a:pt x="339852" y="113537"/>
                </a:lnTo>
                <a:lnTo>
                  <a:pt x="331177" y="77736"/>
                </a:lnTo>
                <a:lnTo>
                  <a:pt x="307031" y="46579"/>
                </a:lnTo>
                <a:lnTo>
                  <a:pt x="270229" y="21969"/>
                </a:lnTo>
                <a:lnTo>
                  <a:pt x="223589" y="5809"/>
                </a:lnTo>
                <a:lnTo>
                  <a:pt x="1699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 txBox="1"/>
          <p:nvPr/>
        </p:nvSpPr>
        <p:spPr>
          <a:xfrm>
            <a:off x="5689847" y="1938619"/>
            <a:ext cx="38955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size=5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065443" y="1934421"/>
            <a:ext cx="440178" cy="220398"/>
          </a:xfrm>
          <a:custGeom>
            <a:avLst/>
            <a:gdLst/>
            <a:ahLst/>
            <a:cxnLst/>
            <a:rect l="l" t="t" r="r" b="b"/>
            <a:pathLst>
              <a:path w="452755" h="226694">
                <a:moveTo>
                  <a:pt x="452628" y="0"/>
                </a:moveTo>
                <a:lnTo>
                  <a:pt x="0" y="0"/>
                </a:lnTo>
                <a:lnTo>
                  <a:pt x="0" y="226314"/>
                </a:lnTo>
                <a:lnTo>
                  <a:pt x="452628" y="226314"/>
                </a:lnTo>
                <a:lnTo>
                  <a:pt x="45262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2395113" y="1934421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2446231" y="1955905"/>
            <a:ext cx="209285" cy="66675"/>
          </a:xfrm>
          <a:custGeom>
            <a:avLst/>
            <a:gdLst/>
            <a:ahLst/>
            <a:cxnLst/>
            <a:rect l="l" t="t" r="r" b="b"/>
            <a:pathLst>
              <a:path w="215264" h="68580">
                <a:moveTo>
                  <a:pt x="198061" y="34290"/>
                </a:moveTo>
                <a:lnTo>
                  <a:pt x="156209" y="60198"/>
                </a:lnTo>
                <a:lnTo>
                  <a:pt x="154686" y="63246"/>
                </a:lnTo>
                <a:lnTo>
                  <a:pt x="155448" y="67055"/>
                </a:lnTo>
                <a:lnTo>
                  <a:pt x="157733" y="68579"/>
                </a:lnTo>
                <a:lnTo>
                  <a:pt x="161544" y="67818"/>
                </a:lnTo>
                <a:lnTo>
                  <a:pt x="207610" y="38862"/>
                </a:lnTo>
                <a:lnTo>
                  <a:pt x="206501" y="38862"/>
                </a:lnTo>
                <a:lnTo>
                  <a:pt x="208026" y="38100"/>
                </a:lnTo>
                <a:lnTo>
                  <a:pt x="204215" y="38100"/>
                </a:lnTo>
                <a:lnTo>
                  <a:pt x="198061" y="34290"/>
                </a:lnTo>
                <a:close/>
              </a:path>
              <a:path w="215264" h="68580">
                <a:moveTo>
                  <a:pt x="190675" y="29718"/>
                </a:moveTo>
                <a:lnTo>
                  <a:pt x="4571" y="29718"/>
                </a:lnTo>
                <a:lnTo>
                  <a:pt x="762" y="31242"/>
                </a:lnTo>
                <a:lnTo>
                  <a:pt x="0" y="34290"/>
                </a:lnTo>
                <a:lnTo>
                  <a:pt x="762" y="37338"/>
                </a:lnTo>
                <a:lnTo>
                  <a:pt x="4571" y="38862"/>
                </a:lnTo>
                <a:lnTo>
                  <a:pt x="190675" y="38862"/>
                </a:lnTo>
                <a:lnTo>
                  <a:pt x="198061" y="34289"/>
                </a:lnTo>
                <a:lnTo>
                  <a:pt x="190675" y="29718"/>
                </a:lnTo>
                <a:close/>
              </a:path>
              <a:path w="215264" h="68580">
                <a:moveTo>
                  <a:pt x="207610" y="29718"/>
                </a:moveTo>
                <a:lnTo>
                  <a:pt x="206501" y="29718"/>
                </a:lnTo>
                <a:lnTo>
                  <a:pt x="209550" y="31242"/>
                </a:lnTo>
                <a:lnTo>
                  <a:pt x="211074" y="34290"/>
                </a:lnTo>
                <a:lnTo>
                  <a:pt x="209550" y="37338"/>
                </a:lnTo>
                <a:lnTo>
                  <a:pt x="206501" y="38862"/>
                </a:lnTo>
                <a:lnTo>
                  <a:pt x="207610" y="38862"/>
                </a:lnTo>
                <a:lnTo>
                  <a:pt x="214883" y="34290"/>
                </a:lnTo>
                <a:lnTo>
                  <a:pt x="207610" y="29718"/>
                </a:lnTo>
                <a:close/>
              </a:path>
              <a:path w="215264" h="68580">
                <a:moveTo>
                  <a:pt x="204215" y="30479"/>
                </a:moveTo>
                <a:lnTo>
                  <a:pt x="198061" y="34290"/>
                </a:lnTo>
                <a:lnTo>
                  <a:pt x="204215" y="38100"/>
                </a:lnTo>
                <a:lnTo>
                  <a:pt x="204215" y="30479"/>
                </a:lnTo>
                <a:close/>
              </a:path>
              <a:path w="215264" h="68580">
                <a:moveTo>
                  <a:pt x="208025" y="30479"/>
                </a:moveTo>
                <a:lnTo>
                  <a:pt x="204215" y="30479"/>
                </a:lnTo>
                <a:lnTo>
                  <a:pt x="204215" y="38100"/>
                </a:lnTo>
                <a:lnTo>
                  <a:pt x="208026" y="38100"/>
                </a:lnTo>
                <a:lnTo>
                  <a:pt x="209550" y="37338"/>
                </a:lnTo>
                <a:lnTo>
                  <a:pt x="211074" y="34290"/>
                </a:lnTo>
                <a:lnTo>
                  <a:pt x="209550" y="31242"/>
                </a:lnTo>
                <a:lnTo>
                  <a:pt x="208025" y="30479"/>
                </a:lnTo>
                <a:close/>
              </a:path>
              <a:path w="215264" h="68580">
                <a:moveTo>
                  <a:pt x="157733" y="0"/>
                </a:moveTo>
                <a:lnTo>
                  <a:pt x="155448" y="2285"/>
                </a:lnTo>
                <a:lnTo>
                  <a:pt x="154686" y="5333"/>
                </a:lnTo>
                <a:lnTo>
                  <a:pt x="156209" y="8381"/>
                </a:lnTo>
                <a:lnTo>
                  <a:pt x="198061" y="34290"/>
                </a:lnTo>
                <a:lnTo>
                  <a:pt x="204215" y="30479"/>
                </a:lnTo>
                <a:lnTo>
                  <a:pt x="208025" y="30479"/>
                </a:lnTo>
                <a:lnTo>
                  <a:pt x="206501" y="29718"/>
                </a:lnTo>
                <a:lnTo>
                  <a:pt x="207610" y="29718"/>
                </a:lnTo>
                <a:lnTo>
                  <a:pt x="161544" y="762"/>
                </a:lnTo>
                <a:lnTo>
                  <a:pt x="157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2175087" y="1934421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2670705" y="1934421"/>
            <a:ext cx="440178" cy="220398"/>
          </a:xfrm>
          <a:custGeom>
            <a:avLst/>
            <a:gdLst/>
            <a:ahLst/>
            <a:cxnLst/>
            <a:rect l="l" t="t" r="r" b="b"/>
            <a:pathLst>
              <a:path w="452755" h="226694">
                <a:moveTo>
                  <a:pt x="452627" y="0"/>
                </a:moveTo>
                <a:lnTo>
                  <a:pt x="0" y="0"/>
                </a:lnTo>
                <a:lnTo>
                  <a:pt x="0" y="226314"/>
                </a:lnTo>
                <a:lnTo>
                  <a:pt x="452627" y="226314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3000375" y="1934421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3051492" y="1955905"/>
            <a:ext cx="209285" cy="66675"/>
          </a:xfrm>
          <a:custGeom>
            <a:avLst/>
            <a:gdLst/>
            <a:ahLst/>
            <a:cxnLst/>
            <a:rect l="l" t="t" r="r" b="b"/>
            <a:pathLst>
              <a:path w="215264" h="68580">
                <a:moveTo>
                  <a:pt x="198061" y="34289"/>
                </a:moveTo>
                <a:lnTo>
                  <a:pt x="156210" y="60198"/>
                </a:lnTo>
                <a:lnTo>
                  <a:pt x="154686" y="63246"/>
                </a:lnTo>
                <a:lnTo>
                  <a:pt x="154686" y="67055"/>
                </a:lnTo>
                <a:lnTo>
                  <a:pt x="157734" y="68579"/>
                </a:lnTo>
                <a:lnTo>
                  <a:pt x="161544" y="67818"/>
                </a:lnTo>
                <a:lnTo>
                  <a:pt x="207610" y="38862"/>
                </a:lnTo>
                <a:lnTo>
                  <a:pt x="206501" y="38862"/>
                </a:lnTo>
                <a:lnTo>
                  <a:pt x="208026" y="38100"/>
                </a:lnTo>
                <a:lnTo>
                  <a:pt x="204216" y="38100"/>
                </a:lnTo>
                <a:lnTo>
                  <a:pt x="198061" y="34289"/>
                </a:lnTo>
                <a:close/>
              </a:path>
              <a:path w="215264" h="68580">
                <a:moveTo>
                  <a:pt x="190675" y="29718"/>
                </a:moveTo>
                <a:lnTo>
                  <a:pt x="3810" y="29718"/>
                </a:lnTo>
                <a:lnTo>
                  <a:pt x="762" y="31242"/>
                </a:lnTo>
                <a:lnTo>
                  <a:pt x="0" y="34290"/>
                </a:lnTo>
                <a:lnTo>
                  <a:pt x="762" y="37338"/>
                </a:lnTo>
                <a:lnTo>
                  <a:pt x="3810" y="38862"/>
                </a:lnTo>
                <a:lnTo>
                  <a:pt x="190675" y="38862"/>
                </a:lnTo>
                <a:lnTo>
                  <a:pt x="198061" y="34289"/>
                </a:lnTo>
                <a:lnTo>
                  <a:pt x="190675" y="29718"/>
                </a:lnTo>
                <a:close/>
              </a:path>
              <a:path w="215264" h="68580">
                <a:moveTo>
                  <a:pt x="207610" y="29718"/>
                </a:moveTo>
                <a:lnTo>
                  <a:pt x="206501" y="29718"/>
                </a:lnTo>
                <a:lnTo>
                  <a:pt x="209550" y="31242"/>
                </a:lnTo>
                <a:lnTo>
                  <a:pt x="211074" y="34290"/>
                </a:lnTo>
                <a:lnTo>
                  <a:pt x="209550" y="37338"/>
                </a:lnTo>
                <a:lnTo>
                  <a:pt x="206501" y="38862"/>
                </a:lnTo>
                <a:lnTo>
                  <a:pt x="207610" y="38862"/>
                </a:lnTo>
                <a:lnTo>
                  <a:pt x="214884" y="34290"/>
                </a:lnTo>
                <a:lnTo>
                  <a:pt x="207610" y="29718"/>
                </a:lnTo>
                <a:close/>
              </a:path>
              <a:path w="215264" h="68580">
                <a:moveTo>
                  <a:pt x="204216" y="30479"/>
                </a:moveTo>
                <a:lnTo>
                  <a:pt x="198061" y="34289"/>
                </a:lnTo>
                <a:lnTo>
                  <a:pt x="204216" y="38100"/>
                </a:lnTo>
                <a:lnTo>
                  <a:pt x="204216" y="30479"/>
                </a:lnTo>
                <a:close/>
              </a:path>
              <a:path w="215264" h="68580">
                <a:moveTo>
                  <a:pt x="208025" y="30479"/>
                </a:moveTo>
                <a:lnTo>
                  <a:pt x="204216" y="30479"/>
                </a:lnTo>
                <a:lnTo>
                  <a:pt x="204216" y="38100"/>
                </a:lnTo>
                <a:lnTo>
                  <a:pt x="208026" y="38100"/>
                </a:lnTo>
                <a:lnTo>
                  <a:pt x="209550" y="37338"/>
                </a:lnTo>
                <a:lnTo>
                  <a:pt x="211074" y="34290"/>
                </a:lnTo>
                <a:lnTo>
                  <a:pt x="209550" y="31242"/>
                </a:lnTo>
                <a:lnTo>
                  <a:pt x="208025" y="30479"/>
                </a:lnTo>
                <a:close/>
              </a:path>
              <a:path w="215264" h="68580">
                <a:moveTo>
                  <a:pt x="157734" y="0"/>
                </a:moveTo>
                <a:lnTo>
                  <a:pt x="154686" y="2285"/>
                </a:lnTo>
                <a:lnTo>
                  <a:pt x="154686" y="5333"/>
                </a:lnTo>
                <a:lnTo>
                  <a:pt x="156210" y="8381"/>
                </a:lnTo>
                <a:lnTo>
                  <a:pt x="198061" y="34289"/>
                </a:lnTo>
                <a:lnTo>
                  <a:pt x="204216" y="30479"/>
                </a:lnTo>
                <a:lnTo>
                  <a:pt x="208025" y="30479"/>
                </a:lnTo>
                <a:lnTo>
                  <a:pt x="206501" y="29718"/>
                </a:lnTo>
                <a:lnTo>
                  <a:pt x="207610" y="29718"/>
                </a:lnTo>
                <a:lnTo>
                  <a:pt x="161544" y="762"/>
                </a:lnTo>
                <a:lnTo>
                  <a:pt x="157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2780347" y="1934421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3275966" y="1934421"/>
            <a:ext cx="440178" cy="220398"/>
          </a:xfrm>
          <a:custGeom>
            <a:avLst/>
            <a:gdLst/>
            <a:ahLst/>
            <a:cxnLst/>
            <a:rect l="l" t="t" r="r" b="b"/>
            <a:pathLst>
              <a:path w="452754" h="226694">
                <a:moveTo>
                  <a:pt x="452627" y="0"/>
                </a:moveTo>
                <a:lnTo>
                  <a:pt x="0" y="0"/>
                </a:lnTo>
                <a:lnTo>
                  <a:pt x="0" y="226314"/>
                </a:lnTo>
                <a:lnTo>
                  <a:pt x="452627" y="226314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3606376" y="1934421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3386349" y="1934421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3880484" y="1934421"/>
            <a:ext cx="440796" cy="220398"/>
          </a:xfrm>
          <a:custGeom>
            <a:avLst/>
            <a:gdLst/>
            <a:ahLst/>
            <a:cxnLst/>
            <a:rect l="l" t="t" r="r" b="b"/>
            <a:pathLst>
              <a:path w="453389" h="226694">
                <a:moveTo>
                  <a:pt x="453389" y="0"/>
                </a:moveTo>
                <a:lnTo>
                  <a:pt x="0" y="0"/>
                </a:lnTo>
                <a:lnTo>
                  <a:pt x="0" y="226314"/>
                </a:lnTo>
                <a:lnTo>
                  <a:pt x="453389" y="226314"/>
                </a:lnTo>
                <a:lnTo>
                  <a:pt x="45338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4211638" y="1934421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4262013" y="1955905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80">
                <a:moveTo>
                  <a:pt x="198823" y="34289"/>
                </a:moveTo>
                <a:lnTo>
                  <a:pt x="156972" y="60198"/>
                </a:lnTo>
                <a:lnTo>
                  <a:pt x="154686" y="63246"/>
                </a:lnTo>
                <a:lnTo>
                  <a:pt x="155448" y="67055"/>
                </a:lnTo>
                <a:lnTo>
                  <a:pt x="158496" y="68579"/>
                </a:lnTo>
                <a:lnTo>
                  <a:pt x="161543" y="67818"/>
                </a:lnTo>
                <a:lnTo>
                  <a:pt x="208268" y="38862"/>
                </a:lnTo>
                <a:lnTo>
                  <a:pt x="207263" y="38862"/>
                </a:lnTo>
                <a:lnTo>
                  <a:pt x="208788" y="38100"/>
                </a:lnTo>
                <a:lnTo>
                  <a:pt x="204977" y="38100"/>
                </a:lnTo>
                <a:lnTo>
                  <a:pt x="198823" y="34289"/>
                </a:lnTo>
                <a:close/>
              </a:path>
              <a:path w="215900" h="68580">
                <a:moveTo>
                  <a:pt x="191437" y="29718"/>
                </a:moveTo>
                <a:lnTo>
                  <a:pt x="4572" y="29718"/>
                </a:lnTo>
                <a:lnTo>
                  <a:pt x="1524" y="31242"/>
                </a:lnTo>
                <a:lnTo>
                  <a:pt x="0" y="34290"/>
                </a:lnTo>
                <a:lnTo>
                  <a:pt x="1524" y="37338"/>
                </a:lnTo>
                <a:lnTo>
                  <a:pt x="4572" y="38862"/>
                </a:lnTo>
                <a:lnTo>
                  <a:pt x="191437" y="38862"/>
                </a:lnTo>
                <a:lnTo>
                  <a:pt x="198823" y="34289"/>
                </a:lnTo>
                <a:lnTo>
                  <a:pt x="191437" y="29718"/>
                </a:lnTo>
                <a:close/>
              </a:path>
              <a:path w="215900" h="68580">
                <a:moveTo>
                  <a:pt x="208268" y="29718"/>
                </a:moveTo>
                <a:lnTo>
                  <a:pt x="207263" y="29718"/>
                </a:lnTo>
                <a:lnTo>
                  <a:pt x="210312" y="31242"/>
                </a:lnTo>
                <a:lnTo>
                  <a:pt x="211836" y="34290"/>
                </a:lnTo>
                <a:lnTo>
                  <a:pt x="210312" y="37338"/>
                </a:lnTo>
                <a:lnTo>
                  <a:pt x="207263" y="38862"/>
                </a:lnTo>
                <a:lnTo>
                  <a:pt x="208268" y="38862"/>
                </a:lnTo>
                <a:lnTo>
                  <a:pt x="215646" y="34290"/>
                </a:lnTo>
                <a:lnTo>
                  <a:pt x="208268" y="29718"/>
                </a:lnTo>
                <a:close/>
              </a:path>
              <a:path w="215900" h="68580">
                <a:moveTo>
                  <a:pt x="204977" y="30479"/>
                </a:moveTo>
                <a:lnTo>
                  <a:pt x="198823" y="34289"/>
                </a:lnTo>
                <a:lnTo>
                  <a:pt x="204977" y="38100"/>
                </a:lnTo>
                <a:lnTo>
                  <a:pt x="204977" y="30479"/>
                </a:lnTo>
                <a:close/>
              </a:path>
              <a:path w="215900" h="68580">
                <a:moveTo>
                  <a:pt x="208787" y="30479"/>
                </a:moveTo>
                <a:lnTo>
                  <a:pt x="204977" y="30479"/>
                </a:lnTo>
                <a:lnTo>
                  <a:pt x="204977" y="38100"/>
                </a:lnTo>
                <a:lnTo>
                  <a:pt x="208788" y="38100"/>
                </a:lnTo>
                <a:lnTo>
                  <a:pt x="210312" y="37338"/>
                </a:lnTo>
                <a:lnTo>
                  <a:pt x="211836" y="34290"/>
                </a:lnTo>
                <a:lnTo>
                  <a:pt x="210312" y="31242"/>
                </a:lnTo>
                <a:lnTo>
                  <a:pt x="208787" y="30479"/>
                </a:lnTo>
                <a:close/>
              </a:path>
              <a:path w="215900" h="68580">
                <a:moveTo>
                  <a:pt x="158496" y="0"/>
                </a:moveTo>
                <a:lnTo>
                  <a:pt x="155448" y="2285"/>
                </a:lnTo>
                <a:lnTo>
                  <a:pt x="154686" y="5333"/>
                </a:lnTo>
                <a:lnTo>
                  <a:pt x="156972" y="8381"/>
                </a:lnTo>
                <a:lnTo>
                  <a:pt x="198823" y="34289"/>
                </a:lnTo>
                <a:lnTo>
                  <a:pt x="204977" y="30479"/>
                </a:lnTo>
                <a:lnTo>
                  <a:pt x="208787" y="30479"/>
                </a:lnTo>
                <a:lnTo>
                  <a:pt x="207263" y="29718"/>
                </a:lnTo>
                <a:lnTo>
                  <a:pt x="208268" y="29718"/>
                </a:lnTo>
                <a:lnTo>
                  <a:pt x="161543" y="762"/>
                </a:lnTo>
                <a:lnTo>
                  <a:pt x="158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3990869" y="1934421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4486486" y="1934421"/>
            <a:ext cx="440178" cy="220398"/>
          </a:xfrm>
          <a:custGeom>
            <a:avLst/>
            <a:gdLst/>
            <a:ahLst/>
            <a:cxnLst/>
            <a:rect l="l" t="t" r="r" b="b"/>
            <a:pathLst>
              <a:path w="452754" h="226694">
                <a:moveTo>
                  <a:pt x="452627" y="0"/>
                </a:moveTo>
                <a:lnTo>
                  <a:pt x="0" y="0"/>
                </a:lnTo>
                <a:lnTo>
                  <a:pt x="0" y="226314"/>
                </a:lnTo>
                <a:lnTo>
                  <a:pt x="452627" y="226314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4816157" y="1934421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4867275" y="1955905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80">
                <a:moveTo>
                  <a:pt x="198823" y="34289"/>
                </a:moveTo>
                <a:lnTo>
                  <a:pt x="156972" y="60198"/>
                </a:lnTo>
                <a:lnTo>
                  <a:pt x="154686" y="63246"/>
                </a:lnTo>
                <a:lnTo>
                  <a:pt x="155448" y="67055"/>
                </a:lnTo>
                <a:lnTo>
                  <a:pt x="158496" y="68579"/>
                </a:lnTo>
                <a:lnTo>
                  <a:pt x="161544" y="67818"/>
                </a:lnTo>
                <a:lnTo>
                  <a:pt x="208268" y="38862"/>
                </a:lnTo>
                <a:lnTo>
                  <a:pt x="207263" y="38862"/>
                </a:lnTo>
                <a:lnTo>
                  <a:pt x="208788" y="38100"/>
                </a:lnTo>
                <a:lnTo>
                  <a:pt x="204977" y="38100"/>
                </a:lnTo>
                <a:lnTo>
                  <a:pt x="198823" y="34289"/>
                </a:lnTo>
                <a:close/>
              </a:path>
              <a:path w="215900" h="68580">
                <a:moveTo>
                  <a:pt x="191437" y="29718"/>
                </a:moveTo>
                <a:lnTo>
                  <a:pt x="4572" y="29718"/>
                </a:lnTo>
                <a:lnTo>
                  <a:pt x="1524" y="31242"/>
                </a:lnTo>
                <a:lnTo>
                  <a:pt x="0" y="34290"/>
                </a:lnTo>
                <a:lnTo>
                  <a:pt x="1524" y="37338"/>
                </a:lnTo>
                <a:lnTo>
                  <a:pt x="4572" y="38862"/>
                </a:lnTo>
                <a:lnTo>
                  <a:pt x="191437" y="38862"/>
                </a:lnTo>
                <a:lnTo>
                  <a:pt x="198823" y="34289"/>
                </a:lnTo>
                <a:lnTo>
                  <a:pt x="191437" y="29718"/>
                </a:lnTo>
                <a:close/>
              </a:path>
              <a:path w="215900" h="68580">
                <a:moveTo>
                  <a:pt x="208268" y="29718"/>
                </a:moveTo>
                <a:lnTo>
                  <a:pt x="207263" y="29718"/>
                </a:lnTo>
                <a:lnTo>
                  <a:pt x="210312" y="31242"/>
                </a:lnTo>
                <a:lnTo>
                  <a:pt x="211836" y="34290"/>
                </a:lnTo>
                <a:lnTo>
                  <a:pt x="210312" y="37338"/>
                </a:lnTo>
                <a:lnTo>
                  <a:pt x="207263" y="38862"/>
                </a:lnTo>
                <a:lnTo>
                  <a:pt x="208268" y="38862"/>
                </a:lnTo>
                <a:lnTo>
                  <a:pt x="215646" y="34290"/>
                </a:lnTo>
                <a:lnTo>
                  <a:pt x="208268" y="29718"/>
                </a:lnTo>
                <a:close/>
              </a:path>
              <a:path w="215900" h="68580">
                <a:moveTo>
                  <a:pt x="204977" y="30479"/>
                </a:moveTo>
                <a:lnTo>
                  <a:pt x="198823" y="34289"/>
                </a:lnTo>
                <a:lnTo>
                  <a:pt x="204977" y="38100"/>
                </a:lnTo>
                <a:lnTo>
                  <a:pt x="204977" y="30479"/>
                </a:lnTo>
                <a:close/>
              </a:path>
              <a:path w="215900" h="68580">
                <a:moveTo>
                  <a:pt x="208787" y="30479"/>
                </a:moveTo>
                <a:lnTo>
                  <a:pt x="204977" y="30479"/>
                </a:lnTo>
                <a:lnTo>
                  <a:pt x="204977" y="38100"/>
                </a:lnTo>
                <a:lnTo>
                  <a:pt x="208788" y="38100"/>
                </a:lnTo>
                <a:lnTo>
                  <a:pt x="210312" y="37338"/>
                </a:lnTo>
                <a:lnTo>
                  <a:pt x="211836" y="34290"/>
                </a:lnTo>
                <a:lnTo>
                  <a:pt x="210312" y="31242"/>
                </a:lnTo>
                <a:lnTo>
                  <a:pt x="208787" y="30479"/>
                </a:lnTo>
                <a:close/>
              </a:path>
              <a:path w="215900" h="68580">
                <a:moveTo>
                  <a:pt x="158496" y="0"/>
                </a:moveTo>
                <a:lnTo>
                  <a:pt x="155448" y="2285"/>
                </a:lnTo>
                <a:lnTo>
                  <a:pt x="154686" y="5333"/>
                </a:lnTo>
                <a:lnTo>
                  <a:pt x="156972" y="8381"/>
                </a:lnTo>
                <a:lnTo>
                  <a:pt x="198823" y="34289"/>
                </a:lnTo>
                <a:lnTo>
                  <a:pt x="204977" y="30479"/>
                </a:lnTo>
                <a:lnTo>
                  <a:pt x="208787" y="30479"/>
                </a:lnTo>
                <a:lnTo>
                  <a:pt x="207263" y="29718"/>
                </a:lnTo>
                <a:lnTo>
                  <a:pt x="208268" y="29718"/>
                </a:lnTo>
                <a:lnTo>
                  <a:pt x="161544" y="762"/>
                </a:lnTo>
                <a:lnTo>
                  <a:pt x="158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4596129" y="1934421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 txBox="1"/>
          <p:nvPr/>
        </p:nvSpPr>
        <p:spPr>
          <a:xfrm>
            <a:off x="2819859" y="196232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442158" y="196232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081505" y="196232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667505" y="196232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052849" y="1941829"/>
            <a:ext cx="135202" cy="205580"/>
          </a:xfrm>
          <a:custGeom>
            <a:avLst/>
            <a:gdLst/>
            <a:ahLst/>
            <a:cxnLst/>
            <a:rect l="l" t="t" r="r" b="b"/>
            <a:pathLst>
              <a:path w="139064" h="211455">
                <a:moveTo>
                  <a:pt x="138684" y="0"/>
                </a:moveTo>
                <a:lnTo>
                  <a:pt x="0" y="211074"/>
                </a:lnTo>
              </a:path>
            </a:pathLst>
          </a:custGeom>
          <a:ln w="26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 txBox="1"/>
          <p:nvPr/>
        </p:nvSpPr>
        <p:spPr>
          <a:xfrm>
            <a:off x="1537476" y="1938619"/>
            <a:ext cx="28707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head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895792" y="2009987"/>
            <a:ext cx="169774" cy="69762"/>
          </a:xfrm>
          <a:custGeom>
            <a:avLst/>
            <a:gdLst/>
            <a:ahLst/>
            <a:cxnLst/>
            <a:rect l="l" t="t" r="r" b="b"/>
            <a:pathLst>
              <a:path w="174625" h="71755">
                <a:moveTo>
                  <a:pt x="102869" y="0"/>
                </a:moveTo>
                <a:lnTo>
                  <a:pt x="102869" y="71627"/>
                </a:lnTo>
                <a:lnTo>
                  <a:pt x="165353" y="40386"/>
                </a:lnTo>
                <a:lnTo>
                  <a:pt x="114300" y="40386"/>
                </a:lnTo>
                <a:lnTo>
                  <a:pt x="117348" y="38862"/>
                </a:lnTo>
                <a:lnTo>
                  <a:pt x="118872" y="35814"/>
                </a:lnTo>
                <a:lnTo>
                  <a:pt x="117348" y="32766"/>
                </a:lnTo>
                <a:lnTo>
                  <a:pt x="114300" y="31242"/>
                </a:lnTo>
                <a:lnTo>
                  <a:pt x="165353" y="31242"/>
                </a:lnTo>
                <a:lnTo>
                  <a:pt x="102869" y="0"/>
                </a:lnTo>
                <a:close/>
              </a:path>
              <a:path w="174625" h="71755">
                <a:moveTo>
                  <a:pt x="102869" y="31242"/>
                </a:moveTo>
                <a:lnTo>
                  <a:pt x="4572" y="31242"/>
                </a:lnTo>
                <a:lnTo>
                  <a:pt x="1524" y="32766"/>
                </a:lnTo>
                <a:lnTo>
                  <a:pt x="0" y="35814"/>
                </a:lnTo>
                <a:lnTo>
                  <a:pt x="1524" y="38862"/>
                </a:lnTo>
                <a:lnTo>
                  <a:pt x="4572" y="40386"/>
                </a:lnTo>
                <a:lnTo>
                  <a:pt x="102869" y="40386"/>
                </a:lnTo>
                <a:lnTo>
                  <a:pt x="102869" y="31242"/>
                </a:lnTo>
                <a:close/>
              </a:path>
              <a:path w="174625" h="71755">
                <a:moveTo>
                  <a:pt x="165353" y="31242"/>
                </a:moveTo>
                <a:lnTo>
                  <a:pt x="114300" y="31242"/>
                </a:lnTo>
                <a:lnTo>
                  <a:pt x="117348" y="32766"/>
                </a:lnTo>
                <a:lnTo>
                  <a:pt x="118872" y="35814"/>
                </a:lnTo>
                <a:lnTo>
                  <a:pt x="117348" y="38862"/>
                </a:lnTo>
                <a:lnTo>
                  <a:pt x="114300" y="40386"/>
                </a:lnTo>
                <a:lnTo>
                  <a:pt x="165353" y="40386"/>
                </a:lnTo>
                <a:lnTo>
                  <a:pt x="174498" y="35814"/>
                </a:lnTo>
                <a:lnTo>
                  <a:pt x="165353" y="312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 txBox="1"/>
          <p:nvPr/>
        </p:nvSpPr>
        <p:spPr>
          <a:xfrm>
            <a:off x="3268803" y="1434111"/>
            <a:ext cx="41918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current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461174" y="1622530"/>
            <a:ext cx="69762" cy="280282"/>
          </a:xfrm>
          <a:custGeom>
            <a:avLst/>
            <a:gdLst/>
            <a:ahLst/>
            <a:cxnLst/>
            <a:rect l="l" t="t" r="r" b="b"/>
            <a:pathLst>
              <a:path w="71754" h="288290">
                <a:moveTo>
                  <a:pt x="31241" y="216407"/>
                </a:moveTo>
                <a:lnTo>
                  <a:pt x="0" y="216407"/>
                </a:lnTo>
                <a:lnTo>
                  <a:pt x="35813" y="288035"/>
                </a:lnTo>
                <a:lnTo>
                  <a:pt x="63626" y="232409"/>
                </a:lnTo>
                <a:lnTo>
                  <a:pt x="35813" y="232409"/>
                </a:lnTo>
                <a:lnTo>
                  <a:pt x="32765" y="230885"/>
                </a:lnTo>
                <a:lnTo>
                  <a:pt x="31241" y="227838"/>
                </a:lnTo>
                <a:lnTo>
                  <a:pt x="31241" y="216407"/>
                </a:lnTo>
                <a:close/>
              </a:path>
              <a:path w="71754" h="288290">
                <a:moveTo>
                  <a:pt x="35813" y="0"/>
                </a:moveTo>
                <a:lnTo>
                  <a:pt x="32765" y="1524"/>
                </a:lnTo>
                <a:lnTo>
                  <a:pt x="31241" y="4572"/>
                </a:lnTo>
                <a:lnTo>
                  <a:pt x="31241" y="227838"/>
                </a:lnTo>
                <a:lnTo>
                  <a:pt x="32765" y="230885"/>
                </a:lnTo>
                <a:lnTo>
                  <a:pt x="35813" y="232409"/>
                </a:lnTo>
                <a:lnTo>
                  <a:pt x="38862" y="230885"/>
                </a:lnTo>
                <a:lnTo>
                  <a:pt x="40386" y="227838"/>
                </a:lnTo>
                <a:lnTo>
                  <a:pt x="40386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  <a:path w="71754" h="288290">
                <a:moveTo>
                  <a:pt x="71627" y="216407"/>
                </a:moveTo>
                <a:lnTo>
                  <a:pt x="40386" y="216407"/>
                </a:lnTo>
                <a:lnTo>
                  <a:pt x="40386" y="227838"/>
                </a:lnTo>
                <a:lnTo>
                  <a:pt x="38862" y="230885"/>
                </a:lnTo>
                <a:lnTo>
                  <a:pt x="35813" y="232409"/>
                </a:lnTo>
                <a:lnTo>
                  <a:pt x="63626" y="232409"/>
                </a:lnTo>
                <a:lnTo>
                  <a:pt x="71627" y="216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2520314" y="2065548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80">
                <a:moveTo>
                  <a:pt x="6452" y="38379"/>
                </a:moveTo>
                <a:lnTo>
                  <a:pt x="54101" y="68579"/>
                </a:lnTo>
                <a:lnTo>
                  <a:pt x="57150" y="68579"/>
                </a:lnTo>
                <a:lnTo>
                  <a:pt x="60198" y="67055"/>
                </a:lnTo>
                <a:lnTo>
                  <a:pt x="60959" y="63246"/>
                </a:lnTo>
                <a:lnTo>
                  <a:pt x="58674" y="60959"/>
                </a:lnTo>
                <a:lnTo>
                  <a:pt x="23869" y="38862"/>
                </a:lnTo>
                <a:lnTo>
                  <a:pt x="8381" y="38862"/>
                </a:lnTo>
                <a:lnTo>
                  <a:pt x="6452" y="38379"/>
                </a:lnTo>
                <a:close/>
              </a:path>
              <a:path w="215900" h="68580">
                <a:moveTo>
                  <a:pt x="24208" y="29718"/>
                </a:moveTo>
                <a:lnTo>
                  <a:pt x="8381" y="29718"/>
                </a:lnTo>
                <a:lnTo>
                  <a:pt x="5333" y="31242"/>
                </a:lnTo>
                <a:lnTo>
                  <a:pt x="3809" y="34290"/>
                </a:lnTo>
                <a:lnTo>
                  <a:pt x="5103" y="37524"/>
                </a:lnTo>
                <a:lnTo>
                  <a:pt x="6452" y="38379"/>
                </a:lnTo>
                <a:lnTo>
                  <a:pt x="8381" y="38862"/>
                </a:lnTo>
                <a:lnTo>
                  <a:pt x="23869" y="38862"/>
                </a:lnTo>
                <a:lnTo>
                  <a:pt x="22669" y="38100"/>
                </a:lnTo>
                <a:lnTo>
                  <a:pt x="10668" y="38100"/>
                </a:lnTo>
                <a:lnTo>
                  <a:pt x="10668" y="30479"/>
                </a:lnTo>
                <a:lnTo>
                  <a:pt x="22977" y="30479"/>
                </a:lnTo>
                <a:lnTo>
                  <a:pt x="24208" y="29718"/>
                </a:lnTo>
                <a:close/>
              </a:path>
              <a:path w="215900" h="68580">
                <a:moveTo>
                  <a:pt x="211074" y="29718"/>
                </a:moveTo>
                <a:lnTo>
                  <a:pt x="24208" y="29718"/>
                </a:lnTo>
                <a:lnTo>
                  <a:pt x="16744" y="34338"/>
                </a:lnTo>
                <a:lnTo>
                  <a:pt x="23869" y="38862"/>
                </a:lnTo>
                <a:lnTo>
                  <a:pt x="211074" y="38862"/>
                </a:lnTo>
                <a:lnTo>
                  <a:pt x="214121" y="38100"/>
                </a:lnTo>
                <a:lnTo>
                  <a:pt x="215645" y="34290"/>
                </a:lnTo>
                <a:lnTo>
                  <a:pt x="214121" y="31242"/>
                </a:lnTo>
                <a:lnTo>
                  <a:pt x="211074" y="29718"/>
                </a:lnTo>
                <a:close/>
              </a:path>
              <a:path w="215900" h="68580">
                <a:moveTo>
                  <a:pt x="5103" y="37524"/>
                </a:moveTo>
                <a:lnTo>
                  <a:pt x="5333" y="38100"/>
                </a:lnTo>
                <a:lnTo>
                  <a:pt x="6452" y="38379"/>
                </a:lnTo>
                <a:lnTo>
                  <a:pt x="5103" y="37524"/>
                </a:lnTo>
                <a:close/>
              </a:path>
              <a:path w="215900" h="68580">
                <a:moveTo>
                  <a:pt x="10668" y="30479"/>
                </a:moveTo>
                <a:lnTo>
                  <a:pt x="10668" y="38100"/>
                </a:lnTo>
                <a:lnTo>
                  <a:pt x="16744" y="34338"/>
                </a:lnTo>
                <a:lnTo>
                  <a:pt x="10668" y="30479"/>
                </a:lnTo>
                <a:close/>
              </a:path>
              <a:path w="215900" h="68580">
                <a:moveTo>
                  <a:pt x="16744" y="34338"/>
                </a:moveTo>
                <a:lnTo>
                  <a:pt x="10668" y="38100"/>
                </a:lnTo>
                <a:lnTo>
                  <a:pt x="22669" y="38100"/>
                </a:lnTo>
                <a:lnTo>
                  <a:pt x="16744" y="34338"/>
                </a:lnTo>
                <a:close/>
              </a:path>
              <a:path w="215900" h="68580">
                <a:moveTo>
                  <a:pt x="57150" y="0"/>
                </a:moveTo>
                <a:lnTo>
                  <a:pt x="54101" y="762"/>
                </a:lnTo>
                <a:lnTo>
                  <a:pt x="0" y="34290"/>
                </a:lnTo>
                <a:lnTo>
                  <a:pt x="5103" y="37524"/>
                </a:lnTo>
                <a:lnTo>
                  <a:pt x="3809" y="34290"/>
                </a:lnTo>
                <a:lnTo>
                  <a:pt x="5333" y="31242"/>
                </a:lnTo>
                <a:lnTo>
                  <a:pt x="8381" y="29718"/>
                </a:lnTo>
                <a:lnTo>
                  <a:pt x="24208" y="29718"/>
                </a:lnTo>
                <a:lnTo>
                  <a:pt x="58674" y="8381"/>
                </a:lnTo>
                <a:lnTo>
                  <a:pt x="60959" y="6096"/>
                </a:lnTo>
                <a:lnTo>
                  <a:pt x="60198" y="2286"/>
                </a:lnTo>
                <a:lnTo>
                  <a:pt x="57150" y="0"/>
                </a:lnTo>
                <a:close/>
              </a:path>
              <a:path w="215900" h="68580">
                <a:moveTo>
                  <a:pt x="22977" y="30479"/>
                </a:moveTo>
                <a:lnTo>
                  <a:pt x="10668" y="30479"/>
                </a:lnTo>
                <a:lnTo>
                  <a:pt x="16744" y="34338"/>
                </a:lnTo>
                <a:lnTo>
                  <a:pt x="22977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3125575" y="2065548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80">
                <a:moveTo>
                  <a:pt x="6452" y="38379"/>
                </a:moveTo>
                <a:lnTo>
                  <a:pt x="54101" y="68579"/>
                </a:lnTo>
                <a:lnTo>
                  <a:pt x="57150" y="68579"/>
                </a:lnTo>
                <a:lnTo>
                  <a:pt x="60198" y="67055"/>
                </a:lnTo>
                <a:lnTo>
                  <a:pt x="60960" y="63246"/>
                </a:lnTo>
                <a:lnTo>
                  <a:pt x="58674" y="60959"/>
                </a:lnTo>
                <a:lnTo>
                  <a:pt x="23869" y="38862"/>
                </a:lnTo>
                <a:lnTo>
                  <a:pt x="8382" y="38862"/>
                </a:lnTo>
                <a:lnTo>
                  <a:pt x="6452" y="38379"/>
                </a:lnTo>
                <a:close/>
              </a:path>
              <a:path w="215900" h="68580">
                <a:moveTo>
                  <a:pt x="24208" y="29718"/>
                </a:moveTo>
                <a:lnTo>
                  <a:pt x="8382" y="29718"/>
                </a:lnTo>
                <a:lnTo>
                  <a:pt x="5334" y="31242"/>
                </a:lnTo>
                <a:lnTo>
                  <a:pt x="3810" y="34290"/>
                </a:lnTo>
                <a:lnTo>
                  <a:pt x="5103" y="37524"/>
                </a:lnTo>
                <a:lnTo>
                  <a:pt x="6452" y="38379"/>
                </a:lnTo>
                <a:lnTo>
                  <a:pt x="8382" y="38862"/>
                </a:lnTo>
                <a:lnTo>
                  <a:pt x="23869" y="38862"/>
                </a:lnTo>
                <a:lnTo>
                  <a:pt x="22669" y="38100"/>
                </a:lnTo>
                <a:lnTo>
                  <a:pt x="10668" y="38100"/>
                </a:lnTo>
                <a:lnTo>
                  <a:pt x="10668" y="30479"/>
                </a:lnTo>
                <a:lnTo>
                  <a:pt x="22977" y="30479"/>
                </a:lnTo>
                <a:lnTo>
                  <a:pt x="24208" y="29718"/>
                </a:lnTo>
                <a:close/>
              </a:path>
              <a:path w="215900" h="68580">
                <a:moveTo>
                  <a:pt x="211074" y="29718"/>
                </a:moveTo>
                <a:lnTo>
                  <a:pt x="24208" y="29718"/>
                </a:lnTo>
                <a:lnTo>
                  <a:pt x="16744" y="34338"/>
                </a:lnTo>
                <a:lnTo>
                  <a:pt x="23869" y="38862"/>
                </a:lnTo>
                <a:lnTo>
                  <a:pt x="211074" y="38862"/>
                </a:lnTo>
                <a:lnTo>
                  <a:pt x="214122" y="38100"/>
                </a:lnTo>
                <a:lnTo>
                  <a:pt x="215646" y="34290"/>
                </a:lnTo>
                <a:lnTo>
                  <a:pt x="214122" y="31242"/>
                </a:lnTo>
                <a:lnTo>
                  <a:pt x="211074" y="29718"/>
                </a:lnTo>
                <a:close/>
              </a:path>
              <a:path w="215900" h="68580">
                <a:moveTo>
                  <a:pt x="5103" y="37524"/>
                </a:moveTo>
                <a:lnTo>
                  <a:pt x="5334" y="38100"/>
                </a:lnTo>
                <a:lnTo>
                  <a:pt x="6452" y="38379"/>
                </a:lnTo>
                <a:lnTo>
                  <a:pt x="5103" y="37524"/>
                </a:lnTo>
                <a:close/>
              </a:path>
              <a:path w="215900" h="68580">
                <a:moveTo>
                  <a:pt x="10668" y="30479"/>
                </a:moveTo>
                <a:lnTo>
                  <a:pt x="10668" y="38100"/>
                </a:lnTo>
                <a:lnTo>
                  <a:pt x="16744" y="34338"/>
                </a:lnTo>
                <a:lnTo>
                  <a:pt x="10668" y="30479"/>
                </a:lnTo>
                <a:close/>
              </a:path>
              <a:path w="215900" h="68580">
                <a:moveTo>
                  <a:pt x="16744" y="34338"/>
                </a:moveTo>
                <a:lnTo>
                  <a:pt x="10668" y="38100"/>
                </a:lnTo>
                <a:lnTo>
                  <a:pt x="22669" y="38100"/>
                </a:lnTo>
                <a:lnTo>
                  <a:pt x="16744" y="34338"/>
                </a:lnTo>
                <a:close/>
              </a:path>
              <a:path w="215900" h="68580">
                <a:moveTo>
                  <a:pt x="57150" y="0"/>
                </a:moveTo>
                <a:lnTo>
                  <a:pt x="54101" y="762"/>
                </a:lnTo>
                <a:lnTo>
                  <a:pt x="0" y="34290"/>
                </a:lnTo>
                <a:lnTo>
                  <a:pt x="5103" y="37524"/>
                </a:lnTo>
                <a:lnTo>
                  <a:pt x="3810" y="34290"/>
                </a:lnTo>
                <a:lnTo>
                  <a:pt x="5334" y="31242"/>
                </a:lnTo>
                <a:lnTo>
                  <a:pt x="8382" y="29718"/>
                </a:lnTo>
                <a:lnTo>
                  <a:pt x="24208" y="29718"/>
                </a:lnTo>
                <a:lnTo>
                  <a:pt x="58674" y="8381"/>
                </a:lnTo>
                <a:lnTo>
                  <a:pt x="60960" y="6096"/>
                </a:lnTo>
                <a:lnTo>
                  <a:pt x="60198" y="2286"/>
                </a:lnTo>
                <a:lnTo>
                  <a:pt x="57150" y="0"/>
                </a:lnTo>
                <a:close/>
              </a:path>
              <a:path w="215900" h="68580">
                <a:moveTo>
                  <a:pt x="22977" y="30479"/>
                </a:moveTo>
                <a:lnTo>
                  <a:pt x="10668" y="30479"/>
                </a:lnTo>
                <a:lnTo>
                  <a:pt x="16744" y="34338"/>
                </a:lnTo>
                <a:lnTo>
                  <a:pt x="22977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4336096" y="2065548"/>
            <a:ext cx="209903" cy="66675"/>
          </a:xfrm>
          <a:custGeom>
            <a:avLst/>
            <a:gdLst/>
            <a:ahLst/>
            <a:cxnLst/>
            <a:rect l="l" t="t" r="r" b="b"/>
            <a:pathLst>
              <a:path w="215900" h="68580">
                <a:moveTo>
                  <a:pt x="6452" y="38379"/>
                </a:moveTo>
                <a:lnTo>
                  <a:pt x="54101" y="68579"/>
                </a:lnTo>
                <a:lnTo>
                  <a:pt x="57150" y="68579"/>
                </a:lnTo>
                <a:lnTo>
                  <a:pt x="60198" y="67055"/>
                </a:lnTo>
                <a:lnTo>
                  <a:pt x="60960" y="63246"/>
                </a:lnTo>
                <a:lnTo>
                  <a:pt x="58674" y="60959"/>
                </a:lnTo>
                <a:lnTo>
                  <a:pt x="23869" y="38862"/>
                </a:lnTo>
                <a:lnTo>
                  <a:pt x="8381" y="38862"/>
                </a:lnTo>
                <a:lnTo>
                  <a:pt x="6452" y="38379"/>
                </a:lnTo>
                <a:close/>
              </a:path>
              <a:path w="215900" h="68580">
                <a:moveTo>
                  <a:pt x="24208" y="29718"/>
                </a:moveTo>
                <a:lnTo>
                  <a:pt x="8381" y="29718"/>
                </a:lnTo>
                <a:lnTo>
                  <a:pt x="5334" y="31242"/>
                </a:lnTo>
                <a:lnTo>
                  <a:pt x="3810" y="34290"/>
                </a:lnTo>
                <a:lnTo>
                  <a:pt x="5103" y="37524"/>
                </a:lnTo>
                <a:lnTo>
                  <a:pt x="6452" y="38379"/>
                </a:lnTo>
                <a:lnTo>
                  <a:pt x="8381" y="38862"/>
                </a:lnTo>
                <a:lnTo>
                  <a:pt x="23869" y="38862"/>
                </a:lnTo>
                <a:lnTo>
                  <a:pt x="22669" y="38100"/>
                </a:lnTo>
                <a:lnTo>
                  <a:pt x="10667" y="38100"/>
                </a:lnTo>
                <a:lnTo>
                  <a:pt x="10667" y="30479"/>
                </a:lnTo>
                <a:lnTo>
                  <a:pt x="22977" y="30479"/>
                </a:lnTo>
                <a:lnTo>
                  <a:pt x="24208" y="29718"/>
                </a:lnTo>
                <a:close/>
              </a:path>
              <a:path w="215900" h="68580">
                <a:moveTo>
                  <a:pt x="211074" y="29718"/>
                </a:moveTo>
                <a:lnTo>
                  <a:pt x="24208" y="29718"/>
                </a:lnTo>
                <a:lnTo>
                  <a:pt x="16744" y="34338"/>
                </a:lnTo>
                <a:lnTo>
                  <a:pt x="23869" y="38862"/>
                </a:lnTo>
                <a:lnTo>
                  <a:pt x="211074" y="38862"/>
                </a:lnTo>
                <a:lnTo>
                  <a:pt x="214122" y="38100"/>
                </a:lnTo>
                <a:lnTo>
                  <a:pt x="215646" y="34290"/>
                </a:lnTo>
                <a:lnTo>
                  <a:pt x="214122" y="31242"/>
                </a:lnTo>
                <a:lnTo>
                  <a:pt x="211074" y="29718"/>
                </a:lnTo>
                <a:close/>
              </a:path>
              <a:path w="215900" h="68580">
                <a:moveTo>
                  <a:pt x="5103" y="37524"/>
                </a:moveTo>
                <a:lnTo>
                  <a:pt x="5334" y="38100"/>
                </a:lnTo>
                <a:lnTo>
                  <a:pt x="6452" y="38379"/>
                </a:lnTo>
                <a:lnTo>
                  <a:pt x="5103" y="37524"/>
                </a:lnTo>
                <a:close/>
              </a:path>
              <a:path w="215900" h="68580">
                <a:moveTo>
                  <a:pt x="10667" y="30479"/>
                </a:moveTo>
                <a:lnTo>
                  <a:pt x="10667" y="38100"/>
                </a:lnTo>
                <a:lnTo>
                  <a:pt x="16744" y="34338"/>
                </a:lnTo>
                <a:lnTo>
                  <a:pt x="10667" y="30479"/>
                </a:lnTo>
                <a:close/>
              </a:path>
              <a:path w="215900" h="68580">
                <a:moveTo>
                  <a:pt x="16744" y="34338"/>
                </a:moveTo>
                <a:lnTo>
                  <a:pt x="10667" y="38100"/>
                </a:lnTo>
                <a:lnTo>
                  <a:pt x="22669" y="38100"/>
                </a:lnTo>
                <a:lnTo>
                  <a:pt x="16744" y="34338"/>
                </a:lnTo>
                <a:close/>
              </a:path>
              <a:path w="215900" h="68580">
                <a:moveTo>
                  <a:pt x="57150" y="0"/>
                </a:moveTo>
                <a:lnTo>
                  <a:pt x="54101" y="762"/>
                </a:lnTo>
                <a:lnTo>
                  <a:pt x="0" y="34290"/>
                </a:lnTo>
                <a:lnTo>
                  <a:pt x="5103" y="37524"/>
                </a:lnTo>
                <a:lnTo>
                  <a:pt x="3810" y="34290"/>
                </a:lnTo>
                <a:lnTo>
                  <a:pt x="5334" y="31242"/>
                </a:lnTo>
                <a:lnTo>
                  <a:pt x="8381" y="29718"/>
                </a:lnTo>
                <a:lnTo>
                  <a:pt x="24208" y="29718"/>
                </a:lnTo>
                <a:lnTo>
                  <a:pt x="58674" y="8381"/>
                </a:lnTo>
                <a:lnTo>
                  <a:pt x="60960" y="6096"/>
                </a:lnTo>
                <a:lnTo>
                  <a:pt x="60198" y="2286"/>
                </a:lnTo>
                <a:lnTo>
                  <a:pt x="57150" y="0"/>
                </a:lnTo>
                <a:close/>
              </a:path>
              <a:path w="215900" h="68580">
                <a:moveTo>
                  <a:pt x="22977" y="30479"/>
                </a:moveTo>
                <a:lnTo>
                  <a:pt x="10667" y="30479"/>
                </a:lnTo>
                <a:lnTo>
                  <a:pt x="16744" y="34338"/>
                </a:lnTo>
                <a:lnTo>
                  <a:pt x="22977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4942100" y="2065548"/>
            <a:ext cx="209285" cy="66675"/>
          </a:xfrm>
          <a:custGeom>
            <a:avLst/>
            <a:gdLst/>
            <a:ahLst/>
            <a:cxnLst/>
            <a:rect l="l" t="t" r="r" b="b"/>
            <a:pathLst>
              <a:path w="215264" h="68580">
                <a:moveTo>
                  <a:pt x="6303" y="38342"/>
                </a:moveTo>
                <a:lnTo>
                  <a:pt x="53339" y="68579"/>
                </a:lnTo>
                <a:lnTo>
                  <a:pt x="57150" y="68579"/>
                </a:lnTo>
                <a:lnTo>
                  <a:pt x="60198" y="67055"/>
                </a:lnTo>
                <a:lnTo>
                  <a:pt x="60198" y="63246"/>
                </a:lnTo>
                <a:lnTo>
                  <a:pt x="58674" y="60959"/>
                </a:lnTo>
                <a:lnTo>
                  <a:pt x="23869" y="38862"/>
                </a:lnTo>
                <a:lnTo>
                  <a:pt x="8382" y="38862"/>
                </a:lnTo>
                <a:lnTo>
                  <a:pt x="6303" y="38342"/>
                </a:lnTo>
                <a:close/>
              </a:path>
              <a:path w="215264" h="68580">
                <a:moveTo>
                  <a:pt x="24208" y="29718"/>
                </a:moveTo>
                <a:lnTo>
                  <a:pt x="8382" y="29718"/>
                </a:lnTo>
                <a:lnTo>
                  <a:pt x="5334" y="31242"/>
                </a:lnTo>
                <a:lnTo>
                  <a:pt x="3810" y="34290"/>
                </a:lnTo>
                <a:lnTo>
                  <a:pt x="5128" y="37587"/>
                </a:lnTo>
                <a:lnTo>
                  <a:pt x="6303" y="38342"/>
                </a:lnTo>
                <a:lnTo>
                  <a:pt x="8382" y="38862"/>
                </a:lnTo>
                <a:lnTo>
                  <a:pt x="23869" y="38862"/>
                </a:lnTo>
                <a:lnTo>
                  <a:pt x="22669" y="38100"/>
                </a:lnTo>
                <a:lnTo>
                  <a:pt x="10668" y="38100"/>
                </a:lnTo>
                <a:lnTo>
                  <a:pt x="10668" y="30479"/>
                </a:lnTo>
                <a:lnTo>
                  <a:pt x="22977" y="30479"/>
                </a:lnTo>
                <a:lnTo>
                  <a:pt x="24208" y="29718"/>
                </a:lnTo>
                <a:close/>
              </a:path>
              <a:path w="215264" h="68580">
                <a:moveTo>
                  <a:pt x="211074" y="29718"/>
                </a:moveTo>
                <a:lnTo>
                  <a:pt x="24208" y="29718"/>
                </a:lnTo>
                <a:lnTo>
                  <a:pt x="16744" y="34338"/>
                </a:lnTo>
                <a:lnTo>
                  <a:pt x="23869" y="38862"/>
                </a:lnTo>
                <a:lnTo>
                  <a:pt x="211074" y="38862"/>
                </a:lnTo>
                <a:lnTo>
                  <a:pt x="214122" y="38100"/>
                </a:lnTo>
                <a:lnTo>
                  <a:pt x="214884" y="34290"/>
                </a:lnTo>
                <a:lnTo>
                  <a:pt x="214122" y="31242"/>
                </a:lnTo>
                <a:lnTo>
                  <a:pt x="211074" y="29718"/>
                </a:lnTo>
                <a:close/>
              </a:path>
              <a:path w="215264" h="68580">
                <a:moveTo>
                  <a:pt x="5128" y="37587"/>
                </a:moveTo>
                <a:lnTo>
                  <a:pt x="5334" y="38100"/>
                </a:lnTo>
                <a:lnTo>
                  <a:pt x="6303" y="38342"/>
                </a:lnTo>
                <a:lnTo>
                  <a:pt x="5128" y="37587"/>
                </a:lnTo>
                <a:close/>
              </a:path>
              <a:path w="215264" h="68580">
                <a:moveTo>
                  <a:pt x="10668" y="30479"/>
                </a:moveTo>
                <a:lnTo>
                  <a:pt x="10668" y="38100"/>
                </a:lnTo>
                <a:lnTo>
                  <a:pt x="16744" y="34338"/>
                </a:lnTo>
                <a:lnTo>
                  <a:pt x="10668" y="30479"/>
                </a:lnTo>
                <a:close/>
              </a:path>
              <a:path w="215264" h="68580">
                <a:moveTo>
                  <a:pt x="16744" y="34338"/>
                </a:moveTo>
                <a:lnTo>
                  <a:pt x="10668" y="38100"/>
                </a:lnTo>
                <a:lnTo>
                  <a:pt x="22669" y="38100"/>
                </a:lnTo>
                <a:lnTo>
                  <a:pt x="16744" y="34338"/>
                </a:lnTo>
                <a:close/>
              </a:path>
              <a:path w="215264" h="68580">
                <a:moveTo>
                  <a:pt x="57150" y="0"/>
                </a:moveTo>
                <a:lnTo>
                  <a:pt x="53339" y="762"/>
                </a:lnTo>
                <a:lnTo>
                  <a:pt x="0" y="34290"/>
                </a:lnTo>
                <a:lnTo>
                  <a:pt x="5128" y="37587"/>
                </a:lnTo>
                <a:lnTo>
                  <a:pt x="3810" y="34290"/>
                </a:lnTo>
                <a:lnTo>
                  <a:pt x="5334" y="31242"/>
                </a:lnTo>
                <a:lnTo>
                  <a:pt x="8382" y="29718"/>
                </a:lnTo>
                <a:lnTo>
                  <a:pt x="24208" y="29718"/>
                </a:lnTo>
                <a:lnTo>
                  <a:pt x="58674" y="8381"/>
                </a:lnTo>
                <a:lnTo>
                  <a:pt x="60198" y="6096"/>
                </a:lnTo>
                <a:lnTo>
                  <a:pt x="60198" y="2286"/>
                </a:lnTo>
                <a:lnTo>
                  <a:pt x="57150" y="0"/>
                </a:lnTo>
                <a:close/>
              </a:path>
              <a:path w="215264" h="68580">
                <a:moveTo>
                  <a:pt x="22977" y="30479"/>
                </a:moveTo>
                <a:lnTo>
                  <a:pt x="10668" y="30479"/>
                </a:lnTo>
                <a:lnTo>
                  <a:pt x="16744" y="34338"/>
                </a:lnTo>
                <a:lnTo>
                  <a:pt x="22977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5091748" y="1934421"/>
            <a:ext cx="440178" cy="221014"/>
          </a:xfrm>
          <a:custGeom>
            <a:avLst/>
            <a:gdLst/>
            <a:ahLst/>
            <a:cxnLst/>
            <a:rect l="l" t="t" r="r" b="b"/>
            <a:pathLst>
              <a:path w="452754" h="227330">
                <a:moveTo>
                  <a:pt x="452627" y="0"/>
                </a:moveTo>
                <a:lnTo>
                  <a:pt x="0" y="0"/>
                </a:lnTo>
                <a:lnTo>
                  <a:pt x="0" y="227075"/>
                </a:lnTo>
                <a:lnTo>
                  <a:pt x="452627" y="227075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5422159" y="1934421"/>
            <a:ext cx="0" cy="221014"/>
          </a:xfrm>
          <a:custGeom>
            <a:avLst/>
            <a:gdLst/>
            <a:ahLst/>
            <a:cxnLst/>
            <a:rect l="l" t="t" r="r" b="b"/>
            <a:pathLst>
              <a:path h="227330">
                <a:moveTo>
                  <a:pt x="0" y="0"/>
                </a:moveTo>
                <a:lnTo>
                  <a:pt x="0" y="2270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5202132" y="1934421"/>
            <a:ext cx="0" cy="221014"/>
          </a:xfrm>
          <a:custGeom>
            <a:avLst/>
            <a:gdLst/>
            <a:ahLst/>
            <a:cxnLst/>
            <a:rect l="l" t="t" r="r" b="b"/>
            <a:pathLst>
              <a:path h="227330">
                <a:moveTo>
                  <a:pt x="0" y="0"/>
                </a:moveTo>
                <a:lnTo>
                  <a:pt x="0" y="2270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 txBox="1"/>
          <p:nvPr/>
        </p:nvSpPr>
        <p:spPr>
          <a:xfrm>
            <a:off x="5256460" y="196232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409564" y="1941829"/>
            <a:ext cx="135819" cy="206199"/>
          </a:xfrm>
          <a:custGeom>
            <a:avLst/>
            <a:gdLst/>
            <a:ahLst/>
            <a:cxnLst/>
            <a:rect l="l" t="t" r="r" b="b"/>
            <a:pathLst>
              <a:path w="139700" h="212089">
                <a:moveTo>
                  <a:pt x="139446" y="0"/>
                </a:moveTo>
                <a:lnTo>
                  <a:pt x="0" y="211835"/>
                </a:lnTo>
              </a:path>
            </a:pathLst>
          </a:custGeom>
          <a:ln w="26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3278188" y="2585615"/>
            <a:ext cx="440178" cy="220398"/>
          </a:xfrm>
          <a:custGeom>
            <a:avLst/>
            <a:gdLst/>
            <a:ahLst/>
            <a:cxnLst/>
            <a:rect l="l" t="t" r="r" b="b"/>
            <a:pathLst>
              <a:path w="452754" h="226694">
                <a:moveTo>
                  <a:pt x="452627" y="0"/>
                </a:moveTo>
                <a:lnTo>
                  <a:pt x="0" y="0"/>
                </a:lnTo>
                <a:lnTo>
                  <a:pt x="0" y="226314"/>
                </a:lnTo>
                <a:lnTo>
                  <a:pt x="452627" y="226314"/>
                </a:lnTo>
                <a:lnTo>
                  <a:pt x="45262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3607858" y="2585615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3387831" y="2585615"/>
            <a:ext cx="0" cy="220398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 txBox="1"/>
          <p:nvPr/>
        </p:nvSpPr>
        <p:spPr>
          <a:xfrm>
            <a:off x="2273124" y="2589811"/>
            <a:ext cx="55932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newNode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888509" y="2660439"/>
            <a:ext cx="390172" cy="69762"/>
          </a:xfrm>
          <a:custGeom>
            <a:avLst/>
            <a:gdLst/>
            <a:ahLst/>
            <a:cxnLst/>
            <a:rect l="l" t="t" r="r" b="b"/>
            <a:pathLst>
              <a:path w="401320" h="71755">
                <a:moveTo>
                  <a:pt x="329184" y="0"/>
                </a:moveTo>
                <a:lnTo>
                  <a:pt x="329184" y="71627"/>
                </a:lnTo>
                <a:lnTo>
                  <a:pt x="391667" y="40385"/>
                </a:lnTo>
                <a:lnTo>
                  <a:pt x="340613" y="40385"/>
                </a:lnTo>
                <a:lnTo>
                  <a:pt x="343662" y="38861"/>
                </a:lnTo>
                <a:lnTo>
                  <a:pt x="345186" y="35813"/>
                </a:lnTo>
                <a:lnTo>
                  <a:pt x="343662" y="32765"/>
                </a:lnTo>
                <a:lnTo>
                  <a:pt x="340613" y="31241"/>
                </a:lnTo>
                <a:lnTo>
                  <a:pt x="391667" y="31241"/>
                </a:lnTo>
                <a:lnTo>
                  <a:pt x="329184" y="0"/>
                </a:lnTo>
                <a:close/>
              </a:path>
              <a:path w="401320" h="71755">
                <a:moveTo>
                  <a:pt x="329184" y="31241"/>
                </a:moveTo>
                <a:lnTo>
                  <a:pt x="4572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1"/>
                </a:lnTo>
                <a:lnTo>
                  <a:pt x="4572" y="40385"/>
                </a:lnTo>
                <a:lnTo>
                  <a:pt x="329184" y="40385"/>
                </a:lnTo>
                <a:lnTo>
                  <a:pt x="329184" y="31241"/>
                </a:lnTo>
                <a:close/>
              </a:path>
              <a:path w="401320" h="71755">
                <a:moveTo>
                  <a:pt x="391667" y="31241"/>
                </a:moveTo>
                <a:lnTo>
                  <a:pt x="340613" y="31241"/>
                </a:lnTo>
                <a:lnTo>
                  <a:pt x="343662" y="32765"/>
                </a:lnTo>
                <a:lnTo>
                  <a:pt x="345186" y="35813"/>
                </a:lnTo>
                <a:lnTo>
                  <a:pt x="343662" y="38861"/>
                </a:lnTo>
                <a:lnTo>
                  <a:pt x="340613" y="40385"/>
                </a:lnTo>
                <a:lnTo>
                  <a:pt x="391667" y="40385"/>
                </a:lnTo>
                <a:lnTo>
                  <a:pt x="400812" y="35813"/>
                </a:lnTo>
                <a:lnTo>
                  <a:pt x="391667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3058159" y="2319654"/>
            <a:ext cx="329671" cy="220398"/>
          </a:xfrm>
          <a:custGeom>
            <a:avLst/>
            <a:gdLst/>
            <a:ahLst/>
            <a:cxnLst/>
            <a:rect l="l" t="t" r="r" b="b"/>
            <a:pathLst>
              <a:path w="339089" h="226694">
                <a:moveTo>
                  <a:pt x="169163" y="0"/>
                </a:moveTo>
                <a:lnTo>
                  <a:pt x="115580" y="5803"/>
                </a:lnTo>
                <a:lnTo>
                  <a:pt x="69128" y="21921"/>
                </a:lnTo>
                <a:lnTo>
                  <a:pt x="32552" y="46414"/>
                </a:lnTo>
                <a:lnTo>
                  <a:pt x="8595" y="77346"/>
                </a:lnTo>
                <a:lnTo>
                  <a:pt x="0" y="112775"/>
                </a:lnTo>
                <a:lnTo>
                  <a:pt x="8595" y="148577"/>
                </a:lnTo>
                <a:lnTo>
                  <a:pt x="32552" y="179734"/>
                </a:lnTo>
                <a:lnTo>
                  <a:pt x="69128" y="204344"/>
                </a:lnTo>
                <a:lnTo>
                  <a:pt x="115580" y="220504"/>
                </a:lnTo>
                <a:lnTo>
                  <a:pt x="169163" y="226313"/>
                </a:lnTo>
                <a:lnTo>
                  <a:pt x="222827" y="220504"/>
                </a:lnTo>
                <a:lnTo>
                  <a:pt x="269467" y="204344"/>
                </a:lnTo>
                <a:lnTo>
                  <a:pt x="306269" y="179734"/>
                </a:lnTo>
                <a:lnTo>
                  <a:pt x="330415" y="148577"/>
                </a:lnTo>
                <a:lnTo>
                  <a:pt x="339089" y="112775"/>
                </a:lnTo>
                <a:lnTo>
                  <a:pt x="330415" y="77346"/>
                </a:lnTo>
                <a:lnTo>
                  <a:pt x="306269" y="46414"/>
                </a:lnTo>
                <a:lnTo>
                  <a:pt x="269467" y="21921"/>
                </a:lnTo>
                <a:lnTo>
                  <a:pt x="222827" y="5803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 txBox="1"/>
          <p:nvPr/>
        </p:nvSpPr>
        <p:spPr>
          <a:xfrm>
            <a:off x="3175458" y="234607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773063" y="2319654"/>
            <a:ext cx="330906" cy="220398"/>
          </a:xfrm>
          <a:custGeom>
            <a:avLst/>
            <a:gdLst/>
            <a:ahLst/>
            <a:cxnLst/>
            <a:rect l="l" t="t" r="r" b="b"/>
            <a:pathLst>
              <a:path w="340360" h="226694">
                <a:moveTo>
                  <a:pt x="169925" y="0"/>
                </a:moveTo>
                <a:lnTo>
                  <a:pt x="116262" y="5803"/>
                </a:lnTo>
                <a:lnTo>
                  <a:pt x="69622" y="21921"/>
                </a:lnTo>
                <a:lnTo>
                  <a:pt x="32820" y="46414"/>
                </a:lnTo>
                <a:lnTo>
                  <a:pt x="8674" y="77346"/>
                </a:lnTo>
                <a:lnTo>
                  <a:pt x="0" y="112775"/>
                </a:lnTo>
                <a:lnTo>
                  <a:pt x="8674" y="148577"/>
                </a:lnTo>
                <a:lnTo>
                  <a:pt x="32820" y="179734"/>
                </a:lnTo>
                <a:lnTo>
                  <a:pt x="69622" y="204344"/>
                </a:lnTo>
                <a:lnTo>
                  <a:pt x="116262" y="220504"/>
                </a:lnTo>
                <a:lnTo>
                  <a:pt x="169925" y="226313"/>
                </a:lnTo>
                <a:lnTo>
                  <a:pt x="223589" y="220504"/>
                </a:lnTo>
                <a:lnTo>
                  <a:pt x="270229" y="204344"/>
                </a:lnTo>
                <a:lnTo>
                  <a:pt x="307031" y="179734"/>
                </a:lnTo>
                <a:lnTo>
                  <a:pt x="331177" y="148577"/>
                </a:lnTo>
                <a:lnTo>
                  <a:pt x="339851" y="112775"/>
                </a:lnTo>
                <a:lnTo>
                  <a:pt x="331177" y="77346"/>
                </a:lnTo>
                <a:lnTo>
                  <a:pt x="307031" y="46414"/>
                </a:lnTo>
                <a:lnTo>
                  <a:pt x="270229" y="21921"/>
                </a:lnTo>
                <a:lnTo>
                  <a:pt x="223589" y="5803"/>
                </a:lnTo>
                <a:lnTo>
                  <a:pt x="1699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 txBox="1"/>
          <p:nvPr/>
        </p:nvSpPr>
        <p:spPr>
          <a:xfrm>
            <a:off x="3891104" y="234607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3298189" y="2154450"/>
            <a:ext cx="69762" cy="499445"/>
          </a:xfrm>
          <a:custGeom>
            <a:avLst/>
            <a:gdLst/>
            <a:ahLst/>
            <a:cxnLst/>
            <a:rect l="l" t="t" r="r" b="b"/>
            <a:pathLst>
              <a:path w="71754" h="513714">
                <a:moveTo>
                  <a:pt x="35813" y="54863"/>
                </a:moveTo>
                <a:lnTo>
                  <a:pt x="32765" y="56387"/>
                </a:lnTo>
                <a:lnTo>
                  <a:pt x="31241" y="59435"/>
                </a:lnTo>
                <a:lnTo>
                  <a:pt x="31241" y="509777"/>
                </a:lnTo>
                <a:lnTo>
                  <a:pt x="32765" y="512825"/>
                </a:lnTo>
                <a:lnTo>
                  <a:pt x="35813" y="513587"/>
                </a:lnTo>
                <a:lnTo>
                  <a:pt x="38862" y="512825"/>
                </a:lnTo>
                <a:lnTo>
                  <a:pt x="40386" y="509777"/>
                </a:lnTo>
                <a:lnTo>
                  <a:pt x="40386" y="59435"/>
                </a:lnTo>
                <a:lnTo>
                  <a:pt x="38862" y="56387"/>
                </a:lnTo>
                <a:lnTo>
                  <a:pt x="35813" y="54863"/>
                </a:lnTo>
                <a:close/>
              </a:path>
              <a:path w="71754" h="513714">
                <a:moveTo>
                  <a:pt x="35813" y="0"/>
                </a:moveTo>
                <a:lnTo>
                  <a:pt x="0" y="71627"/>
                </a:lnTo>
                <a:lnTo>
                  <a:pt x="31241" y="71627"/>
                </a:lnTo>
                <a:lnTo>
                  <a:pt x="31241" y="59435"/>
                </a:lnTo>
                <a:lnTo>
                  <a:pt x="32765" y="56387"/>
                </a:lnTo>
                <a:lnTo>
                  <a:pt x="35813" y="54863"/>
                </a:lnTo>
                <a:lnTo>
                  <a:pt x="63245" y="54863"/>
                </a:lnTo>
                <a:lnTo>
                  <a:pt x="35813" y="0"/>
                </a:lnTo>
                <a:close/>
              </a:path>
              <a:path w="71754" h="513714">
                <a:moveTo>
                  <a:pt x="63245" y="54863"/>
                </a:moveTo>
                <a:lnTo>
                  <a:pt x="35813" y="54863"/>
                </a:lnTo>
                <a:lnTo>
                  <a:pt x="38862" y="56387"/>
                </a:lnTo>
                <a:lnTo>
                  <a:pt x="40386" y="59435"/>
                </a:lnTo>
                <a:lnTo>
                  <a:pt x="40386" y="71627"/>
                </a:lnTo>
                <a:lnTo>
                  <a:pt x="71627" y="71627"/>
                </a:lnTo>
                <a:lnTo>
                  <a:pt x="63245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3658975" y="2154449"/>
            <a:ext cx="571676" cy="609953"/>
          </a:xfrm>
          <a:custGeom>
            <a:avLst/>
            <a:gdLst/>
            <a:ahLst/>
            <a:cxnLst/>
            <a:rect l="l" t="t" r="r" b="b"/>
            <a:pathLst>
              <a:path w="588010" h="627380">
                <a:moveTo>
                  <a:pt x="425287" y="555933"/>
                </a:moveTo>
                <a:lnTo>
                  <a:pt x="3810" y="617981"/>
                </a:lnTo>
                <a:lnTo>
                  <a:pt x="762" y="619505"/>
                </a:lnTo>
                <a:lnTo>
                  <a:pt x="0" y="623315"/>
                </a:lnTo>
                <a:lnTo>
                  <a:pt x="1524" y="626363"/>
                </a:lnTo>
                <a:lnTo>
                  <a:pt x="4572" y="627126"/>
                </a:lnTo>
                <a:lnTo>
                  <a:pt x="429768" y="564641"/>
                </a:lnTo>
                <a:lnTo>
                  <a:pt x="432054" y="563879"/>
                </a:lnTo>
                <a:lnTo>
                  <a:pt x="433578" y="561593"/>
                </a:lnTo>
                <a:lnTo>
                  <a:pt x="434152" y="559307"/>
                </a:lnTo>
                <a:lnTo>
                  <a:pt x="424434" y="559307"/>
                </a:lnTo>
                <a:lnTo>
                  <a:pt x="425287" y="555933"/>
                </a:lnTo>
                <a:close/>
              </a:path>
              <a:path w="588010" h="627380">
                <a:moveTo>
                  <a:pt x="428244" y="555498"/>
                </a:moveTo>
                <a:lnTo>
                  <a:pt x="425287" y="555933"/>
                </a:lnTo>
                <a:lnTo>
                  <a:pt x="424434" y="559307"/>
                </a:lnTo>
                <a:lnTo>
                  <a:pt x="428244" y="555498"/>
                </a:lnTo>
                <a:close/>
              </a:path>
              <a:path w="588010" h="627380">
                <a:moveTo>
                  <a:pt x="435111" y="555498"/>
                </a:moveTo>
                <a:lnTo>
                  <a:pt x="428244" y="555498"/>
                </a:lnTo>
                <a:lnTo>
                  <a:pt x="424434" y="559307"/>
                </a:lnTo>
                <a:lnTo>
                  <a:pt x="434152" y="559307"/>
                </a:lnTo>
                <a:lnTo>
                  <a:pt x="435111" y="555498"/>
                </a:lnTo>
                <a:close/>
              </a:path>
              <a:path w="588010" h="627380">
                <a:moveTo>
                  <a:pt x="548585" y="68649"/>
                </a:moveTo>
                <a:lnTo>
                  <a:pt x="425287" y="555933"/>
                </a:lnTo>
                <a:lnTo>
                  <a:pt x="428244" y="555498"/>
                </a:lnTo>
                <a:lnTo>
                  <a:pt x="435111" y="555498"/>
                </a:lnTo>
                <a:lnTo>
                  <a:pt x="557024" y="70782"/>
                </a:lnTo>
                <a:lnTo>
                  <a:pt x="548585" y="68649"/>
                </a:lnTo>
                <a:close/>
              </a:path>
              <a:path w="588010" h="627380">
                <a:moveTo>
                  <a:pt x="582131" y="53339"/>
                </a:moveTo>
                <a:lnTo>
                  <a:pt x="557022" y="53339"/>
                </a:lnTo>
                <a:lnTo>
                  <a:pt x="560070" y="55625"/>
                </a:lnTo>
                <a:lnTo>
                  <a:pt x="560070" y="58674"/>
                </a:lnTo>
                <a:lnTo>
                  <a:pt x="557024" y="70782"/>
                </a:lnTo>
                <a:lnTo>
                  <a:pt x="587502" y="78485"/>
                </a:lnTo>
                <a:lnTo>
                  <a:pt x="582131" y="53339"/>
                </a:lnTo>
                <a:close/>
              </a:path>
              <a:path w="588010" h="627380">
                <a:moveTo>
                  <a:pt x="557022" y="53339"/>
                </a:moveTo>
                <a:lnTo>
                  <a:pt x="553974" y="54101"/>
                </a:lnTo>
                <a:lnTo>
                  <a:pt x="551688" y="56387"/>
                </a:lnTo>
                <a:lnTo>
                  <a:pt x="548585" y="68649"/>
                </a:lnTo>
                <a:lnTo>
                  <a:pt x="557024" y="70782"/>
                </a:lnTo>
                <a:lnTo>
                  <a:pt x="560070" y="58674"/>
                </a:lnTo>
                <a:lnTo>
                  <a:pt x="560070" y="55625"/>
                </a:lnTo>
                <a:lnTo>
                  <a:pt x="557022" y="53339"/>
                </a:lnTo>
                <a:close/>
              </a:path>
              <a:path w="588010" h="627380">
                <a:moveTo>
                  <a:pt x="570738" y="0"/>
                </a:moveTo>
                <a:lnTo>
                  <a:pt x="518160" y="60959"/>
                </a:lnTo>
                <a:lnTo>
                  <a:pt x="548585" y="68649"/>
                </a:lnTo>
                <a:lnTo>
                  <a:pt x="551688" y="56387"/>
                </a:lnTo>
                <a:lnTo>
                  <a:pt x="553974" y="54101"/>
                </a:lnTo>
                <a:lnTo>
                  <a:pt x="557022" y="53339"/>
                </a:lnTo>
                <a:lnTo>
                  <a:pt x="582131" y="53339"/>
                </a:lnTo>
                <a:lnTo>
                  <a:pt x="570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3607859" y="2095183"/>
            <a:ext cx="335227" cy="499445"/>
          </a:xfrm>
          <a:custGeom>
            <a:avLst/>
            <a:gdLst/>
            <a:ahLst/>
            <a:cxnLst/>
            <a:rect l="l" t="t" r="r" b="b"/>
            <a:pathLst>
              <a:path w="344804" h="513714">
                <a:moveTo>
                  <a:pt x="43434" y="445770"/>
                </a:moveTo>
                <a:lnTo>
                  <a:pt x="0" y="513588"/>
                </a:lnTo>
                <a:lnTo>
                  <a:pt x="80010" y="507492"/>
                </a:lnTo>
                <a:lnTo>
                  <a:pt x="68269" y="487679"/>
                </a:lnTo>
                <a:lnTo>
                  <a:pt x="50292" y="487679"/>
                </a:lnTo>
                <a:lnTo>
                  <a:pt x="47244" y="485394"/>
                </a:lnTo>
                <a:lnTo>
                  <a:pt x="47244" y="481584"/>
                </a:lnTo>
                <a:lnTo>
                  <a:pt x="48768" y="479298"/>
                </a:lnTo>
                <a:lnTo>
                  <a:pt x="59490" y="472864"/>
                </a:lnTo>
                <a:lnTo>
                  <a:pt x="43434" y="445770"/>
                </a:lnTo>
                <a:close/>
              </a:path>
              <a:path w="344804" h="513714">
                <a:moveTo>
                  <a:pt x="59490" y="472864"/>
                </a:moveTo>
                <a:lnTo>
                  <a:pt x="48768" y="479298"/>
                </a:lnTo>
                <a:lnTo>
                  <a:pt x="47244" y="481584"/>
                </a:lnTo>
                <a:lnTo>
                  <a:pt x="47244" y="485394"/>
                </a:lnTo>
                <a:lnTo>
                  <a:pt x="50292" y="487679"/>
                </a:lnTo>
                <a:lnTo>
                  <a:pt x="53339" y="486918"/>
                </a:lnTo>
                <a:lnTo>
                  <a:pt x="64020" y="480509"/>
                </a:lnTo>
                <a:lnTo>
                  <a:pt x="59490" y="472864"/>
                </a:lnTo>
                <a:close/>
              </a:path>
              <a:path w="344804" h="513714">
                <a:moveTo>
                  <a:pt x="64020" y="480509"/>
                </a:moveTo>
                <a:lnTo>
                  <a:pt x="53339" y="486918"/>
                </a:lnTo>
                <a:lnTo>
                  <a:pt x="50292" y="487679"/>
                </a:lnTo>
                <a:lnTo>
                  <a:pt x="68269" y="487679"/>
                </a:lnTo>
                <a:lnTo>
                  <a:pt x="64020" y="480509"/>
                </a:lnTo>
                <a:close/>
              </a:path>
              <a:path w="344804" h="513714">
                <a:moveTo>
                  <a:pt x="279200" y="341038"/>
                </a:moveTo>
                <a:lnTo>
                  <a:pt x="59490" y="472864"/>
                </a:lnTo>
                <a:lnTo>
                  <a:pt x="64020" y="480509"/>
                </a:lnTo>
                <a:lnTo>
                  <a:pt x="285750" y="347472"/>
                </a:lnTo>
                <a:lnTo>
                  <a:pt x="288036" y="344424"/>
                </a:lnTo>
                <a:lnTo>
                  <a:pt x="288288" y="342900"/>
                </a:lnTo>
                <a:lnTo>
                  <a:pt x="278892" y="342900"/>
                </a:lnTo>
                <a:lnTo>
                  <a:pt x="279200" y="341038"/>
                </a:lnTo>
                <a:close/>
              </a:path>
              <a:path w="344804" h="513714">
                <a:moveTo>
                  <a:pt x="281177" y="339851"/>
                </a:moveTo>
                <a:lnTo>
                  <a:pt x="279200" y="341038"/>
                </a:lnTo>
                <a:lnTo>
                  <a:pt x="278892" y="342900"/>
                </a:lnTo>
                <a:lnTo>
                  <a:pt x="281177" y="339851"/>
                </a:lnTo>
                <a:close/>
              </a:path>
              <a:path w="344804" h="513714">
                <a:moveTo>
                  <a:pt x="288794" y="339851"/>
                </a:moveTo>
                <a:lnTo>
                  <a:pt x="281177" y="339851"/>
                </a:lnTo>
                <a:lnTo>
                  <a:pt x="278892" y="342900"/>
                </a:lnTo>
                <a:lnTo>
                  <a:pt x="288288" y="342900"/>
                </a:lnTo>
                <a:lnTo>
                  <a:pt x="288794" y="339851"/>
                </a:lnTo>
                <a:close/>
              </a:path>
              <a:path w="344804" h="513714">
                <a:moveTo>
                  <a:pt x="340613" y="0"/>
                </a:moveTo>
                <a:lnTo>
                  <a:pt x="337565" y="762"/>
                </a:lnTo>
                <a:lnTo>
                  <a:pt x="335280" y="3048"/>
                </a:lnTo>
                <a:lnTo>
                  <a:pt x="279200" y="341038"/>
                </a:lnTo>
                <a:lnTo>
                  <a:pt x="281177" y="339851"/>
                </a:lnTo>
                <a:lnTo>
                  <a:pt x="288794" y="339851"/>
                </a:lnTo>
                <a:lnTo>
                  <a:pt x="344424" y="4572"/>
                </a:lnTo>
                <a:lnTo>
                  <a:pt x="343662" y="1524"/>
                </a:lnTo>
                <a:lnTo>
                  <a:pt x="3406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3658976" y="1978871"/>
            <a:ext cx="209285" cy="66675"/>
          </a:xfrm>
          <a:custGeom>
            <a:avLst/>
            <a:gdLst/>
            <a:ahLst/>
            <a:cxnLst/>
            <a:rect l="l" t="t" r="r" b="b"/>
            <a:pathLst>
              <a:path w="215264" h="68580">
                <a:moveTo>
                  <a:pt x="198061" y="34289"/>
                </a:moveTo>
                <a:lnTo>
                  <a:pt x="156210" y="60198"/>
                </a:lnTo>
                <a:lnTo>
                  <a:pt x="154686" y="63246"/>
                </a:lnTo>
                <a:lnTo>
                  <a:pt x="155448" y="66294"/>
                </a:lnTo>
                <a:lnTo>
                  <a:pt x="157734" y="68579"/>
                </a:lnTo>
                <a:lnTo>
                  <a:pt x="161544" y="67818"/>
                </a:lnTo>
                <a:lnTo>
                  <a:pt x="207610" y="38861"/>
                </a:lnTo>
                <a:lnTo>
                  <a:pt x="206502" y="38861"/>
                </a:lnTo>
                <a:lnTo>
                  <a:pt x="208025" y="38100"/>
                </a:lnTo>
                <a:lnTo>
                  <a:pt x="204216" y="38100"/>
                </a:lnTo>
                <a:lnTo>
                  <a:pt x="198061" y="34289"/>
                </a:lnTo>
                <a:close/>
              </a:path>
              <a:path w="215264" h="68580">
                <a:moveTo>
                  <a:pt x="190675" y="29718"/>
                </a:moveTo>
                <a:lnTo>
                  <a:pt x="3810" y="29718"/>
                </a:lnTo>
                <a:lnTo>
                  <a:pt x="762" y="31242"/>
                </a:lnTo>
                <a:lnTo>
                  <a:pt x="0" y="34290"/>
                </a:lnTo>
                <a:lnTo>
                  <a:pt x="762" y="37337"/>
                </a:lnTo>
                <a:lnTo>
                  <a:pt x="3810" y="38861"/>
                </a:lnTo>
                <a:lnTo>
                  <a:pt x="190675" y="38861"/>
                </a:lnTo>
                <a:lnTo>
                  <a:pt x="198061" y="34290"/>
                </a:lnTo>
                <a:lnTo>
                  <a:pt x="190675" y="29718"/>
                </a:lnTo>
                <a:close/>
              </a:path>
              <a:path w="215264" h="68580">
                <a:moveTo>
                  <a:pt x="207610" y="29718"/>
                </a:moveTo>
                <a:lnTo>
                  <a:pt x="206502" y="29718"/>
                </a:lnTo>
                <a:lnTo>
                  <a:pt x="209550" y="31242"/>
                </a:lnTo>
                <a:lnTo>
                  <a:pt x="211074" y="34290"/>
                </a:lnTo>
                <a:lnTo>
                  <a:pt x="209550" y="37337"/>
                </a:lnTo>
                <a:lnTo>
                  <a:pt x="206502" y="38861"/>
                </a:lnTo>
                <a:lnTo>
                  <a:pt x="207610" y="38861"/>
                </a:lnTo>
                <a:lnTo>
                  <a:pt x="214884" y="34290"/>
                </a:lnTo>
                <a:lnTo>
                  <a:pt x="207610" y="29718"/>
                </a:lnTo>
                <a:close/>
              </a:path>
              <a:path w="215264" h="68580">
                <a:moveTo>
                  <a:pt x="204216" y="30479"/>
                </a:moveTo>
                <a:lnTo>
                  <a:pt x="198061" y="34289"/>
                </a:lnTo>
                <a:lnTo>
                  <a:pt x="204216" y="38100"/>
                </a:lnTo>
                <a:lnTo>
                  <a:pt x="204216" y="30479"/>
                </a:lnTo>
                <a:close/>
              </a:path>
              <a:path w="215264" h="68580">
                <a:moveTo>
                  <a:pt x="208025" y="30479"/>
                </a:moveTo>
                <a:lnTo>
                  <a:pt x="204216" y="30479"/>
                </a:lnTo>
                <a:lnTo>
                  <a:pt x="204216" y="38100"/>
                </a:lnTo>
                <a:lnTo>
                  <a:pt x="208025" y="38100"/>
                </a:lnTo>
                <a:lnTo>
                  <a:pt x="209550" y="37337"/>
                </a:lnTo>
                <a:lnTo>
                  <a:pt x="211074" y="34290"/>
                </a:lnTo>
                <a:lnTo>
                  <a:pt x="209550" y="31242"/>
                </a:lnTo>
                <a:lnTo>
                  <a:pt x="208025" y="30479"/>
                </a:lnTo>
                <a:close/>
              </a:path>
              <a:path w="215264" h="68580">
                <a:moveTo>
                  <a:pt x="157734" y="0"/>
                </a:moveTo>
                <a:lnTo>
                  <a:pt x="155448" y="1524"/>
                </a:lnTo>
                <a:lnTo>
                  <a:pt x="154686" y="5333"/>
                </a:lnTo>
                <a:lnTo>
                  <a:pt x="156210" y="8381"/>
                </a:lnTo>
                <a:lnTo>
                  <a:pt x="198061" y="34289"/>
                </a:lnTo>
                <a:lnTo>
                  <a:pt x="204216" y="30479"/>
                </a:lnTo>
                <a:lnTo>
                  <a:pt x="208025" y="30479"/>
                </a:lnTo>
                <a:lnTo>
                  <a:pt x="206502" y="29718"/>
                </a:lnTo>
                <a:lnTo>
                  <a:pt x="207610" y="29718"/>
                </a:lnTo>
                <a:lnTo>
                  <a:pt x="161544" y="761"/>
                </a:lnTo>
                <a:lnTo>
                  <a:pt x="157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38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499493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4362" y="4375467"/>
            <a:ext cx="417953" cy="279665"/>
          </a:xfrm>
          <a:custGeom>
            <a:avLst/>
            <a:gdLst/>
            <a:ahLst/>
            <a:cxnLst/>
            <a:rect l="l" t="t" r="r" b="b"/>
            <a:pathLst>
              <a:path w="429894" h="287654">
                <a:moveTo>
                  <a:pt x="429768" y="0"/>
                </a:moveTo>
                <a:lnTo>
                  <a:pt x="0" y="0"/>
                </a:lnTo>
                <a:lnTo>
                  <a:pt x="0" y="287274"/>
                </a:lnTo>
                <a:lnTo>
                  <a:pt x="429768" y="287274"/>
                </a:lnTo>
                <a:lnTo>
                  <a:pt x="42976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2572914" y="4375467"/>
            <a:ext cx="0" cy="279665"/>
          </a:xfrm>
          <a:custGeom>
            <a:avLst/>
            <a:gdLst/>
            <a:ahLst/>
            <a:cxnLst/>
            <a:rect l="l" t="t" r="r" b="b"/>
            <a:pathLst>
              <a:path h="287654">
                <a:moveTo>
                  <a:pt x="0" y="0"/>
                </a:moveTo>
                <a:lnTo>
                  <a:pt x="0" y="2872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364987" y="438114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38107" y="4010237"/>
            <a:ext cx="344488" cy="509323"/>
          </a:xfrm>
          <a:custGeom>
            <a:avLst/>
            <a:gdLst/>
            <a:ahLst/>
            <a:cxnLst/>
            <a:rect l="l" t="t" r="r" b="b"/>
            <a:pathLst>
              <a:path w="354330" h="523875">
                <a:moveTo>
                  <a:pt x="344884" y="14294"/>
                </a:moveTo>
                <a:lnTo>
                  <a:pt x="337020" y="17815"/>
                </a:lnTo>
                <a:lnTo>
                  <a:pt x="762" y="516636"/>
                </a:lnTo>
                <a:lnTo>
                  <a:pt x="0" y="519684"/>
                </a:lnTo>
                <a:lnTo>
                  <a:pt x="2286" y="522732"/>
                </a:lnTo>
                <a:lnTo>
                  <a:pt x="5334" y="523494"/>
                </a:lnTo>
                <a:lnTo>
                  <a:pt x="8381" y="521208"/>
                </a:lnTo>
                <a:lnTo>
                  <a:pt x="344519" y="23309"/>
                </a:lnTo>
                <a:lnTo>
                  <a:pt x="344884" y="14294"/>
                </a:lnTo>
                <a:close/>
              </a:path>
              <a:path w="354330" h="523875">
                <a:moveTo>
                  <a:pt x="354061" y="7440"/>
                </a:moveTo>
                <a:lnTo>
                  <a:pt x="353568" y="9906"/>
                </a:lnTo>
                <a:lnTo>
                  <a:pt x="344519" y="23309"/>
                </a:lnTo>
                <a:lnTo>
                  <a:pt x="342900" y="63246"/>
                </a:lnTo>
                <a:lnTo>
                  <a:pt x="344424" y="66294"/>
                </a:lnTo>
                <a:lnTo>
                  <a:pt x="347472" y="67818"/>
                </a:lnTo>
                <a:lnTo>
                  <a:pt x="350519" y="66294"/>
                </a:lnTo>
                <a:lnTo>
                  <a:pt x="352044" y="63246"/>
                </a:lnTo>
                <a:lnTo>
                  <a:pt x="354061" y="7440"/>
                </a:lnTo>
                <a:close/>
              </a:path>
              <a:path w="354330" h="523875">
                <a:moveTo>
                  <a:pt x="354330" y="0"/>
                </a:moveTo>
                <a:lnTo>
                  <a:pt x="296418" y="25908"/>
                </a:lnTo>
                <a:lnTo>
                  <a:pt x="294131" y="28194"/>
                </a:lnTo>
                <a:lnTo>
                  <a:pt x="294131" y="32003"/>
                </a:lnTo>
                <a:lnTo>
                  <a:pt x="296418" y="34289"/>
                </a:lnTo>
                <a:lnTo>
                  <a:pt x="300228" y="34289"/>
                </a:lnTo>
                <a:lnTo>
                  <a:pt x="337020" y="17815"/>
                </a:lnTo>
                <a:lnTo>
                  <a:pt x="345948" y="4572"/>
                </a:lnTo>
                <a:lnTo>
                  <a:pt x="348995" y="3048"/>
                </a:lnTo>
                <a:lnTo>
                  <a:pt x="354219" y="3048"/>
                </a:lnTo>
                <a:lnTo>
                  <a:pt x="354330" y="0"/>
                </a:lnTo>
                <a:close/>
              </a:path>
              <a:path w="354330" h="523875">
                <a:moveTo>
                  <a:pt x="354082" y="6858"/>
                </a:moveTo>
                <a:lnTo>
                  <a:pt x="345186" y="6858"/>
                </a:lnTo>
                <a:lnTo>
                  <a:pt x="351281" y="11430"/>
                </a:lnTo>
                <a:lnTo>
                  <a:pt x="344884" y="14294"/>
                </a:lnTo>
                <a:lnTo>
                  <a:pt x="344519" y="23309"/>
                </a:lnTo>
                <a:lnTo>
                  <a:pt x="353568" y="9906"/>
                </a:lnTo>
                <a:lnTo>
                  <a:pt x="354061" y="7440"/>
                </a:lnTo>
                <a:lnTo>
                  <a:pt x="354082" y="6858"/>
                </a:lnTo>
                <a:close/>
              </a:path>
              <a:path w="354330" h="523875">
                <a:moveTo>
                  <a:pt x="352044" y="3048"/>
                </a:moveTo>
                <a:lnTo>
                  <a:pt x="348995" y="3048"/>
                </a:lnTo>
                <a:lnTo>
                  <a:pt x="345948" y="4572"/>
                </a:lnTo>
                <a:lnTo>
                  <a:pt x="337020" y="17815"/>
                </a:lnTo>
                <a:lnTo>
                  <a:pt x="344884" y="14294"/>
                </a:lnTo>
                <a:lnTo>
                  <a:pt x="345186" y="6858"/>
                </a:lnTo>
                <a:lnTo>
                  <a:pt x="354082" y="6858"/>
                </a:lnTo>
                <a:lnTo>
                  <a:pt x="354119" y="5815"/>
                </a:lnTo>
                <a:lnTo>
                  <a:pt x="352044" y="3048"/>
                </a:lnTo>
                <a:close/>
              </a:path>
              <a:path w="354330" h="523875">
                <a:moveTo>
                  <a:pt x="345186" y="6858"/>
                </a:moveTo>
                <a:lnTo>
                  <a:pt x="344884" y="14294"/>
                </a:lnTo>
                <a:lnTo>
                  <a:pt x="351281" y="11430"/>
                </a:lnTo>
                <a:lnTo>
                  <a:pt x="345186" y="6858"/>
                </a:lnTo>
                <a:close/>
              </a:path>
              <a:path w="354330" h="523875">
                <a:moveTo>
                  <a:pt x="354119" y="5815"/>
                </a:moveTo>
                <a:lnTo>
                  <a:pt x="354061" y="7440"/>
                </a:lnTo>
                <a:lnTo>
                  <a:pt x="354330" y="6096"/>
                </a:lnTo>
                <a:lnTo>
                  <a:pt x="354119" y="5815"/>
                </a:lnTo>
                <a:close/>
              </a:path>
              <a:path w="354330" h="523875">
                <a:moveTo>
                  <a:pt x="354219" y="3048"/>
                </a:moveTo>
                <a:lnTo>
                  <a:pt x="352044" y="3048"/>
                </a:lnTo>
                <a:lnTo>
                  <a:pt x="354119" y="5815"/>
                </a:lnTo>
                <a:lnTo>
                  <a:pt x="354219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4176818" y="4067281"/>
            <a:ext cx="417953" cy="279665"/>
          </a:xfrm>
          <a:custGeom>
            <a:avLst/>
            <a:gdLst/>
            <a:ahLst/>
            <a:cxnLst/>
            <a:rect l="l" t="t" r="r" b="b"/>
            <a:pathLst>
              <a:path w="429895" h="287654">
                <a:moveTo>
                  <a:pt x="429768" y="0"/>
                </a:moveTo>
                <a:lnTo>
                  <a:pt x="0" y="0"/>
                </a:lnTo>
                <a:lnTo>
                  <a:pt x="0" y="287274"/>
                </a:lnTo>
                <a:lnTo>
                  <a:pt x="429768" y="287274"/>
                </a:lnTo>
                <a:lnTo>
                  <a:pt x="42976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316094" y="4067281"/>
            <a:ext cx="0" cy="279665"/>
          </a:xfrm>
          <a:custGeom>
            <a:avLst/>
            <a:gdLst/>
            <a:ahLst/>
            <a:cxnLst/>
            <a:rect l="l" t="t" r="r" b="b"/>
            <a:pathLst>
              <a:path h="287654">
                <a:moveTo>
                  <a:pt x="0" y="0"/>
                </a:moveTo>
                <a:lnTo>
                  <a:pt x="0" y="2872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241271" y="4203594"/>
            <a:ext cx="159279" cy="546982"/>
          </a:xfrm>
          <a:custGeom>
            <a:avLst/>
            <a:gdLst/>
            <a:ahLst/>
            <a:cxnLst/>
            <a:rect l="l" t="t" r="r" b="b"/>
            <a:pathLst>
              <a:path w="163829" h="562610">
                <a:moveTo>
                  <a:pt x="133988" y="539808"/>
                </a:moveTo>
                <a:lnTo>
                  <a:pt x="137922" y="555498"/>
                </a:lnTo>
                <a:lnTo>
                  <a:pt x="138545" y="556329"/>
                </a:lnTo>
                <a:lnTo>
                  <a:pt x="144779" y="562355"/>
                </a:lnTo>
                <a:lnTo>
                  <a:pt x="145985" y="558545"/>
                </a:lnTo>
                <a:lnTo>
                  <a:pt x="144017" y="558545"/>
                </a:lnTo>
                <a:lnTo>
                  <a:pt x="146303" y="556260"/>
                </a:lnTo>
                <a:lnTo>
                  <a:pt x="147065" y="553212"/>
                </a:lnTo>
                <a:lnTo>
                  <a:pt x="138684" y="553212"/>
                </a:lnTo>
                <a:lnTo>
                  <a:pt x="140804" y="546367"/>
                </a:lnTo>
                <a:lnTo>
                  <a:pt x="133988" y="539808"/>
                </a:lnTo>
                <a:close/>
              </a:path>
              <a:path w="163829" h="562610">
                <a:moveTo>
                  <a:pt x="138545" y="556329"/>
                </a:moveTo>
                <a:lnTo>
                  <a:pt x="140208" y="558545"/>
                </a:lnTo>
                <a:lnTo>
                  <a:pt x="140838" y="558545"/>
                </a:lnTo>
                <a:lnTo>
                  <a:pt x="138545" y="556329"/>
                </a:lnTo>
                <a:close/>
              </a:path>
              <a:path w="163829" h="562610">
                <a:moveTo>
                  <a:pt x="161544" y="496824"/>
                </a:moveTo>
                <a:lnTo>
                  <a:pt x="157734" y="496824"/>
                </a:lnTo>
                <a:lnTo>
                  <a:pt x="155448" y="499110"/>
                </a:lnTo>
                <a:lnTo>
                  <a:pt x="143317" y="538258"/>
                </a:lnTo>
                <a:lnTo>
                  <a:pt x="147065" y="553212"/>
                </a:lnTo>
                <a:lnTo>
                  <a:pt x="146303" y="556260"/>
                </a:lnTo>
                <a:lnTo>
                  <a:pt x="144017" y="558545"/>
                </a:lnTo>
                <a:lnTo>
                  <a:pt x="145985" y="558545"/>
                </a:lnTo>
                <a:lnTo>
                  <a:pt x="163829" y="502157"/>
                </a:lnTo>
                <a:lnTo>
                  <a:pt x="163829" y="499110"/>
                </a:lnTo>
                <a:lnTo>
                  <a:pt x="161544" y="496824"/>
                </a:lnTo>
                <a:close/>
              </a:path>
              <a:path w="163829" h="562610">
                <a:moveTo>
                  <a:pt x="102108" y="510539"/>
                </a:moveTo>
                <a:lnTo>
                  <a:pt x="99060" y="512063"/>
                </a:lnTo>
                <a:lnTo>
                  <a:pt x="97536" y="515112"/>
                </a:lnTo>
                <a:lnTo>
                  <a:pt x="99060" y="518160"/>
                </a:lnTo>
                <a:lnTo>
                  <a:pt x="138545" y="556329"/>
                </a:lnTo>
                <a:lnTo>
                  <a:pt x="137922" y="555498"/>
                </a:lnTo>
                <a:lnTo>
                  <a:pt x="133988" y="539808"/>
                </a:lnTo>
                <a:lnTo>
                  <a:pt x="105155" y="512063"/>
                </a:lnTo>
                <a:lnTo>
                  <a:pt x="102108" y="510539"/>
                </a:lnTo>
                <a:close/>
              </a:path>
              <a:path w="163829" h="562610">
                <a:moveTo>
                  <a:pt x="140804" y="546367"/>
                </a:moveTo>
                <a:lnTo>
                  <a:pt x="138684" y="553212"/>
                </a:lnTo>
                <a:lnTo>
                  <a:pt x="145541" y="550926"/>
                </a:lnTo>
                <a:lnTo>
                  <a:pt x="140804" y="546367"/>
                </a:lnTo>
                <a:close/>
              </a:path>
              <a:path w="163829" h="562610">
                <a:moveTo>
                  <a:pt x="143317" y="538258"/>
                </a:moveTo>
                <a:lnTo>
                  <a:pt x="140804" y="546367"/>
                </a:lnTo>
                <a:lnTo>
                  <a:pt x="145541" y="550926"/>
                </a:lnTo>
                <a:lnTo>
                  <a:pt x="138684" y="553212"/>
                </a:lnTo>
                <a:lnTo>
                  <a:pt x="147065" y="553212"/>
                </a:lnTo>
                <a:lnTo>
                  <a:pt x="143317" y="538258"/>
                </a:lnTo>
                <a:close/>
              </a:path>
              <a:path w="163829" h="562610">
                <a:moveTo>
                  <a:pt x="6858" y="0"/>
                </a:moveTo>
                <a:lnTo>
                  <a:pt x="3048" y="0"/>
                </a:lnTo>
                <a:lnTo>
                  <a:pt x="762" y="1524"/>
                </a:lnTo>
                <a:lnTo>
                  <a:pt x="0" y="5333"/>
                </a:lnTo>
                <a:lnTo>
                  <a:pt x="133988" y="539808"/>
                </a:lnTo>
                <a:lnTo>
                  <a:pt x="140804" y="546367"/>
                </a:lnTo>
                <a:lnTo>
                  <a:pt x="143317" y="538258"/>
                </a:lnTo>
                <a:lnTo>
                  <a:pt x="9144" y="3048"/>
                </a:lnTo>
                <a:lnTo>
                  <a:pt x="6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106438" y="4765145"/>
            <a:ext cx="418571" cy="277813"/>
          </a:xfrm>
          <a:custGeom>
            <a:avLst/>
            <a:gdLst/>
            <a:ahLst/>
            <a:cxnLst/>
            <a:rect l="l" t="t" r="r" b="b"/>
            <a:pathLst>
              <a:path w="430529" h="285750">
                <a:moveTo>
                  <a:pt x="430529" y="0"/>
                </a:moveTo>
                <a:lnTo>
                  <a:pt x="0" y="0"/>
                </a:lnTo>
                <a:lnTo>
                  <a:pt x="0" y="285750"/>
                </a:lnTo>
                <a:lnTo>
                  <a:pt x="430529" y="285750"/>
                </a:lnTo>
                <a:lnTo>
                  <a:pt x="4305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245715" y="4765145"/>
            <a:ext cx="0" cy="277813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491547" y="4899978"/>
            <a:ext cx="688975" cy="416101"/>
          </a:xfrm>
          <a:custGeom>
            <a:avLst/>
            <a:gdLst/>
            <a:ahLst/>
            <a:cxnLst/>
            <a:rect l="l" t="t" r="r" b="b"/>
            <a:pathLst>
              <a:path w="708660" h="427989">
                <a:moveTo>
                  <a:pt x="32004" y="367284"/>
                </a:moveTo>
                <a:lnTo>
                  <a:pt x="28956" y="369570"/>
                </a:lnTo>
                <a:lnTo>
                  <a:pt x="0" y="425958"/>
                </a:lnTo>
                <a:lnTo>
                  <a:pt x="64008" y="427482"/>
                </a:lnTo>
                <a:lnTo>
                  <a:pt x="67056" y="425958"/>
                </a:lnTo>
                <a:lnTo>
                  <a:pt x="6096" y="425958"/>
                </a:lnTo>
                <a:lnTo>
                  <a:pt x="3810" y="424434"/>
                </a:lnTo>
                <a:lnTo>
                  <a:pt x="3048" y="420624"/>
                </a:lnTo>
                <a:lnTo>
                  <a:pt x="5334" y="418338"/>
                </a:lnTo>
                <a:lnTo>
                  <a:pt x="18134" y="410657"/>
                </a:lnTo>
                <a:lnTo>
                  <a:pt x="37338" y="373380"/>
                </a:lnTo>
                <a:lnTo>
                  <a:pt x="37338" y="370332"/>
                </a:lnTo>
                <a:lnTo>
                  <a:pt x="35052" y="368046"/>
                </a:lnTo>
                <a:lnTo>
                  <a:pt x="32004" y="367284"/>
                </a:lnTo>
                <a:close/>
              </a:path>
              <a:path w="708660" h="427989">
                <a:moveTo>
                  <a:pt x="18134" y="410657"/>
                </a:moveTo>
                <a:lnTo>
                  <a:pt x="5334" y="418338"/>
                </a:lnTo>
                <a:lnTo>
                  <a:pt x="3048" y="420624"/>
                </a:lnTo>
                <a:lnTo>
                  <a:pt x="3810" y="424434"/>
                </a:lnTo>
                <a:lnTo>
                  <a:pt x="6096" y="425958"/>
                </a:lnTo>
                <a:lnTo>
                  <a:pt x="9906" y="425958"/>
                </a:lnTo>
                <a:lnTo>
                  <a:pt x="13716" y="423672"/>
                </a:lnTo>
                <a:lnTo>
                  <a:pt x="11430" y="423672"/>
                </a:lnTo>
                <a:lnTo>
                  <a:pt x="7620" y="417575"/>
                </a:lnTo>
                <a:lnTo>
                  <a:pt x="14570" y="417575"/>
                </a:lnTo>
                <a:lnTo>
                  <a:pt x="18134" y="410657"/>
                </a:lnTo>
                <a:close/>
              </a:path>
              <a:path w="708660" h="427989">
                <a:moveTo>
                  <a:pt x="23517" y="417790"/>
                </a:moveTo>
                <a:lnTo>
                  <a:pt x="9906" y="425958"/>
                </a:lnTo>
                <a:lnTo>
                  <a:pt x="67056" y="425958"/>
                </a:lnTo>
                <a:lnTo>
                  <a:pt x="68580" y="422910"/>
                </a:lnTo>
                <a:lnTo>
                  <a:pt x="67056" y="419862"/>
                </a:lnTo>
                <a:lnTo>
                  <a:pt x="64008" y="418338"/>
                </a:lnTo>
                <a:lnTo>
                  <a:pt x="23517" y="417790"/>
                </a:lnTo>
                <a:close/>
              </a:path>
              <a:path w="708660" h="427989">
                <a:moveTo>
                  <a:pt x="7620" y="417575"/>
                </a:moveTo>
                <a:lnTo>
                  <a:pt x="11430" y="423672"/>
                </a:lnTo>
                <a:lnTo>
                  <a:pt x="14522" y="417669"/>
                </a:lnTo>
                <a:lnTo>
                  <a:pt x="7620" y="417575"/>
                </a:lnTo>
                <a:close/>
              </a:path>
              <a:path w="708660" h="427989">
                <a:moveTo>
                  <a:pt x="14522" y="417669"/>
                </a:moveTo>
                <a:lnTo>
                  <a:pt x="11430" y="423672"/>
                </a:lnTo>
                <a:lnTo>
                  <a:pt x="13716" y="423672"/>
                </a:lnTo>
                <a:lnTo>
                  <a:pt x="23517" y="417790"/>
                </a:lnTo>
                <a:lnTo>
                  <a:pt x="14522" y="417669"/>
                </a:lnTo>
                <a:close/>
              </a:path>
              <a:path w="708660" h="427989">
                <a:moveTo>
                  <a:pt x="705612" y="0"/>
                </a:moveTo>
                <a:lnTo>
                  <a:pt x="702564" y="0"/>
                </a:lnTo>
                <a:lnTo>
                  <a:pt x="18134" y="410657"/>
                </a:lnTo>
                <a:lnTo>
                  <a:pt x="14522" y="417669"/>
                </a:lnTo>
                <a:lnTo>
                  <a:pt x="23517" y="417790"/>
                </a:lnTo>
                <a:lnTo>
                  <a:pt x="707136" y="7620"/>
                </a:lnTo>
                <a:lnTo>
                  <a:pt x="708660" y="5334"/>
                </a:lnTo>
                <a:lnTo>
                  <a:pt x="708660" y="1524"/>
                </a:lnTo>
                <a:lnTo>
                  <a:pt x="705612" y="0"/>
                </a:lnTo>
                <a:close/>
              </a:path>
              <a:path w="708660" h="427989">
                <a:moveTo>
                  <a:pt x="14570" y="417575"/>
                </a:moveTo>
                <a:lnTo>
                  <a:pt x="7620" y="417575"/>
                </a:lnTo>
                <a:lnTo>
                  <a:pt x="14522" y="417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060382" y="5182975"/>
            <a:ext cx="418571" cy="279047"/>
          </a:xfrm>
          <a:custGeom>
            <a:avLst/>
            <a:gdLst/>
            <a:ahLst/>
            <a:cxnLst/>
            <a:rect l="l" t="t" r="r" b="b"/>
            <a:pathLst>
              <a:path w="430529" h="287020">
                <a:moveTo>
                  <a:pt x="430530" y="0"/>
                </a:moveTo>
                <a:lnTo>
                  <a:pt x="0" y="0"/>
                </a:lnTo>
                <a:lnTo>
                  <a:pt x="0" y="286512"/>
                </a:lnTo>
                <a:lnTo>
                  <a:pt x="430530" y="286512"/>
                </a:lnTo>
                <a:lnTo>
                  <a:pt x="43053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200400" y="5182975"/>
            <a:ext cx="0" cy="279047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352268" y="4800459"/>
            <a:ext cx="4854310" cy="424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1597" algn="ctr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R="951332" algn="ctr">
              <a:spcBef>
                <a:spcPts val="778"/>
              </a:spcBef>
            </a:pP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300"/>
              </a:lnSpc>
              <a:spcBef>
                <a:spcPts val="705"/>
              </a:spcBef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noticed that there 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such </a:t>
            </a:r>
            <a:r>
              <a:rPr sz="1069" spc="10" dirty="0">
                <a:latin typeface="Times New Roman"/>
                <a:cs typeface="Times New Roman"/>
              </a:rPr>
              <a:t>node whose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field is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benefit of this? If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i="1" spc="10" dirty="0">
                <a:latin typeface="Times New Roman"/>
                <a:cs typeface="Times New Roman"/>
              </a:rPr>
              <a:t>back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move the </a:t>
            </a:r>
            <a:r>
              <a:rPr sz="1069" i="1" spc="5" dirty="0">
                <a:latin typeface="Times New Roman"/>
                <a:cs typeface="Times New Roman"/>
              </a:rPr>
              <a:t>current </a:t>
            </a:r>
            <a:r>
              <a:rPr sz="1069" spc="10" dirty="0">
                <a:latin typeface="Times New Roman"/>
                <a:cs typeface="Times New Roman"/>
              </a:rPr>
              <a:t>pointer, </a:t>
            </a:r>
            <a:r>
              <a:rPr sz="1069" spc="5" dirty="0">
                <a:latin typeface="Times New Roman"/>
                <a:cs typeface="Times New Roman"/>
              </a:rPr>
              <a:t>it  will </a:t>
            </a:r>
            <a:r>
              <a:rPr sz="1069" spc="10" dirty="0">
                <a:latin typeface="Times New Roman"/>
                <a:cs typeface="Times New Roman"/>
              </a:rPr>
              <a:t>never point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NULL.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keep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circulating in the </a:t>
            </a:r>
            <a:r>
              <a:rPr sz="1069" dirty="0">
                <a:latin typeface="Times New Roman"/>
                <a:cs typeface="Times New Roman"/>
              </a:rPr>
              <a:t>list. 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avoid this,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help from the </a:t>
            </a:r>
            <a:r>
              <a:rPr sz="1069" i="1" spc="10" dirty="0">
                <a:latin typeface="Times New Roman"/>
                <a:cs typeface="Times New Roman"/>
              </a:rPr>
              <a:t>head </a:t>
            </a:r>
            <a:r>
              <a:rPr sz="1069" spc="10" dirty="0">
                <a:latin typeface="Times New Roman"/>
                <a:cs typeface="Times New Roman"/>
              </a:rPr>
              <a:t>node.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move the </a:t>
            </a:r>
            <a:r>
              <a:rPr sz="1069" i="1" spc="10" dirty="0">
                <a:latin typeface="Times New Roman"/>
                <a:cs typeface="Times New Roman"/>
              </a:rPr>
              <a:t>head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circularly linked list, it will not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certain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say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pointing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start.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5" dirty="0">
                <a:latin typeface="Times New Roman"/>
                <a:cs typeface="Times New Roman"/>
              </a:rPr>
              <a:t>advantages </a:t>
            </a:r>
            <a:r>
              <a:rPr sz="1069" spc="10" dirty="0">
                <a:latin typeface="Times New Roman"/>
                <a:cs typeface="Times New Roman"/>
              </a:rPr>
              <a:t>depend on </a:t>
            </a:r>
            <a:r>
              <a:rPr sz="1069" spc="5" dirty="0">
                <a:latin typeface="Times New Roman"/>
                <a:cs typeface="Times New Roman"/>
              </a:rPr>
              <a:t>its use. If </a:t>
            </a:r>
            <a:r>
              <a:rPr sz="1069" spc="15" dirty="0">
                <a:latin typeface="Times New Roman"/>
                <a:cs typeface="Times New Roman"/>
              </a:rPr>
              <a:t>we do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move </a:t>
            </a:r>
            <a:r>
              <a:rPr sz="1069" spc="5" dirty="0">
                <a:latin typeface="Times New Roman"/>
                <a:cs typeface="Times New Roman"/>
              </a:rPr>
              <a:t>too </a:t>
            </a:r>
            <a:r>
              <a:rPr sz="1069" spc="10" dirty="0">
                <a:latin typeface="Times New Roman"/>
                <a:cs typeface="Times New Roman"/>
              </a:rPr>
              <a:t>much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have  </a:t>
            </a:r>
            <a:r>
              <a:rPr sz="1069" spc="10" dirty="0">
                <a:latin typeface="Times New Roman"/>
                <a:cs typeface="Times New Roman"/>
              </a:rPr>
              <a:t>no problem checking the NULL,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dirty="0">
                <a:latin typeface="Times New Roman"/>
                <a:cs typeface="Times New Roman"/>
              </a:rPr>
              <a:t>little </a:t>
            </a:r>
            <a:r>
              <a:rPr sz="1069" spc="10" dirty="0">
                <a:latin typeface="Times New Roman"/>
                <a:cs typeface="Times New Roman"/>
              </a:rPr>
              <a:t>need a </a:t>
            </a:r>
            <a:r>
              <a:rPr sz="1069" spc="5" dirty="0">
                <a:latin typeface="Times New Roman"/>
                <a:cs typeface="Times New Roman"/>
              </a:rPr>
              <a:t>circularly-linked list.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facility is available to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example,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made a </a:t>
            </a:r>
            <a:r>
              <a:rPr sz="1069" spc="5" dirty="0">
                <a:latin typeface="Times New Roman"/>
                <a:cs typeface="Times New Roman"/>
              </a:rPr>
              <a:t>circular linked list </a:t>
            </a:r>
            <a:r>
              <a:rPr sz="1069" spc="10" dirty="0">
                <a:latin typeface="Times New Roman"/>
                <a:cs typeface="Times New Roman"/>
              </a:rPr>
              <a:t>from a </a:t>
            </a:r>
            <a:r>
              <a:rPr sz="1069" spc="5" dirty="0">
                <a:latin typeface="Times New Roman"/>
                <a:cs typeface="Times New Roman"/>
              </a:rPr>
              <a:t>singly link list.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singly link  list </a:t>
            </a:r>
            <a:r>
              <a:rPr sz="1069" spc="10" dirty="0">
                <a:latin typeface="Times New Roman"/>
                <a:cs typeface="Times New Roman"/>
              </a:rPr>
              <a:t>we move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direction.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point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pointer of the last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 node.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do the </a:t>
            </a:r>
            <a:r>
              <a:rPr sz="1069" spc="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doubly-linked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prev </a:t>
            </a:r>
            <a:r>
              <a:rPr sz="1069" spc="5" dirty="0">
                <a:latin typeface="Times New Roman"/>
                <a:cs typeface="Times New Roman"/>
              </a:rPr>
              <a:t>pointer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first  </a:t>
            </a:r>
            <a:r>
              <a:rPr sz="1069" spc="10" dirty="0">
                <a:latin typeface="Times New Roman"/>
                <a:cs typeface="Times New Roman"/>
              </a:rPr>
              <a:t>node will point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and the </a:t>
            </a:r>
            <a:r>
              <a:rPr sz="1069" i="1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point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first node. If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arrange all </a:t>
            </a:r>
            <a:r>
              <a:rPr sz="1069" spc="10" dirty="0">
                <a:latin typeface="Times New Roman"/>
                <a:cs typeface="Times New Roman"/>
              </a:rPr>
              <a:t>the nodes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circle,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pointers </a:t>
            </a:r>
            <a:r>
              <a:rPr sz="1069" dirty="0">
                <a:latin typeface="Times New Roman"/>
                <a:cs typeface="Times New Roman"/>
              </a:rPr>
              <a:t>(i.e. </a:t>
            </a:r>
            <a:r>
              <a:rPr sz="1069" spc="5" dirty="0">
                <a:latin typeface="Times New Roman"/>
                <a:cs typeface="Times New Roman"/>
              </a:rPr>
              <a:t>next  </a:t>
            </a:r>
            <a:r>
              <a:rPr sz="1069" spc="10" dirty="0">
                <a:latin typeface="Times New Roman"/>
                <a:cs typeface="Times New Roman"/>
              </a:rPr>
              <a:t>pointer) will move in </a:t>
            </a:r>
            <a:r>
              <a:rPr sz="1069" spc="5" dirty="0">
                <a:latin typeface="Times New Roman"/>
                <a:cs typeface="Times New Roman"/>
              </a:rPr>
              <a:t>clockwise direction </a:t>
            </a: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prev </a:t>
            </a:r>
            <a:r>
              <a:rPr sz="1069" spc="5" dirty="0">
                <a:latin typeface="Times New Roman"/>
                <a:cs typeface="Times New Roman"/>
              </a:rPr>
              <a:t>pointers in anti-clockwise  direction. </a:t>
            </a:r>
            <a:r>
              <a:rPr sz="1069" spc="10" dirty="0">
                <a:latin typeface="Times New Roman"/>
                <a:cs typeface="Times New Roman"/>
              </a:rPr>
              <a:t>With the help </a:t>
            </a:r>
            <a:r>
              <a:rPr sz="1069" spc="5" dirty="0">
                <a:latin typeface="Times New Roman"/>
                <a:cs typeface="Times New Roman"/>
              </a:rPr>
              <a:t>of these pointers,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move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clockwise </a:t>
            </a:r>
            <a:r>
              <a:rPr sz="1069" spc="5" dirty="0">
                <a:latin typeface="Times New Roman"/>
                <a:cs typeface="Times New Roman"/>
              </a:rPr>
              <a:t>direction </a:t>
            </a:r>
            <a:r>
              <a:rPr sz="1069" spc="10" dirty="0">
                <a:latin typeface="Times New Roman"/>
                <a:cs typeface="Times New Roman"/>
              </a:rPr>
              <a:t>or  anti-clockwise direction. Head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remain at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position.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don’t  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change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a 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remove the node </a:t>
            </a:r>
            <a:r>
              <a:rPr sz="1069" spc="5" dirty="0">
                <a:latin typeface="Times New Roman"/>
                <a:cs typeface="Times New Roman"/>
              </a:rPr>
              <a:t>pointed </a:t>
            </a:r>
            <a:r>
              <a:rPr sz="1069" spc="10" dirty="0">
                <a:latin typeface="Times New Roman"/>
                <a:cs typeface="Times New Roman"/>
              </a:rPr>
              <a:t>by head node than you 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move the head </a:t>
            </a:r>
            <a:r>
              <a:rPr sz="1069" spc="5" dirty="0">
                <a:latin typeface="Times New Roman"/>
                <a:cs typeface="Times New Roman"/>
              </a:rPr>
              <a:t>pointer to </a:t>
            </a:r>
            <a:r>
              <a:rPr sz="1069" spc="10" dirty="0">
                <a:latin typeface="Times New Roman"/>
                <a:cs typeface="Times New Roman"/>
              </a:rPr>
              <a:t>other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don’t </a:t>
            </a:r>
            <a:r>
              <a:rPr sz="1069" spc="10" dirty="0">
                <a:latin typeface="Times New Roman"/>
                <a:cs typeface="Times New Roman"/>
              </a:rPr>
              <a:t>have any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pointer 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doubly-linked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not get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exception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NULL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pointers.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5982" y="4381146"/>
            <a:ext cx="2876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head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81716" y="4479924"/>
            <a:ext cx="413015" cy="69762"/>
          </a:xfrm>
          <a:custGeom>
            <a:avLst/>
            <a:gdLst/>
            <a:ahLst/>
            <a:cxnLst/>
            <a:rect l="l" t="t" r="r" b="b"/>
            <a:pathLst>
              <a:path w="424814" h="71754">
                <a:moveTo>
                  <a:pt x="352806" y="0"/>
                </a:moveTo>
                <a:lnTo>
                  <a:pt x="352806" y="71627"/>
                </a:lnTo>
                <a:lnTo>
                  <a:pt x="415289" y="40386"/>
                </a:lnTo>
                <a:lnTo>
                  <a:pt x="364236" y="40386"/>
                </a:lnTo>
                <a:lnTo>
                  <a:pt x="367283" y="38862"/>
                </a:lnTo>
                <a:lnTo>
                  <a:pt x="368807" y="35813"/>
                </a:lnTo>
                <a:lnTo>
                  <a:pt x="367283" y="32765"/>
                </a:lnTo>
                <a:lnTo>
                  <a:pt x="364236" y="31241"/>
                </a:lnTo>
                <a:lnTo>
                  <a:pt x="415289" y="31241"/>
                </a:lnTo>
                <a:lnTo>
                  <a:pt x="352806" y="0"/>
                </a:lnTo>
                <a:close/>
              </a:path>
              <a:path w="424814" h="71754">
                <a:moveTo>
                  <a:pt x="352806" y="31241"/>
                </a:moveTo>
                <a:lnTo>
                  <a:pt x="4571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2"/>
                </a:lnTo>
                <a:lnTo>
                  <a:pt x="4571" y="40386"/>
                </a:lnTo>
                <a:lnTo>
                  <a:pt x="352806" y="40386"/>
                </a:lnTo>
                <a:lnTo>
                  <a:pt x="352806" y="31241"/>
                </a:lnTo>
                <a:close/>
              </a:path>
              <a:path w="424814" h="71754">
                <a:moveTo>
                  <a:pt x="415289" y="31241"/>
                </a:moveTo>
                <a:lnTo>
                  <a:pt x="364236" y="31241"/>
                </a:lnTo>
                <a:lnTo>
                  <a:pt x="367283" y="32765"/>
                </a:lnTo>
                <a:lnTo>
                  <a:pt x="368807" y="35813"/>
                </a:lnTo>
                <a:lnTo>
                  <a:pt x="367283" y="38862"/>
                </a:lnTo>
                <a:lnTo>
                  <a:pt x="364236" y="40386"/>
                </a:lnTo>
                <a:lnTo>
                  <a:pt x="415289" y="40386"/>
                </a:lnTo>
                <a:lnTo>
                  <a:pt x="424433" y="35813"/>
                </a:lnTo>
                <a:lnTo>
                  <a:pt x="415289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5293502" y="4283357"/>
            <a:ext cx="38955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siz</a:t>
            </a:r>
            <a:r>
              <a:rPr sz="1069" dirty="0">
                <a:latin typeface="Times New Roman"/>
                <a:cs typeface="Times New Roman"/>
              </a:rPr>
              <a:t>e</a:t>
            </a:r>
            <a:r>
              <a:rPr sz="1069" spc="19" dirty="0">
                <a:latin typeface="Times New Roman"/>
                <a:cs typeface="Times New Roman"/>
              </a:rPr>
              <a:t>=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94648" y="3784282"/>
            <a:ext cx="231510" cy="283369"/>
          </a:xfrm>
          <a:custGeom>
            <a:avLst/>
            <a:gdLst/>
            <a:ahLst/>
            <a:cxnLst/>
            <a:rect l="l" t="t" r="r" b="b"/>
            <a:pathLst>
              <a:path w="238125" h="291464">
                <a:moveTo>
                  <a:pt x="17525" y="213359"/>
                </a:moveTo>
                <a:lnTo>
                  <a:pt x="0" y="291083"/>
                </a:lnTo>
                <a:lnTo>
                  <a:pt x="73151" y="258317"/>
                </a:lnTo>
                <a:lnTo>
                  <a:pt x="61838" y="249173"/>
                </a:lnTo>
                <a:lnTo>
                  <a:pt x="38100" y="249173"/>
                </a:lnTo>
                <a:lnTo>
                  <a:pt x="35051" y="248411"/>
                </a:lnTo>
                <a:lnTo>
                  <a:pt x="33527" y="245363"/>
                </a:lnTo>
                <a:lnTo>
                  <a:pt x="34289" y="242315"/>
                </a:lnTo>
                <a:lnTo>
                  <a:pt x="41850" y="233019"/>
                </a:lnTo>
                <a:lnTo>
                  <a:pt x="17525" y="213359"/>
                </a:lnTo>
                <a:close/>
              </a:path>
              <a:path w="238125" h="291464">
                <a:moveTo>
                  <a:pt x="41850" y="233019"/>
                </a:moveTo>
                <a:lnTo>
                  <a:pt x="34289" y="242315"/>
                </a:lnTo>
                <a:lnTo>
                  <a:pt x="33527" y="245363"/>
                </a:lnTo>
                <a:lnTo>
                  <a:pt x="35051" y="248411"/>
                </a:lnTo>
                <a:lnTo>
                  <a:pt x="38100" y="249173"/>
                </a:lnTo>
                <a:lnTo>
                  <a:pt x="41148" y="247649"/>
                </a:lnTo>
                <a:lnTo>
                  <a:pt x="48620" y="238491"/>
                </a:lnTo>
                <a:lnTo>
                  <a:pt x="41850" y="233019"/>
                </a:lnTo>
                <a:close/>
              </a:path>
              <a:path w="238125" h="291464">
                <a:moveTo>
                  <a:pt x="48620" y="238491"/>
                </a:moveTo>
                <a:lnTo>
                  <a:pt x="41148" y="247649"/>
                </a:lnTo>
                <a:lnTo>
                  <a:pt x="38100" y="249173"/>
                </a:lnTo>
                <a:lnTo>
                  <a:pt x="61838" y="249173"/>
                </a:lnTo>
                <a:lnTo>
                  <a:pt x="48620" y="238491"/>
                </a:lnTo>
                <a:close/>
              </a:path>
              <a:path w="238125" h="291464">
                <a:moveTo>
                  <a:pt x="233172" y="0"/>
                </a:moveTo>
                <a:lnTo>
                  <a:pt x="230124" y="1524"/>
                </a:lnTo>
                <a:lnTo>
                  <a:pt x="41850" y="233019"/>
                </a:lnTo>
                <a:lnTo>
                  <a:pt x="48620" y="238491"/>
                </a:lnTo>
                <a:lnTo>
                  <a:pt x="236981" y="7619"/>
                </a:lnTo>
                <a:lnTo>
                  <a:pt x="237743" y="3809"/>
                </a:lnTo>
                <a:lnTo>
                  <a:pt x="236220" y="761"/>
                </a:lnTo>
                <a:lnTo>
                  <a:pt x="233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990744" y="3788728"/>
            <a:ext cx="418571" cy="279047"/>
          </a:xfrm>
          <a:custGeom>
            <a:avLst/>
            <a:gdLst/>
            <a:ahLst/>
            <a:cxnLst/>
            <a:rect l="l" t="t" r="r" b="b"/>
            <a:pathLst>
              <a:path w="430529" h="287020">
                <a:moveTo>
                  <a:pt x="430530" y="0"/>
                </a:moveTo>
                <a:lnTo>
                  <a:pt x="0" y="0"/>
                </a:lnTo>
                <a:lnTo>
                  <a:pt x="0" y="286512"/>
                </a:lnTo>
                <a:lnTo>
                  <a:pt x="430530" y="286512"/>
                </a:lnTo>
                <a:lnTo>
                  <a:pt x="43053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270037" y="3788728"/>
            <a:ext cx="0" cy="279047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335231" y="3923559"/>
            <a:ext cx="827264" cy="229041"/>
          </a:xfrm>
          <a:custGeom>
            <a:avLst/>
            <a:gdLst/>
            <a:ahLst/>
            <a:cxnLst/>
            <a:rect l="l" t="t" r="r" b="b"/>
            <a:pathLst>
              <a:path w="850900" h="235585">
                <a:moveTo>
                  <a:pt x="825010" y="214634"/>
                </a:moveTo>
                <a:lnTo>
                  <a:pt x="787146" y="227075"/>
                </a:lnTo>
                <a:lnTo>
                  <a:pt x="784860" y="229362"/>
                </a:lnTo>
                <a:lnTo>
                  <a:pt x="784098" y="232410"/>
                </a:lnTo>
                <a:lnTo>
                  <a:pt x="786384" y="235457"/>
                </a:lnTo>
                <a:lnTo>
                  <a:pt x="790193" y="235457"/>
                </a:lnTo>
                <a:lnTo>
                  <a:pt x="843168" y="218693"/>
                </a:lnTo>
                <a:lnTo>
                  <a:pt x="841248" y="218693"/>
                </a:lnTo>
                <a:lnTo>
                  <a:pt x="825010" y="214634"/>
                </a:lnTo>
                <a:close/>
              </a:path>
              <a:path w="850900" h="235585">
                <a:moveTo>
                  <a:pt x="833757" y="211760"/>
                </a:moveTo>
                <a:lnTo>
                  <a:pt x="825010" y="214634"/>
                </a:lnTo>
                <a:lnTo>
                  <a:pt x="841248" y="218693"/>
                </a:lnTo>
                <a:lnTo>
                  <a:pt x="844296" y="217931"/>
                </a:lnTo>
                <a:lnTo>
                  <a:pt x="844867" y="217169"/>
                </a:lnTo>
                <a:lnTo>
                  <a:pt x="838962" y="217169"/>
                </a:lnTo>
                <a:lnTo>
                  <a:pt x="833757" y="211760"/>
                </a:lnTo>
                <a:close/>
              </a:path>
              <a:path w="850900" h="235585">
                <a:moveTo>
                  <a:pt x="803148" y="169163"/>
                </a:moveTo>
                <a:lnTo>
                  <a:pt x="800100" y="169925"/>
                </a:lnTo>
                <a:lnTo>
                  <a:pt x="798576" y="173736"/>
                </a:lnTo>
                <a:lnTo>
                  <a:pt x="800100" y="176784"/>
                </a:lnTo>
                <a:lnTo>
                  <a:pt x="827858" y="205631"/>
                </a:lnTo>
                <a:lnTo>
                  <a:pt x="843534" y="209550"/>
                </a:lnTo>
                <a:lnTo>
                  <a:pt x="845820" y="211836"/>
                </a:lnTo>
                <a:lnTo>
                  <a:pt x="846581" y="214884"/>
                </a:lnTo>
                <a:lnTo>
                  <a:pt x="844296" y="217931"/>
                </a:lnTo>
                <a:lnTo>
                  <a:pt x="841248" y="218693"/>
                </a:lnTo>
                <a:lnTo>
                  <a:pt x="843168" y="218693"/>
                </a:lnTo>
                <a:lnTo>
                  <a:pt x="850391" y="216407"/>
                </a:lnTo>
                <a:lnTo>
                  <a:pt x="806196" y="170687"/>
                </a:lnTo>
                <a:lnTo>
                  <a:pt x="803148" y="169163"/>
                </a:lnTo>
                <a:close/>
              </a:path>
              <a:path w="850900" h="235585">
                <a:moveTo>
                  <a:pt x="840486" y="209550"/>
                </a:moveTo>
                <a:lnTo>
                  <a:pt x="833757" y="211760"/>
                </a:lnTo>
                <a:lnTo>
                  <a:pt x="838962" y="217169"/>
                </a:lnTo>
                <a:lnTo>
                  <a:pt x="840486" y="209550"/>
                </a:lnTo>
                <a:close/>
              </a:path>
              <a:path w="850900" h="235585">
                <a:moveTo>
                  <a:pt x="843534" y="209550"/>
                </a:moveTo>
                <a:lnTo>
                  <a:pt x="840486" y="209550"/>
                </a:lnTo>
                <a:lnTo>
                  <a:pt x="838962" y="217169"/>
                </a:lnTo>
                <a:lnTo>
                  <a:pt x="844867" y="217169"/>
                </a:lnTo>
                <a:lnTo>
                  <a:pt x="846581" y="214884"/>
                </a:lnTo>
                <a:lnTo>
                  <a:pt x="845820" y="211836"/>
                </a:lnTo>
                <a:lnTo>
                  <a:pt x="843534" y="209550"/>
                </a:lnTo>
                <a:close/>
              </a:path>
              <a:path w="850900" h="235585">
                <a:moveTo>
                  <a:pt x="5334" y="0"/>
                </a:moveTo>
                <a:lnTo>
                  <a:pt x="2286" y="762"/>
                </a:lnTo>
                <a:lnTo>
                  <a:pt x="0" y="3810"/>
                </a:lnTo>
                <a:lnTo>
                  <a:pt x="762" y="6857"/>
                </a:lnTo>
                <a:lnTo>
                  <a:pt x="3048" y="9143"/>
                </a:lnTo>
                <a:lnTo>
                  <a:pt x="825010" y="214634"/>
                </a:lnTo>
                <a:lnTo>
                  <a:pt x="833757" y="211760"/>
                </a:lnTo>
                <a:lnTo>
                  <a:pt x="827858" y="205631"/>
                </a:lnTo>
                <a:lnTo>
                  <a:pt x="5334" y="0"/>
                </a:lnTo>
                <a:close/>
              </a:path>
              <a:path w="850900" h="235585">
                <a:moveTo>
                  <a:pt x="827858" y="205631"/>
                </a:moveTo>
                <a:lnTo>
                  <a:pt x="833757" y="211760"/>
                </a:lnTo>
                <a:lnTo>
                  <a:pt x="840486" y="209550"/>
                </a:lnTo>
                <a:lnTo>
                  <a:pt x="843534" y="209550"/>
                </a:lnTo>
                <a:lnTo>
                  <a:pt x="827858" y="205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1352267" y="3182454"/>
            <a:ext cx="3612180" cy="1095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list has </a:t>
            </a:r>
            <a:r>
              <a:rPr sz="1069" spc="10" dirty="0">
                <a:latin typeface="Times New Roman"/>
                <a:cs typeface="Times New Roman"/>
              </a:rPr>
              <a:t>been 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circular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shape.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61">
              <a:latin typeface="Times New Roman"/>
              <a:cs typeface="Times New Roman"/>
            </a:endParaRPr>
          </a:p>
          <a:p>
            <a:pPr marR="4939" algn="r"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current</a:t>
            </a:r>
            <a:endParaRPr sz="1069">
              <a:latin typeface="Times New Roman"/>
              <a:cs typeface="Times New Roman"/>
            </a:endParaRPr>
          </a:p>
          <a:p>
            <a:pPr marR="90133" algn="ctr">
              <a:spcBef>
                <a:spcPts val="914"/>
              </a:spcBef>
            </a:pPr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  <a:p>
            <a:pPr marR="507459" algn="r">
              <a:spcBef>
                <a:spcPts val="909"/>
              </a:spcBef>
            </a:pPr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33638" y="4695508"/>
            <a:ext cx="701322" cy="631560"/>
          </a:xfrm>
          <a:custGeom>
            <a:avLst/>
            <a:gdLst/>
            <a:ahLst/>
            <a:cxnLst/>
            <a:rect l="l" t="t" r="r" b="b"/>
            <a:pathLst>
              <a:path w="721360" h="649604">
                <a:moveTo>
                  <a:pt x="56088" y="44528"/>
                </a:moveTo>
                <a:lnTo>
                  <a:pt x="49955" y="51343"/>
                </a:lnTo>
                <a:lnTo>
                  <a:pt x="713994" y="647700"/>
                </a:lnTo>
                <a:lnTo>
                  <a:pt x="717042" y="649224"/>
                </a:lnTo>
                <a:lnTo>
                  <a:pt x="720090" y="647700"/>
                </a:lnTo>
                <a:lnTo>
                  <a:pt x="720852" y="644651"/>
                </a:lnTo>
                <a:lnTo>
                  <a:pt x="719328" y="640842"/>
                </a:lnTo>
                <a:lnTo>
                  <a:pt x="56088" y="44528"/>
                </a:lnTo>
                <a:close/>
              </a:path>
              <a:path w="721360" h="649604">
                <a:moveTo>
                  <a:pt x="0" y="0"/>
                </a:moveTo>
                <a:lnTo>
                  <a:pt x="28956" y="74675"/>
                </a:lnTo>
                <a:lnTo>
                  <a:pt x="49955" y="51343"/>
                </a:lnTo>
                <a:lnTo>
                  <a:pt x="41148" y="43434"/>
                </a:lnTo>
                <a:lnTo>
                  <a:pt x="39624" y="40386"/>
                </a:lnTo>
                <a:lnTo>
                  <a:pt x="41148" y="36575"/>
                </a:lnTo>
                <a:lnTo>
                  <a:pt x="44196" y="35051"/>
                </a:lnTo>
                <a:lnTo>
                  <a:pt x="64617" y="35051"/>
                </a:lnTo>
                <a:lnTo>
                  <a:pt x="76962" y="21336"/>
                </a:lnTo>
                <a:lnTo>
                  <a:pt x="0" y="0"/>
                </a:lnTo>
                <a:close/>
              </a:path>
              <a:path w="721360" h="649604">
                <a:moveTo>
                  <a:pt x="44196" y="35051"/>
                </a:moveTo>
                <a:lnTo>
                  <a:pt x="41148" y="36575"/>
                </a:lnTo>
                <a:lnTo>
                  <a:pt x="39624" y="40386"/>
                </a:lnTo>
                <a:lnTo>
                  <a:pt x="41148" y="43434"/>
                </a:lnTo>
                <a:lnTo>
                  <a:pt x="49955" y="51343"/>
                </a:lnTo>
                <a:lnTo>
                  <a:pt x="56088" y="44528"/>
                </a:lnTo>
                <a:lnTo>
                  <a:pt x="47243" y="36575"/>
                </a:lnTo>
                <a:lnTo>
                  <a:pt x="44196" y="35051"/>
                </a:lnTo>
                <a:close/>
              </a:path>
              <a:path w="721360" h="649604">
                <a:moveTo>
                  <a:pt x="64617" y="35051"/>
                </a:moveTo>
                <a:lnTo>
                  <a:pt x="44196" y="35051"/>
                </a:lnTo>
                <a:lnTo>
                  <a:pt x="47243" y="36575"/>
                </a:lnTo>
                <a:lnTo>
                  <a:pt x="56088" y="44528"/>
                </a:lnTo>
                <a:lnTo>
                  <a:pt x="64617" y="35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281027" y="2535978"/>
            <a:ext cx="417953" cy="279047"/>
          </a:xfrm>
          <a:custGeom>
            <a:avLst/>
            <a:gdLst/>
            <a:ahLst/>
            <a:cxnLst/>
            <a:rect l="l" t="t" r="r" b="b"/>
            <a:pathLst>
              <a:path w="429894" h="287019">
                <a:moveTo>
                  <a:pt x="429768" y="0"/>
                </a:moveTo>
                <a:lnTo>
                  <a:pt x="0" y="0"/>
                </a:lnTo>
                <a:lnTo>
                  <a:pt x="0" y="286511"/>
                </a:lnTo>
                <a:lnTo>
                  <a:pt x="429768" y="286511"/>
                </a:lnTo>
                <a:lnTo>
                  <a:pt x="42976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559579" y="2535978"/>
            <a:ext cx="0" cy="279047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2351653" y="254239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24773" y="2641177"/>
            <a:ext cx="268552" cy="66675"/>
          </a:xfrm>
          <a:custGeom>
            <a:avLst/>
            <a:gdLst/>
            <a:ahLst/>
            <a:cxnLst/>
            <a:rect l="l" t="t" r="r" b="b"/>
            <a:pathLst>
              <a:path w="276225" h="68580">
                <a:moveTo>
                  <a:pt x="259099" y="34338"/>
                </a:moveTo>
                <a:lnTo>
                  <a:pt x="217169" y="60959"/>
                </a:lnTo>
                <a:lnTo>
                  <a:pt x="215645" y="63246"/>
                </a:lnTo>
                <a:lnTo>
                  <a:pt x="215645" y="67055"/>
                </a:lnTo>
                <a:lnTo>
                  <a:pt x="218694" y="68579"/>
                </a:lnTo>
                <a:lnTo>
                  <a:pt x="221741" y="68579"/>
                </a:lnTo>
                <a:lnTo>
                  <a:pt x="268630" y="38862"/>
                </a:lnTo>
                <a:lnTo>
                  <a:pt x="267461" y="38862"/>
                </a:lnTo>
                <a:lnTo>
                  <a:pt x="268986" y="38100"/>
                </a:lnTo>
                <a:lnTo>
                  <a:pt x="265175" y="38100"/>
                </a:lnTo>
                <a:lnTo>
                  <a:pt x="259099" y="34338"/>
                </a:lnTo>
                <a:close/>
              </a:path>
              <a:path w="276225" h="68580">
                <a:moveTo>
                  <a:pt x="251635" y="29718"/>
                </a:moveTo>
                <a:lnTo>
                  <a:pt x="4571" y="29718"/>
                </a:lnTo>
                <a:lnTo>
                  <a:pt x="1523" y="31242"/>
                </a:lnTo>
                <a:lnTo>
                  <a:pt x="0" y="34290"/>
                </a:lnTo>
                <a:lnTo>
                  <a:pt x="1523" y="37338"/>
                </a:lnTo>
                <a:lnTo>
                  <a:pt x="4571" y="38862"/>
                </a:lnTo>
                <a:lnTo>
                  <a:pt x="251974" y="38862"/>
                </a:lnTo>
                <a:lnTo>
                  <a:pt x="259099" y="34338"/>
                </a:lnTo>
                <a:lnTo>
                  <a:pt x="251635" y="29718"/>
                </a:lnTo>
                <a:close/>
              </a:path>
              <a:path w="276225" h="68580">
                <a:moveTo>
                  <a:pt x="268466" y="29718"/>
                </a:moveTo>
                <a:lnTo>
                  <a:pt x="267461" y="29718"/>
                </a:lnTo>
                <a:lnTo>
                  <a:pt x="270509" y="31242"/>
                </a:lnTo>
                <a:lnTo>
                  <a:pt x="272033" y="34290"/>
                </a:lnTo>
                <a:lnTo>
                  <a:pt x="270509" y="37338"/>
                </a:lnTo>
                <a:lnTo>
                  <a:pt x="267461" y="38862"/>
                </a:lnTo>
                <a:lnTo>
                  <a:pt x="268630" y="38862"/>
                </a:lnTo>
                <a:lnTo>
                  <a:pt x="275844" y="34290"/>
                </a:lnTo>
                <a:lnTo>
                  <a:pt x="268466" y="29718"/>
                </a:lnTo>
                <a:close/>
              </a:path>
              <a:path w="276225" h="68580">
                <a:moveTo>
                  <a:pt x="265175" y="30479"/>
                </a:moveTo>
                <a:lnTo>
                  <a:pt x="259099" y="34338"/>
                </a:lnTo>
                <a:lnTo>
                  <a:pt x="265175" y="38100"/>
                </a:lnTo>
                <a:lnTo>
                  <a:pt x="265175" y="30479"/>
                </a:lnTo>
                <a:close/>
              </a:path>
              <a:path w="276225" h="68580">
                <a:moveTo>
                  <a:pt x="268985" y="30479"/>
                </a:moveTo>
                <a:lnTo>
                  <a:pt x="265175" y="30479"/>
                </a:lnTo>
                <a:lnTo>
                  <a:pt x="265175" y="38100"/>
                </a:lnTo>
                <a:lnTo>
                  <a:pt x="268986" y="38100"/>
                </a:lnTo>
                <a:lnTo>
                  <a:pt x="270509" y="37338"/>
                </a:lnTo>
                <a:lnTo>
                  <a:pt x="272033" y="34290"/>
                </a:lnTo>
                <a:lnTo>
                  <a:pt x="270509" y="31242"/>
                </a:lnTo>
                <a:lnTo>
                  <a:pt x="268985" y="30479"/>
                </a:lnTo>
                <a:close/>
              </a:path>
              <a:path w="276225" h="68580">
                <a:moveTo>
                  <a:pt x="218694" y="0"/>
                </a:moveTo>
                <a:lnTo>
                  <a:pt x="215645" y="2285"/>
                </a:lnTo>
                <a:lnTo>
                  <a:pt x="215645" y="6096"/>
                </a:lnTo>
                <a:lnTo>
                  <a:pt x="217169" y="8381"/>
                </a:lnTo>
                <a:lnTo>
                  <a:pt x="259099" y="34338"/>
                </a:lnTo>
                <a:lnTo>
                  <a:pt x="265175" y="30479"/>
                </a:lnTo>
                <a:lnTo>
                  <a:pt x="268985" y="30479"/>
                </a:lnTo>
                <a:lnTo>
                  <a:pt x="267461" y="29718"/>
                </a:lnTo>
                <a:lnTo>
                  <a:pt x="268466" y="29718"/>
                </a:lnTo>
                <a:lnTo>
                  <a:pt x="221741" y="762"/>
                </a:lnTo>
                <a:lnTo>
                  <a:pt x="218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907771" y="2535978"/>
            <a:ext cx="418571" cy="279047"/>
          </a:xfrm>
          <a:custGeom>
            <a:avLst/>
            <a:gdLst/>
            <a:ahLst/>
            <a:cxnLst/>
            <a:rect l="l" t="t" r="r" b="b"/>
            <a:pathLst>
              <a:path w="430529" h="287019">
                <a:moveTo>
                  <a:pt x="430530" y="0"/>
                </a:moveTo>
                <a:lnTo>
                  <a:pt x="0" y="0"/>
                </a:lnTo>
                <a:lnTo>
                  <a:pt x="0" y="286511"/>
                </a:lnTo>
                <a:lnTo>
                  <a:pt x="430530" y="286511"/>
                </a:lnTo>
                <a:lnTo>
                  <a:pt x="43053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187064" y="2535978"/>
            <a:ext cx="0" cy="279047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2979137" y="254239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252258" y="2641918"/>
            <a:ext cx="268552" cy="66675"/>
          </a:xfrm>
          <a:custGeom>
            <a:avLst/>
            <a:gdLst/>
            <a:ahLst/>
            <a:cxnLst/>
            <a:rect l="l" t="t" r="r" b="b"/>
            <a:pathLst>
              <a:path w="276225" h="68580">
                <a:moveTo>
                  <a:pt x="259021" y="34289"/>
                </a:moveTo>
                <a:lnTo>
                  <a:pt x="217170" y="60197"/>
                </a:lnTo>
                <a:lnTo>
                  <a:pt x="214884" y="63245"/>
                </a:lnTo>
                <a:lnTo>
                  <a:pt x="215646" y="66293"/>
                </a:lnTo>
                <a:lnTo>
                  <a:pt x="218694" y="68579"/>
                </a:lnTo>
                <a:lnTo>
                  <a:pt x="221742" y="67817"/>
                </a:lnTo>
                <a:lnTo>
                  <a:pt x="268466" y="38861"/>
                </a:lnTo>
                <a:lnTo>
                  <a:pt x="267462" y="38861"/>
                </a:lnTo>
                <a:lnTo>
                  <a:pt x="268985" y="38100"/>
                </a:lnTo>
                <a:lnTo>
                  <a:pt x="265175" y="38100"/>
                </a:lnTo>
                <a:lnTo>
                  <a:pt x="259021" y="34289"/>
                </a:lnTo>
                <a:close/>
              </a:path>
              <a:path w="276225" h="68580">
                <a:moveTo>
                  <a:pt x="251635" y="29717"/>
                </a:moveTo>
                <a:lnTo>
                  <a:pt x="4572" y="29717"/>
                </a:lnTo>
                <a:lnTo>
                  <a:pt x="1524" y="31241"/>
                </a:lnTo>
                <a:lnTo>
                  <a:pt x="0" y="34289"/>
                </a:lnTo>
                <a:lnTo>
                  <a:pt x="1524" y="37337"/>
                </a:lnTo>
                <a:lnTo>
                  <a:pt x="4572" y="38861"/>
                </a:lnTo>
                <a:lnTo>
                  <a:pt x="251635" y="38861"/>
                </a:lnTo>
                <a:lnTo>
                  <a:pt x="259021" y="34289"/>
                </a:lnTo>
                <a:lnTo>
                  <a:pt x="251635" y="29717"/>
                </a:lnTo>
                <a:close/>
              </a:path>
              <a:path w="276225" h="68580">
                <a:moveTo>
                  <a:pt x="268466" y="29717"/>
                </a:moveTo>
                <a:lnTo>
                  <a:pt x="267462" y="29717"/>
                </a:lnTo>
                <a:lnTo>
                  <a:pt x="270510" y="31241"/>
                </a:lnTo>
                <a:lnTo>
                  <a:pt x="272034" y="34289"/>
                </a:lnTo>
                <a:lnTo>
                  <a:pt x="270510" y="37337"/>
                </a:lnTo>
                <a:lnTo>
                  <a:pt x="267462" y="38861"/>
                </a:lnTo>
                <a:lnTo>
                  <a:pt x="268466" y="38861"/>
                </a:lnTo>
                <a:lnTo>
                  <a:pt x="275844" y="34289"/>
                </a:lnTo>
                <a:lnTo>
                  <a:pt x="268466" y="29717"/>
                </a:lnTo>
                <a:close/>
              </a:path>
              <a:path w="276225" h="68580">
                <a:moveTo>
                  <a:pt x="265175" y="30479"/>
                </a:moveTo>
                <a:lnTo>
                  <a:pt x="259021" y="34289"/>
                </a:lnTo>
                <a:lnTo>
                  <a:pt x="265175" y="38100"/>
                </a:lnTo>
                <a:lnTo>
                  <a:pt x="265175" y="30479"/>
                </a:lnTo>
                <a:close/>
              </a:path>
              <a:path w="276225" h="68580">
                <a:moveTo>
                  <a:pt x="268986" y="30479"/>
                </a:moveTo>
                <a:lnTo>
                  <a:pt x="265175" y="30479"/>
                </a:lnTo>
                <a:lnTo>
                  <a:pt x="265175" y="38100"/>
                </a:lnTo>
                <a:lnTo>
                  <a:pt x="268985" y="38100"/>
                </a:lnTo>
                <a:lnTo>
                  <a:pt x="270510" y="37337"/>
                </a:lnTo>
                <a:lnTo>
                  <a:pt x="272034" y="34289"/>
                </a:lnTo>
                <a:lnTo>
                  <a:pt x="270510" y="31241"/>
                </a:lnTo>
                <a:lnTo>
                  <a:pt x="268986" y="30479"/>
                </a:lnTo>
                <a:close/>
              </a:path>
              <a:path w="276225" h="68580">
                <a:moveTo>
                  <a:pt x="218694" y="0"/>
                </a:moveTo>
                <a:lnTo>
                  <a:pt x="215646" y="2285"/>
                </a:lnTo>
                <a:lnTo>
                  <a:pt x="214884" y="5333"/>
                </a:lnTo>
                <a:lnTo>
                  <a:pt x="217170" y="8381"/>
                </a:lnTo>
                <a:lnTo>
                  <a:pt x="259021" y="34289"/>
                </a:lnTo>
                <a:lnTo>
                  <a:pt x="265175" y="30479"/>
                </a:lnTo>
                <a:lnTo>
                  <a:pt x="268986" y="30479"/>
                </a:lnTo>
                <a:lnTo>
                  <a:pt x="267462" y="29717"/>
                </a:lnTo>
                <a:lnTo>
                  <a:pt x="268466" y="29717"/>
                </a:lnTo>
                <a:lnTo>
                  <a:pt x="221742" y="761"/>
                </a:lnTo>
                <a:lnTo>
                  <a:pt x="218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535257" y="2535978"/>
            <a:ext cx="417953" cy="279047"/>
          </a:xfrm>
          <a:custGeom>
            <a:avLst/>
            <a:gdLst/>
            <a:ahLst/>
            <a:cxnLst/>
            <a:rect l="l" t="t" r="r" b="b"/>
            <a:pathLst>
              <a:path w="429895" h="287019">
                <a:moveTo>
                  <a:pt x="429767" y="0"/>
                </a:moveTo>
                <a:lnTo>
                  <a:pt x="0" y="0"/>
                </a:lnTo>
                <a:lnTo>
                  <a:pt x="0" y="286511"/>
                </a:lnTo>
                <a:lnTo>
                  <a:pt x="429767" y="286511"/>
                </a:lnTo>
                <a:lnTo>
                  <a:pt x="42976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813810" y="2535978"/>
            <a:ext cx="0" cy="279047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3606624" y="254239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879744" y="2641918"/>
            <a:ext cx="267935" cy="66675"/>
          </a:xfrm>
          <a:custGeom>
            <a:avLst/>
            <a:gdLst/>
            <a:ahLst/>
            <a:cxnLst/>
            <a:rect l="l" t="t" r="r" b="b"/>
            <a:pathLst>
              <a:path w="275589" h="68580">
                <a:moveTo>
                  <a:pt x="258357" y="34289"/>
                </a:moveTo>
                <a:lnTo>
                  <a:pt x="217169" y="60197"/>
                </a:lnTo>
                <a:lnTo>
                  <a:pt x="214883" y="63245"/>
                </a:lnTo>
                <a:lnTo>
                  <a:pt x="215645" y="66293"/>
                </a:lnTo>
                <a:lnTo>
                  <a:pt x="217931" y="68579"/>
                </a:lnTo>
                <a:lnTo>
                  <a:pt x="221741" y="67817"/>
                </a:lnTo>
                <a:lnTo>
                  <a:pt x="267808" y="38861"/>
                </a:lnTo>
                <a:lnTo>
                  <a:pt x="266700" y="38861"/>
                </a:lnTo>
                <a:lnTo>
                  <a:pt x="268223" y="38100"/>
                </a:lnTo>
                <a:lnTo>
                  <a:pt x="264413" y="38100"/>
                </a:lnTo>
                <a:lnTo>
                  <a:pt x="258357" y="34289"/>
                </a:lnTo>
                <a:close/>
              </a:path>
              <a:path w="275589" h="68580">
                <a:moveTo>
                  <a:pt x="251088" y="29717"/>
                </a:moveTo>
                <a:lnTo>
                  <a:pt x="3809" y="29717"/>
                </a:lnTo>
                <a:lnTo>
                  <a:pt x="761" y="31241"/>
                </a:lnTo>
                <a:lnTo>
                  <a:pt x="0" y="34289"/>
                </a:lnTo>
                <a:lnTo>
                  <a:pt x="761" y="37337"/>
                </a:lnTo>
                <a:lnTo>
                  <a:pt x="3809" y="38861"/>
                </a:lnTo>
                <a:lnTo>
                  <a:pt x="251088" y="38861"/>
                </a:lnTo>
                <a:lnTo>
                  <a:pt x="258357" y="34289"/>
                </a:lnTo>
                <a:lnTo>
                  <a:pt x="251088" y="29717"/>
                </a:lnTo>
                <a:close/>
              </a:path>
              <a:path w="275589" h="68580">
                <a:moveTo>
                  <a:pt x="267808" y="29717"/>
                </a:moveTo>
                <a:lnTo>
                  <a:pt x="266700" y="29717"/>
                </a:lnTo>
                <a:lnTo>
                  <a:pt x="269747" y="31241"/>
                </a:lnTo>
                <a:lnTo>
                  <a:pt x="271271" y="34289"/>
                </a:lnTo>
                <a:lnTo>
                  <a:pt x="269747" y="37337"/>
                </a:lnTo>
                <a:lnTo>
                  <a:pt x="266700" y="38861"/>
                </a:lnTo>
                <a:lnTo>
                  <a:pt x="267808" y="38861"/>
                </a:lnTo>
                <a:lnTo>
                  <a:pt x="275081" y="34289"/>
                </a:lnTo>
                <a:lnTo>
                  <a:pt x="267808" y="29717"/>
                </a:lnTo>
                <a:close/>
              </a:path>
              <a:path w="275589" h="68580">
                <a:moveTo>
                  <a:pt x="264413" y="30479"/>
                </a:moveTo>
                <a:lnTo>
                  <a:pt x="258357" y="34289"/>
                </a:lnTo>
                <a:lnTo>
                  <a:pt x="264413" y="38100"/>
                </a:lnTo>
                <a:lnTo>
                  <a:pt x="264413" y="30479"/>
                </a:lnTo>
                <a:close/>
              </a:path>
              <a:path w="275589" h="68580">
                <a:moveTo>
                  <a:pt x="268224" y="30479"/>
                </a:moveTo>
                <a:lnTo>
                  <a:pt x="264413" y="30479"/>
                </a:lnTo>
                <a:lnTo>
                  <a:pt x="264413" y="38100"/>
                </a:lnTo>
                <a:lnTo>
                  <a:pt x="268223" y="38100"/>
                </a:lnTo>
                <a:lnTo>
                  <a:pt x="269747" y="37337"/>
                </a:lnTo>
                <a:lnTo>
                  <a:pt x="271271" y="34289"/>
                </a:lnTo>
                <a:lnTo>
                  <a:pt x="269747" y="31241"/>
                </a:lnTo>
                <a:lnTo>
                  <a:pt x="268224" y="30479"/>
                </a:lnTo>
                <a:close/>
              </a:path>
              <a:path w="275589" h="68580">
                <a:moveTo>
                  <a:pt x="217931" y="0"/>
                </a:moveTo>
                <a:lnTo>
                  <a:pt x="215645" y="2285"/>
                </a:lnTo>
                <a:lnTo>
                  <a:pt x="214883" y="5333"/>
                </a:lnTo>
                <a:lnTo>
                  <a:pt x="217169" y="8381"/>
                </a:lnTo>
                <a:lnTo>
                  <a:pt x="258357" y="34289"/>
                </a:lnTo>
                <a:lnTo>
                  <a:pt x="264413" y="30479"/>
                </a:lnTo>
                <a:lnTo>
                  <a:pt x="268224" y="30479"/>
                </a:lnTo>
                <a:lnTo>
                  <a:pt x="266700" y="29717"/>
                </a:lnTo>
                <a:lnTo>
                  <a:pt x="267808" y="29717"/>
                </a:lnTo>
                <a:lnTo>
                  <a:pt x="221741" y="761"/>
                </a:lnTo>
                <a:lnTo>
                  <a:pt x="217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162743" y="2535978"/>
            <a:ext cx="417953" cy="279047"/>
          </a:xfrm>
          <a:custGeom>
            <a:avLst/>
            <a:gdLst/>
            <a:ahLst/>
            <a:cxnLst/>
            <a:rect l="l" t="t" r="r" b="b"/>
            <a:pathLst>
              <a:path w="429895" h="287019">
                <a:moveTo>
                  <a:pt x="429768" y="0"/>
                </a:moveTo>
                <a:lnTo>
                  <a:pt x="0" y="0"/>
                </a:lnTo>
                <a:lnTo>
                  <a:pt x="0" y="286511"/>
                </a:lnTo>
                <a:lnTo>
                  <a:pt x="429768" y="286511"/>
                </a:lnTo>
                <a:lnTo>
                  <a:pt x="42976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4441296" y="2535978"/>
            <a:ext cx="0" cy="279047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4234110" y="254239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06490" y="2641918"/>
            <a:ext cx="268552" cy="66675"/>
          </a:xfrm>
          <a:custGeom>
            <a:avLst/>
            <a:gdLst/>
            <a:ahLst/>
            <a:cxnLst/>
            <a:rect l="l" t="t" r="r" b="b"/>
            <a:pathLst>
              <a:path w="276225" h="68580">
                <a:moveTo>
                  <a:pt x="259021" y="34289"/>
                </a:moveTo>
                <a:lnTo>
                  <a:pt x="217169" y="60197"/>
                </a:lnTo>
                <a:lnTo>
                  <a:pt x="215645" y="63245"/>
                </a:lnTo>
                <a:lnTo>
                  <a:pt x="215645" y="66293"/>
                </a:lnTo>
                <a:lnTo>
                  <a:pt x="218693" y="68579"/>
                </a:lnTo>
                <a:lnTo>
                  <a:pt x="221741" y="67817"/>
                </a:lnTo>
                <a:lnTo>
                  <a:pt x="268466" y="38861"/>
                </a:lnTo>
                <a:lnTo>
                  <a:pt x="267462" y="38861"/>
                </a:lnTo>
                <a:lnTo>
                  <a:pt x="268985" y="38100"/>
                </a:lnTo>
                <a:lnTo>
                  <a:pt x="265175" y="38100"/>
                </a:lnTo>
                <a:lnTo>
                  <a:pt x="259021" y="34289"/>
                </a:lnTo>
                <a:close/>
              </a:path>
              <a:path w="276225" h="68580">
                <a:moveTo>
                  <a:pt x="251635" y="29717"/>
                </a:moveTo>
                <a:lnTo>
                  <a:pt x="4571" y="29717"/>
                </a:lnTo>
                <a:lnTo>
                  <a:pt x="1524" y="31241"/>
                </a:lnTo>
                <a:lnTo>
                  <a:pt x="0" y="34289"/>
                </a:lnTo>
                <a:lnTo>
                  <a:pt x="1524" y="37337"/>
                </a:lnTo>
                <a:lnTo>
                  <a:pt x="4571" y="38861"/>
                </a:lnTo>
                <a:lnTo>
                  <a:pt x="251635" y="38861"/>
                </a:lnTo>
                <a:lnTo>
                  <a:pt x="259021" y="34289"/>
                </a:lnTo>
                <a:lnTo>
                  <a:pt x="251635" y="29717"/>
                </a:lnTo>
                <a:close/>
              </a:path>
              <a:path w="276225" h="68580">
                <a:moveTo>
                  <a:pt x="268466" y="29717"/>
                </a:moveTo>
                <a:lnTo>
                  <a:pt x="267462" y="29717"/>
                </a:lnTo>
                <a:lnTo>
                  <a:pt x="270509" y="31241"/>
                </a:lnTo>
                <a:lnTo>
                  <a:pt x="272033" y="34289"/>
                </a:lnTo>
                <a:lnTo>
                  <a:pt x="270509" y="37337"/>
                </a:lnTo>
                <a:lnTo>
                  <a:pt x="267462" y="38861"/>
                </a:lnTo>
                <a:lnTo>
                  <a:pt x="268466" y="38861"/>
                </a:lnTo>
                <a:lnTo>
                  <a:pt x="275843" y="34289"/>
                </a:lnTo>
                <a:lnTo>
                  <a:pt x="268466" y="29717"/>
                </a:lnTo>
                <a:close/>
              </a:path>
              <a:path w="276225" h="68580">
                <a:moveTo>
                  <a:pt x="265175" y="30479"/>
                </a:moveTo>
                <a:lnTo>
                  <a:pt x="259021" y="34289"/>
                </a:lnTo>
                <a:lnTo>
                  <a:pt x="265175" y="38100"/>
                </a:lnTo>
                <a:lnTo>
                  <a:pt x="265175" y="30479"/>
                </a:lnTo>
                <a:close/>
              </a:path>
              <a:path w="276225" h="68580">
                <a:moveTo>
                  <a:pt x="268986" y="30479"/>
                </a:moveTo>
                <a:lnTo>
                  <a:pt x="265175" y="30479"/>
                </a:lnTo>
                <a:lnTo>
                  <a:pt x="265175" y="38100"/>
                </a:lnTo>
                <a:lnTo>
                  <a:pt x="268985" y="38100"/>
                </a:lnTo>
                <a:lnTo>
                  <a:pt x="270509" y="37337"/>
                </a:lnTo>
                <a:lnTo>
                  <a:pt x="272033" y="34289"/>
                </a:lnTo>
                <a:lnTo>
                  <a:pt x="270509" y="31241"/>
                </a:lnTo>
                <a:lnTo>
                  <a:pt x="268986" y="30479"/>
                </a:lnTo>
                <a:close/>
              </a:path>
              <a:path w="276225" h="68580">
                <a:moveTo>
                  <a:pt x="218693" y="0"/>
                </a:moveTo>
                <a:lnTo>
                  <a:pt x="215645" y="2285"/>
                </a:lnTo>
                <a:lnTo>
                  <a:pt x="215645" y="5333"/>
                </a:lnTo>
                <a:lnTo>
                  <a:pt x="217169" y="8381"/>
                </a:lnTo>
                <a:lnTo>
                  <a:pt x="259021" y="34289"/>
                </a:lnTo>
                <a:lnTo>
                  <a:pt x="265175" y="30479"/>
                </a:lnTo>
                <a:lnTo>
                  <a:pt x="268986" y="30479"/>
                </a:lnTo>
                <a:lnTo>
                  <a:pt x="267462" y="29717"/>
                </a:lnTo>
                <a:lnTo>
                  <a:pt x="268466" y="29717"/>
                </a:lnTo>
                <a:lnTo>
                  <a:pt x="221741" y="761"/>
                </a:lnTo>
                <a:lnTo>
                  <a:pt x="218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789486" y="2535978"/>
            <a:ext cx="418571" cy="279047"/>
          </a:xfrm>
          <a:custGeom>
            <a:avLst/>
            <a:gdLst/>
            <a:ahLst/>
            <a:cxnLst/>
            <a:rect l="l" t="t" r="r" b="b"/>
            <a:pathLst>
              <a:path w="430529" h="287019">
                <a:moveTo>
                  <a:pt x="430529" y="0"/>
                </a:moveTo>
                <a:lnTo>
                  <a:pt x="0" y="0"/>
                </a:lnTo>
                <a:lnTo>
                  <a:pt x="0" y="286511"/>
                </a:lnTo>
                <a:lnTo>
                  <a:pt x="430529" y="286511"/>
                </a:lnTo>
                <a:lnTo>
                  <a:pt x="4305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5068781" y="2535978"/>
            <a:ext cx="0" cy="279047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/>
          <p:nvPr/>
        </p:nvSpPr>
        <p:spPr>
          <a:xfrm>
            <a:off x="4860854" y="254239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97483" y="2472759"/>
            <a:ext cx="2876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head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869863" y="2571539"/>
            <a:ext cx="412397" cy="69762"/>
          </a:xfrm>
          <a:custGeom>
            <a:avLst/>
            <a:gdLst/>
            <a:ahLst/>
            <a:cxnLst/>
            <a:rect l="l" t="t" r="r" b="b"/>
            <a:pathLst>
              <a:path w="424180" h="71755">
                <a:moveTo>
                  <a:pt x="352044" y="40360"/>
                </a:moveTo>
                <a:lnTo>
                  <a:pt x="352044" y="71627"/>
                </a:lnTo>
                <a:lnTo>
                  <a:pt x="414527" y="40385"/>
                </a:lnTo>
                <a:lnTo>
                  <a:pt x="364236" y="40385"/>
                </a:lnTo>
                <a:lnTo>
                  <a:pt x="352044" y="40360"/>
                </a:lnTo>
                <a:close/>
              </a:path>
              <a:path w="424180" h="71755">
                <a:moveTo>
                  <a:pt x="352044" y="31216"/>
                </a:moveTo>
                <a:lnTo>
                  <a:pt x="352044" y="40360"/>
                </a:lnTo>
                <a:lnTo>
                  <a:pt x="364236" y="40385"/>
                </a:lnTo>
                <a:lnTo>
                  <a:pt x="367284" y="38861"/>
                </a:lnTo>
                <a:lnTo>
                  <a:pt x="368807" y="35813"/>
                </a:lnTo>
                <a:lnTo>
                  <a:pt x="367284" y="32766"/>
                </a:lnTo>
                <a:lnTo>
                  <a:pt x="364236" y="31242"/>
                </a:lnTo>
                <a:lnTo>
                  <a:pt x="352044" y="31216"/>
                </a:lnTo>
                <a:close/>
              </a:path>
              <a:path w="424180" h="71755">
                <a:moveTo>
                  <a:pt x="352044" y="0"/>
                </a:moveTo>
                <a:lnTo>
                  <a:pt x="352044" y="31216"/>
                </a:lnTo>
                <a:lnTo>
                  <a:pt x="364236" y="31242"/>
                </a:lnTo>
                <a:lnTo>
                  <a:pt x="367284" y="32766"/>
                </a:lnTo>
                <a:lnTo>
                  <a:pt x="368807" y="35813"/>
                </a:lnTo>
                <a:lnTo>
                  <a:pt x="367284" y="38861"/>
                </a:lnTo>
                <a:lnTo>
                  <a:pt x="364236" y="40385"/>
                </a:lnTo>
                <a:lnTo>
                  <a:pt x="414527" y="40385"/>
                </a:lnTo>
                <a:lnTo>
                  <a:pt x="423672" y="35813"/>
                </a:lnTo>
                <a:lnTo>
                  <a:pt x="352044" y="0"/>
                </a:lnTo>
                <a:close/>
              </a:path>
              <a:path w="424180" h="71755">
                <a:moveTo>
                  <a:pt x="4572" y="30479"/>
                </a:moveTo>
                <a:lnTo>
                  <a:pt x="1524" y="32003"/>
                </a:lnTo>
                <a:lnTo>
                  <a:pt x="0" y="35051"/>
                </a:lnTo>
                <a:lnTo>
                  <a:pt x="1524" y="38100"/>
                </a:lnTo>
                <a:lnTo>
                  <a:pt x="4572" y="39624"/>
                </a:lnTo>
                <a:lnTo>
                  <a:pt x="352044" y="40360"/>
                </a:lnTo>
                <a:lnTo>
                  <a:pt x="352044" y="31216"/>
                </a:lnTo>
                <a:lnTo>
                  <a:pt x="4572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1352267" y="1454115"/>
            <a:ext cx="4851841" cy="752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list with </a:t>
            </a:r>
            <a:r>
              <a:rPr sz="1069" spc="10" dirty="0">
                <a:latin typeface="Times New Roman"/>
                <a:cs typeface="Times New Roman"/>
              </a:rPr>
              <a:t>five </a:t>
            </a:r>
            <a:r>
              <a:rPr sz="1069" spc="5" dirty="0">
                <a:latin typeface="Times New Roman"/>
                <a:cs typeface="Times New Roman"/>
              </a:rPr>
              <a:t>elements.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connected the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 </a:t>
            </a:r>
            <a:r>
              <a:rPr sz="1069" spc="10" dirty="0">
                <a:latin typeface="Times New Roman"/>
                <a:cs typeface="Times New Roman"/>
              </a:rPr>
              <a:t>node.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means that the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last 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pointing </a:t>
            </a:r>
            <a:r>
              <a:rPr sz="1069" spc="10" dirty="0">
                <a:latin typeface="Times New Roman"/>
                <a:cs typeface="Times New Roman"/>
              </a:rPr>
              <a:t>towards the </a:t>
            </a:r>
            <a:r>
              <a:rPr sz="1069" dirty="0">
                <a:latin typeface="Times New Roman"/>
                <a:cs typeface="Times New Roman"/>
              </a:rPr>
              <a:t>first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R="148781" algn="ctr">
              <a:spcBef>
                <a:spcPts val="656"/>
              </a:spcBef>
            </a:pPr>
            <a:r>
              <a:rPr sz="1069" spc="5" dirty="0">
                <a:latin typeface="Times New Roman"/>
                <a:cs typeface="Times New Roman"/>
              </a:rPr>
              <a:t>current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03922" y="2542386"/>
            <a:ext cx="38955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size=5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639714" y="2252239"/>
            <a:ext cx="69762" cy="283986"/>
          </a:xfrm>
          <a:custGeom>
            <a:avLst/>
            <a:gdLst/>
            <a:ahLst/>
            <a:cxnLst/>
            <a:rect l="l" t="t" r="r" b="b"/>
            <a:pathLst>
              <a:path w="71754" h="292100">
                <a:moveTo>
                  <a:pt x="31242" y="220218"/>
                </a:moveTo>
                <a:lnTo>
                  <a:pt x="0" y="220218"/>
                </a:lnTo>
                <a:lnTo>
                  <a:pt x="35814" y="291846"/>
                </a:lnTo>
                <a:lnTo>
                  <a:pt x="63627" y="236220"/>
                </a:lnTo>
                <a:lnTo>
                  <a:pt x="35814" y="236220"/>
                </a:lnTo>
                <a:lnTo>
                  <a:pt x="32766" y="235457"/>
                </a:lnTo>
                <a:lnTo>
                  <a:pt x="31242" y="232409"/>
                </a:lnTo>
                <a:lnTo>
                  <a:pt x="31242" y="220218"/>
                </a:lnTo>
                <a:close/>
              </a:path>
              <a:path w="71754" h="292100">
                <a:moveTo>
                  <a:pt x="35814" y="0"/>
                </a:moveTo>
                <a:lnTo>
                  <a:pt x="32766" y="1524"/>
                </a:lnTo>
                <a:lnTo>
                  <a:pt x="31242" y="4572"/>
                </a:lnTo>
                <a:lnTo>
                  <a:pt x="31242" y="232409"/>
                </a:lnTo>
                <a:lnTo>
                  <a:pt x="32766" y="235457"/>
                </a:lnTo>
                <a:lnTo>
                  <a:pt x="35814" y="236220"/>
                </a:lnTo>
                <a:lnTo>
                  <a:pt x="38862" y="235457"/>
                </a:lnTo>
                <a:lnTo>
                  <a:pt x="40386" y="232409"/>
                </a:lnTo>
                <a:lnTo>
                  <a:pt x="40386" y="4572"/>
                </a:lnTo>
                <a:lnTo>
                  <a:pt x="38862" y="1524"/>
                </a:lnTo>
                <a:lnTo>
                  <a:pt x="35814" y="0"/>
                </a:lnTo>
                <a:close/>
              </a:path>
              <a:path w="71754" h="292100">
                <a:moveTo>
                  <a:pt x="71628" y="220218"/>
                </a:moveTo>
                <a:lnTo>
                  <a:pt x="40386" y="220218"/>
                </a:lnTo>
                <a:lnTo>
                  <a:pt x="40386" y="232409"/>
                </a:lnTo>
                <a:lnTo>
                  <a:pt x="38862" y="235457"/>
                </a:lnTo>
                <a:lnTo>
                  <a:pt x="35814" y="236220"/>
                </a:lnTo>
                <a:lnTo>
                  <a:pt x="63627" y="236220"/>
                </a:lnTo>
                <a:lnTo>
                  <a:pt x="71628" y="220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2066924" y="2670810"/>
            <a:ext cx="3354740" cy="357452"/>
          </a:xfrm>
          <a:custGeom>
            <a:avLst/>
            <a:gdLst/>
            <a:ahLst/>
            <a:cxnLst/>
            <a:rect l="l" t="t" r="r" b="b"/>
            <a:pathLst>
              <a:path w="3450590" h="367664">
                <a:moveTo>
                  <a:pt x="147827" y="71627"/>
                </a:moveTo>
                <a:lnTo>
                  <a:pt x="4571" y="71627"/>
                </a:lnTo>
                <a:lnTo>
                  <a:pt x="1524" y="73151"/>
                </a:lnTo>
                <a:lnTo>
                  <a:pt x="0" y="76200"/>
                </a:lnTo>
                <a:lnTo>
                  <a:pt x="0" y="363474"/>
                </a:lnTo>
                <a:lnTo>
                  <a:pt x="1524" y="366522"/>
                </a:lnTo>
                <a:lnTo>
                  <a:pt x="4571" y="367284"/>
                </a:lnTo>
                <a:lnTo>
                  <a:pt x="3445764" y="367284"/>
                </a:lnTo>
                <a:lnTo>
                  <a:pt x="3448811" y="366522"/>
                </a:lnTo>
                <a:lnTo>
                  <a:pt x="3450335" y="363474"/>
                </a:lnTo>
                <a:lnTo>
                  <a:pt x="9143" y="363474"/>
                </a:lnTo>
                <a:lnTo>
                  <a:pt x="4571" y="358901"/>
                </a:lnTo>
                <a:lnTo>
                  <a:pt x="9143" y="358901"/>
                </a:lnTo>
                <a:lnTo>
                  <a:pt x="9143" y="80772"/>
                </a:lnTo>
                <a:lnTo>
                  <a:pt x="4571" y="80772"/>
                </a:lnTo>
                <a:lnTo>
                  <a:pt x="9143" y="76200"/>
                </a:lnTo>
                <a:lnTo>
                  <a:pt x="147827" y="76200"/>
                </a:lnTo>
                <a:lnTo>
                  <a:pt x="147827" y="71627"/>
                </a:lnTo>
                <a:close/>
              </a:path>
              <a:path w="3450590" h="367664">
                <a:moveTo>
                  <a:pt x="9143" y="358901"/>
                </a:moveTo>
                <a:lnTo>
                  <a:pt x="4571" y="358901"/>
                </a:lnTo>
                <a:lnTo>
                  <a:pt x="9143" y="363474"/>
                </a:lnTo>
                <a:lnTo>
                  <a:pt x="9143" y="358901"/>
                </a:lnTo>
                <a:close/>
              </a:path>
              <a:path w="3450590" h="367664">
                <a:moveTo>
                  <a:pt x="3441192" y="358901"/>
                </a:moveTo>
                <a:lnTo>
                  <a:pt x="9143" y="358901"/>
                </a:lnTo>
                <a:lnTo>
                  <a:pt x="9143" y="363474"/>
                </a:lnTo>
                <a:lnTo>
                  <a:pt x="3441192" y="363474"/>
                </a:lnTo>
                <a:lnTo>
                  <a:pt x="3441192" y="358901"/>
                </a:lnTo>
                <a:close/>
              </a:path>
              <a:path w="3450590" h="367664">
                <a:moveTo>
                  <a:pt x="3441192" y="4572"/>
                </a:moveTo>
                <a:lnTo>
                  <a:pt x="3441192" y="363474"/>
                </a:lnTo>
                <a:lnTo>
                  <a:pt x="3445764" y="358901"/>
                </a:lnTo>
                <a:lnTo>
                  <a:pt x="3450335" y="358901"/>
                </a:lnTo>
                <a:lnTo>
                  <a:pt x="3450335" y="9144"/>
                </a:lnTo>
                <a:lnTo>
                  <a:pt x="3445764" y="9144"/>
                </a:lnTo>
                <a:lnTo>
                  <a:pt x="3441192" y="4572"/>
                </a:lnTo>
                <a:close/>
              </a:path>
              <a:path w="3450590" h="367664">
                <a:moveTo>
                  <a:pt x="3450335" y="358901"/>
                </a:moveTo>
                <a:lnTo>
                  <a:pt x="3445764" y="358901"/>
                </a:lnTo>
                <a:lnTo>
                  <a:pt x="3441192" y="363474"/>
                </a:lnTo>
                <a:lnTo>
                  <a:pt x="3450335" y="363474"/>
                </a:lnTo>
                <a:lnTo>
                  <a:pt x="3450335" y="358901"/>
                </a:lnTo>
                <a:close/>
              </a:path>
              <a:path w="3450590" h="367664">
                <a:moveTo>
                  <a:pt x="147827" y="40386"/>
                </a:moveTo>
                <a:lnTo>
                  <a:pt x="147827" y="112014"/>
                </a:lnTo>
                <a:lnTo>
                  <a:pt x="210976" y="80772"/>
                </a:lnTo>
                <a:lnTo>
                  <a:pt x="160019" y="80772"/>
                </a:lnTo>
                <a:lnTo>
                  <a:pt x="163068" y="79248"/>
                </a:lnTo>
                <a:lnTo>
                  <a:pt x="164592" y="76200"/>
                </a:lnTo>
                <a:lnTo>
                  <a:pt x="163068" y="73151"/>
                </a:lnTo>
                <a:lnTo>
                  <a:pt x="160019" y="71627"/>
                </a:lnTo>
                <a:lnTo>
                  <a:pt x="210976" y="71627"/>
                </a:lnTo>
                <a:lnTo>
                  <a:pt x="147827" y="40386"/>
                </a:lnTo>
                <a:close/>
              </a:path>
              <a:path w="3450590" h="367664">
                <a:moveTo>
                  <a:pt x="9143" y="76200"/>
                </a:moveTo>
                <a:lnTo>
                  <a:pt x="4571" y="80772"/>
                </a:lnTo>
                <a:lnTo>
                  <a:pt x="9143" y="80772"/>
                </a:lnTo>
                <a:lnTo>
                  <a:pt x="9143" y="76200"/>
                </a:lnTo>
                <a:close/>
              </a:path>
              <a:path w="3450590" h="367664">
                <a:moveTo>
                  <a:pt x="147827" y="76200"/>
                </a:moveTo>
                <a:lnTo>
                  <a:pt x="9143" y="76200"/>
                </a:lnTo>
                <a:lnTo>
                  <a:pt x="9143" y="80772"/>
                </a:lnTo>
                <a:lnTo>
                  <a:pt x="147827" y="80772"/>
                </a:lnTo>
                <a:lnTo>
                  <a:pt x="147827" y="76200"/>
                </a:lnTo>
                <a:close/>
              </a:path>
              <a:path w="3450590" h="367664">
                <a:moveTo>
                  <a:pt x="210976" y="71627"/>
                </a:moveTo>
                <a:lnTo>
                  <a:pt x="160019" y="71627"/>
                </a:lnTo>
                <a:lnTo>
                  <a:pt x="163068" y="73151"/>
                </a:lnTo>
                <a:lnTo>
                  <a:pt x="164592" y="76200"/>
                </a:lnTo>
                <a:lnTo>
                  <a:pt x="163068" y="79248"/>
                </a:lnTo>
                <a:lnTo>
                  <a:pt x="160019" y="80772"/>
                </a:lnTo>
                <a:lnTo>
                  <a:pt x="210976" y="80772"/>
                </a:lnTo>
                <a:lnTo>
                  <a:pt x="220218" y="76200"/>
                </a:lnTo>
                <a:lnTo>
                  <a:pt x="210976" y="71627"/>
                </a:lnTo>
                <a:close/>
              </a:path>
              <a:path w="3450590" h="367664">
                <a:moveTo>
                  <a:pt x="3445764" y="0"/>
                </a:moveTo>
                <a:lnTo>
                  <a:pt x="3159252" y="0"/>
                </a:lnTo>
                <a:lnTo>
                  <a:pt x="3156204" y="1524"/>
                </a:lnTo>
                <a:lnTo>
                  <a:pt x="3154680" y="4572"/>
                </a:lnTo>
                <a:lnTo>
                  <a:pt x="3156204" y="7620"/>
                </a:lnTo>
                <a:lnTo>
                  <a:pt x="3159252" y="9144"/>
                </a:lnTo>
                <a:lnTo>
                  <a:pt x="3441192" y="9144"/>
                </a:lnTo>
                <a:lnTo>
                  <a:pt x="3441192" y="4572"/>
                </a:lnTo>
                <a:lnTo>
                  <a:pt x="3450335" y="4572"/>
                </a:lnTo>
                <a:lnTo>
                  <a:pt x="3448811" y="1524"/>
                </a:lnTo>
                <a:lnTo>
                  <a:pt x="3445764" y="0"/>
                </a:lnTo>
                <a:close/>
              </a:path>
              <a:path w="3450590" h="367664">
                <a:moveTo>
                  <a:pt x="3450335" y="4572"/>
                </a:moveTo>
                <a:lnTo>
                  <a:pt x="3441192" y="4572"/>
                </a:lnTo>
                <a:lnTo>
                  <a:pt x="3445764" y="9144"/>
                </a:lnTo>
                <a:lnTo>
                  <a:pt x="3450335" y="9144"/>
                </a:lnTo>
                <a:lnTo>
                  <a:pt x="345033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39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85224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853076" cy="8584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450352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</a:t>
            </a:r>
            <a:r>
              <a:rPr sz="1069" spc="10" dirty="0">
                <a:latin typeface="Times New Roman"/>
                <a:cs typeface="Times New Roman"/>
              </a:rPr>
              <a:t>Lecture No.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you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pay </a:t>
            </a:r>
            <a:r>
              <a:rPr sz="1069" spc="5" dirty="0">
                <a:latin typeface="Times New Roman"/>
                <a:cs typeface="Times New Roman"/>
              </a:rPr>
              <a:t>price. </a:t>
            </a:r>
            <a:r>
              <a:rPr sz="1069" spc="10" dirty="0">
                <a:latin typeface="Times New Roman"/>
                <a:cs typeface="Times New Roman"/>
              </a:rPr>
              <a:t>That can be computer </a:t>
            </a:r>
            <a:r>
              <a:rPr sz="1069" spc="5" dirty="0">
                <a:latin typeface="Times New Roman"/>
                <a:cs typeface="Times New Roman"/>
              </a:rPr>
              <a:t>resources 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time. </a:t>
            </a:r>
            <a:r>
              <a:rPr sz="1069" spc="10" dirty="0">
                <a:latin typeface="Times New Roman"/>
                <a:cs typeface="Times New Roman"/>
              </a:rPr>
              <a:t>Also keep in mind  that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solving </a:t>
            </a:r>
            <a:r>
              <a:rPr sz="1069" spc="10" dirty="0">
                <a:latin typeface="Times New Roman"/>
                <a:cs typeface="Times New Roman"/>
              </a:rPr>
              <a:t>this problem for some </a:t>
            </a:r>
            <a:r>
              <a:rPr sz="1069" spc="5" dirty="0">
                <a:latin typeface="Times New Roman"/>
                <a:cs typeface="Times New Roman"/>
              </a:rPr>
              <a:t>client. If </a:t>
            </a:r>
            <a:r>
              <a:rPr sz="1069" spc="10" dirty="0">
                <a:latin typeface="Times New Roman"/>
                <a:cs typeface="Times New Roman"/>
              </a:rPr>
              <a:t>the program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efficient, the  </a:t>
            </a:r>
            <a:r>
              <a:rPr sz="1069" spc="5" dirty="0">
                <a:latin typeface="Times New Roman"/>
                <a:cs typeface="Times New Roman"/>
              </a:rPr>
              <a:t>client </a:t>
            </a:r>
            <a:r>
              <a:rPr sz="1069" spc="10" dirty="0">
                <a:latin typeface="Times New Roman"/>
                <a:cs typeface="Times New Roman"/>
              </a:rPr>
              <a:t>will not buy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In rare cases,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data structure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better than </a:t>
            </a:r>
            <a:r>
              <a:rPr sz="1069" spc="10" dirty="0">
                <a:latin typeface="Times New Roman"/>
                <a:cs typeface="Times New Roman"/>
              </a:rPr>
              <a:t>another one in </a:t>
            </a:r>
            <a:r>
              <a:rPr sz="1069" spc="5" dirty="0">
                <a:latin typeface="Times New Roman"/>
                <a:cs typeface="Times New Roman"/>
              </a:rPr>
              <a:t>all situations. It </a:t>
            </a:r>
            <a:r>
              <a:rPr sz="1069" spc="10" dirty="0">
                <a:latin typeface="Times New Roman"/>
                <a:cs typeface="Times New Roman"/>
              </a:rPr>
              <a:t>means 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think that the array is </a:t>
            </a:r>
            <a:r>
              <a:rPr sz="1069" spc="10" dirty="0">
                <a:latin typeface="Times New Roman"/>
                <a:cs typeface="Times New Roman"/>
              </a:rPr>
              <a:t>good enough </a:t>
            </a:r>
            <a:r>
              <a:rPr sz="1069" spc="5" dirty="0">
                <a:latin typeface="Times New Roman"/>
                <a:cs typeface="Times New Roman"/>
              </a:rPr>
              <a:t>for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problems. </a:t>
            </a:r>
            <a:r>
              <a:rPr sz="1069" spc="10" dirty="0">
                <a:latin typeface="Times New Roman"/>
                <a:cs typeface="Times New Roman"/>
              </a:rPr>
              <a:t>Yet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not  </a:t>
            </a:r>
            <a:r>
              <a:rPr sz="1069" spc="5" dirty="0">
                <a:latin typeface="Times New Roman"/>
                <a:cs typeface="Times New Roman"/>
              </a:rPr>
              <a:t>necessary. In different situations, different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suitable. </a:t>
            </a:r>
            <a:r>
              <a:rPr sz="1069" spc="10" dirty="0">
                <a:latin typeface="Times New Roman"/>
                <a:cs typeface="Times New Roman"/>
              </a:rPr>
              <a:t>Sometimes  you </a:t>
            </a:r>
            <a:r>
              <a:rPr sz="1069" spc="5" dirty="0">
                <a:latin typeface="Times New Roman"/>
                <a:cs typeface="Times New Roman"/>
              </a:rPr>
              <a:t>will realize that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are </a:t>
            </a:r>
            <a:r>
              <a:rPr sz="1069" spc="10" dirty="0">
                <a:latin typeface="Times New Roman"/>
                <a:cs typeface="Times New Roman"/>
              </a:rPr>
              <a:t>suitable </a:t>
            </a:r>
            <a:r>
              <a:rPr sz="1069" spc="5" dirty="0">
                <a:latin typeface="Times New Roman"/>
                <a:cs typeface="Times New Roman"/>
              </a:rPr>
              <a:t>for the problem. In such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case,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choose the one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more </a:t>
            </a:r>
            <a:r>
              <a:rPr sz="1069" spc="5" dirty="0">
                <a:latin typeface="Times New Roman"/>
                <a:cs typeface="Times New Roman"/>
              </a:rPr>
              <a:t>appropriate. </a:t>
            </a: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important skill this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course is </a:t>
            </a:r>
            <a:r>
              <a:rPr sz="1069" spc="10" dirty="0">
                <a:latin typeface="Times New Roman"/>
                <a:cs typeface="Times New Roman"/>
              </a:rPr>
              <a:t>going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lend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students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 according to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situation.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will learn the programming in a way that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be possible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replace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one data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with the other one </a:t>
            </a:r>
            <a:r>
              <a:rPr sz="1069" spc="5" dirty="0">
                <a:latin typeface="Times New Roman"/>
                <a:cs typeface="Times New Roman"/>
              </a:rPr>
              <a:t>if it </a:t>
            </a: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spc="5" dirty="0">
                <a:latin typeface="Times New Roman"/>
                <a:cs typeface="Times New Roman"/>
              </a:rPr>
              <a:t>not prove suitable.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replace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that the rest of </a:t>
            </a:r>
            <a:r>
              <a:rPr sz="1069" spc="10" dirty="0">
                <a:latin typeface="Times New Roman"/>
                <a:cs typeface="Times New Roman"/>
              </a:rPr>
              <a:t>the program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affected.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also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attain this skill as </a:t>
            </a:r>
            <a:r>
              <a:rPr sz="1069" spc="10" dirty="0">
                <a:latin typeface="Times New Roman"/>
                <a:cs typeface="Times New Roman"/>
              </a:rPr>
              <a:t>a good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programmer.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There are three </a:t>
            </a:r>
            <a:r>
              <a:rPr sz="1069" spc="10" dirty="0">
                <a:latin typeface="Times New Roman"/>
                <a:cs typeface="Times New Roman"/>
              </a:rPr>
              <a:t>basic </a:t>
            </a:r>
            <a:r>
              <a:rPr sz="1069" spc="5" dirty="0">
                <a:latin typeface="Times New Roman"/>
                <a:cs typeface="Times New Roman"/>
              </a:rPr>
              <a:t>things associated with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data structure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requires: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848235" indent="-208662">
              <a:lnSpc>
                <a:spcPts val="1274"/>
              </a:lnSpc>
              <a:spcBef>
                <a:spcPts val="5"/>
              </a:spcBef>
              <a:buFont typeface="Arial"/>
              <a:buChar char="–"/>
              <a:tabLst>
                <a:tab pos="848235" algn="l"/>
                <a:tab pos="848852" algn="l"/>
              </a:tabLst>
            </a:pPr>
            <a:r>
              <a:rPr sz="1069" spc="5" dirty="0">
                <a:latin typeface="Times New Roman"/>
                <a:cs typeface="Times New Roman"/>
              </a:rPr>
              <a:t>space for </a:t>
            </a:r>
            <a:r>
              <a:rPr sz="1069" spc="10" dirty="0">
                <a:latin typeface="Times New Roman"/>
                <a:cs typeface="Times New Roman"/>
              </a:rPr>
              <a:t>each data item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stores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lnSpc>
                <a:spcPts val="1264"/>
              </a:lnSpc>
              <a:buFont typeface="Arial"/>
              <a:buChar char="–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perform each </a:t>
            </a:r>
            <a:r>
              <a:rPr sz="1069" spc="5" dirty="0">
                <a:latin typeface="Times New Roman"/>
                <a:cs typeface="Times New Roman"/>
              </a:rPr>
              <a:t>basic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operation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lnSpc>
                <a:spcPts val="1274"/>
              </a:lnSpc>
              <a:buFont typeface="Arial"/>
              <a:buChar char="–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programming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effort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Times New Roman"/>
                <a:cs typeface="Times New Roman"/>
              </a:rPr>
              <a:t>Goals </a:t>
            </a:r>
            <a:r>
              <a:rPr sz="1264" b="1" dirty="0">
                <a:latin typeface="Times New Roman"/>
                <a:cs typeface="Times New Roman"/>
              </a:rPr>
              <a:t>of this</a:t>
            </a:r>
            <a:r>
              <a:rPr sz="1264" b="1" spc="-73" dirty="0">
                <a:latin typeface="Times New Roman"/>
                <a:cs typeface="Times New Roman"/>
              </a:rPr>
              <a:t> </a:t>
            </a:r>
            <a:r>
              <a:rPr sz="1264" b="1" spc="5" dirty="0">
                <a:latin typeface="Times New Roman"/>
                <a:cs typeface="Times New Roman"/>
              </a:rPr>
              <a:t>Course</a:t>
            </a:r>
            <a:endParaRPr sz="1264">
              <a:latin typeface="Times New Roman"/>
              <a:cs typeface="Times New Roman"/>
            </a:endParaRPr>
          </a:p>
          <a:p>
            <a:pPr marL="12347" marR="5556" algn="just">
              <a:lnSpc>
                <a:spcPts val="1254"/>
              </a:lnSpc>
              <a:spcBef>
                <a:spcPts val="53"/>
              </a:spcBef>
            </a:pPr>
            <a:r>
              <a:rPr sz="1069" spc="5" dirty="0">
                <a:latin typeface="Times New Roman"/>
                <a:cs typeface="Times New Roman"/>
              </a:rPr>
              <a:t>Reinforce </a:t>
            </a:r>
            <a:r>
              <a:rPr sz="1069" spc="10" dirty="0">
                <a:latin typeface="Times New Roman"/>
                <a:cs typeface="Times New Roman"/>
              </a:rPr>
              <a:t>the concept </a:t>
            </a:r>
            <a:r>
              <a:rPr sz="1069" spc="5" dirty="0">
                <a:latin typeface="Times New Roman"/>
                <a:cs typeface="Times New Roman"/>
              </a:rPr>
              <a:t>that costs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benefits exist for every data structure.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learn this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practice.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Learn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commonly </a:t>
            </a:r>
            <a:r>
              <a:rPr sz="1069" spc="5" dirty="0">
                <a:latin typeface="Times New Roman"/>
                <a:cs typeface="Times New Roman"/>
              </a:rPr>
              <a:t>used data structures. These </a:t>
            </a:r>
            <a:r>
              <a:rPr sz="1069" spc="10" dirty="0">
                <a:latin typeface="Times New Roman"/>
                <a:cs typeface="Times New Roman"/>
              </a:rPr>
              <a:t>form a </a:t>
            </a:r>
            <a:r>
              <a:rPr sz="1069" spc="5" dirty="0">
                <a:latin typeface="Times New Roman"/>
                <a:cs typeface="Times New Roman"/>
              </a:rPr>
              <a:t>programmer's basic </a:t>
            </a:r>
            <a:r>
              <a:rPr sz="1069" spc="10" dirty="0">
                <a:latin typeface="Times New Roman"/>
                <a:cs typeface="Times New Roman"/>
              </a:rPr>
              <a:t>data  </a:t>
            </a:r>
            <a:r>
              <a:rPr sz="1069" spc="5" dirty="0">
                <a:latin typeface="Times New Roman"/>
                <a:cs typeface="Times New Roman"/>
              </a:rPr>
              <a:t>structure “toolkit”. </a:t>
            </a:r>
            <a:r>
              <a:rPr sz="1069" spc="10" dirty="0">
                <a:latin typeface="Times New Roman"/>
                <a:cs typeface="Times New Roman"/>
              </a:rPr>
              <a:t>In the previous course, you have learned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spc="10" dirty="0">
                <a:latin typeface="Times New Roman"/>
                <a:cs typeface="Times New Roman"/>
              </a:rPr>
              <a:t>a loop,  </a:t>
            </a:r>
            <a:r>
              <a:rPr sz="1069" spc="5" dirty="0">
                <a:latin typeface="Times New Roman"/>
                <a:cs typeface="Times New Roman"/>
              </a:rPr>
              <a:t>functions,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of arrays, classes and </a:t>
            </a:r>
            <a:r>
              <a:rPr sz="1069" spc="10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write </a:t>
            </a:r>
            <a:r>
              <a:rPr sz="1069" spc="5" dirty="0">
                <a:latin typeface="Times New Roman"/>
                <a:cs typeface="Times New Roman"/>
              </a:rPr>
              <a:t>programs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different problems. </a:t>
            </a:r>
            <a:r>
              <a:rPr sz="1069" spc="10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this course,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make use </a:t>
            </a:r>
            <a:r>
              <a:rPr sz="1069" spc="5" dirty="0">
                <a:latin typeface="Times New Roman"/>
                <a:cs typeface="Times New Roman"/>
              </a:rPr>
              <a:t>of data structures and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feeling that there is </a:t>
            </a:r>
            <a:r>
              <a:rPr sz="1069" spc="10" dirty="0">
                <a:latin typeface="Times New Roman"/>
                <a:cs typeface="Times New Roman"/>
              </a:rPr>
              <a:t>bag  </a:t>
            </a:r>
            <a:r>
              <a:rPr sz="1069" spc="5" dirty="0">
                <a:latin typeface="Times New Roman"/>
                <a:cs typeface="Times New Roman"/>
              </a:rPr>
              <a:t>full of different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structures. 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problem,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will get a data structure  from the </a:t>
            </a:r>
            <a:r>
              <a:rPr sz="1069" spc="5" dirty="0">
                <a:latin typeface="Times New Roman"/>
                <a:cs typeface="Times New Roman"/>
              </a:rPr>
              <a:t>toolkit </a:t>
            </a:r>
            <a:r>
              <a:rPr sz="1069" spc="10" dirty="0">
                <a:latin typeface="Times New Roman"/>
                <a:cs typeface="Times New Roman"/>
              </a:rPr>
              <a:t>and use some </a:t>
            </a:r>
            <a:r>
              <a:rPr sz="1069" spc="5" dirty="0">
                <a:latin typeface="Times New Roman"/>
                <a:cs typeface="Times New Roman"/>
              </a:rPr>
              <a:t>suitable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Understand </a:t>
            </a:r>
            <a:r>
              <a:rPr sz="1069" spc="10" dirty="0">
                <a:latin typeface="Times New Roman"/>
                <a:cs typeface="Times New Roman"/>
              </a:rPr>
              <a:t>how to measure the cost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data structure </a:t>
            </a:r>
            <a:r>
              <a:rPr sz="1069" spc="10" dirty="0">
                <a:latin typeface="Times New Roman"/>
                <a:cs typeface="Times New Roman"/>
              </a:rPr>
              <a:t>or program. These techniques  </a:t>
            </a:r>
            <a:r>
              <a:rPr sz="1069" spc="5" dirty="0">
                <a:latin typeface="Times New Roman"/>
                <a:cs typeface="Times New Roman"/>
              </a:rPr>
              <a:t>also allow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to judge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merits of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data structures that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or others might  develop.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times, </a:t>
            </a:r>
            <a:r>
              <a:rPr sz="1069" spc="10" dirty="0">
                <a:latin typeface="Times New Roman"/>
                <a:cs typeface="Times New Roman"/>
              </a:rPr>
              <a:t>you may have two </a:t>
            </a:r>
            <a:r>
              <a:rPr sz="1069" spc="5" dirty="0">
                <a:latin typeface="Times New Roman"/>
                <a:cs typeface="Times New Roman"/>
              </a:rPr>
              <a:t>suitable data structures for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problem. </a:t>
            </a:r>
            <a:r>
              <a:rPr sz="1069" spc="10" dirty="0">
                <a:latin typeface="Times New Roman"/>
                <a:cs typeface="Times New Roman"/>
              </a:rPr>
              <a:t>These 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tried </a:t>
            </a:r>
            <a:r>
              <a:rPr sz="1069" spc="10" dirty="0">
                <a:latin typeface="Times New Roman"/>
                <a:cs typeface="Times New Roman"/>
              </a:rPr>
              <a:t>one by one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adjudge which one </a:t>
            </a:r>
            <a:r>
              <a:rPr sz="1069" spc="5" dirty="0">
                <a:latin typeface="Times New Roman"/>
                <a:cs typeface="Times New Roman"/>
              </a:rPr>
              <a:t>is better one.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decide  which </a:t>
            </a:r>
            <a:r>
              <a:rPr sz="1069" spc="5" dirty="0">
                <a:latin typeface="Times New Roman"/>
                <a:cs typeface="Times New Roman"/>
              </a:rPr>
              <a:t>data structure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better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other. Firstly,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programmer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writing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 programs using different data </a:t>
            </a:r>
            <a:r>
              <a:rPr sz="1069" spc="5" dirty="0">
                <a:latin typeface="Times New Roman"/>
                <a:cs typeface="Times New Roman"/>
              </a:rPr>
              <a:t>structure while solving the same </a:t>
            </a:r>
            <a:r>
              <a:rPr sz="1069" spc="10" dirty="0">
                <a:latin typeface="Times New Roman"/>
                <a:cs typeface="Times New Roman"/>
              </a:rPr>
              <a:t>problem. </a:t>
            </a:r>
            <a:r>
              <a:rPr sz="1069" spc="15" dirty="0">
                <a:latin typeface="Times New Roman"/>
                <a:cs typeface="Times New Roman"/>
              </a:rPr>
              <a:t>Now  </a:t>
            </a:r>
            <a:r>
              <a:rPr sz="1069" spc="10" dirty="0">
                <a:latin typeface="Times New Roman"/>
                <a:cs typeface="Times New Roman"/>
              </a:rPr>
              <a:t>execute </a:t>
            </a:r>
            <a:r>
              <a:rPr sz="1069" spc="5" dirty="0">
                <a:latin typeface="Times New Roman"/>
                <a:cs typeface="Times New Roman"/>
              </a:rPr>
              <a:t>both data structures.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gives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result before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other.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gives </a:t>
            </a:r>
            <a:r>
              <a:rPr sz="1069" spc="5" dirty="0">
                <a:latin typeface="Times New Roman"/>
                <a:cs typeface="Times New Roman"/>
              </a:rPr>
              <a:t>results first is better </a:t>
            </a:r>
            <a:r>
              <a:rPr sz="1069" spc="10" dirty="0">
                <a:latin typeface="Times New Roman"/>
                <a:cs typeface="Times New Roman"/>
              </a:rPr>
              <a:t>than the other </a:t>
            </a:r>
            <a:r>
              <a:rPr sz="1069" spc="5" dirty="0">
                <a:latin typeface="Times New Roman"/>
                <a:cs typeface="Times New Roman"/>
              </a:rPr>
              <a:t>one. </a:t>
            </a:r>
            <a:r>
              <a:rPr sz="1069" spc="10" dirty="0">
                <a:latin typeface="Times New Roman"/>
                <a:cs typeface="Times New Roman"/>
              </a:rPr>
              <a:t>But sometimes, the data grows </a:t>
            </a:r>
            <a:r>
              <a:rPr sz="1069" spc="5" dirty="0">
                <a:latin typeface="Times New Roman"/>
                <a:cs typeface="Times New Roman"/>
              </a:rPr>
              <a:t>too  large in the problem.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solve some </a:t>
            </a:r>
            <a:r>
              <a:rPr sz="1069" spc="5" dirty="0">
                <a:latin typeface="Times New Roman"/>
                <a:cs typeface="Times New Roman"/>
              </a:rPr>
              <a:t>problem </a:t>
            </a:r>
            <a:r>
              <a:rPr sz="1069" spc="10" dirty="0">
                <a:latin typeface="Times New Roman"/>
                <a:cs typeface="Times New Roman"/>
              </a:rPr>
              <a:t>having names and the  data of names </a:t>
            </a:r>
            <a:r>
              <a:rPr sz="1069" spc="15" dirty="0">
                <a:latin typeface="Times New Roman"/>
                <a:cs typeface="Times New Roman"/>
              </a:rPr>
              <a:t>grows </a:t>
            </a:r>
            <a:r>
              <a:rPr sz="1069" spc="10" dirty="0">
                <a:latin typeface="Times New Roman"/>
                <a:cs typeface="Times New Roman"/>
              </a:rPr>
              <a:t>to10 lakhs (one </a:t>
            </a:r>
            <a:r>
              <a:rPr sz="1069" spc="5" dirty="0">
                <a:latin typeface="Times New Roman"/>
                <a:cs typeface="Times New Roman"/>
              </a:rPr>
              <a:t>million).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run both programs, the  second </a:t>
            </a:r>
            <a:r>
              <a:rPr sz="1069" spc="15" dirty="0">
                <a:latin typeface="Times New Roman"/>
                <a:cs typeface="Times New Roman"/>
              </a:rPr>
              <a:t>program </a:t>
            </a:r>
            <a:r>
              <a:rPr sz="1069" spc="10" dirty="0">
                <a:latin typeface="Times New Roman"/>
                <a:cs typeface="Times New Roman"/>
              </a:rPr>
              <a:t>runs faster. </a:t>
            </a:r>
            <a:r>
              <a:rPr sz="1069" spc="15" dirty="0">
                <a:latin typeface="Times New Roman"/>
                <a:cs typeface="Times New Roman"/>
              </a:rPr>
              <a:t>What </a:t>
            </a: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mean? Is the data structure used in program  one </a:t>
            </a:r>
            <a:r>
              <a:rPr sz="1069" spc="5" dirty="0">
                <a:latin typeface="Times New Roman"/>
                <a:cs typeface="Times New Roman"/>
              </a:rPr>
              <a:t>not correct? This is not true. </a:t>
            </a:r>
            <a:r>
              <a:rPr sz="1069" spc="10" dirty="0">
                <a:latin typeface="Times New Roman"/>
                <a:cs typeface="Times New Roman"/>
              </a:rPr>
              <a:t>The size </a:t>
            </a:r>
            <a:r>
              <a:rPr sz="1069" spc="5" dirty="0">
                <a:latin typeface="Times New Roman"/>
                <a:cs typeface="Times New Roman"/>
              </a:rPr>
              <a:t>of the data, </a:t>
            </a:r>
            <a:r>
              <a:rPr sz="1069" spc="10" dirty="0">
                <a:latin typeface="Times New Roman"/>
                <a:cs typeface="Times New Roman"/>
              </a:rPr>
              <a:t>being </a:t>
            </a:r>
            <a:r>
              <a:rPr sz="1069" spc="5" dirty="0">
                <a:latin typeface="Times New Roman"/>
                <a:cs typeface="Times New Roman"/>
              </a:rPr>
              <a:t>manipulated in </a:t>
            </a:r>
            <a:r>
              <a:rPr sz="1069" spc="10" dirty="0">
                <a:latin typeface="Times New Roman"/>
                <a:cs typeface="Times New Roman"/>
              </a:rPr>
              <a:t>the  program can grow </a:t>
            </a:r>
            <a:r>
              <a:rPr sz="1069" spc="5" dirty="0">
                <a:latin typeface="Times New Roman"/>
                <a:cs typeface="Times New Roman"/>
              </a:rPr>
              <a:t>or shrink.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also see that </a:t>
            </a:r>
            <a:r>
              <a:rPr sz="1069" spc="10" dirty="0">
                <a:latin typeface="Times New Roman"/>
                <a:cs typeface="Times New Roman"/>
              </a:rPr>
              <a:t>some data </a:t>
            </a:r>
            <a:r>
              <a:rPr sz="1069" spc="5" dirty="0">
                <a:latin typeface="Times New Roman"/>
                <a:cs typeface="Times New Roman"/>
              </a:rPr>
              <a:t>structures are </a:t>
            </a:r>
            <a:r>
              <a:rPr sz="1069" spc="10" dirty="0">
                <a:latin typeface="Times New Roman"/>
                <a:cs typeface="Times New Roman"/>
              </a:rPr>
              <a:t>good for  small data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others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suit to </a:t>
            </a:r>
            <a:r>
              <a:rPr sz="1069" spc="10" dirty="0">
                <a:latin typeface="Times New Roman"/>
                <a:cs typeface="Times New Roman"/>
              </a:rPr>
              <a:t>huge </a:t>
            </a:r>
            <a:r>
              <a:rPr sz="1069" spc="5" dirty="0">
                <a:latin typeface="Times New Roman"/>
                <a:cs typeface="Times New Roman"/>
              </a:rPr>
              <a:t>data.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problem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determine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in future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increase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decrease.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have some </a:t>
            </a:r>
            <a:r>
              <a:rPr sz="1069" spc="15" dirty="0">
                <a:latin typeface="Times New Roman"/>
                <a:cs typeface="Times New Roman"/>
              </a:rPr>
              <a:t>way 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decision in this regard. In this course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do some </a:t>
            </a:r>
            <a:r>
              <a:rPr sz="1069" spc="5" dirty="0">
                <a:latin typeface="Times New Roman"/>
                <a:cs typeface="Times New Roman"/>
              </a:rPr>
              <a:t>mathematical analysis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which data </a:t>
            </a:r>
            <a:r>
              <a:rPr sz="1069" spc="5" dirty="0">
                <a:latin typeface="Times New Roman"/>
                <a:cs typeface="Times New Roman"/>
              </a:rPr>
              <a:t>structure is better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one.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0954" cy="0"/>
          </a:xfrm>
          <a:custGeom>
            <a:avLst/>
            <a:gdLst/>
            <a:ahLst/>
            <a:cxnLst/>
            <a:rect l="l" t="t" r="r" b="b"/>
            <a:pathLst>
              <a:path w="4804410">
                <a:moveTo>
                  <a:pt x="0" y="0"/>
                </a:moveTo>
                <a:lnTo>
                  <a:pt x="4803962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420201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5344741"/>
            <a:ext cx="4851841" cy="798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49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ten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representing the ten </a:t>
            </a:r>
            <a:r>
              <a:rPr sz="1069" spc="10" dirty="0">
                <a:latin typeface="Times New Roman"/>
                <a:cs typeface="Times New Roman"/>
              </a:rPr>
              <a:t>persons who </a:t>
            </a:r>
            <a:r>
              <a:rPr sz="1069" spc="5" dirty="0">
                <a:latin typeface="Times New Roman"/>
                <a:cs typeface="Times New Roman"/>
              </a:rPr>
              <a:t>are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circle.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of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i="1" spc="19" dirty="0">
                <a:latin typeface="Times New Roman"/>
                <a:cs typeface="Times New Roman"/>
              </a:rPr>
              <a:t>M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shows the count.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value of </a:t>
            </a:r>
            <a:r>
              <a:rPr sz="1069" i="1" spc="19" dirty="0">
                <a:latin typeface="Times New Roman"/>
                <a:cs typeface="Times New Roman"/>
              </a:rPr>
              <a:t>M </a:t>
            </a:r>
            <a:r>
              <a:rPr sz="1069" spc="5" dirty="0">
                <a:latin typeface="Times New Roman"/>
                <a:cs typeface="Times New Roman"/>
              </a:rPr>
              <a:t>is three,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count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three.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represents </a:t>
            </a:r>
            <a:r>
              <a:rPr sz="1069" spc="10" dirty="0">
                <a:latin typeface="Times New Roman"/>
                <a:cs typeface="Times New Roman"/>
              </a:rPr>
              <a:t>the  number </a:t>
            </a:r>
            <a:r>
              <a:rPr sz="1069" spc="5" dirty="0">
                <a:latin typeface="Times New Roman"/>
                <a:cs typeface="Times New Roman"/>
              </a:rPr>
              <a:t>of persons.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start counting clockwise. After counting </a:t>
            </a:r>
            <a:r>
              <a:rPr sz="1069" spc="10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to three,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the number </a:t>
            </a:r>
            <a:r>
              <a:rPr sz="1069" spc="5" dirty="0">
                <a:latin typeface="Times New Roman"/>
                <a:cs typeface="Times New Roman"/>
              </a:rPr>
              <a:t>four.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four is eliminated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put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eliminated  </a:t>
            </a:r>
            <a:r>
              <a:rPr sz="1069" spc="10" dirty="0">
                <a:latin typeface="Times New Roman"/>
                <a:cs typeface="Times New Roman"/>
              </a:rPr>
              <a:t>column.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267" y="8416392"/>
            <a:ext cx="485245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After eliminating the number </a:t>
            </a:r>
            <a:r>
              <a:rPr sz="1069" spc="5" dirty="0">
                <a:latin typeface="Times New Roman"/>
                <a:cs typeface="Times New Roman"/>
              </a:rPr>
              <a:t>four,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start our </a:t>
            </a:r>
            <a:r>
              <a:rPr sz="1069" spc="10" dirty="0">
                <a:latin typeface="Times New Roman"/>
                <a:cs typeface="Times New Roman"/>
              </a:rPr>
              <a:t>counting from number </a:t>
            </a:r>
            <a:r>
              <a:rPr sz="1069" spc="5" dirty="0">
                <a:latin typeface="Times New Roman"/>
                <a:cs typeface="Times New Roman"/>
              </a:rPr>
              <a:t>five.  </a:t>
            </a:r>
            <a:r>
              <a:rPr sz="1069" spc="10" dirty="0">
                <a:latin typeface="Times New Roman"/>
                <a:cs typeface="Times New Roman"/>
              </a:rPr>
              <a:t>Counting up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three, 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eight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eliminated and so 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6261" y="6680940"/>
            <a:ext cx="1313744" cy="1360664"/>
          </a:xfrm>
          <a:custGeom>
            <a:avLst/>
            <a:gdLst/>
            <a:ahLst/>
            <a:cxnLst/>
            <a:rect l="l" t="t" r="r" b="b"/>
            <a:pathLst>
              <a:path w="1351279" h="1399540">
                <a:moveTo>
                  <a:pt x="675132" y="0"/>
                </a:moveTo>
                <a:lnTo>
                  <a:pt x="628936" y="1613"/>
                </a:lnTo>
                <a:lnTo>
                  <a:pt x="583572" y="6385"/>
                </a:lnTo>
                <a:lnTo>
                  <a:pt x="539140" y="14211"/>
                </a:lnTo>
                <a:lnTo>
                  <a:pt x="495740" y="24987"/>
                </a:lnTo>
                <a:lnTo>
                  <a:pt x="453475" y="38608"/>
                </a:lnTo>
                <a:lnTo>
                  <a:pt x="412444" y="54971"/>
                </a:lnTo>
                <a:lnTo>
                  <a:pt x="372748" y="73971"/>
                </a:lnTo>
                <a:lnTo>
                  <a:pt x="334489" y="95504"/>
                </a:lnTo>
                <a:lnTo>
                  <a:pt x="297767" y="119465"/>
                </a:lnTo>
                <a:lnTo>
                  <a:pt x="262684" y="145752"/>
                </a:lnTo>
                <a:lnTo>
                  <a:pt x="229339" y="174259"/>
                </a:lnTo>
                <a:lnTo>
                  <a:pt x="197834" y="204882"/>
                </a:lnTo>
                <a:lnTo>
                  <a:pt x="168269" y="237518"/>
                </a:lnTo>
                <a:lnTo>
                  <a:pt x="140747" y="272061"/>
                </a:lnTo>
                <a:lnTo>
                  <a:pt x="115367" y="308409"/>
                </a:lnTo>
                <a:lnTo>
                  <a:pt x="92230" y="346456"/>
                </a:lnTo>
                <a:lnTo>
                  <a:pt x="71437" y="386098"/>
                </a:lnTo>
                <a:lnTo>
                  <a:pt x="53089" y="427231"/>
                </a:lnTo>
                <a:lnTo>
                  <a:pt x="37288" y="469752"/>
                </a:lnTo>
                <a:lnTo>
                  <a:pt x="24133" y="513556"/>
                </a:lnTo>
                <a:lnTo>
                  <a:pt x="13726" y="558538"/>
                </a:lnTo>
                <a:lnTo>
                  <a:pt x="6167" y="604595"/>
                </a:lnTo>
                <a:lnTo>
                  <a:pt x="1558" y="651622"/>
                </a:lnTo>
                <a:lnTo>
                  <a:pt x="0" y="699515"/>
                </a:lnTo>
                <a:lnTo>
                  <a:pt x="1558" y="747409"/>
                </a:lnTo>
                <a:lnTo>
                  <a:pt x="6167" y="794436"/>
                </a:lnTo>
                <a:lnTo>
                  <a:pt x="13726" y="840493"/>
                </a:lnTo>
                <a:lnTo>
                  <a:pt x="24133" y="885475"/>
                </a:lnTo>
                <a:lnTo>
                  <a:pt x="37288" y="929279"/>
                </a:lnTo>
                <a:lnTo>
                  <a:pt x="53089" y="971800"/>
                </a:lnTo>
                <a:lnTo>
                  <a:pt x="71437" y="1012933"/>
                </a:lnTo>
                <a:lnTo>
                  <a:pt x="92230" y="1052576"/>
                </a:lnTo>
                <a:lnTo>
                  <a:pt x="115367" y="1090622"/>
                </a:lnTo>
                <a:lnTo>
                  <a:pt x="140747" y="1126970"/>
                </a:lnTo>
                <a:lnTo>
                  <a:pt x="168269" y="1161513"/>
                </a:lnTo>
                <a:lnTo>
                  <a:pt x="197834" y="1194149"/>
                </a:lnTo>
                <a:lnTo>
                  <a:pt x="229339" y="1224772"/>
                </a:lnTo>
                <a:lnTo>
                  <a:pt x="262684" y="1253279"/>
                </a:lnTo>
                <a:lnTo>
                  <a:pt x="297767" y="1279566"/>
                </a:lnTo>
                <a:lnTo>
                  <a:pt x="334489" y="1303527"/>
                </a:lnTo>
                <a:lnTo>
                  <a:pt x="372748" y="1325060"/>
                </a:lnTo>
                <a:lnTo>
                  <a:pt x="412444" y="1344060"/>
                </a:lnTo>
                <a:lnTo>
                  <a:pt x="453475" y="1360423"/>
                </a:lnTo>
                <a:lnTo>
                  <a:pt x="495740" y="1374044"/>
                </a:lnTo>
                <a:lnTo>
                  <a:pt x="539140" y="1384820"/>
                </a:lnTo>
                <a:lnTo>
                  <a:pt x="583572" y="1392646"/>
                </a:lnTo>
                <a:lnTo>
                  <a:pt x="628936" y="1397418"/>
                </a:lnTo>
                <a:lnTo>
                  <a:pt x="675132" y="1399032"/>
                </a:lnTo>
                <a:lnTo>
                  <a:pt x="721418" y="1397418"/>
                </a:lnTo>
                <a:lnTo>
                  <a:pt x="766866" y="1392646"/>
                </a:lnTo>
                <a:lnTo>
                  <a:pt x="811375" y="1384820"/>
                </a:lnTo>
                <a:lnTo>
                  <a:pt x="854844" y="1374044"/>
                </a:lnTo>
                <a:lnTo>
                  <a:pt x="897172" y="1360423"/>
                </a:lnTo>
                <a:lnTo>
                  <a:pt x="938260" y="1344060"/>
                </a:lnTo>
                <a:lnTo>
                  <a:pt x="978006" y="1325060"/>
                </a:lnTo>
                <a:lnTo>
                  <a:pt x="1016310" y="1303527"/>
                </a:lnTo>
                <a:lnTo>
                  <a:pt x="1053072" y="1279566"/>
                </a:lnTo>
                <a:lnTo>
                  <a:pt x="1088190" y="1253279"/>
                </a:lnTo>
                <a:lnTo>
                  <a:pt x="1121565" y="1224772"/>
                </a:lnTo>
                <a:lnTo>
                  <a:pt x="1153096" y="1194149"/>
                </a:lnTo>
                <a:lnTo>
                  <a:pt x="1182682" y="1161513"/>
                </a:lnTo>
                <a:lnTo>
                  <a:pt x="1210223" y="1126970"/>
                </a:lnTo>
                <a:lnTo>
                  <a:pt x="1235618" y="1090622"/>
                </a:lnTo>
                <a:lnTo>
                  <a:pt x="1258767" y="1052576"/>
                </a:lnTo>
                <a:lnTo>
                  <a:pt x="1279569" y="1012933"/>
                </a:lnTo>
                <a:lnTo>
                  <a:pt x="1297924" y="971800"/>
                </a:lnTo>
                <a:lnTo>
                  <a:pt x="1313730" y="929279"/>
                </a:lnTo>
                <a:lnTo>
                  <a:pt x="1326888" y="885475"/>
                </a:lnTo>
                <a:lnTo>
                  <a:pt x="1337298" y="840493"/>
                </a:lnTo>
                <a:lnTo>
                  <a:pt x="1344857" y="794436"/>
                </a:lnTo>
                <a:lnTo>
                  <a:pt x="1349467" y="747409"/>
                </a:lnTo>
                <a:lnTo>
                  <a:pt x="1351026" y="699515"/>
                </a:lnTo>
                <a:lnTo>
                  <a:pt x="1349467" y="651622"/>
                </a:lnTo>
                <a:lnTo>
                  <a:pt x="1344857" y="604595"/>
                </a:lnTo>
                <a:lnTo>
                  <a:pt x="1337298" y="558538"/>
                </a:lnTo>
                <a:lnTo>
                  <a:pt x="1326888" y="513556"/>
                </a:lnTo>
                <a:lnTo>
                  <a:pt x="1313730" y="469752"/>
                </a:lnTo>
                <a:lnTo>
                  <a:pt x="1297924" y="427231"/>
                </a:lnTo>
                <a:lnTo>
                  <a:pt x="1279569" y="386098"/>
                </a:lnTo>
                <a:lnTo>
                  <a:pt x="1258767" y="346456"/>
                </a:lnTo>
                <a:lnTo>
                  <a:pt x="1235618" y="308409"/>
                </a:lnTo>
                <a:lnTo>
                  <a:pt x="1210223" y="272061"/>
                </a:lnTo>
                <a:lnTo>
                  <a:pt x="1182682" y="237518"/>
                </a:lnTo>
                <a:lnTo>
                  <a:pt x="1153096" y="204882"/>
                </a:lnTo>
                <a:lnTo>
                  <a:pt x="1121565" y="174259"/>
                </a:lnTo>
                <a:lnTo>
                  <a:pt x="1088190" y="145752"/>
                </a:lnTo>
                <a:lnTo>
                  <a:pt x="1053072" y="119465"/>
                </a:lnTo>
                <a:lnTo>
                  <a:pt x="1016310" y="95504"/>
                </a:lnTo>
                <a:lnTo>
                  <a:pt x="978006" y="73971"/>
                </a:lnTo>
                <a:lnTo>
                  <a:pt x="938260" y="54971"/>
                </a:lnTo>
                <a:lnTo>
                  <a:pt x="897172" y="38608"/>
                </a:lnTo>
                <a:lnTo>
                  <a:pt x="854844" y="24987"/>
                </a:lnTo>
                <a:lnTo>
                  <a:pt x="811375" y="14211"/>
                </a:lnTo>
                <a:lnTo>
                  <a:pt x="766866" y="6385"/>
                </a:lnTo>
                <a:lnTo>
                  <a:pt x="721418" y="1613"/>
                </a:lnTo>
                <a:lnTo>
                  <a:pt x="675132" y="0"/>
                </a:lnTo>
                <a:close/>
              </a:path>
            </a:pathLst>
          </a:custGeom>
          <a:ln w="26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435982" y="6346578"/>
            <a:ext cx="68650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N=10,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M=3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14676" y="6519440"/>
            <a:ext cx="313619" cy="314237"/>
          </a:xfrm>
          <a:custGeom>
            <a:avLst/>
            <a:gdLst/>
            <a:ahLst/>
            <a:cxnLst/>
            <a:rect l="l" t="t" r="r" b="b"/>
            <a:pathLst>
              <a:path w="322579" h="323215">
                <a:moveTo>
                  <a:pt x="161544" y="0"/>
                </a:moveTo>
                <a:lnTo>
                  <a:pt x="118621" y="5774"/>
                </a:lnTo>
                <a:lnTo>
                  <a:pt x="80038" y="22069"/>
                </a:lnTo>
                <a:lnTo>
                  <a:pt x="47339" y="47339"/>
                </a:lnTo>
                <a:lnTo>
                  <a:pt x="22069" y="80038"/>
                </a:lnTo>
                <a:lnTo>
                  <a:pt x="5774" y="118621"/>
                </a:lnTo>
                <a:lnTo>
                  <a:pt x="0" y="161543"/>
                </a:lnTo>
                <a:lnTo>
                  <a:pt x="5774" y="204466"/>
                </a:lnTo>
                <a:lnTo>
                  <a:pt x="22069" y="243049"/>
                </a:lnTo>
                <a:lnTo>
                  <a:pt x="47339" y="275748"/>
                </a:lnTo>
                <a:lnTo>
                  <a:pt x="80038" y="301018"/>
                </a:lnTo>
                <a:lnTo>
                  <a:pt x="118621" y="317313"/>
                </a:lnTo>
                <a:lnTo>
                  <a:pt x="161544" y="323088"/>
                </a:lnTo>
                <a:lnTo>
                  <a:pt x="204410" y="317313"/>
                </a:lnTo>
                <a:lnTo>
                  <a:pt x="242852" y="301018"/>
                </a:lnTo>
                <a:lnTo>
                  <a:pt x="275367" y="275748"/>
                </a:lnTo>
                <a:lnTo>
                  <a:pt x="300453" y="243049"/>
                </a:lnTo>
                <a:lnTo>
                  <a:pt x="316607" y="204466"/>
                </a:lnTo>
                <a:lnTo>
                  <a:pt x="322325" y="161543"/>
                </a:lnTo>
                <a:lnTo>
                  <a:pt x="316607" y="118621"/>
                </a:lnTo>
                <a:lnTo>
                  <a:pt x="300453" y="80038"/>
                </a:lnTo>
                <a:lnTo>
                  <a:pt x="275367" y="47339"/>
                </a:lnTo>
                <a:lnTo>
                  <a:pt x="242852" y="22069"/>
                </a:lnTo>
                <a:lnTo>
                  <a:pt x="204410" y="5774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3790843" y="6786880"/>
            <a:ext cx="313619" cy="313619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161544" y="0"/>
                </a:moveTo>
                <a:lnTo>
                  <a:pt x="118621" y="5774"/>
                </a:lnTo>
                <a:lnTo>
                  <a:pt x="80038" y="22069"/>
                </a:lnTo>
                <a:lnTo>
                  <a:pt x="47339" y="47339"/>
                </a:lnTo>
                <a:lnTo>
                  <a:pt x="22069" y="80038"/>
                </a:lnTo>
                <a:lnTo>
                  <a:pt x="5774" y="118621"/>
                </a:lnTo>
                <a:lnTo>
                  <a:pt x="0" y="161544"/>
                </a:lnTo>
                <a:lnTo>
                  <a:pt x="5774" y="204410"/>
                </a:lnTo>
                <a:lnTo>
                  <a:pt x="22069" y="242852"/>
                </a:lnTo>
                <a:lnTo>
                  <a:pt x="47339" y="275367"/>
                </a:lnTo>
                <a:lnTo>
                  <a:pt x="80038" y="300453"/>
                </a:lnTo>
                <a:lnTo>
                  <a:pt x="118621" y="316607"/>
                </a:lnTo>
                <a:lnTo>
                  <a:pt x="161544" y="322326"/>
                </a:lnTo>
                <a:lnTo>
                  <a:pt x="204410" y="316607"/>
                </a:lnTo>
                <a:lnTo>
                  <a:pt x="242852" y="300453"/>
                </a:lnTo>
                <a:lnTo>
                  <a:pt x="275367" y="275367"/>
                </a:lnTo>
                <a:lnTo>
                  <a:pt x="300453" y="242852"/>
                </a:lnTo>
                <a:lnTo>
                  <a:pt x="316607" y="204410"/>
                </a:lnTo>
                <a:lnTo>
                  <a:pt x="322325" y="161544"/>
                </a:lnTo>
                <a:lnTo>
                  <a:pt x="316607" y="118621"/>
                </a:lnTo>
                <a:lnTo>
                  <a:pt x="300453" y="80038"/>
                </a:lnTo>
                <a:lnTo>
                  <a:pt x="275367" y="47339"/>
                </a:lnTo>
                <a:lnTo>
                  <a:pt x="242852" y="22069"/>
                </a:lnTo>
                <a:lnTo>
                  <a:pt x="204410" y="5774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3862211" y="682219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95302" y="7204709"/>
            <a:ext cx="313619" cy="314237"/>
          </a:xfrm>
          <a:custGeom>
            <a:avLst/>
            <a:gdLst/>
            <a:ahLst/>
            <a:cxnLst/>
            <a:rect l="l" t="t" r="r" b="b"/>
            <a:pathLst>
              <a:path w="322579" h="323215">
                <a:moveTo>
                  <a:pt x="161543" y="0"/>
                </a:moveTo>
                <a:lnTo>
                  <a:pt x="118621" y="5774"/>
                </a:lnTo>
                <a:lnTo>
                  <a:pt x="80038" y="22069"/>
                </a:lnTo>
                <a:lnTo>
                  <a:pt x="47339" y="47339"/>
                </a:lnTo>
                <a:lnTo>
                  <a:pt x="22069" y="80038"/>
                </a:lnTo>
                <a:lnTo>
                  <a:pt x="5774" y="118621"/>
                </a:lnTo>
                <a:lnTo>
                  <a:pt x="0" y="161543"/>
                </a:lnTo>
                <a:lnTo>
                  <a:pt x="5774" y="204466"/>
                </a:lnTo>
                <a:lnTo>
                  <a:pt x="22069" y="243049"/>
                </a:lnTo>
                <a:lnTo>
                  <a:pt x="47339" y="275748"/>
                </a:lnTo>
                <a:lnTo>
                  <a:pt x="80038" y="301018"/>
                </a:lnTo>
                <a:lnTo>
                  <a:pt x="118621" y="317313"/>
                </a:lnTo>
                <a:lnTo>
                  <a:pt x="161543" y="323087"/>
                </a:lnTo>
                <a:lnTo>
                  <a:pt x="204410" y="317313"/>
                </a:lnTo>
                <a:lnTo>
                  <a:pt x="242852" y="301018"/>
                </a:lnTo>
                <a:lnTo>
                  <a:pt x="275367" y="275748"/>
                </a:lnTo>
                <a:lnTo>
                  <a:pt x="300453" y="243049"/>
                </a:lnTo>
                <a:lnTo>
                  <a:pt x="316607" y="204466"/>
                </a:lnTo>
                <a:lnTo>
                  <a:pt x="322325" y="161543"/>
                </a:lnTo>
                <a:lnTo>
                  <a:pt x="316607" y="118621"/>
                </a:lnTo>
                <a:lnTo>
                  <a:pt x="300453" y="80038"/>
                </a:lnTo>
                <a:lnTo>
                  <a:pt x="275367" y="47339"/>
                </a:lnTo>
                <a:lnTo>
                  <a:pt x="242852" y="22069"/>
                </a:lnTo>
                <a:lnTo>
                  <a:pt x="204410" y="5774"/>
                </a:lnTo>
                <a:lnTo>
                  <a:pt x="16154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4001487" y="724076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90843" y="7623281"/>
            <a:ext cx="313619" cy="313619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161544" y="0"/>
                </a:moveTo>
                <a:lnTo>
                  <a:pt x="118621" y="5774"/>
                </a:lnTo>
                <a:lnTo>
                  <a:pt x="80038" y="22069"/>
                </a:lnTo>
                <a:lnTo>
                  <a:pt x="47339" y="47339"/>
                </a:lnTo>
                <a:lnTo>
                  <a:pt x="22069" y="80038"/>
                </a:lnTo>
                <a:lnTo>
                  <a:pt x="5774" y="118621"/>
                </a:lnTo>
                <a:lnTo>
                  <a:pt x="0" y="161544"/>
                </a:lnTo>
                <a:lnTo>
                  <a:pt x="5774" y="204410"/>
                </a:lnTo>
                <a:lnTo>
                  <a:pt x="22069" y="242852"/>
                </a:lnTo>
                <a:lnTo>
                  <a:pt x="47339" y="275367"/>
                </a:lnTo>
                <a:lnTo>
                  <a:pt x="80038" y="300453"/>
                </a:lnTo>
                <a:lnTo>
                  <a:pt x="118621" y="316607"/>
                </a:lnTo>
                <a:lnTo>
                  <a:pt x="161544" y="322325"/>
                </a:lnTo>
                <a:lnTo>
                  <a:pt x="204410" y="316607"/>
                </a:lnTo>
                <a:lnTo>
                  <a:pt x="242852" y="300453"/>
                </a:lnTo>
                <a:lnTo>
                  <a:pt x="275367" y="275367"/>
                </a:lnTo>
                <a:lnTo>
                  <a:pt x="300453" y="242852"/>
                </a:lnTo>
                <a:lnTo>
                  <a:pt x="316607" y="204410"/>
                </a:lnTo>
                <a:lnTo>
                  <a:pt x="322325" y="161544"/>
                </a:lnTo>
                <a:lnTo>
                  <a:pt x="316607" y="118621"/>
                </a:lnTo>
                <a:lnTo>
                  <a:pt x="300453" y="80038"/>
                </a:lnTo>
                <a:lnTo>
                  <a:pt x="275367" y="47339"/>
                </a:lnTo>
                <a:lnTo>
                  <a:pt x="242852" y="22069"/>
                </a:lnTo>
                <a:lnTo>
                  <a:pt x="204410" y="5774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3966669" y="765859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77472" y="7936654"/>
            <a:ext cx="313619" cy="314237"/>
          </a:xfrm>
          <a:custGeom>
            <a:avLst/>
            <a:gdLst/>
            <a:ahLst/>
            <a:cxnLst/>
            <a:rect l="l" t="t" r="r" b="b"/>
            <a:pathLst>
              <a:path w="322579" h="323215">
                <a:moveTo>
                  <a:pt x="160782" y="0"/>
                </a:moveTo>
                <a:lnTo>
                  <a:pt x="117915" y="5774"/>
                </a:lnTo>
                <a:lnTo>
                  <a:pt x="79473" y="22069"/>
                </a:lnTo>
                <a:lnTo>
                  <a:pt x="46958" y="47339"/>
                </a:lnTo>
                <a:lnTo>
                  <a:pt x="21872" y="80038"/>
                </a:lnTo>
                <a:lnTo>
                  <a:pt x="5718" y="118621"/>
                </a:lnTo>
                <a:lnTo>
                  <a:pt x="0" y="161544"/>
                </a:lnTo>
                <a:lnTo>
                  <a:pt x="5718" y="204466"/>
                </a:lnTo>
                <a:lnTo>
                  <a:pt x="21872" y="243049"/>
                </a:lnTo>
                <a:lnTo>
                  <a:pt x="46958" y="275748"/>
                </a:lnTo>
                <a:lnTo>
                  <a:pt x="79473" y="301018"/>
                </a:lnTo>
                <a:lnTo>
                  <a:pt x="117915" y="317313"/>
                </a:lnTo>
                <a:lnTo>
                  <a:pt x="160782" y="323088"/>
                </a:lnTo>
                <a:lnTo>
                  <a:pt x="203704" y="317313"/>
                </a:lnTo>
                <a:lnTo>
                  <a:pt x="242287" y="301018"/>
                </a:lnTo>
                <a:lnTo>
                  <a:pt x="274986" y="275748"/>
                </a:lnTo>
                <a:lnTo>
                  <a:pt x="300256" y="243049"/>
                </a:lnTo>
                <a:lnTo>
                  <a:pt x="316551" y="204466"/>
                </a:lnTo>
                <a:lnTo>
                  <a:pt x="322325" y="161544"/>
                </a:lnTo>
                <a:lnTo>
                  <a:pt x="316551" y="118621"/>
                </a:lnTo>
                <a:lnTo>
                  <a:pt x="300256" y="80038"/>
                </a:lnTo>
                <a:lnTo>
                  <a:pt x="274986" y="47339"/>
                </a:lnTo>
                <a:lnTo>
                  <a:pt x="242287" y="22069"/>
                </a:lnTo>
                <a:lnTo>
                  <a:pt x="203704" y="5774"/>
                </a:lnTo>
                <a:lnTo>
                  <a:pt x="16078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3548839" y="797270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58901" y="7936654"/>
            <a:ext cx="313619" cy="314237"/>
          </a:xfrm>
          <a:custGeom>
            <a:avLst/>
            <a:gdLst/>
            <a:ahLst/>
            <a:cxnLst/>
            <a:rect l="l" t="t" r="r" b="b"/>
            <a:pathLst>
              <a:path w="322579" h="323215">
                <a:moveTo>
                  <a:pt x="161543" y="0"/>
                </a:moveTo>
                <a:lnTo>
                  <a:pt x="118621" y="5774"/>
                </a:lnTo>
                <a:lnTo>
                  <a:pt x="80038" y="22069"/>
                </a:lnTo>
                <a:lnTo>
                  <a:pt x="47339" y="47339"/>
                </a:lnTo>
                <a:lnTo>
                  <a:pt x="22069" y="80038"/>
                </a:lnTo>
                <a:lnTo>
                  <a:pt x="5774" y="118621"/>
                </a:lnTo>
                <a:lnTo>
                  <a:pt x="0" y="161544"/>
                </a:lnTo>
                <a:lnTo>
                  <a:pt x="5774" y="204466"/>
                </a:lnTo>
                <a:lnTo>
                  <a:pt x="22069" y="243049"/>
                </a:lnTo>
                <a:lnTo>
                  <a:pt x="47339" y="275748"/>
                </a:lnTo>
                <a:lnTo>
                  <a:pt x="80038" y="301018"/>
                </a:lnTo>
                <a:lnTo>
                  <a:pt x="118621" y="317313"/>
                </a:lnTo>
                <a:lnTo>
                  <a:pt x="161543" y="323088"/>
                </a:lnTo>
                <a:lnTo>
                  <a:pt x="204410" y="317313"/>
                </a:lnTo>
                <a:lnTo>
                  <a:pt x="242852" y="301018"/>
                </a:lnTo>
                <a:lnTo>
                  <a:pt x="275367" y="275748"/>
                </a:lnTo>
                <a:lnTo>
                  <a:pt x="300453" y="243049"/>
                </a:lnTo>
                <a:lnTo>
                  <a:pt x="316607" y="204466"/>
                </a:lnTo>
                <a:lnTo>
                  <a:pt x="322325" y="161544"/>
                </a:lnTo>
                <a:lnTo>
                  <a:pt x="316607" y="118621"/>
                </a:lnTo>
                <a:lnTo>
                  <a:pt x="300453" y="80038"/>
                </a:lnTo>
                <a:lnTo>
                  <a:pt x="275367" y="47339"/>
                </a:lnTo>
                <a:lnTo>
                  <a:pt x="242852" y="22069"/>
                </a:lnTo>
                <a:lnTo>
                  <a:pt x="204410" y="5774"/>
                </a:lnTo>
                <a:lnTo>
                  <a:pt x="16154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3130268" y="797270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41070" y="7727739"/>
            <a:ext cx="313619" cy="313619"/>
          </a:xfrm>
          <a:custGeom>
            <a:avLst/>
            <a:gdLst/>
            <a:ahLst/>
            <a:cxnLst/>
            <a:rect l="l" t="t" r="r" b="b"/>
            <a:pathLst>
              <a:path w="322580" h="322579">
                <a:moveTo>
                  <a:pt x="160781" y="0"/>
                </a:moveTo>
                <a:lnTo>
                  <a:pt x="117915" y="5774"/>
                </a:lnTo>
                <a:lnTo>
                  <a:pt x="79473" y="22069"/>
                </a:lnTo>
                <a:lnTo>
                  <a:pt x="46958" y="47339"/>
                </a:lnTo>
                <a:lnTo>
                  <a:pt x="21872" y="80038"/>
                </a:lnTo>
                <a:lnTo>
                  <a:pt x="5718" y="118621"/>
                </a:lnTo>
                <a:lnTo>
                  <a:pt x="0" y="161543"/>
                </a:lnTo>
                <a:lnTo>
                  <a:pt x="5718" y="204410"/>
                </a:lnTo>
                <a:lnTo>
                  <a:pt x="21872" y="242852"/>
                </a:lnTo>
                <a:lnTo>
                  <a:pt x="46958" y="275367"/>
                </a:lnTo>
                <a:lnTo>
                  <a:pt x="79473" y="300453"/>
                </a:lnTo>
                <a:lnTo>
                  <a:pt x="117915" y="316607"/>
                </a:lnTo>
                <a:lnTo>
                  <a:pt x="160781" y="322325"/>
                </a:lnTo>
                <a:lnTo>
                  <a:pt x="203704" y="316607"/>
                </a:lnTo>
                <a:lnTo>
                  <a:pt x="242287" y="300453"/>
                </a:lnTo>
                <a:lnTo>
                  <a:pt x="274986" y="275367"/>
                </a:lnTo>
                <a:lnTo>
                  <a:pt x="300256" y="242852"/>
                </a:lnTo>
                <a:lnTo>
                  <a:pt x="316551" y="204410"/>
                </a:lnTo>
                <a:lnTo>
                  <a:pt x="322325" y="161543"/>
                </a:lnTo>
                <a:lnTo>
                  <a:pt x="316551" y="118621"/>
                </a:lnTo>
                <a:lnTo>
                  <a:pt x="300256" y="80038"/>
                </a:lnTo>
                <a:lnTo>
                  <a:pt x="274986" y="47339"/>
                </a:lnTo>
                <a:lnTo>
                  <a:pt x="242287" y="22069"/>
                </a:lnTo>
                <a:lnTo>
                  <a:pt x="203704" y="5774"/>
                </a:lnTo>
                <a:lnTo>
                  <a:pt x="1607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2712437" y="7763051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31414" y="7309909"/>
            <a:ext cx="314237" cy="313619"/>
          </a:xfrm>
          <a:custGeom>
            <a:avLst/>
            <a:gdLst/>
            <a:ahLst/>
            <a:cxnLst/>
            <a:rect l="l" t="t" r="r" b="b"/>
            <a:pathLst>
              <a:path w="323214" h="322579">
                <a:moveTo>
                  <a:pt x="161544" y="0"/>
                </a:moveTo>
                <a:lnTo>
                  <a:pt x="118621" y="5718"/>
                </a:lnTo>
                <a:lnTo>
                  <a:pt x="80038" y="21872"/>
                </a:lnTo>
                <a:lnTo>
                  <a:pt x="47339" y="46958"/>
                </a:lnTo>
                <a:lnTo>
                  <a:pt x="22069" y="79473"/>
                </a:lnTo>
                <a:lnTo>
                  <a:pt x="5774" y="117915"/>
                </a:lnTo>
                <a:lnTo>
                  <a:pt x="0" y="160781"/>
                </a:lnTo>
                <a:lnTo>
                  <a:pt x="5774" y="203704"/>
                </a:lnTo>
                <a:lnTo>
                  <a:pt x="22069" y="242287"/>
                </a:lnTo>
                <a:lnTo>
                  <a:pt x="47339" y="274986"/>
                </a:lnTo>
                <a:lnTo>
                  <a:pt x="80038" y="300256"/>
                </a:lnTo>
                <a:lnTo>
                  <a:pt x="118621" y="316551"/>
                </a:lnTo>
                <a:lnTo>
                  <a:pt x="161544" y="322325"/>
                </a:lnTo>
                <a:lnTo>
                  <a:pt x="204466" y="316551"/>
                </a:lnTo>
                <a:lnTo>
                  <a:pt x="243049" y="300256"/>
                </a:lnTo>
                <a:lnTo>
                  <a:pt x="275748" y="274986"/>
                </a:lnTo>
                <a:lnTo>
                  <a:pt x="301018" y="242287"/>
                </a:lnTo>
                <a:lnTo>
                  <a:pt x="317313" y="203704"/>
                </a:lnTo>
                <a:lnTo>
                  <a:pt x="323088" y="160781"/>
                </a:lnTo>
                <a:lnTo>
                  <a:pt x="317313" y="117915"/>
                </a:lnTo>
                <a:lnTo>
                  <a:pt x="301018" y="79473"/>
                </a:lnTo>
                <a:lnTo>
                  <a:pt x="275748" y="46958"/>
                </a:lnTo>
                <a:lnTo>
                  <a:pt x="243049" y="21872"/>
                </a:lnTo>
                <a:lnTo>
                  <a:pt x="204466" y="5718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2503522" y="734522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36614" y="6891337"/>
            <a:ext cx="313619" cy="313619"/>
          </a:xfrm>
          <a:custGeom>
            <a:avLst/>
            <a:gdLst/>
            <a:ahLst/>
            <a:cxnLst/>
            <a:rect l="l" t="t" r="r" b="b"/>
            <a:pathLst>
              <a:path w="322580" h="322579">
                <a:moveTo>
                  <a:pt x="160781" y="0"/>
                </a:moveTo>
                <a:lnTo>
                  <a:pt x="117915" y="5774"/>
                </a:lnTo>
                <a:lnTo>
                  <a:pt x="79473" y="22069"/>
                </a:lnTo>
                <a:lnTo>
                  <a:pt x="46958" y="47339"/>
                </a:lnTo>
                <a:lnTo>
                  <a:pt x="21872" y="80038"/>
                </a:lnTo>
                <a:lnTo>
                  <a:pt x="5718" y="118621"/>
                </a:lnTo>
                <a:lnTo>
                  <a:pt x="0" y="161543"/>
                </a:lnTo>
                <a:lnTo>
                  <a:pt x="5718" y="204410"/>
                </a:lnTo>
                <a:lnTo>
                  <a:pt x="21872" y="242852"/>
                </a:lnTo>
                <a:lnTo>
                  <a:pt x="46958" y="275367"/>
                </a:lnTo>
                <a:lnTo>
                  <a:pt x="79473" y="300453"/>
                </a:lnTo>
                <a:lnTo>
                  <a:pt x="117915" y="316607"/>
                </a:lnTo>
                <a:lnTo>
                  <a:pt x="160781" y="322325"/>
                </a:lnTo>
                <a:lnTo>
                  <a:pt x="203704" y="316607"/>
                </a:lnTo>
                <a:lnTo>
                  <a:pt x="242287" y="300453"/>
                </a:lnTo>
                <a:lnTo>
                  <a:pt x="274986" y="275367"/>
                </a:lnTo>
                <a:lnTo>
                  <a:pt x="300256" y="242852"/>
                </a:lnTo>
                <a:lnTo>
                  <a:pt x="316551" y="204410"/>
                </a:lnTo>
                <a:lnTo>
                  <a:pt x="322325" y="161543"/>
                </a:lnTo>
                <a:lnTo>
                  <a:pt x="316551" y="118621"/>
                </a:lnTo>
                <a:lnTo>
                  <a:pt x="300256" y="80038"/>
                </a:lnTo>
                <a:lnTo>
                  <a:pt x="274986" y="47339"/>
                </a:lnTo>
                <a:lnTo>
                  <a:pt x="242287" y="22069"/>
                </a:lnTo>
                <a:lnTo>
                  <a:pt x="203704" y="5774"/>
                </a:lnTo>
                <a:lnTo>
                  <a:pt x="1607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2607981" y="692664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21353" y="6609573"/>
            <a:ext cx="8334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49986" y="6577965"/>
            <a:ext cx="313619" cy="313619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161544" y="0"/>
                </a:moveTo>
                <a:lnTo>
                  <a:pt x="118621" y="5771"/>
                </a:lnTo>
                <a:lnTo>
                  <a:pt x="80038" y="22041"/>
                </a:lnTo>
                <a:lnTo>
                  <a:pt x="47339" y="47243"/>
                </a:lnTo>
                <a:lnTo>
                  <a:pt x="22069" y="79812"/>
                </a:lnTo>
                <a:lnTo>
                  <a:pt x="5774" y="118180"/>
                </a:lnTo>
                <a:lnTo>
                  <a:pt x="0" y="160781"/>
                </a:lnTo>
                <a:lnTo>
                  <a:pt x="5774" y="203704"/>
                </a:lnTo>
                <a:lnTo>
                  <a:pt x="22069" y="242287"/>
                </a:lnTo>
                <a:lnTo>
                  <a:pt x="47339" y="274986"/>
                </a:lnTo>
                <a:lnTo>
                  <a:pt x="80038" y="300256"/>
                </a:lnTo>
                <a:lnTo>
                  <a:pt x="118621" y="316551"/>
                </a:lnTo>
                <a:lnTo>
                  <a:pt x="161544" y="322325"/>
                </a:lnTo>
                <a:lnTo>
                  <a:pt x="204145" y="316551"/>
                </a:lnTo>
                <a:lnTo>
                  <a:pt x="242513" y="300256"/>
                </a:lnTo>
                <a:lnTo>
                  <a:pt x="275081" y="274986"/>
                </a:lnTo>
                <a:lnTo>
                  <a:pt x="300284" y="242287"/>
                </a:lnTo>
                <a:lnTo>
                  <a:pt x="316554" y="203704"/>
                </a:lnTo>
                <a:lnTo>
                  <a:pt x="322325" y="160781"/>
                </a:lnTo>
                <a:lnTo>
                  <a:pt x="314090" y="110118"/>
                </a:lnTo>
                <a:lnTo>
                  <a:pt x="291187" y="66001"/>
                </a:lnTo>
                <a:lnTo>
                  <a:pt x="256324" y="31138"/>
                </a:lnTo>
                <a:lnTo>
                  <a:pt x="212207" y="8235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686261" y="3613891"/>
            <a:ext cx="1313744" cy="1361281"/>
          </a:xfrm>
          <a:custGeom>
            <a:avLst/>
            <a:gdLst/>
            <a:ahLst/>
            <a:cxnLst/>
            <a:rect l="l" t="t" r="r" b="b"/>
            <a:pathLst>
              <a:path w="1351279" h="1400175">
                <a:moveTo>
                  <a:pt x="675132" y="0"/>
                </a:moveTo>
                <a:lnTo>
                  <a:pt x="628936" y="1613"/>
                </a:lnTo>
                <a:lnTo>
                  <a:pt x="583572" y="6385"/>
                </a:lnTo>
                <a:lnTo>
                  <a:pt x="539140" y="14211"/>
                </a:lnTo>
                <a:lnTo>
                  <a:pt x="495740" y="24987"/>
                </a:lnTo>
                <a:lnTo>
                  <a:pt x="453475" y="38608"/>
                </a:lnTo>
                <a:lnTo>
                  <a:pt x="412444" y="54971"/>
                </a:lnTo>
                <a:lnTo>
                  <a:pt x="372748" y="73971"/>
                </a:lnTo>
                <a:lnTo>
                  <a:pt x="334489" y="95503"/>
                </a:lnTo>
                <a:lnTo>
                  <a:pt x="297767" y="119465"/>
                </a:lnTo>
                <a:lnTo>
                  <a:pt x="262684" y="145752"/>
                </a:lnTo>
                <a:lnTo>
                  <a:pt x="229339" y="174259"/>
                </a:lnTo>
                <a:lnTo>
                  <a:pt x="197834" y="204882"/>
                </a:lnTo>
                <a:lnTo>
                  <a:pt x="168269" y="237518"/>
                </a:lnTo>
                <a:lnTo>
                  <a:pt x="140747" y="272061"/>
                </a:lnTo>
                <a:lnTo>
                  <a:pt x="115367" y="308409"/>
                </a:lnTo>
                <a:lnTo>
                  <a:pt x="92230" y="346456"/>
                </a:lnTo>
                <a:lnTo>
                  <a:pt x="71437" y="386098"/>
                </a:lnTo>
                <a:lnTo>
                  <a:pt x="53089" y="427231"/>
                </a:lnTo>
                <a:lnTo>
                  <a:pt x="37288" y="469752"/>
                </a:lnTo>
                <a:lnTo>
                  <a:pt x="24133" y="513556"/>
                </a:lnTo>
                <a:lnTo>
                  <a:pt x="13726" y="558538"/>
                </a:lnTo>
                <a:lnTo>
                  <a:pt x="6167" y="604595"/>
                </a:lnTo>
                <a:lnTo>
                  <a:pt x="1558" y="651622"/>
                </a:lnTo>
                <a:lnTo>
                  <a:pt x="0" y="699516"/>
                </a:lnTo>
                <a:lnTo>
                  <a:pt x="1558" y="747500"/>
                </a:lnTo>
                <a:lnTo>
                  <a:pt x="6167" y="794611"/>
                </a:lnTo>
                <a:lnTo>
                  <a:pt x="13726" y="840744"/>
                </a:lnTo>
                <a:lnTo>
                  <a:pt x="24133" y="885796"/>
                </a:lnTo>
                <a:lnTo>
                  <a:pt x="37288" y="929663"/>
                </a:lnTo>
                <a:lnTo>
                  <a:pt x="53089" y="972240"/>
                </a:lnTo>
                <a:lnTo>
                  <a:pt x="71437" y="1013424"/>
                </a:lnTo>
                <a:lnTo>
                  <a:pt x="92230" y="1053112"/>
                </a:lnTo>
                <a:lnTo>
                  <a:pt x="115367" y="1091198"/>
                </a:lnTo>
                <a:lnTo>
                  <a:pt x="140747" y="1127580"/>
                </a:lnTo>
                <a:lnTo>
                  <a:pt x="168269" y="1162154"/>
                </a:lnTo>
                <a:lnTo>
                  <a:pt x="197834" y="1194815"/>
                </a:lnTo>
                <a:lnTo>
                  <a:pt x="229339" y="1225461"/>
                </a:lnTo>
                <a:lnTo>
                  <a:pt x="262684" y="1253986"/>
                </a:lnTo>
                <a:lnTo>
                  <a:pt x="297767" y="1280287"/>
                </a:lnTo>
                <a:lnTo>
                  <a:pt x="334489" y="1304261"/>
                </a:lnTo>
                <a:lnTo>
                  <a:pt x="372748" y="1325804"/>
                </a:lnTo>
                <a:lnTo>
                  <a:pt x="412444" y="1344810"/>
                </a:lnTo>
                <a:lnTo>
                  <a:pt x="453475" y="1361178"/>
                </a:lnTo>
                <a:lnTo>
                  <a:pt x="495740" y="1374803"/>
                </a:lnTo>
                <a:lnTo>
                  <a:pt x="539140" y="1385580"/>
                </a:lnTo>
                <a:lnTo>
                  <a:pt x="583572" y="1393407"/>
                </a:lnTo>
                <a:lnTo>
                  <a:pt x="628936" y="1398180"/>
                </a:lnTo>
                <a:lnTo>
                  <a:pt x="675132" y="1399794"/>
                </a:lnTo>
                <a:lnTo>
                  <a:pt x="721418" y="1398180"/>
                </a:lnTo>
                <a:lnTo>
                  <a:pt x="766866" y="1393407"/>
                </a:lnTo>
                <a:lnTo>
                  <a:pt x="811375" y="1385580"/>
                </a:lnTo>
                <a:lnTo>
                  <a:pt x="854844" y="1374803"/>
                </a:lnTo>
                <a:lnTo>
                  <a:pt x="897172" y="1361178"/>
                </a:lnTo>
                <a:lnTo>
                  <a:pt x="938260" y="1344810"/>
                </a:lnTo>
                <a:lnTo>
                  <a:pt x="978006" y="1325804"/>
                </a:lnTo>
                <a:lnTo>
                  <a:pt x="1016310" y="1304261"/>
                </a:lnTo>
                <a:lnTo>
                  <a:pt x="1053072" y="1280287"/>
                </a:lnTo>
                <a:lnTo>
                  <a:pt x="1088190" y="1253986"/>
                </a:lnTo>
                <a:lnTo>
                  <a:pt x="1121565" y="1225461"/>
                </a:lnTo>
                <a:lnTo>
                  <a:pt x="1153096" y="1194816"/>
                </a:lnTo>
                <a:lnTo>
                  <a:pt x="1182682" y="1162154"/>
                </a:lnTo>
                <a:lnTo>
                  <a:pt x="1210223" y="1127580"/>
                </a:lnTo>
                <a:lnTo>
                  <a:pt x="1235618" y="1091198"/>
                </a:lnTo>
                <a:lnTo>
                  <a:pt x="1258767" y="1053112"/>
                </a:lnTo>
                <a:lnTo>
                  <a:pt x="1279569" y="1013424"/>
                </a:lnTo>
                <a:lnTo>
                  <a:pt x="1297924" y="972240"/>
                </a:lnTo>
                <a:lnTo>
                  <a:pt x="1313730" y="929663"/>
                </a:lnTo>
                <a:lnTo>
                  <a:pt x="1326888" y="885796"/>
                </a:lnTo>
                <a:lnTo>
                  <a:pt x="1337298" y="840744"/>
                </a:lnTo>
                <a:lnTo>
                  <a:pt x="1344857" y="794611"/>
                </a:lnTo>
                <a:lnTo>
                  <a:pt x="1349467" y="747500"/>
                </a:lnTo>
                <a:lnTo>
                  <a:pt x="1351026" y="699516"/>
                </a:lnTo>
                <a:lnTo>
                  <a:pt x="1349467" y="651622"/>
                </a:lnTo>
                <a:lnTo>
                  <a:pt x="1344857" y="604595"/>
                </a:lnTo>
                <a:lnTo>
                  <a:pt x="1337298" y="558538"/>
                </a:lnTo>
                <a:lnTo>
                  <a:pt x="1326888" y="513556"/>
                </a:lnTo>
                <a:lnTo>
                  <a:pt x="1313730" y="469752"/>
                </a:lnTo>
                <a:lnTo>
                  <a:pt x="1297924" y="427231"/>
                </a:lnTo>
                <a:lnTo>
                  <a:pt x="1279569" y="386098"/>
                </a:lnTo>
                <a:lnTo>
                  <a:pt x="1258767" y="346456"/>
                </a:lnTo>
                <a:lnTo>
                  <a:pt x="1235618" y="308409"/>
                </a:lnTo>
                <a:lnTo>
                  <a:pt x="1210223" y="272061"/>
                </a:lnTo>
                <a:lnTo>
                  <a:pt x="1182682" y="237518"/>
                </a:lnTo>
                <a:lnTo>
                  <a:pt x="1153096" y="204882"/>
                </a:lnTo>
                <a:lnTo>
                  <a:pt x="1121565" y="174259"/>
                </a:lnTo>
                <a:lnTo>
                  <a:pt x="1088190" y="145752"/>
                </a:lnTo>
                <a:lnTo>
                  <a:pt x="1053072" y="119465"/>
                </a:lnTo>
                <a:lnTo>
                  <a:pt x="1016310" y="95503"/>
                </a:lnTo>
                <a:lnTo>
                  <a:pt x="978006" y="73971"/>
                </a:lnTo>
                <a:lnTo>
                  <a:pt x="938260" y="54971"/>
                </a:lnTo>
                <a:lnTo>
                  <a:pt x="897172" y="38608"/>
                </a:lnTo>
                <a:lnTo>
                  <a:pt x="854844" y="24987"/>
                </a:lnTo>
                <a:lnTo>
                  <a:pt x="811375" y="14211"/>
                </a:lnTo>
                <a:lnTo>
                  <a:pt x="766866" y="6385"/>
                </a:lnTo>
                <a:lnTo>
                  <a:pt x="721418" y="1613"/>
                </a:lnTo>
                <a:lnTo>
                  <a:pt x="675132" y="0"/>
                </a:lnTo>
                <a:close/>
              </a:path>
            </a:pathLst>
          </a:custGeom>
          <a:ln w="26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326958" y="3344228"/>
            <a:ext cx="1024202" cy="1158787"/>
          </a:xfrm>
          <a:custGeom>
            <a:avLst/>
            <a:gdLst/>
            <a:ahLst/>
            <a:cxnLst/>
            <a:rect l="l" t="t" r="r" b="b"/>
            <a:pathLst>
              <a:path w="1053464" h="1191895">
                <a:moveTo>
                  <a:pt x="985868" y="28955"/>
                </a:moveTo>
                <a:lnTo>
                  <a:pt x="918209" y="57911"/>
                </a:lnTo>
                <a:lnTo>
                  <a:pt x="787145" y="115824"/>
                </a:lnTo>
                <a:lnTo>
                  <a:pt x="745235" y="135635"/>
                </a:lnTo>
                <a:lnTo>
                  <a:pt x="662177" y="173735"/>
                </a:lnTo>
                <a:lnTo>
                  <a:pt x="582930" y="212597"/>
                </a:lnTo>
                <a:lnTo>
                  <a:pt x="563880" y="222503"/>
                </a:lnTo>
                <a:lnTo>
                  <a:pt x="544830" y="231647"/>
                </a:lnTo>
                <a:lnTo>
                  <a:pt x="508253" y="251459"/>
                </a:lnTo>
                <a:lnTo>
                  <a:pt x="489965" y="260603"/>
                </a:lnTo>
                <a:lnTo>
                  <a:pt x="472439" y="270509"/>
                </a:lnTo>
                <a:lnTo>
                  <a:pt x="455675" y="280415"/>
                </a:lnTo>
                <a:lnTo>
                  <a:pt x="438150" y="289559"/>
                </a:lnTo>
                <a:lnTo>
                  <a:pt x="406145" y="309371"/>
                </a:lnTo>
                <a:lnTo>
                  <a:pt x="374903" y="327659"/>
                </a:lnTo>
                <a:lnTo>
                  <a:pt x="344424" y="345947"/>
                </a:lnTo>
                <a:lnTo>
                  <a:pt x="314706" y="363474"/>
                </a:lnTo>
                <a:lnTo>
                  <a:pt x="257556" y="397001"/>
                </a:lnTo>
                <a:lnTo>
                  <a:pt x="217931" y="422147"/>
                </a:lnTo>
                <a:lnTo>
                  <a:pt x="205739" y="430529"/>
                </a:lnTo>
                <a:lnTo>
                  <a:pt x="192785" y="438911"/>
                </a:lnTo>
                <a:lnTo>
                  <a:pt x="146303" y="474725"/>
                </a:lnTo>
                <a:lnTo>
                  <a:pt x="105156" y="512825"/>
                </a:lnTo>
                <a:lnTo>
                  <a:pt x="78485" y="544829"/>
                </a:lnTo>
                <a:lnTo>
                  <a:pt x="54863" y="580643"/>
                </a:lnTo>
                <a:lnTo>
                  <a:pt x="35051" y="620267"/>
                </a:lnTo>
                <a:lnTo>
                  <a:pt x="20574" y="662939"/>
                </a:lnTo>
                <a:lnTo>
                  <a:pt x="6857" y="725423"/>
                </a:lnTo>
                <a:lnTo>
                  <a:pt x="1524" y="774953"/>
                </a:lnTo>
                <a:lnTo>
                  <a:pt x="0" y="809243"/>
                </a:lnTo>
                <a:lnTo>
                  <a:pt x="0" y="862583"/>
                </a:lnTo>
                <a:lnTo>
                  <a:pt x="2285" y="917447"/>
                </a:lnTo>
                <a:lnTo>
                  <a:pt x="5333" y="954785"/>
                </a:lnTo>
                <a:lnTo>
                  <a:pt x="9143" y="992885"/>
                </a:lnTo>
                <a:lnTo>
                  <a:pt x="13715" y="1030985"/>
                </a:lnTo>
                <a:lnTo>
                  <a:pt x="18287" y="1069847"/>
                </a:lnTo>
                <a:lnTo>
                  <a:pt x="23621" y="1109471"/>
                </a:lnTo>
                <a:lnTo>
                  <a:pt x="35051" y="1187957"/>
                </a:lnTo>
                <a:lnTo>
                  <a:pt x="36575" y="1191005"/>
                </a:lnTo>
                <a:lnTo>
                  <a:pt x="40385" y="1191767"/>
                </a:lnTo>
                <a:lnTo>
                  <a:pt x="43433" y="1190243"/>
                </a:lnTo>
                <a:lnTo>
                  <a:pt x="44195" y="1186433"/>
                </a:lnTo>
                <a:lnTo>
                  <a:pt x="32765" y="1107947"/>
                </a:lnTo>
                <a:lnTo>
                  <a:pt x="22097" y="1030223"/>
                </a:lnTo>
                <a:lnTo>
                  <a:pt x="14477" y="954023"/>
                </a:lnTo>
                <a:lnTo>
                  <a:pt x="11430" y="916685"/>
                </a:lnTo>
                <a:lnTo>
                  <a:pt x="9143" y="880109"/>
                </a:lnTo>
                <a:lnTo>
                  <a:pt x="9143" y="861821"/>
                </a:lnTo>
                <a:lnTo>
                  <a:pt x="8381" y="844295"/>
                </a:lnTo>
                <a:lnTo>
                  <a:pt x="8381" y="826769"/>
                </a:lnTo>
                <a:lnTo>
                  <a:pt x="9143" y="809243"/>
                </a:lnTo>
                <a:lnTo>
                  <a:pt x="9939" y="791717"/>
                </a:lnTo>
                <a:lnTo>
                  <a:pt x="10668" y="774953"/>
                </a:lnTo>
                <a:lnTo>
                  <a:pt x="12191" y="758951"/>
                </a:lnTo>
                <a:lnTo>
                  <a:pt x="13715" y="742187"/>
                </a:lnTo>
                <a:lnTo>
                  <a:pt x="16116" y="725423"/>
                </a:lnTo>
                <a:lnTo>
                  <a:pt x="25145" y="679703"/>
                </a:lnTo>
                <a:lnTo>
                  <a:pt x="38100" y="637031"/>
                </a:lnTo>
                <a:lnTo>
                  <a:pt x="56387" y="597407"/>
                </a:lnTo>
                <a:lnTo>
                  <a:pt x="62483" y="585215"/>
                </a:lnTo>
                <a:lnTo>
                  <a:pt x="70103" y="573024"/>
                </a:lnTo>
                <a:lnTo>
                  <a:pt x="85343" y="550163"/>
                </a:lnTo>
                <a:lnTo>
                  <a:pt x="93725" y="539495"/>
                </a:lnTo>
                <a:lnTo>
                  <a:pt x="102869" y="529589"/>
                </a:lnTo>
                <a:lnTo>
                  <a:pt x="112013" y="518921"/>
                </a:lnTo>
                <a:lnTo>
                  <a:pt x="121157" y="509015"/>
                </a:lnTo>
                <a:lnTo>
                  <a:pt x="141731" y="489965"/>
                </a:lnTo>
                <a:lnTo>
                  <a:pt x="152400" y="481583"/>
                </a:lnTo>
                <a:lnTo>
                  <a:pt x="163068" y="472439"/>
                </a:lnTo>
                <a:lnTo>
                  <a:pt x="210312" y="438150"/>
                </a:lnTo>
                <a:lnTo>
                  <a:pt x="262889" y="404621"/>
                </a:lnTo>
                <a:lnTo>
                  <a:pt x="319277" y="371093"/>
                </a:lnTo>
                <a:lnTo>
                  <a:pt x="348995" y="353567"/>
                </a:lnTo>
                <a:lnTo>
                  <a:pt x="379475" y="335279"/>
                </a:lnTo>
                <a:lnTo>
                  <a:pt x="410718" y="316991"/>
                </a:lnTo>
                <a:lnTo>
                  <a:pt x="442721" y="297179"/>
                </a:lnTo>
                <a:lnTo>
                  <a:pt x="459485" y="288035"/>
                </a:lnTo>
                <a:lnTo>
                  <a:pt x="477012" y="278129"/>
                </a:lnTo>
                <a:lnTo>
                  <a:pt x="494538" y="268985"/>
                </a:lnTo>
                <a:lnTo>
                  <a:pt x="512063" y="259079"/>
                </a:lnTo>
                <a:lnTo>
                  <a:pt x="530351" y="249174"/>
                </a:lnTo>
                <a:lnTo>
                  <a:pt x="548639" y="240029"/>
                </a:lnTo>
                <a:lnTo>
                  <a:pt x="586739" y="220217"/>
                </a:lnTo>
                <a:lnTo>
                  <a:pt x="625601" y="201167"/>
                </a:lnTo>
                <a:lnTo>
                  <a:pt x="707135" y="163067"/>
                </a:lnTo>
                <a:lnTo>
                  <a:pt x="748283" y="143255"/>
                </a:lnTo>
                <a:lnTo>
                  <a:pt x="834389" y="105155"/>
                </a:lnTo>
                <a:lnTo>
                  <a:pt x="877823" y="85343"/>
                </a:lnTo>
                <a:lnTo>
                  <a:pt x="966216" y="47243"/>
                </a:lnTo>
                <a:lnTo>
                  <a:pt x="989396" y="36941"/>
                </a:lnTo>
                <a:lnTo>
                  <a:pt x="985868" y="28955"/>
                </a:lnTo>
                <a:close/>
              </a:path>
              <a:path w="1053464" h="1191895">
                <a:moveTo>
                  <a:pt x="1037129" y="23621"/>
                </a:moveTo>
                <a:lnTo>
                  <a:pt x="1000506" y="23621"/>
                </a:lnTo>
                <a:lnTo>
                  <a:pt x="1002792" y="26669"/>
                </a:lnTo>
                <a:lnTo>
                  <a:pt x="1002792" y="29717"/>
                </a:lnTo>
                <a:lnTo>
                  <a:pt x="1000506" y="32003"/>
                </a:lnTo>
                <a:lnTo>
                  <a:pt x="989396" y="36941"/>
                </a:lnTo>
                <a:lnTo>
                  <a:pt x="1002030" y="65531"/>
                </a:lnTo>
                <a:lnTo>
                  <a:pt x="1037129" y="23621"/>
                </a:lnTo>
                <a:close/>
              </a:path>
              <a:path w="1053464" h="1191895">
                <a:moveTo>
                  <a:pt x="1000506" y="23621"/>
                </a:moveTo>
                <a:lnTo>
                  <a:pt x="996695" y="24383"/>
                </a:lnTo>
                <a:lnTo>
                  <a:pt x="985868" y="28955"/>
                </a:lnTo>
                <a:lnTo>
                  <a:pt x="989396" y="36941"/>
                </a:lnTo>
                <a:lnTo>
                  <a:pt x="1000506" y="32003"/>
                </a:lnTo>
                <a:lnTo>
                  <a:pt x="1002792" y="29717"/>
                </a:lnTo>
                <a:lnTo>
                  <a:pt x="1002792" y="26669"/>
                </a:lnTo>
                <a:lnTo>
                  <a:pt x="1000506" y="23621"/>
                </a:lnTo>
                <a:close/>
              </a:path>
              <a:path w="1053464" h="1191895">
                <a:moveTo>
                  <a:pt x="973073" y="0"/>
                </a:moveTo>
                <a:lnTo>
                  <a:pt x="985868" y="28955"/>
                </a:lnTo>
                <a:lnTo>
                  <a:pt x="996695" y="24383"/>
                </a:lnTo>
                <a:lnTo>
                  <a:pt x="1000506" y="23621"/>
                </a:lnTo>
                <a:lnTo>
                  <a:pt x="1037129" y="23621"/>
                </a:lnTo>
                <a:lnTo>
                  <a:pt x="1053083" y="4571"/>
                </a:lnTo>
                <a:lnTo>
                  <a:pt x="9730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1352267" y="868857"/>
            <a:ext cx="4851841" cy="2613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  <a:spcBef>
                <a:spcPts val="763"/>
              </a:spcBef>
            </a:pPr>
            <a:r>
              <a:rPr sz="1264" b="1" spc="5" dirty="0">
                <a:latin typeface="Arial"/>
                <a:cs typeface="Arial"/>
              </a:rPr>
              <a:t>Josephus</a:t>
            </a:r>
            <a:r>
              <a:rPr sz="1264" b="1" spc="-3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Problem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will see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example where </a:t>
            </a:r>
            <a:r>
              <a:rPr sz="1069" spc="5" dirty="0">
                <a:latin typeface="Times New Roman"/>
                <a:cs typeface="Times New Roman"/>
              </a:rPr>
              <a:t>circular link </a:t>
            </a:r>
            <a:r>
              <a:rPr sz="1069" dirty="0">
                <a:latin typeface="Times New Roman"/>
                <a:cs typeface="Times New Roman"/>
              </a:rPr>
              <a:t>list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very useful. 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Josephus  </a:t>
            </a:r>
            <a:r>
              <a:rPr sz="1069" spc="5" dirty="0">
                <a:latin typeface="Times New Roman"/>
                <a:cs typeface="Times New Roman"/>
              </a:rPr>
              <a:t>Problem. Consider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10 persons. </a:t>
            </a:r>
            <a:r>
              <a:rPr sz="1069" spc="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would </a:t>
            </a:r>
            <a:r>
              <a:rPr sz="1069" spc="5" dirty="0">
                <a:latin typeface="Times New Roman"/>
                <a:cs typeface="Times New Roman"/>
              </a:rPr>
              <a:t>like to choose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leader. </a:t>
            </a:r>
            <a:r>
              <a:rPr sz="1069" spc="15" dirty="0">
                <a:latin typeface="Times New Roman"/>
                <a:cs typeface="Times New Roman"/>
              </a:rPr>
              <a:t>The way  </a:t>
            </a:r>
            <a:r>
              <a:rPr sz="1069" spc="10" dirty="0">
                <a:latin typeface="Times New Roman"/>
                <a:cs typeface="Times New Roman"/>
              </a:rPr>
              <a:t>they decide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5" dirty="0">
                <a:latin typeface="Times New Roman"/>
                <a:cs typeface="Times New Roman"/>
              </a:rPr>
              <a:t>10 </a:t>
            </a:r>
            <a:r>
              <a:rPr sz="1069" spc="5" dirty="0">
                <a:latin typeface="Times New Roman"/>
                <a:cs typeface="Times New Roman"/>
              </a:rPr>
              <a:t>sit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circle.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a count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person 1 and go in  clockwise </a:t>
            </a:r>
            <a:r>
              <a:rPr sz="1069" spc="5" dirty="0">
                <a:latin typeface="Times New Roman"/>
                <a:cs typeface="Times New Roman"/>
              </a:rPr>
              <a:t>direction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skip 3. Person </a:t>
            </a:r>
            <a:r>
              <a:rPr sz="1069" spc="10" dirty="0">
                <a:latin typeface="Times New Roman"/>
                <a:cs typeface="Times New Roman"/>
              </a:rPr>
              <a:t>4 reached </a:t>
            </a:r>
            <a:r>
              <a:rPr sz="1069" spc="5" dirty="0">
                <a:latin typeface="Times New Roman"/>
                <a:cs typeface="Times New Roman"/>
              </a:rPr>
              <a:t>is eliminated. </a:t>
            </a:r>
            <a:r>
              <a:rPr sz="1069" spc="10" dirty="0">
                <a:latin typeface="Times New Roman"/>
                <a:cs typeface="Times New Roman"/>
              </a:rPr>
              <a:t>The count </a:t>
            </a:r>
            <a:r>
              <a:rPr sz="1069" spc="5" dirty="0">
                <a:latin typeface="Times New Roman"/>
                <a:cs typeface="Times New Roman"/>
              </a:rPr>
              <a:t>starts </a:t>
            </a:r>
            <a:r>
              <a:rPr sz="1069" spc="10" dirty="0">
                <a:latin typeface="Times New Roman"/>
                <a:cs typeface="Times New Roman"/>
              </a:rPr>
              <a:t>with  </a:t>
            </a:r>
            <a:r>
              <a:rPr sz="1069" spc="5" dirty="0">
                <a:latin typeface="Times New Roman"/>
                <a:cs typeface="Times New Roman"/>
              </a:rPr>
              <a:t>the fifth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person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is the fourth in count. </a:t>
            </a:r>
            <a:r>
              <a:rPr sz="1069" spc="10" dirty="0">
                <a:latin typeface="Times New Roman"/>
                <a:cs typeface="Times New Roman"/>
              </a:rPr>
              <a:t>Eventually, a </a:t>
            </a:r>
            <a:r>
              <a:rPr sz="1069" spc="5" dirty="0">
                <a:latin typeface="Times New Roman"/>
                <a:cs typeface="Times New Roman"/>
              </a:rPr>
              <a:t>single </a:t>
            </a:r>
            <a:r>
              <a:rPr sz="1069" spc="10" dirty="0">
                <a:latin typeface="Times New Roman"/>
                <a:cs typeface="Times New Roman"/>
              </a:rPr>
              <a:t>person  remains.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might ask </a:t>
            </a:r>
            <a:r>
              <a:rPr sz="1069" spc="15" dirty="0">
                <a:latin typeface="Times New Roman"/>
                <a:cs typeface="Times New Roman"/>
              </a:rPr>
              <a:t>why </a:t>
            </a:r>
            <a:r>
              <a:rPr sz="1069" spc="10" dirty="0">
                <a:latin typeface="Times New Roman"/>
                <a:cs typeface="Times New Roman"/>
              </a:rPr>
              <a:t>someone has </a:t>
            </a:r>
            <a:r>
              <a:rPr sz="1069" spc="5" dirty="0">
                <a:latin typeface="Times New Roman"/>
                <a:cs typeface="Times New Roman"/>
              </a:rPr>
              <a:t>to choose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leader in this </a:t>
            </a:r>
            <a:r>
              <a:rPr sz="1069" spc="15" dirty="0">
                <a:latin typeface="Times New Roman"/>
                <a:cs typeface="Times New Roman"/>
              </a:rPr>
              <a:t>way. </a:t>
            </a:r>
            <a:r>
              <a:rPr sz="1069" spc="5" dirty="0">
                <a:latin typeface="Times New Roman"/>
                <a:cs typeface="Times New Roman"/>
              </a:rPr>
              <a:t>There are </a:t>
            </a:r>
            <a:r>
              <a:rPr sz="1069" spc="10" dirty="0">
                <a:latin typeface="Times New Roman"/>
                <a:cs typeface="Times New Roman"/>
              </a:rPr>
              <a:t>some  </a:t>
            </a:r>
            <a:r>
              <a:rPr sz="1069" spc="5" dirty="0">
                <a:latin typeface="Times New Roman"/>
                <a:cs typeface="Times New Roman"/>
              </a:rPr>
              <a:t>historical stories </a:t>
            </a:r>
            <a:r>
              <a:rPr sz="1069" spc="10" dirty="0">
                <a:latin typeface="Times New Roman"/>
                <a:cs typeface="Times New Roman"/>
              </a:rPr>
              <a:t>attached to </a:t>
            </a:r>
            <a:r>
              <a:rPr sz="1069" spc="5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This problem </a:t>
            </a:r>
            <a:r>
              <a:rPr sz="1069" spc="5" dirty="0">
                <a:latin typeface="Times New Roman"/>
                <a:cs typeface="Times New Roman"/>
              </a:rPr>
              <a:t>is also studied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mathematics. </a:t>
            </a:r>
            <a:r>
              <a:rPr sz="1069" spc="10" dirty="0">
                <a:latin typeface="Times New Roman"/>
                <a:cs typeface="Times New Roman"/>
              </a:rPr>
              <a:t>Let’s see  </a:t>
            </a:r>
            <a:r>
              <a:rPr sz="1069" spc="5" dirty="0">
                <a:latin typeface="Times New Roman"/>
                <a:cs typeface="Times New Roman"/>
              </a:rPr>
              <a:t>its pictorial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view.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361">
              <a:latin typeface="Times New Roman"/>
              <a:cs typeface="Times New Roman"/>
            </a:endParaRPr>
          </a:p>
          <a:p>
            <a:pPr marL="95689"/>
            <a:r>
              <a:rPr sz="1069" spc="10" dirty="0">
                <a:latin typeface="Times New Roman"/>
                <a:cs typeface="Times New Roman"/>
              </a:rPr>
              <a:t>N=10,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M=3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72273" y="3406458"/>
            <a:ext cx="314237" cy="313619"/>
          </a:xfrm>
          <a:custGeom>
            <a:avLst/>
            <a:gdLst/>
            <a:ahLst/>
            <a:cxnLst/>
            <a:rect l="l" t="t" r="r" b="b"/>
            <a:pathLst>
              <a:path w="323214" h="322579">
                <a:moveTo>
                  <a:pt x="161543" y="0"/>
                </a:moveTo>
                <a:lnTo>
                  <a:pt x="118621" y="5774"/>
                </a:lnTo>
                <a:lnTo>
                  <a:pt x="80038" y="22069"/>
                </a:lnTo>
                <a:lnTo>
                  <a:pt x="47339" y="47339"/>
                </a:lnTo>
                <a:lnTo>
                  <a:pt x="22069" y="80038"/>
                </a:lnTo>
                <a:lnTo>
                  <a:pt x="5774" y="118621"/>
                </a:lnTo>
                <a:lnTo>
                  <a:pt x="0" y="161544"/>
                </a:lnTo>
                <a:lnTo>
                  <a:pt x="5774" y="204410"/>
                </a:lnTo>
                <a:lnTo>
                  <a:pt x="22069" y="242852"/>
                </a:lnTo>
                <a:lnTo>
                  <a:pt x="47339" y="275367"/>
                </a:lnTo>
                <a:lnTo>
                  <a:pt x="80038" y="300453"/>
                </a:lnTo>
                <a:lnTo>
                  <a:pt x="118621" y="316607"/>
                </a:lnTo>
                <a:lnTo>
                  <a:pt x="161543" y="322325"/>
                </a:lnTo>
                <a:lnTo>
                  <a:pt x="204466" y="316607"/>
                </a:lnTo>
                <a:lnTo>
                  <a:pt x="243049" y="300453"/>
                </a:lnTo>
                <a:lnTo>
                  <a:pt x="275748" y="275367"/>
                </a:lnTo>
                <a:lnTo>
                  <a:pt x="301018" y="242852"/>
                </a:lnTo>
                <a:lnTo>
                  <a:pt x="317313" y="204410"/>
                </a:lnTo>
                <a:lnTo>
                  <a:pt x="323088" y="161544"/>
                </a:lnTo>
                <a:lnTo>
                  <a:pt x="317313" y="118621"/>
                </a:lnTo>
                <a:lnTo>
                  <a:pt x="301018" y="80038"/>
                </a:lnTo>
                <a:lnTo>
                  <a:pt x="275748" y="47339"/>
                </a:lnTo>
                <a:lnTo>
                  <a:pt x="243049" y="22069"/>
                </a:lnTo>
                <a:lnTo>
                  <a:pt x="204466" y="5774"/>
                </a:lnTo>
                <a:lnTo>
                  <a:pt x="16154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3444381" y="344176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90843" y="3719829"/>
            <a:ext cx="313619" cy="314237"/>
          </a:xfrm>
          <a:custGeom>
            <a:avLst/>
            <a:gdLst/>
            <a:ahLst/>
            <a:cxnLst/>
            <a:rect l="l" t="t" r="r" b="b"/>
            <a:pathLst>
              <a:path w="322579" h="323214">
                <a:moveTo>
                  <a:pt x="161544" y="0"/>
                </a:moveTo>
                <a:lnTo>
                  <a:pt x="118621" y="5774"/>
                </a:lnTo>
                <a:lnTo>
                  <a:pt x="80038" y="22069"/>
                </a:lnTo>
                <a:lnTo>
                  <a:pt x="47339" y="47339"/>
                </a:lnTo>
                <a:lnTo>
                  <a:pt x="22069" y="80038"/>
                </a:lnTo>
                <a:lnTo>
                  <a:pt x="5774" y="118621"/>
                </a:lnTo>
                <a:lnTo>
                  <a:pt x="0" y="161544"/>
                </a:lnTo>
                <a:lnTo>
                  <a:pt x="5774" y="204466"/>
                </a:lnTo>
                <a:lnTo>
                  <a:pt x="22069" y="243049"/>
                </a:lnTo>
                <a:lnTo>
                  <a:pt x="47339" y="275748"/>
                </a:lnTo>
                <a:lnTo>
                  <a:pt x="80038" y="301018"/>
                </a:lnTo>
                <a:lnTo>
                  <a:pt x="118621" y="317313"/>
                </a:lnTo>
                <a:lnTo>
                  <a:pt x="161544" y="323088"/>
                </a:lnTo>
                <a:lnTo>
                  <a:pt x="204410" y="317313"/>
                </a:lnTo>
                <a:lnTo>
                  <a:pt x="242852" y="301018"/>
                </a:lnTo>
                <a:lnTo>
                  <a:pt x="275367" y="275748"/>
                </a:lnTo>
                <a:lnTo>
                  <a:pt x="300453" y="243049"/>
                </a:lnTo>
                <a:lnTo>
                  <a:pt x="316607" y="204466"/>
                </a:lnTo>
                <a:lnTo>
                  <a:pt x="322325" y="161544"/>
                </a:lnTo>
                <a:lnTo>
                  <a:pt x="316607" y="118621"/>
                </a:lnTo>
                <a:lnTo>
                  <a:pt x="300453" y="80038"/>
                </a:lnTo>
                <a:lnTo>
                  <a:pt x="275367" y="47339"/>
                </a:lnTo>
                <a:lnTo>
                  <a:pt x="242852" y="22069"/>
                </a:lnTo>
                <a:lnTo>
                  <a:pt x="204410" y="5774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3862211" y="375588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95302" y="4138401"/>
            <a:ext cx="313619" cy="313619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161543" y="0"/>
                </a:moveTo>
                <a:lnTo>
                  <a:pt x="118621" y="5774"/>
                </a:lnTo>
                <a:lnTo>
                  <a:pt x="80038" y="22069"/>
                </a:lnTo>
                <a:lnTo>
                  <a:pt x="47339" y="47339"/>
                </a:lnTo>
                <a:lnTo>
                  <a:pt x="22069" y="80038"/>
                </a:lnTo>
                <a:lnTo>
                  <a:pt x="5774" y="118621"/>
                </a:lnTo>
                <a:lnTo>
                  <a:pt x="0" y="161544"/>
                </a:lnTo>
                <a:lnTo>
                  <a:pt x="5774" y="204410"/>
                </a:lnTo>
                <a:lnTo>
                  <a:pt x="22069" y="242852"/>
                </a:lnTo>
                <a:lnTo>
                  <a:pt x="47339" y="275367"/>
                </a:lnTo>
                <a:lnTo>
                  <a:pt x="80038" y="300453"/>
                </a:lnTo>
                <a:lnTo>
                  <a:pt x="118621" y="316607"/>
                </a:lnTo>
                <a:lnTo>
                  <a:pt x="161543" y="322325"/>
                </a:lnTo>
                <a:lnTo>
                  <a:pt x="204410" y="316607"/>
                </a:lnTo>
                <a:lnTo>
                  <a:pt x="242852" y="300453"/>
                </a:lnTo>
                <a:lnTo>
                  <a:pt x="275367" y="275367"/>
                </a:lnTo>
                <a:lnTo>
                  <a:pt x="300453" y="242852"/>
                </a:lnTo>
                <a:lnTo>
                  <a:pt x="316607" y="204410"/>
                </a:lnTo>
                <a:lnTo>
                  <a:pt x="322325" y="161544"/>
                </a:lnTo>
                <a:lnTo>
                  <a:pt x="316607" y="118621"/>
                </a:lnTo>
                <a:lnTo>
                  <a:pt x="300453" y="80038"/>
                </a:lnTo>
                <a:lnTo>
                  <a:pt x="275367" y="47339"/>
                </a:lnTo>
                <a:lnTo>
                  <a:pt x="242852" y="22069"/>
                </a:lnTo>
                <a:lnTo>
                  <a:pt x="204410" y="5774"/>
                </a:lnTo>
                <a:lnTo>
                  <a:pt x="16154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4001487" y="417371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90843" y="4556231"/>
            <a:ext cx="313619" cy="314237"/>
          </a:xfrm>
          <a:custGeom>
            <a:avLst/>
            <a:gdLst/>
            <a:ahLst/>
            <a:cxnLst/>
            <a:rect l="l" t="t" r="r" b="b"/>
            <a:pathLst>
              <a:path w="322579" h="323214">
                <a:moveTo>
                  <a:pt x="161544" y="0"/>
                </a:moveTo>
                <a:lnTo>
                  <a:pt x="118621" y="5774"/>
                </a:lnTo>
                <a:lnTo>
                  <a:pt x="80038" y="22069"/>
                </a:lnTo>
                <a:lnTo>
                  <a:pt x="47339" y="47339"/>
                </a:lnTo>
                <a:lnTo>
                  <a:pt x="22069" y="80038"/>
                </a:lnTo>
                <a:lnTo>
                  <a:pt x="5774" y="118621"/>
                </a:lnTo>
                <a:lnTo>
                  <a:pt x="0" y="161543"/>
                </a:lnTo>
                <a:lnTo>
                  <a:pt x="5774" y="204466"/>
                </a:lnTo>
                <a:lnTo>
                  <a:pt x="22069" y="243049"/>
                </a:lnTo>
                <a:lnTo>
                  <a:pt x="47339" y="275748"/>
                </a:lnTo>
                <a:lnTo>
                  <a:pt x="80038" y="301018"/>
                </a:lnTo>
                <a:lnTo>
                  <a:pt x="118621" y="317313"/>
                </a:lnTo>
                <a:lnTo>
                  <a:pt x="161544" y="323088"/>
                </a:lnTo>
                <a:lnTo>
                  <a:pt x="204410" y="317313"/>
                </a:lnTo>
                <a:lnTo>
                  <a:pt x="242852" y="301018"/>
                </a:lnTo>
                <a:lnTo>
                  <a:pt x="275367" y="275748"/>
                </a:lnTo>
                <a:lnTo>
                  <a:pt x="300453" y="243049"/>
                </a:lnTo>
                <a:lnTo>
                  <a:pt x="316607" y="204466"/>
                </a:lnTo>
                <a:lnTo>
                  <a:pt x="322325" y="161543"/>
                </a:lnTo>
                <a:lnTo>
                  <a:pt x="316607" y="118621"/>
                </a:lnTo>
                <a:lnTo>
                  <a:pt x="300453" y="80038"/>
                </a:lnTo>
                <a:lnTo>
                  <a:pt x="275367" y="47339"/>
                </a:lnTo>
                <a:lnTo>
                  <a:pt x="242852" y="22069"/>
                </a:lnTo>
                <a:lnTo>
                  <a:pt x="204410" y="5774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3966669" y="459228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477472" y="4870344"/>
            <a:ext cx="313619" cy="313619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160782" y="0"/>
                </a:moveTo>
                <a:lnTo>
                  <a:pt x="109825" y="8235"/>
                </a:lnTo>
                <a:lnTo>
                  <a:pt x="65672" y="31138"/>
                </a:lnTo>
                <a:lnTo>
                  <a:pt x="30918" y="66001"/>
                </a:lnTo>
                <a:lnTo>
                  <a:pt x="8162" y="110118"/>
                </a:lnTo>
                <a:lnTo>
                  <a:pt x="0" y="160781"/>
                </a:lnTo>
                <a:lnTo>
                  <a:pt x="5718" y="203704"/>
                </a:lnTo>
                <a:lnTo>
                  <a:pt x="21872" y="242287"/>
                </a:lnTo>
                <a:lnTo>
                  <a:pt x="46958" y="274986"/>
                </a:lnTo>
                <a:lnTo>
                  <a:pt x="79473" y="300256"/>
                </a:lnTo>
                <a:lnTo>
                  <a:pt x="117915" y="316551"/>
                </a:lnTo>
                <a:lnTo>
                  <a:pt x="160782" y="322325"/>
                </a:lnTo>
                <a:lnTo>
                  <a:pt x="203704" y="316551"/>
                </a:lnTo>
                <a:lnTo>
                  <a:pt x="242287" y="300256"/>
                </a:lnTo>
                <a:lnTo>
                  <a:pt x="274986" y="274986"/>
                </a:lnTo>
                <a:lnTo>
                  <a:pt x="300256" y="242287"/>
                </a:lnTo>
                <a:lnTo>
                  <a:pt x="316551" y="203704"/>
                </a:lnTo>
                <a:lnTo>
                  <a:pt x="322325" y="160781"/>
                </a:lnTo>
                <a:lnTo>
                  <a:pt x="316551" y="118180"/>
                </a:lnTo>
                <a:lnTo>
                  <a:pt x="300256" y="79812"/>
                </a:lnTo>
                <a:lnTo>
                  <a:pt x="274986" y="47243"/>
                </a:lnTo>
                <a:lnTo>
                  <a:pt x="242287" y="22041"/>
                </a:lnTo>
                <a:lnTo>
                  <a:pt x="203704" y="5771"/>
                </a:lnTo>
                <a:lnTo>
                  <a:pt x="16078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3548839" y="490565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58901" y="4870344"/>
            <a:ext cx="313619" cy="313619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161543" y="0"/>
                </a:moveTo>
                <a:lnTo>
                  <a:pt x="118621" y="5771"/>
                </a:lnTo>
                <a:lnTo>
                  <a:pt x="80038" y="22041"/>
                </a:lnTo>
                <a:lnTo>
                  <a:pt x="47339" y="47243"/>
                </a:lnTo>
                <a:lnTo>
                  <a:pt x="22069" y="79812"/>
                </a:lnTo>
                <a:lnTo>
                  <a:pt x="5774" y="118180"/>
                </a:lnTo>
                <a:lnTo>
                  <a:pt x="0" y="160781"/>
                </a:lnTo>
                <a:lnTo>
                  <a:pt x="5774" y="203704"/>
                </a:lnTo>
                <a:lnTo>
                  <a:pt x="22069" y="242287"/>
                </a:lnTo>
                <a:lnTo>
                  <a:pt x="47339" y="274986"/>
                </a:lnTo>
                <a:lnTo>
                  <a:pt x="80038" y="300256"/>
                </a:lnTo>
                <a:lnTo>
                  <a:pt x="118621" y="316551"/>
                </a:lnTo>
                <a:lnTo>
                  <a:pt x="161543" y="322325"/>
                </a:lnTo>
                <a:lnTo>
                  <a:pt x="204410" y="316551"/>
                </a:lnTo>
                <a:lnTo>
                  <a:pt x="242852" y="300256"/>
                </a:lnTo>
                <a:lnTo>
                  <a:pt x="275367" y="274986"/>
                </a:lnTo>
                <a:lnTo>
                  <a:pt x="300453" y="242287"/>
                </a:lnTo>
                <a:lnTo>
                  <a:pt x="316607" y="203704"/>
                </a:lnTo>
                <a:lnTo>
                  <a:pt x="322325" y="160781"/>
                </a:lnTo>
                <a:lnTo>
                  <a:pt x="314163" y="110118"/>
                </a:lnTo>
                <a:lnTo>
                  <a:pt x="291407" y="66001"/>
                </a:lnTo>
                <a:lnTo>
                  <a:pt x="256653" y="31138"/>
                </a:lnTo>
                <a:lnTo>
                  <a:pt x="212500" y="8235"/>
                </a:lnTo>
                <a:lnTo>
                  <a:pt x="16154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3130268" y="490565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41070" y="4661429"/>
            <a:ext cx="313619" cy="313619"/>
          </a:xfrm>
          <a:custGeom>
            <a:avLst/>
            <a:gdLst/>
            <a:ahLst/>
            <a:cxnLst/>
            <a:rect l="l" t="t" r="r" b="b"/>
            <a:pathLst>
              <a:path w="322580" h="322579">
                <a:moveTo>
                  <a:pt x="160781" y="0"/>
                </a:moveTo>
                <a:lnTo>
                  <a:pt x="117915" y="5718"/>
                </a:lnTo>
                <a:lnTo>
                  <a:pt x="79473" y="21872"/>
                </a:lnTo>
                <a:lnTo>
                  <a:pt x="46958" y="46958"/>
                </a:lnTo>
                <a:lnTo>
                  <a:pt x="21872" y="79473"/>
                </a:lnTo>
                <a:lnTo>
                  <a:pt x="5718" y="117915"/>
                </a:lnTo>
                <a:lnTo>
                  <a:pt x="0" y="160782"/>
                </a:lnTo>
                <a:lnTo>
                  <a:pt x="5718" y="203704"/>
                </a:lnTo>
                <a:lnTo>
                  <a:pt x="21872" y="242287"/>
                </a:lnTo>
                <a:lnTo>
                  <a:pt x="46958" y="274986"/>
                </a:lnTo>
                <a:lnTo>
                  <a:pt x="79473" y="300256"/>
                </a:lnTo>
                <a:lnTo>
                  <a:pt x="117915" y="316551"/>
                </a:lnTo>
                <a:lnTo>
                  <a:pt x="160781" y="322325"/>
                </a:lnTo>
                <a:lnTo>
                  <a:pt x="203704" y="316551"/>
                </a:lnTo>
                <a:lnTo>
                  <a:pt x="242287" y="300256"/>
                </a:lnTo>
                <a:lnTo>
                  <a:pt x="274986" y="274986"/>
                </a:lnTo>
                <a:lnTo>
                  <a:pt x="300256" y="242287"/>
                </a:lnTo>
                <a:lnTo>
                  <a:pt x="316551" y="203704"/>
                </a:lnTo>
                <a:lnTo>
                  <a:pt x="322325" y="160782"/>
                </a:lnTo>
                <a:lnTo>
                  <a:pt x="316551" y="117915"/>
                </a:lnTo>
                <a:lnTo>
                  <a:pt x="300256" y="79473"/>
                </a:lnTo>
                <a:lnTo>
                  <a:pt x="274986" y="46958"/>
                </a:lnTo>
                <a:lnTo>
                  <a:pt x="242287" y="21872"/>
                </a:lnTo>
                <a:lnTo>
                  <a:pt x="203704" y="5718"/>
                </a:lnTo>
                <a:lnTo>
                  <a:pt x="1607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2712437" y="4696741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431414" y="4242859"/>
            <a:ext cx="314237" cy="313619"/>
          </a:xfrm>
          <a:custGeom>
            <a:avLst/>
            <a:gdLst/>
            <a:ahLst/>
            <a:cxnLst/>
            <a:rect l="l" t="t" r="r" b="b"/>
            <a:pathLst>
              <a:path w="323214" h="322579">
                <a:moveTo>
                  <a:pt x="161544" y="0"/>
                </a:moveTo>
                <a:lnTo>
                  <a:pt x="118621" y="5774"/>
                </a:lnTo>
                <a:lnTo>
                  <a:pt x="80038" y="22069"/>
                </a:lnTo>
                <a:lnTo>
                  <a:pt x="47339" y="47339"/>
                </a:lnTo>
                <a:lnTo>
                  <a:pt x="22069" y="80038"/>
                </a:lnTo>
                <a:lnTo>
                  <a:pt x="5774" y="118621"/>
                </a:lnTo>
                <a:lnTo>
                  <a:pt x="0" y="161543"/>
                </a:lnTo>
                <a:lnTo>
                  <a:pt x="5774" y="204410"/>
                </a:lnTo>
                <a:lnTo>
                  <a:pt x="22069" y="242852"/>
                </a:lnTo>
                <a:lnTo>
                  <a:pt x="47339" y="275367"/>
                </a:lnTo>
                <a:lnTo>
                  <a:pt x="80038" y="300453"/>
                </a:lnTo>
                <a:lnTo>
                  <a:pt x="118621" y="316607"/>
                </a:lnTo>
                <a:lnTo>
                  <a:pt x="161544" y="322325"/>
                </a:lnTo>
                <a:lnTo>
                  <a:pt x="204466" y="316607"/>
                </a:lnTo>
                <a:lnTo>
                  <a:pt x="243049" y="300453"/>
                </a:lnTo>
                <a:lnTo>
                  <a:pt x="275748" y="275367"/>
                </a:lnTo>
                <a:lnTo>
                  <a:pt x="301018" y="242852"/>
                </a:lnTo>
                <a:lnTo>
                  <a:pt x="317313" y="204410"/>
                </a:lnTo>
                <a:lnTo>
                  <a:pt x="323088" y="161543"/>
                </a:lnTo>
                <a:lnTo>
                  <a:pt x="317313" y="118621"/>
                </a:lnTo>
                <a:lnTo>
                  <a:pt x="301018" y="80038"/>
                </a:lnTo>
                <a:lnTo>
                  <a:pt x="275748" y="47339"/>
                </a:lnTo>
                <a:lnTo>
                  <a:pt x="243049" y="22069"/>
                </a:lnTo>
                <a:lnTo>
                  <a:pt x="204466" y="5774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2503522" y="427817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536614" y="3825029"/>
            <a:ext cx="313619" cy="313619"/>
          </a:xfrm>
          <a:custGeom>
            <a:avLst/>
            <a:gdLst/>
            <a:ahLst/>
            <a:cxnLst/>
            <a:rect l="l" t="t" r="r" b="b"/>
            <a:pathLst>
              <a:path w="322580" h="322579">
                <a:moveTo>
                  <a:pt x="160781" y="0"/>
                </a:moveTo>
                <a:lnTo>
                  <a:pt x="117915" y="5718"/>
                </a:lnTo>
                <a:lnTo>
                  <a:pt x="79473" y="21872"/>
                </a:lnTo>
                <a:lnTo>
                  <a:pt x="46958" y="46958"/>
                </a:lnTo>
                <a:lnTo>
                  <a:pt x="21872" y="79473"/>
                </a:lnTo>
                <a:lnTo>
                  <a:pt x="5718" y="117915"/>
                </a:lnTo>
                <a:lnTo>
                  <a:pt x="0" y="160782"/>
                </a:lnTo>
                <a:lnTo>
                  <a:pt x="5718" y="203704"/>
                </a:lnTo>
                <a:lnTo>
                  <a:pt x="21872" y="242287"/>
                </a:lnTo>
                <a:lnTo>
                  <a:pt x="46958" y="274986"/>
                </a:lnTo>
                <a:lnTo>
                  <a:pt x="79473" y="300256"/>
                </a:lnTo>
                <a:lnTo>
                  <a:pt x="117915" y="316551"/>
                </a:lnTo>
                <a:lnTo>
                  <a:pt x="160781" y="322325"/>
                </a:lnTo>
                <a:lnTo>
                  <a:pt x="203704" y="316551"/>
                </a:lnTo>
                <a:lnTo>
                  <a:pt x="242287" y="300256"/>
                </a:lnTo>
                <a:lnTo>
                  <a:pt x="274986" y="274986"/>
                </a:lnTo>
                <a:lnTo>
                  <a:pt x="300256" y="242287"/>
                </a:lnTo>
                <a:lnTo>
                  <a:pt x="316551" y="203704"/>
                </a:lnTo>
                <a:lnTo>
                  <a:pt x="322325" y="160782"/>
                </a:lnTo>
                <a:lnTo>
                  <a:pt x="316551" y="117915"/>
                </a:lnTo>
                <a:lnTo>
                  <a:pt x="300256" y="79473"/>
                </a:lnTo>
                <a:lnTo>
                  <a:pt x="274986" y="46958"/>
                </a:lnTo>
                <a:lnTo>
                  <a:pt x="242287" y="21872"/>
                </a:lnTo>
                <a:lnTo>
                  <a:pt x="203704" y="5718"/>
                </a:lnTo>
                <a:lnTo>
                  <a:pt x="1607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2607981" y="386034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21353" y="3542524"/>
            <a:ext cx="8334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49986" y="3510915"/>
            <a:ext cx="313619" cy="314237"/>
          </a:xfrm>
          <a:custGeom>
            <a:avLst/>
            <a:gdLst/>
            <a:ahLst/>
            <a:cxnLst/>
            <a:rect l="l" t="t" r="r" b="b"/>
            <a:pathLst>
              <a:path w="322579" h="323214">
                <a:moveTo>
                  <a:pt x="161544" y="0"/>
                </a:moveTo>
                <a:lnTo>
                  <a:pt x="118621" y="5774"/>
                </a:lnTo>
                <a:lnTo>
                  <a:pt x="80038" y="22069"/>
                </a:lnTo>
                <a:lnTo>
                  <a:pt x="47339" y="47339"/>
                </a:lnTo>
                <a:lnTo>
                  <a:pt x="22069" y="80038"/>
                </a:lnTo>
                <a:lnTo>
                  <a:pt x="5774" y="118621"/>
                </a:lnTo>
                <a:lnTo>
                  <a:pt x="0" y="161543"/>
                </a:lnTo>
                <a:lnTo>
                  <a:pt x="5774" y="204466"/>
                </a:lnTo>
                <a:lnTo>
                  <a:pt x="22069" y="243049"/>
                </a:lnTo>
                <a:lnTo>
                  <a:pt x="47339" y="275748"/>
                </a:lnTo>
                <a:lnTo>
                  <a:pt x="80038" y="301018"/>
                </a:lnTo>
                <a:lnTo>
                  <a:pt x="118621" y="317313"/>
                </a:lnTo>
                <a:lnTo>
                  <a:pt x="161544" y="323087"/>
                </a:lnTo>
                <a:lnTo>
                  <a:pt x="204145" y="317313"/>
                </a:lnTo>
                <a:lnTo>
                  <a:pt x="242513" y="301018"/>
                </a:lnTo>
                <a:lnTo>
                  <a:pt x="275081" y="275748"/>
                </a:lnTo>
                <a:lnTo>
                  <a:pt x="300284" y="243049"/>
                </a:lnTo>
                <a:lnTo>
                  <a:pt x="316554" y="204466"/>
                </a:lnTo>
                <a:lnTo>
                  <a:pt x="322325" y="161543"/>
                </a:lnTo>
                <a:lnTo>
                  <a:pt x="316554" y="118621"/>
                </a:lnTo>
                <a:lnTo>
                  <a:pt x="300284" y="80038"/>
                </a:lnTo>
                <a:lnTo>
                  <a:pt x="275081" y="47339"/>
                </a:lnTo>
                <a:lnTo>
                  <a:pt x="242513" y="22069"/>
                </a:lnTo>
                <a:lnTo>
                  <a:pt x="204145" y="5774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4668237" y="6282184"/>
            <a:ext cx="635882" cy="440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653" marR="4939" indent="-217923">
              <a:lnSpc>
                <a:spcPct val="133600"/>
              </a:lnSpc>
            </a:pPr>
            <a:r>
              <a:rPr sz="1069" spc="5" dirty="0">
                <a:latin typeface="Times New Roman"/>
                <a:cs typeface="Times New Roman"/>
              </a:rPr>
              <a:t>El</a:t>
            </a:r>
            <a:r>
              <a:rPr sz="1069" spc="15" dirty="0">
                <a:latin typeface="Times New Roman"/>
                <a:cs typeface="Times New Roman"/>
              </a:rPr>
              <a:t>i</a:t>
            </a:r>
            <a:r>
              <a:rPr sz="1069" spc="5" dirty="0">
                <a:latin typeface="Times New Roman"/>
                <a:cs typeface="Times New Roman"/>
              </a:rPr>
              <a:t>mi</a:t>
            </a:r>
            <a:r>
              <a:rPr sz="1069" spc="15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ated  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40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658289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6261" y="4165070"/>
            <a:ext cx="1313744" cy="1361281"/>
          </a:xfrm>
          <a:custGeom>
            <a:avLst/>
            <a:gdLst/>
            <a:ahLst/>
            <a:cxnLst/>
            <a:rect l="l" t="t" r="r" b="b"/>
            <a:pathLst>
              <a:path w="1351279" h="1400175">
                <a:moveTo>
                  <a:pt x="675132" y="0"/>
                </a:moveTo>
                <a:lnTo>
                  <a:pt x="628936" y="1613"/>
                </a:lnTo>
                <a:lnTo>
                  <a:pt x="583572" y="6385"/>
                </a:lnTo>
                <a:lnTo>
                  <a:pt x="539140" y="14211"/>
                </a:lnTo>
                <a:lnTo>
                  <a:pt x="495740" y="24987"/>
                </a:lnTo>
                <a:lnTo>
                  <a:pt x="453475" y="38608"/>
                </a:lnTo>
                <a:lnTo>
                  <a:pt x="412444" y="54971"/>
                </a:lnTo>
                <a:lnTo>
                  <a:pt x="372748" y="73971"/>
                </a:lnTo>
                <a:lnTo>
                  <a:pt x="334489" y="95504"/>
                </a:lnTo>
                <a:lnTo>
                  <a:pt x="297767" y="119465"/>
                </a:lnTo>
                <a:lnTo>
                  <a:pt x="262684" y="145752"/>
                </a:lnTo>
                <a:lnTo>
                  <a:pt x="229339" y="174259"/>
                </a:lnTo>
                <a:lnTo>
                  <a:pt x="197834" y="204882"/>
                </a:lnTo>
                <a:lnTo>
                  <a:pt x="168269" y="237518"/>
                </a:lnTo>
                <a:lnTo>
                  <a:pt x="140747" y="272061"/>
                </a:lnTo>
                <a:lnTo>
                  <a:pt x="115367" y="308409"/>
                </a:lnTo>
                <a:lnTo>
                  <a:pt x="92230" y="346455"/>
                </a:lnTo>
                <a:lnTo>
                  <a:pt x="71437" y="386098"/>
                </a:lnTo>
                <a:lnTo>
                  <a:pt x="53089" y="427231"/>
                </a:lnTo>
                <a:lnTo>
                  <a:pt x="37288" y="469752"/>
                </a:lnTo>
                <a:lnTo>
                  <a:pt x="24133" y="513556"/>
                </a:lnTo>
                <a:lnTo>
                  <a:pt x="13726" y="558538"/>
                </a:lnTo>
                <a:lnTo>
                  <a:pt x="6167" y="604595"/>
                </a:lnTo>
                <a:lnTo>
                  <a:pt x="1558" y="651622"/>
                </a:lnTo>
                <a:lnTo>
                  <a:pt x="0" y="699515"/>
                </a:lnTo>
                <a:lnTo>
                  <a:pt x="1558" y="747500"/>
                </a:lnTo>
                <a:lnTo>
                  <a:pt x="6167" y="794611"/>
                </a:lnTo>
                <a:lnTo>
                  <a:pt x="13726" y="840744"/>
                </a:lnTo>
                <a:lnTo>
                  <a:pt x="24133" y="885796"/>
                </a:lnTo>
                <a:lnTo>
                  <a:pt x="37288" y="929663"/>
                </a:lnTo>
                <a:lnTo>
                  <a:pt x="53089" y="972240"/>
                </a:lnTo>
                <a:lnTo>
                  <a:pt x="71437" y="1013424"/>
                </a:lnTo>
                <a:lnTo>
                  <a:pt x="92230" y="1053112"/>
                </a:lnTo>
                <a:lnTo>
                  <a:pt x="115367" y="1091198"/>
                </a:lnTo>
                <a:lnTo>
                  <a:pt x="140747" y="1127580"/>
                </a:lnTo>
                <a:lnTo>
                  <a:pt x="168269" y="1162154"/>
                </a:lnTo>
                <a:lnTo>
                  <a:pt x="197834" y="1194815"/>
                </a:lnTo>
                <a:lnTo>
                  <a:pt x="229339" y="1225461"/>
                </a:lnTo>
                <a:lnTo>
                  <a:pt x="262684" y="1253986"/>
                </a:lnTo>
                <a:lnTo>
                  <a:pt x="297767" y="1280287"/>
                </a:lnTo>
                <a:lnTo>
                  <a:pt x="334489" y="1304261"/>
                </a:lnTo>
                <a:lnTo>
                  <a:pt x="372748" y="1325804"/>
                </a:lnTo>
                <a:lnTo>
                  <a:pt x="412444" y="1344810"/>
                </a:lnTo>
                <a:lnTo>
                  <a:pt x="453475" y="1361178"/>
                </a:lnTo>
                <a:lnTo>
                  <a:pt x="495740" y="1374803"/>
                </a:lnTo>
                <a:lnTo>
                  <a:pt x="539140" y="1385580"/>
                </a:lnTo>
                <a:lnTo>
                  <a:pt x="583572" y="1393407"/>
                </a:lnTo>
                <a:lnTo>
                  <a:pt x="628936" y="1398180"/>
                </a:lnTo>
                <a:lnTo>
                  <a:pt x="675132" y="1399793"/>
                </a:lnTo>
                <a:lnTo>
                  <a:pt x="721418" y="1398180"/>
                </a:lnTo>
                <a:lnTo>
                  <a:pt x="766866" y="1393407"/>
                </a:lnTo>
                <a:lnTo>
                  <a:pt x="811375" y="1385580"/>
                </a:lnTo>
                <a:lnTo>
                  <a:pt x="854844" y="1374803"/>
                </a:lnTo>
                <a:lnTo>
                  <a:pt x="897172" y="1361178"/>
                </a:lnTo>
                <a:lnTo>
                  <a:pt x="938260" y="1344810"/>
                </a:lnTo>
                <a:lnTo>
                  <a:pt x="978006" y="1325804"/>
                </a:lnTo>
                <a:lnTo>
                  <a:pt x="1016310" y="1304261"/>
                </a:lnTo>
                <a:lnTo>
                  <a:pt x="1053072" y="1280287"/>
                </a:lnTo>
                <a:lnTo>
                  <a:pt x="1088190" y="1253986"/>
                </a:lnTo>
                <a:lnTo>
                  <a:pt x="1121565" y="1225461"/>
                </a:lnTo>
                <a:lnTo>
                  <a:pt x="1153096" y="1194815"/>
                </a:lnTo>
                <a:lnTo>
                  <a:pt x="1182682" y="1162154"/>
                </a:lnTo>
                <a:lnTo>
                  <a:pt x="1210223" y="1127580"/>
                </a:lnTo>
                <a:lnTo>
                  <a:pt x="1235618" y="1091198"/>
                </a:lnTo>
                <a:lnTo>
                  <a:pt x="1258767" y="1053112"/>
                </a:lnTo>
                <a:lnTo>
                  <a:pt x="1279569" y="1013424"/>
                </a:lnTo>
                <a:lnTo>
                  <a:pt x="1297924" y="972240"/>
                </a:lnTo>
                <a:lnTo>
                  <a:pt x="1313730" y="929663"/>
                </a:lnTo>
                <a:lnTo>
                  <a:pt x="1326888" y="885796"/>
                </a:lnTo>
                <a:lnTo>
                  <a:pt x="1337298" y="840744"/>
                </a:lnTo>
                <a:lnTo>
                  <a:pt x="1344857" y="794611"/>
                </a:lnTo>
                <a:lnTo>
                  <a:pt x="1349467" y="747500"/>
                </a:lnTo>
                <a:lnTo>
                  <a:pt x="1351026" y="699515"/>
                </a:lnTo>
                <a:lnTo>
                  <a:pt x="1349467" y="651622"/>
                </a:lnTo>
                <a:lnTo>
                  <a:pt x="1344857" y="604595"/>
                </a:lnTo>
                <a:lnTo>
                  <a:pt x="1337298" y="558538"/>
                </a:lnTo>
                <a:lnTo>
                  <a:pt x="1326888" y="513556"/>
                </a:lnTo>
                <a:lnTo>
                  <a:pt x="1313730" y="469752"/>
                </a:lnTo>
                <a:lnTo>
                  <a:pt x="1297924" y="427231"/>
                </a:lnTo>
                <a:lnTo>
                  <a:pt x="1279569" y="386098"/>
                </a:lnTo>
                <a:lnTo>
                  <a:pt x="1258767" y="346456"/>
                </a:lnTo>
                <a:lnTo>
                  <a:pt x="1235618" y="308409"/>
                </a:lnTo>
                <a:lnTo>
                  <a:pt x="1210223" y="272061"/>
                </a:lnTo>
                <a:lnTo>
                  <a:pt x="1182682" y="237518"/>
                </a:lnTo>
                <a:lnTo>
                  <a:pt x="1153096" y="204882"/>
                </a:lnTo>
                <a:lnTo>
                  <a:pt x="1121565" y="174259"/>
                </a:lnTo>
                <a:lnTo>
                  <a:pt x="1088190" y="145752"/>
                </a:lnTo>
                <a:lnTo>
                  <a:pt x="1053072" y="119465"/>
                </a:lnTo>
                <a:lnTo>
                  <a:pt x="1016310" y="95504"/>
                </a:lnTo>
                <a:lnTo>
                  <a:pt x="978006" y="73971"/>
                </a:lnTo>
                <a:lnTo>
                  <a:pt x="938260" y="54971"/>
                </a:lnTo>
                <a:lnTo>
                  <a:pt x="897172" y="38608"/>
                </a:lnTo>
                <a:lnTo>
                  <a:pt x="854844" y="24987"/>
                </a:lnTo>
                <a:lnTo>
                  <a:pt x="811375" y="14211"/>
                </a:lnTo>
                <a:lnTo>
                  <a:pt x="766866" y="6385"/>
                </a:lnTo>
                <a:lnTo>
                  <a:pt x="721418" y="1613"/>
                </a:lnTo>
                <a:lnTo>
                  <a:pt x="675132" y="0"/>
                </a:lnTo>
                <a:close/>
              </a:path>
            </a:pathLst>
          </a:custGeom>
          <a:ln w="26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435982" y="3830708"/>
            <a:ext cx="68650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N=10,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M=3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14676" y="3886517"/>
            <a:ext cx="313619" cy="313619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161544" y="0"/>
                </a:moveTo>
                <a:lnTo>
                  <a:pt x="118621" y="5718"/>
                </a:lnTo>
                <a:lnTo>
                  <a:pt x="80038" y="21872"/>
                </a:lnTo>
                <a:lnTo>
                  <a:pt x="47339" y="46958"/>
                </a:lnTo>
                <a:lnTo>
                  <a:pt x="22069" y="79473"/>
                </a:lnTo>
                <a:lnTo>
                  <a:pt x="5774" y="117915"/>
                </a:lnTo>
                <a:lnTo>
                  <a:pt x="0" y="160781"/>
                </a:lnTo>
                <a:lnTo>
                  <a:pt x="5774" y="203704"/>
                </a:lnTo>
                <a:lnTo>
                  <a:pt x="22069" y="242287"/>
                </a:lnTo>
                <a:lnTo>
                  <a:pt x="47339" y="274986"/>
                </a:lnTo>
                <a:lnTo>
                  <a:pt x="80038" y="300256"/>
                </a:lnTo>
                <a:lnTo>
                  <a:pt x="118621" y="316551"/>
                </a:lnTo>
                <a:lnTo>
                  <a:pt x="161544" y="322325"/>
                </a:lnTo>
                <a:lnTo>
                  <a:pt x="204410" y="316551"/>
                </a:lnTo>
                <a:lnTo>
                  <a:pt x="242852" y="300256"/>
                </a:lnTo>
                <a:lnTo>
                  <a:pt x="275367" y="274986"/>
                </a:lnTo>
                <a:lnTo>
                  <a:pt x="300453" y="242287"/>
                </a:lnTo>
                <a:lnTo>
                  <a:pt x="316607" y="203704"/>
                </a:lnTo>
                <a:lnTo>
                  <a:pt x="322325" y="160781"/>
                </a:lnTo>
                <a:lnTo>
                  <a:pt x="316607" y="117915"/>
                </a:lnTo>
                <a:lnTo>
                  <a:pt x="300453" y="79473"/>
                </a:lnTo>
                <a:lnTo>
                  <a:pt x="275367" y="46958"/>
                </a:lnTo>
                <a:lnTo>
                  <a:pt x="242852" y="21872"/>
                </a:lnTo>
                <a:lnTo>
                  <a:pt x="204410" y="5718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3790843" y="4271751"/>
            <a:ext cx="313619" cy="313619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161544" y="0"/>
                </a:moveTo>
                <a:lnTo>
                  <a:pt x="118621" y="5718"/>
                </a:lnTo>
                <a:lnTo>
                  <a:pt x="80038" y="21872"/>
                </a:lnTo>
                <a:lnTo>
                  <a:pt x="47339" y="46958"/>
                </a:lnTo>
                <a:lnTo>
                  <a:pt x="22069" y="79473"/>
                </a:lnTo>
                <a:lnTo>
                  <a:pt x="5774" y="117915"/>
                </a:lnTo>
                <a:lnTo>
                  <a:pt x="0" y="160782"/>
                </a:lnTo>
                <a:lnTo>
                  <a:pt x="5774" y="203704"/>
                </a:lnTo>
                <a:lnTo>
                  <a:pt x="22069" y="242287"/>
                </a:lnTo>
                <a:lnTo>
                  <a:pt x="47339" y="274986"/>
                </a:lnTo>
                <a:lnTo>
                  <a:pt x="80038" y="300256"/>
                </a:lnTo>
                <a:lnTo>
                  <a:pt x="118621" y="316551"/>
                </a:lnTo>
                <a:lnTo>
                  <a:pt x="161544" y="322325"/>
                </a:lnTo>
                <a:lnTo>
                  <a:pt x="204410" y="316551"/>
                </a:lnTo>
                <a:lnTo>
                  <a:pt x="242852" y="300256"/>
                </a:lnTo>
                <a:lnTo>
                  <a:pt x="275367" y="274986"/>
                </a:lnTo>
                <a:lnTo>
                  <a:pt x="300453" y="242287"/>
                </a:lnTo>
                <a:lnTo>
                  <a:pt x="316607" y="203704"/>
                </a:lnTo>
                <a:lnTo>
                  <a:pt x="322325" y="160782"/>
                </a:lnTo>
                <a:lnTo>
                  <a:pt x="316607" y="117915"/>
                </a:lnTo>
                <a:lnTo>
                  <a:pt x="300453" y="79473"/>
                </a:lnTo>
                <a:lnTo>
                  <a:pt x="275367" y="46958"/>
                </a:lnTo>
                <a:lnTo>
                  <a:pt x="242852" y="21872"/>
                </a:lnTo>
                <a:lnTo>
                  <a:pt x="204410" y="5718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3862211" y="430632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14676" y="6395719"/>
            <a:ext cx="313619" cy="313619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161544" y="0"/>
                </a:moveTo>
                <a:lnTo>
                  <a:pt x="118621" y="5718"/>
                </a:lnTo>
                <a:lnTo>
                  <a:pt x="80038" y="21872"/>
                </a:lnTo>
                <a:lnTo>
                  <a:pt x="47339" y="46958"/>
                </a:lnTo>
                <a:lnTo>
                  <a:pt x="22069" y="79473"/>
                </a:lnTo>
                <a:lnTo>
                  <a:pt x="5774" y="117915"/>
                </a:lnTo>
                <a:lnTo>
                  <a:pt x="0" y="160782"/>
                </a:lnTo>
                <a:lnTo>
                  <a:pt x="5774" y="203704"/>
                </a:lnTo>
                <a:lnTo>
                  <a:pt x="22069" y="242287"/>
                </a:lnTo>
                <a:lnTo>
                  <a:pt x="47339" y="274986"/>
                </a:lnTo>
                <a:lnTo>
                  <a:pt x="80038" y="300256"/>
                </a:lnTo>
                <a:lnTo>
                  <a:pt x="118621" y="316551"/>
                </a:lnTo>
                <a:lnTo>
                  <a:pt x="161544" y="322325"/>
                </a:lnTo>
                <a:lnTo>
                  <a:pt x="204410" y="316551"/>
                </a:lnTo>
                <a:lnTo>
                  <a:pt x="242852" y="300256"/>
                </a:lnTo>
                <a:lnTo>
                  <a:pt x="275367" y="274986"/>
                </a:lnTo>
                <a:lnTo>
                  <a:pt x="300453" y="242287"/>
                </a:lnTo>
                <a:lnTo>
                  <a:pt x="316607" y="203704"/>
                </a:lnTo>
                <a:lnTo>
                  <a:pt x="322325" y="160782"/>
                </a:lnTo>
                <a:lnTo>
                  <a:pt x="316607" y="117915"/>
                </a:lnTo>
                <a:lnTo>
                  <a:pt x="300453" y="79473"/>
                </a:lnTo>
                <a:lnTo>
                  <a:pt x="275367" y="46958"/>
                </a:lnTo>
                <a:lnTo>
                  <a:pt x="242852" y="21872"/>
                </a:lnTo>
                <a:lnTo>
                  <a:pt x="204410" y="5718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814676" y="4827376"/>
            <a:ext cx="313619" cy="313619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161544" y="0"/>
                </a:moveTo>
                <a:lnTo>
                  <a:pt x="118621" y="5771"/>
                </a:lnTo>
                <a:lnTo>
                  <a:pt x="80038" y="22041"/>
                </a:lnTo>
                <a:lnTo>
                  <a:pt x="47339" y="47243"/>
                </a:lnTo>
                <a:lnTo>
                  <a:pt x="22069" y="79812"/>
                </a:lnTo>
                <a:lnTo>
                  <a:pt x="5774" y="118180"/>
                </a:lnTo>
                <a:lnTo>
                  <a:pt x="0" y="160782"/>
                </a:lnTo>
                <a:lnTo>
                  <a:pt x="5774" y="203704"/>
                </a:lnTo>
                <a:lnTo>
                  <a:pt x="22069" y="242287"/>
                </a:lnTo>
                <a:lnTo>
                  <a:pt x="47339" y="274986"/>
                </a:lnTo>
                <a:lnTo>
                  <a:pt x="80038" y="300256"/>
                </a:lnTo>
                <a:lnTo>
                  <a:pt x="118621" y="316551"/>
                </a:lnTo>
                <a:lnTo>
                  <a:pt x="161544" y="322325"/>
                </a:lnTo>
                <a:lnTo>
                  <a:pt x="204410" y="316551"/>
                </a:lnTo>
                <a:lnTo>
                  <a:pt x="242852" y="300256"/>
                </a:lnTo>
                <a:lnTo>
                  <a:pt x="275367" y="274986"/>
                </a:lnTo>
                <a:lnTo>
                  <a:pt x="300453" y="242287"/>
                </a:lnTo>
                <a:lnTo>
                  <a:pt x="316607" y="203704"/>
                </a:lnTo>
                <a:lnTo>
                  <a:pt x="322325" y="160782"/>
                </a:lnTo>
                <a:lnTo>
                  <a:pt x="314163" y="110118"/>
                </a:lnTo>
                <a:lnTo>
                  <a:pt x="291407" y="66001"/>
                </a:lnTo>
                <a:lnTo>
                  <a:pt x="256653" y="31138"/>
                </a:lnTo>
                <a:lnTo>
                  <a:pt x="212500" y="8235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814676" y="4199889"/>
            <a:ext cx="313619" cy="313619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161544" y="0"/>
                </a:moveTo>
                <a:lnTo>
                  <a:pt x="118621" y="5774"/>
                </a:lnTo>
                <a:lnTo>
                  <a:pt x="80038" y="22069"/>
                </a:lnTo>
                <a:lnTo>
                  <a:pt x="47339" y="47339"/>
                </a:lnTo>
                <a:lnTo>
                  <a:pt x="22069" y="80038"/>
                </a:lnTo>
                <a:lnTo>
                  <a:pt x="5774" y="118621"/>
                </a:lnTo>
                <a:lnTo>
                  <a:pt x="0" y="161543"/>
                </a:lnTo>
                <a:lnTo>
                  <a:pt x="5774" y="204410"/>
                </a:lnTo>
                <a:lnTo>
                  <a:pt x="22069" y="242852"/>
                </a:lnTo>
                <a:lnTo>
                  <a:pt x="47339" y="275367"/>
                </a:lnTo>
                <a:lnTo>
                  <a:pt x="80038" y="300453"/>
                </a:lnTo>
                <a:lnTo>
                  <a:pt x="118621" y="316607"/>
                </a:lnTo>
                <a:lnTo>
                  <a:pt x="161544" y="322325"/>
                </a:lnTo>
                <a:lnTo>
                  <a:pt x="204410" y="316607"/>
                </a:lnTo>
                <a:lnTo>
                  <a:pt x="242852" y="300453"/>
                </a:lnTo>
                <a:lnTo>
                  <a:pt x="275367" y="275367"/>
                </a:lnTo>
                <a:lnTo>
                  <a:pt x="300453" y="242852"/>
                </a:lnTo>
                <a:lnTo>
                  <a:pt x="316607" y="204410"/>
                </a:lnTo>
                <a:lnTo>
                  <a:pt x="322325" y="161543"/>
                </a:lnTo>
                <a:lnTo>
                  <a:pt x="316607" y="118621"/>
                </a:lnTo>
                <a:lnTo>
                  <a:pt x="300453" y="80038"/>
                </a:lnTo>
                <a:lnTo>
                  <a:pt x="275367" y="47339"/>
                </a:lnTo>
                <a:lnTo>
                  <a:pt x="242852" y="22069"/>
                </a:lnTo>
                <a:lnTo>
                  <a:pt x="204410" y="5774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4886043" y="423520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14676" y="5768234"/>
            <a:ext cx="313619" cy="313619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161544" y="0"/>
                </a:moveTo>
                <a:lnTo>
                  <a:pt x="118621" y="5774"/>
                </a:lnTo>
                <a:lnTo>
                  <a:pt x="80038" y="22069"/>
                </a:lnTo>
                <a:lnTo>
                  <a:pt x="47339" y="47339"/>
                </a:lnTo>
                <a:lnTo>
                  <a:pt x="22069" y="80038"/>
                </a:lnTo>
                <a:lnTo>
                  <a:pt x="5774" y="118621"/>
                </a:lnTo>
                <a:lnTo>
                  <a:pt x="0" y="161544"/>
                </a:lnTo>
                <a:lnTo>
                  <a:pt x="5774" y="204145"/>
                </a:lnTo>
                <a:lnTo>
                  <a:pt x="22069" y="242513"/>
                </a:lnTo>
                <a:lnTo>
                  <a:pt x="47339" y="275082"/>
                </a:lnTo>
                <a:lnTo>
                  <a:pt x="80038" y="300284"/>
                </a:lnTo>
                <a:lnTo>
                  <a:pt x="118621" y="316554"/>
                </a:lnTo>
                <a:lnTo>
                  <a:pt x="161544" y="322325"/>
                </a:lnTo>
                <a:lnTo>
                  <a:pt x="212500" y="314090"/>
                </a:lnTo>
                <a:lnTo>
                  <a:pt x="256653" y="291187"/>
                </a:lnTo>
                <a:lnTo>
                  <a:pt x="291407" y="256324"/>
                </a:lnTo>
                <a:lnTo>
                  <a:pt x="314163" y="212207"/>
                </a:lnTo>
                <a:lnTo>
                  <a:pt x="322325" y="161544"/>
                </a:lnTo>
                <a:lnTo>
                  <a:pt x="316607" y="118621"/>
                </a:lnTo>
                <a:lnTo>
                  <a:pt x="300453" y="80038"/>
                </a:lnTo>
                <a:lnTo>
                  <a:pt x="275367" y="47339"/>
                </a:lnTo>
                <a:lnTo>
                  <a:pt x="242852" y="22069"/>
                </a:lnTo>
                <a:lnTo>
                  <a:pt x="204410" y="5774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814676" y="5454862"/>
            <a:ext cx="313619" cy="313619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161544" y="0"/>
                </a:moveTo>
                <a:lnTo>
                  <a:pt x="118621" y="5718"/>
                </a:lnTo>
                <a:lnTo>
                  <a:pt x="80038" y="21872"/>
                </a:lnTo>
                <a:lnTo>
                  <a:pt x="47339" y="46958"/>
                </a:lnTo>
                <a:lnTo>
                  <a:pt x="22069" y="79473"/>
                </a:lnTo>
                <a:lnTo>
                  <a:pt x="5774" y="117915"/>
                </a:lnTo>
                <a:lnTo>
                  <a:pt x="0" y="160782"/>
                </a:lnTo>
                <a:lnTo>
                  <a:pt x="5774" y="203704"/>
                </a:lnTo>
                <a:lnTo>
                  <a:pt x="22069" y="242287"/>
                </a:lnTo>
                <a:lnTo>
                  <a:pt x="47339" y="274986"/>
                </a:lnTo>
                <a:lnTo>
                  <a:pt x="80038" y="300256"/>
                </a:lnTo>
                <a:lnTo>
                  <a:pt x="118621" y="316551"/>
                </a:lnTo>
                <a:lnTo>
                  <a:pt x="161544" y="322325"/>
                </a:lnTo>
                <a:lnTo>
                  <a:pt x="204410" y="316551"/>
                </a:lnTo>
                <a:lnTo>
                  <a:pt x="242852" y="300256"/>
                </a:lnTo>
                <a:lnTo>
                  <a:pt x="275367" y="274986"/>
                </a:lnTo>
                <a:lnTo>
                  <a:pt x="300453" y="242287"/>
                </a:lnTo>
                <a:lnTo>
                  <a:pt x="316607" y="203704"/>
                </a:lnTo>
                <a:lnTo>
                  <a:pt x="322325" y="160782"/>
                </a:lnTo>
                <a:lnTo>
                  <a:pt x="316607" y="117915"/>
                </a:lnTo>
                <a:lnTo>
                  <a:pt x="300453" y="79473"/>
                </a:lnTo>
                <a:lnTo>
                  <a:pt x="275367" y="46958"/>
                </a:lnTo>
                <a:lnTo>
                  <a:pt x="242852" y="21872"/>
                </a:lnTo>
                <a:lnTo>
                  <a:pt x="204410" y="5718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4814676" y="6081606"/>
            <a:ext cx="313619" cy="314237"/>
          </a:xfrm>
          <a:custGeom>
            <a:avLst/>
            <a:gdLst/>
            <a:ahLst/>
            <a:cxnLst/>
            <a:rect l="l" t="t" r="r" b="b"/>
            <a:pathLst>
              <a:path w="322579" h="323214">
                <a:moveTo>
                  <a:pt x="161544" y="0"/>
                </a:moveTo>
                <a:lnTo>
                  <a:pt x="118621" y="5774"/>
                </a:lnTo>
                <a:lnTo>
                  <a:pt x="80038" y="22069"/>
                </a:lnTo>
                <a:lnTo>
                  <a:pt x="47339" y="47339"/>
                </a:lnTo>
                <a:lnTo>
                  <a:pt x="22069" y="80038"/>
                </a:lnTo>
                <a:lnTo>
                  <a:pt x="5774" y="118621"/>
                </a:lnTo>
                <a:lnTo>
                  <a:pt x="0" y="161544"/>
                </a:lnTo>
                <a:lnTo>
                  <a:pt x="5774" y="204466"/>
                </a:lnTo>
                <a:lnTo>
                  <a:pt x="22069" y="243049"/>
                </a:lnTo>
                <a:lnTo>
                  <a:pt x="47339" y="275748"/>
                </a:lnTo>
                <a:lnTo>
                  <a:pt x="80038" y="301018"/>
                </a:lnTo>
                <a:lnTo>
                  <a:pt x="118621" y="317313"/>
                </a:lnTo>
                <a:lnTo>
                  <a:pt x="161544" y="323088"/>
                </a:lnTo>
                <a:lnTo>
                  <a:pt x="204410" y="317313"/>
                </a:lnTo>
                <a:lnTo>
                  <a:pt x="242852" y="301018"/>
                </a:lnTo>
                <a:lnTo>
                  <a:pt x="275367" y="275748"/>
                </a:lnTo>
                <a:lnTo>
                  <a:pt x="300453" y="243049"/>
                </a:lnTo>
                <a:lnTo>
                  <a:pt x="316607" y="204466"/>
                </a:lnTo>
                <a:lnTo>
                  <a:pt x="322325" y="161544"/>
                </a:lnTo>
                <a:lnTo>
                  <a:pt x="316607" y="118621"/>
                </a:lnTo>
                <a:lnTo>
                  <a:pt x="300453" y="80038"/>
                </a:lnTo>
                <a:lnTo>
                  <a:pt x="275367" y="47339"/>
                </a:lnTo>
                <a:lnTo>
                  <a:pt x="242852" y="22069"/>
                </a:lnTo>
                <a:lnTo>
                  <a:pt x="204410" y="5774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814676" y="4513263"/>
            <a:ext cx="313619" cy="314237"/>
          </a:xfrm>
          <a:custGeom>
            <a:avLst/>
            <a:gdLst/>
            <a:ahLst/>
            <a:cxnLst/>
            <a:rect l="l" t="t" r="r" b="b"/>
            <a:pathLst>
              <a:path w="322579" h="323214">
                <a:moveTo>
                  <a:pt x="161544" y="0"/>
                </a:moveTo>
                <a:lnTo>
                  <a:pt x="118621" y="5774"/>
                </a:lnTo>
                <a:lnTo>
                  <a:pt x="80038" y="22069"/>
                </a:lnTo>
                <a:lnTo>
                  <a:pt x="47339" y="47339"/>
                </a:lnTo>
                <a:lnTo>
                  <a:pt x="22069" y="80038"/>
                </a:lnTo>
                <a:lnTo>
                  <a:pt x="5774" y="118621"/>
                </a:lnTo>
                <a:lnTo>
                  <a:pt x="0" y="161544"/>
                </a:lnTo>
                <a:lnTo>
                  <a:pt x="5774" y="204466"/>
                </a:lnTo>
                <a:lnTo>
                  <a:pt x="22069" y="243049"/>
                </a:lnTo>
                <a:lnTo>
                  <a:pt x="47339" y="275748"/>
                </a:lnTo>
                <a:lnTo>
                  <a:pt x="80038" y="301018"/>
                </a:lnTo>
                <a:lnTo>
                  <a:pt x="118621" y="317313"/>
                </a:lnTo>
                <a:lnTo>
                  <a:pt x="161544" y="323088"/>
                </a:lnTo>
                <a:lnTo>
                  <a:pt x="204410" y="317313"/>
                </a:lnTo>
                <a:lnTo>
                  <a:pt x="242852" y="301018"/>
                </a:lnTo>
                <a:lnTo>
                  <a:pt x="275367" y="275748"/>
                </a:lnTo>
                <a:lnTo>
                  <a:pt x="300453" y="243049"/>
                </a:lnTo>
                <a:lnTo>
                  <a:pt x="316607" y="204466"/>
                </a:lnTo>
                <a:lnTo>
                  <a:pt x="322325" y="161544"/>
                </a:lnTo>
                <a:lnTo>
                  <a:pt x="316607" y="118621"/>
                </a:lnTo>
                <a:lnTo>
                  <a:pt x="300453" y="80038"/>
                </a:lnTo>
                <a:lnTo>
                  <a:pt x="275367" y="47339"/>
                </a:lnTo>
                <a:lnTo>
                  <a:pt x="242852" y="22069"/>
                </a:lnTo>
                <a:lnTo>
                  <a:pt x="204410" y="5774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1352230" y="4548574"/>
            <a:ext cx="4853076" cy="4794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29138" algn="r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R="1124806" algn="r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72">
              <a:latin typeface="Times New Roman"/>
              <a:cs typeface="Times New Roman"/>
            </a:endParaRPr>
          </a:p>
          <a:p>
            <a:pPr marR="1240867" algn="r"/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167">
              <a:latin typeface="Times New Roman"/>
              <a:cs typeface="Times New Roman"/>
            </a:endParaRPr>
          </a:p>
          <a:p>
            <a:pPr marR="1159378" algn="r"/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R="1229138" algn="r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21">
              <a:latin typeface="Times New Roman"/>
              <a:cs typeface="Times New Roman"/>
            </a:endParaRPr>
          </a:p>
          <a:p>
            <a:pPr marR="1229138" algn="r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21">
              <a:latin typeface="Times New Roman"/>
              <a:cs typeface="Times New Roman"/>
            </a:endParaRPr>
          </a:p>
          <a:p>
            <a:pPr marR="1194566" algn="r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  <a:spcBef>
                <a:spcPts val="928"/>
              </a:spcBef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ten </a:t>
            </a:r>
            <a:r>
              <a:rPr sz="1069" spc="10" dirty="0">
                <a:latin typeface="Times New Roman"/>
                <a:cs typeface="Times New Roman"/>
              </a:rPr>
              <a:t>persons </a:t>
            </a:r>
            <a:r>
              <a:rPr sz="1069" spc="15" dirty="0">
                <a:latin typeface="Times New Roman"/>
                <a:cs typeface="Times New Roman"/>
              </a:rPr>
              <a:t>(N = </a:t>
            </a:r>
            <a:r>
              <a:rPr sz="1069" spc="10" dirty="0">
                <a:latin typeface="Times New Roman"/>
                <a:cs typeface="Times New Roman"/>
              </a:rPr>
              <a:t>10)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circle and </a:t>
            </a:r>
            <a:r>
              <a:rPr sz="1069" spc="5" dirty="0">
                <a:latin typeface="Times New Roman"/>
                <a:cs typeface="Times New Roman"/>
              </a:rPr>
              <a:t>eliminate after counting </a:t>
            </a:r>
            <a:r>
              <a:rPr sz="1069" spc="15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to three 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(M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3). 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our </a:t>
            </a:r>
            <a:r>
              <a:rPr sz="1069" spc="10" dirty="0">
                <a:latin typeface="Times New Roman"/>
                <a:cs typeface="Times New Roman"/>
              </a:rPr>
              <a:t>count from one, </a:t>
            </a:r>
            <a:r>
              <a:rPr sz="1069" spc="15" dirty="0">
                <a:latin typeface="Times New Roman"/>
                <a:cs typeface="Times New Roman"/>
              </a:rPr>
              <a:t>who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the </a:t>
            </a:r>
            <a:r>
              <a:rPr sz="1069" spc="5" dirty="0">
                <a:latin typeface="Times New Roman"/>
                <a:cs typeface="Times New Roman"/>
              </a:rPr>
              <a:t>leader?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studied this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earlier and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10" dirty="0">
                <a:latin typeface="Times New Roman"/>
                <a:cs typeface="Times New Roman"/>
              </a:rPr>
              <a:t>that the person who </a:t>
            </a:r>
            <a:r>
              <a:rPr sz="1069" spc="5" dirty="0">
                <a:latin typeface="Times New Roman"/>
                <a:cs typeface="Times New Roman"/>
              </a:rPr>
              <a:t>is sitting </a:t>
            </a:r>
            <a:r>
              <a:rPr sz="1069" spc="10" dirty="0">
                <a:latin typeface="Times New Roman"/>
                <a:cs typeface="Times New Roman"/>
              </a:rPr>
              <a:t>at the </a:t>
            </a:r>
            <a:r>
              <a:rPr sz="1069" spc="5" dirty="0">
                <a:latin typeface="Times New Roman"/>
                <a:cs typeface="Times New Roman"/>
              </a:rPr>
              <a:t>fifth </a:t>
            </a:r>
            <a:r>
              <a:rPr sz="1069" spc="10" dirty="0">
                <a:latin typeface="Times New Roman"/>
                <a:cs typeface="Times New Roman"/>
              </a:rPr>
              <a:t>position will </a:t>
            </a:r>
            <a:r>
              <a:rPr sz="1069" spc="15" dirty="0">
                <a:latin typeface="Times New Roman"/>
                <a:cs typeface="Times New Roman"/>
              </a:rPr>
              <a:t>become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leader.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300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400 </a:t>
            </a:r>
            <a:r>
              <a:rPr sz="1069" spc="5" dirty="0">
                <a:latin typeface="Times New Roman"/>
                <a:cs typeface="Times New Roman"/>
              </a:rPr>
              <a:t>and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9" dirty="0">
                <a:latin typeface="Times New Roman"/>
                <a:cs typeface="Times New Roman"/>
              </a:rPr>
              <a:t>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or 10.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who </a:t>
            </a:r>
            <a:r>
              <a:rPr sz="1069" spc="5" dirty="0">
                <a:latin typeface="Times New Roman"/>
                <a:cs typeface="Times New Roman"/>
              </a:rPr>
              <a:t>will  </a:t>
            </a:r>
            <a:r>
              <a:rPr sz="1069" spc="10" dirty="0">
                <a:latin typeface="Times New Roman"/>
                <a:cs typeface="Times New Roman"/>
              </a:rPr>
              <a:t>be the </a:t>
            </a:r>
            <a:r>
              <a:rPr sz="1069" spc="5" dirty="0">
                <a:latin typeface="Times New Roman"/>
                <a:cs typeface="Times New Roman"/>
              </a:rPr>
              <a:t>leader? This is </a:t>
            </a:r>
            <a:r>
              <a:rPr sz="1069" spc="10" dirty="0">
                <a:latin typeface="Times New Roman"/>
                <a:cs typeface="Times New Roman"/>
              </a:rPr>
              <a:t>a mathematical problem where we can change the </a:t>
            </a:r>
            <a:r>
              <a:rPr sz="1069" spc="5" dirty="0">
                <a:latin typeface="Times New Roman"/>
                <a:cs typeface="Times New Roman"/>
              </a:rPr>
              <a:t>values of </a:t>
            </a:r>
            <a:r>
              <a:rPr sz="1069" i="1" spc="15" dirty="0">
                <a:latin typeface="Times New Roman"/>
                <a:cs typeface="Times New Roman"/>
              </a:rPr>
              <a:t>N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5" dirty="0">
                <a:latin typeface="Times New Roman"/>
                <a:cs typeface="Times New Roman"/>
              </a:rPr>
              <a:t>M</a:t>
            </a:r>
            <a:r>
              <a:rPr sz="1069" spc="1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formula where the </a:t>
            </a:r>
            <a:r>
              <a:rPr sz="1069" spc="5" dirty="0">
                <a:latin typeface="Times New Roman"/>
                <a:cs typeface="Times New Roman"/>
              </a:rPr>
              <a:t>values of </a:t>
            </a:r>
            <a:r>
              <a:rPr sz="1069" i="1" spc="10" dirty="0">
                <a:latin typeface="Times New Roman"/>
                <a:cs typeface="Times New Roman"/>
              </a:rPr>
              <a:t>N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19" dirty="0">
                <a:latin typeface="Times New Roman"/>
                <a:cs typeface="Times New Roman"/>
              </a:rPr>
              <a:t>M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allotted. </a:t>
            </a:r>
            <a:r>
              <a:rPr sz="1069" spc="10" dirty="0">
                <a:latin typeface="Times New Roman"/>
                <a:cs typeface="Times New Roman"/>
              </a:rPr>
              <a:t>You can </a:t>
            </a:r>
            <a:r>
              <a:rPr sz="1069" spc="5" dirty="0">
                <a:latin typeface="Times New Roman"/>
                <a:cs typeface="Times New Roman"/>
              </a:rPr>
              <a:t>calculate  </a:t>
            </a:r>
            <a:r>
              <a:rPr sz="1069" spc="15" dirty="0">
                <a:latin typeface="Times New Roman"/>
                <a:cs typeface="Times New Roman"/>
              </a:rPr>
              <a:t>who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become the leader. 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not solve it </a:t>
            </a:r>
            <a:r>
              <a:rPr sz="1069" spc="10" dirty="0">
                <a:latin typeface="Times New Roman"/>
                <a:cs typeface="Times New Roman"/>
              </a:rPr>
              <a:t>mathematically. Rather,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tackled as a computer </a:t>
            </a:r>
            <a:r>
              <a:rPr sz="1069" spc="5" dirty="0">
                <a:latin typeface="Times New Roman"/>
                <a:cs typeface="Times New Roman"/>
              </a:rPr>
              <a:t>problem. If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analyze the </a:t>
            </a:r>
            <a:r>
              <a:rPr sz="1069" spc="5" dirty="0">
                <a:latin typeface="Times New Roman"/>
                <a:cs typeface="Times New Roman"/>
              </a:rPr>
              <a:t>pictures </a:t>
            </a:r>
            <a:r>
              <a:rPr sz="1069" spc="10" dirty="0">
                <a:latin typeface="Times New Roman"/>
                <a:cs typeface="Times New Roman"/>
              </a:rPr>
              <a:t>shown above, </a:t>
            </a:r>
            <a:r>
              <a:rPr sz="1069" spc="5" dirty="0">
                <a:latin typeface="Times New Roman"/>
                <a:cs typeface="Times New Roman"/>
              </a:rPr>
              <a:t>it  gets clear that this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solved with the </a:t>
            </a:r>
            <a:r>
              <a:rPr sz="1069" spc="5" dirty="0">
                <a:latin typeface="Times New Roman"/>
                <a:cs typeface="Times New Roman"/>
              </a:rPr>
              <a:t>circular link list.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arrange these </a:t>
            </a:r>
            <a:r>
              <a:rPr sz="1069" spc="10" dirty="0">
                <a:latin typeface="Times New Roman"/>
                <a:cs typeface="Times New Roman"/>
              </a:rPr>
              <a:t>numbers  in a circularly-linked </a:t>
            </a:r>
            <a:r>
              <a:rPr sz="1069" dirty="0">
                <a:latin typeface="Times New Roman"/>
                <a:cs typeface="Times New Roman"/>
              </a:rPr>
              <a:t>list, </a:t>
            </a:r>
            <a:r>
              <a:rPr sz="1069" spc="10" dirty="0">
                <a:latin typeface="Times New Roman"/>
                <a:cs typeface="Times New Roman"/>
              </a:rPr>
              <a:t>point the </a:t>
            </a:r>
            <a:r>
              <a:rPr sz="1069" i="1" spc="10" dirty="0">
                <a:latin typeface="Times New Roman"/>
                <a:cs typeface="Times New Roman"/>
              </a:rPr>
              <a:t>head </a:t>
            </a:r>
            <a:r>
              <a:rPr sz="1069" spc="10" dirty="0">
                <a:latin typeface="Times New Roman"/>
                <a:cs typeface="Times New Roman"/>
              </a:rPr>
              <a:t>pointer at the </a:t>
            </a:r>
            <a:r>
              <a:rPr sz="1069" spc="5" dirty="0">
                <a:latin typeface="Times New Roman"/>
                <a:cs typeface="Times New Roman"/>
              </a:rPr>
              <a:t>starting </a:t>
            </a:r>
            <a:r>
              <a:rPr sz="1069" spc="10" dirty="0">
                <a:latin typeface="Times New Roman"/>
                <a:cs typeface="Times New Roman"/>
              </a:rPr>
              <a:t>number and </a:t>
            </a:r>
            <a:r>
              <a:rPr sz="1069" spc="5" dirty="0">
                <a:latin typeface="Times New Roman"/>
                <a:cs typeface="Times New Roman"/>
              </a:rPr>
              <a:t>after  calling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for three times,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reach the </a:t>
            </a:r>
            <a:r>
              <a:rPr sz="1069" spc="10" dirty="0">
                <a:latin typeface="Times New Roman"/>
                <a:cs typeface="Times New Roman"/>
              </a:rPr>
              <a:t>node which </a:t>
            </a:r>
            <a:r>
              <a:rPr sz="1069" spc="5" dirty="0">
                <a:latin typeface="Times New Roman"/>
                <a:cs typeface="Times New Roman"/>
              </a:rPr>
              <a:t>is to be  </a:t>
            </a:r>
            <a:r>
              <a:rPr sz="1069" spc="10" dirty="0">
                <a:latin typeface="Times New Roman"/>
                <a:cs typeface="Times New Roman"/>
              </a:rPr>
              <a:t>removed.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use the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remove the node. Then the </a:t>
            </a:r>
            <a:r>
              <a:rPr sz="1069" i="1" spc="10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method  </a:t>
            </a:r>
            <a:r>
              <a:rPr sz="1069" spc="5" dirty="0">
                <a:latin typeface="Times New Roman"/>
                <a:cs typeface="Times New Roman"/>
              </a:rPr>
              <a:t>is called thrice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there and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removed.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continue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till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14676" y="5140749"/>
            <a:ext cx="313619" cy="314237"/>
          </a:xfrm>
          <a:custGeom>
            <a:avLst/>
            <a:gdLst/>
            <a:ahLst/>
            <a:cxnLst/>
            <a:rect l="l" t="t" r="r" b="b"/>
            <a:pathLst>
              <a:path w="322579" h="323214">
                <a:moveTo>
                  <a:pt x="161544" y="0"/>
                </a:moveTo>
                <a:lnTo>
                  <a:pt x="118621" y="5774"/>
                </a:lnTo>
                <a:lnTo>
                  <a:pt x="80038" y="22069"/>
                </a:lnTo>
                <a:lnTo>
                  <a:pt x="47339" y="47339"/>
                </a:lnTo>
                <a:lnTo>
                  <a:pt x="22069" y="80038"/>
                </a:lnTo>
                <a:lnTo>
                  <a:pt x="5774" y="118621"/>
                </a:lnTo>
                <a:lnTo>
                  <a:pt x="0" y="161544"/>
                </a:lnTo>
                <a:lnTo>
                  <a:pt x="5774" y="204466"/>
                </a:lnTo>
                <a:lnTo>
                  <a:pt x="22069" y="243049"/>
                </a:lnTo>
                <a:lnTo>
                  <a:pt x="47339" y="275748"/>
                </a:lnTo>
                <a:lnTo>
                  <a:pt x="80038" y="301018"/>
                </a:lnTo>
                <a:lnTo>
                  <a:pt x="118621" y="317313"/>
                </a:lnTo>
                <a:lnTo>
                  <a:pt x="161544" y="323088"/>
                </a:lnTo>
                <a:lnTo>
                  <a:pt x="204410" y="317313"/>
                </a:lnTo>
                <a:lnTo>
                  <a:pt x="242852" y="301018"/>
                </a:lnTo>
                <a:lnTo>
                  <a:pt x="275367" y="275748"/>
                </a:lnTo>
                <a:lnTo>
                  <a:pt x="300453" y="243049"/>
                </a:lnTo>
                <a:lnTo>
                  <a:pt x="316607" y="204466"/>
                </a:lnTo>
                <a:lnTo>
                  <a:pt x="322325" y="161544"/>
                </a:lnTo>
                <a:lnTo>
                  <a:pt x="316607" y="118621"/>
                </a:lnTo>
                <a:lnTo>
                  <a:pt x="300453" y="80038"/>
                </a:lnTo>
                <a:lnTo>
                  <a:pt x="275367" y="47339"/>
                </a:lnTo>
                <a:lnTo>
                  <a:pt x="242852" y="22069"/>
                </a:lnTo>
                <a:lnTo>
                  <a:pt x="204410" y="5774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4677127" y="3712174"/>
            <a:ext cx="636499" cy="380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Eliminated</a:t>
            </a:r>
            <a:endParaRPr sz="1069">
              <a:latin typeface="Times New Roman"/>
              <a:cs typeface="Times New Roman"/>
            </a:endParaRPr>
          </a:p>
          <a:p>
            <a:pPr marR="116061" algn="ctr">
              <a:spcBef>
                <a:spcPts val="360"/>
              </a:spcBef>
            </a:pP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86261" y="1781809"/>
            <a:ext cx="1313744" cy="1360664"/>
          </a:xfrm>
          <a:custGeom>
            <a:avLst/>
            <a:gdLst/>
            <a:ahLst/>
            <a:cxnLst/>
            <a:rect l="l" t="t" r="r" b="b"/>
            <a:pathLst>
              <a:path w="1351279" h="1399539">
                <a:moveTo>
                  <a:pt x="675132" y="0"/>
                </a:moveTo>
                <a:lnTo>
                  <a:pt x="628936" y="1613"/>
                </a:lnTo>
                <a:lnTo>
                  <a:pt x="583572" y="6385"/>
                </a:lnTo>
                <a:lnTo>
                  <a:pt x="539140" y="14211"/>
                </a:lnTo>
                <a:lnTo>
                  <a:pt x="495740" y="24987"/>
                </a:lnTo>
                <a:lnTo>
                  <a:pt x="453475" y="38608"/>
                </a:lnTo>
                <a:lnTo>
                  <a:pt x="412444" y="54971"/>
                </a:lnTo>
                <a:lnTo>
                  <a:pt x="372748" y="73971"/>
                </a:lnTo>
                <a:lnTo>
                  <a:pt x="334489" y="95503"/>
                </a:lnTo>
                <a:lnTo>
                  <a:pt x="297767" y="119465"/>
                </a:lnTo>
                <a:lnTo>
                  <a:pt x="262684" y="145752"/>
                </a:lnTo>
                <a:lnTo>
                  <a:pt x="229339" y="174259"/>
                </a:lnTo>
                <a:lnTo>
                  <a:pt x="197834" y="204882"/>
                </a:lnTo>
                <a:lnTo>
                  <a:pt x="168269" y="237518"/>
                </a:lnTo>
                <a:lnTo>
                  <a:pt x="140747" y="272061"/>
                </a:lnTo>
                <a:lnTo>
                  <a:pt x="115367" y="308409"/>
                </a:lnTo>
                <a:lnTo>
                  <a:pt x="92230" y="346455"/>
                </a:lnTo>
                <a:lnTo>
                  <a:pt x="71437" y="386098"/>
                </a:lnTo>
                <a:lnTo>
                  <a:pt x="53089" y="427231"/>
                </a:lnTo>
                <a:lnTo>
                  <a:pt x="37288" y="469752"/>
                </a:lnTo>
                <a:lnTo>
                  <a:pt x="24133" y="513556"/>
                </a:lnTo>
                <a:lnTo>
                  <a:pt x="13726" y="558538"/>
                </a:lnTo>
                <a:lnTo>
                  <a:pt x="6167" y="604595"/>
                </a:lnTo>
                <a:lnTo>
                  <a:pt x="1558" y="651622"/>
                </a:lnTo>
                <a:lnTo>
                  <a:pt x="0" y="699516"/>
                </a:lnTo>
                <a:lnTo>
                  <a:pt x="1558" y="747409"/>
                </a:lnTo>
                <a:lnTo>
                  <a:pt x="6167" y="794436"/>
                </a:lnTo>
                <a:lnTo>
                  <a:pt x="13726" y="840493"/>
                </a:lnTo>
                <a:lnTo>
                  <a:pt x="24133" y="885475"/>
                </a:lnTo>
                <a:lnTo>
                  <a:pt x="37288" y="929279"/>
                </a:lnTo>
                <a:lnTo>
                  <a:pt x="53089" y="971800"/>
                </a:lnTo>
                <a:lnTo>
                  <a:pt x="71437" y="1012933"/>
                </a:lnTo>
                <a:lnTo>
                  <a:pt x="92230" y="1052576"/>
                </a:lnTo>
                <a:lnTo>
                  <a:pt x="115367" y="1090622"/>
                </a:lnTo>
                <a:lnTo>
                  <a:pt x="140747" y="1126970"/>
                </a:lnTo>
                <a:lnTo>
                  <a:pt x="168269" y="1161513"/>
                </a:lnTo>
                <a:lnTo>
                  <a:pt x="197834" y="1194149"/>
                </a:lnTo>
                <a:lnTo>
                  <a:pt x="229339" y="1224772"/>
                </a:lnTo>
                <a:lnTo>
                  <a:pt x="262684" y="1253279"/>
                </a:lnTo>
                <a:lnTo>
                  <a:pt x="297767" y="1279566"/>
                </a:lnTo>
                <a:lnTo>
                  <a:pt x="334489" y="1303528"/>
                </a:lnTo>
                <a:lnTo>
                  <a:pt x="372748" y="1325060"/>
                </a:lnTo>
                <a:lnTo>
                  <a:pt x="412444" y="1344060"/>
                </a:lnTo>
                <a:lnTo>
                  <a:pt x="453475" y="1360423"/>
                </a:lnTo>
                <a:lnTo>
                  <a:pt x="495740" y="1374044"/>
                </a:lnTo>
                <a:lnTo>
                  <a:pt x="539140" y="1384820"/>
                </a:lnTo>
                <a:lnTo>
                  <a:pt x="583572" y="1392646"/>
                </a:lnTo>
                <a:lnTo>
                  <a:pt x="628936" y="1397418"/>
                </a:lnTo>
                <a:lnTo>
                  <a:pt x="675132" y="1399032"/>
                </a:lnTo>
                <a:lnTo>
                  <a:pt x="721418" y="1397418"/>
                </a:lnTo>
                <a:lnTo>
                  <a:pt x="766866" y="1392646"/>
                </a:lnTo>
                <a:lnTo>
                  <a:pt x="811375" y="1384820"/>
                </a:lnTo>
                <a:lnTo>
                  <a:pt x="854844" y="1374044"/>
                </a:lnTo>
                <a:lnTo>
                  <a:pt x="897172" y="1360423"/>
                </a:lnTo>
                <a:lnTo>
                  <a:pt x="938260" y="1344060"/>
                </a:lnTo>
                <a:lnTo>
                  <a:pt x="978006" y="1325060"/>
                </a:lnTo>
                <a:lnTo>
                  <a:pt x="1016310" y="1303528"/>
                </a:lnTo>
                <a:lnTo>
                  <a:pt x="1053072" y="1279566"/>
                </a:lnTo>
                <a:lnTo>
                  <a:pt x="1088190" y="1253279"/>
                </a:lnTo>
                <a:lnTo>
                  <a:pt x="1121565" y="1224772"/>
                </a:lnTo>
                <a:lnTo>
                  <a:pt x="1153096" y="1194149"/>
                </a:lnTo>
                <a:lnTo>
                  <a:pt x="1182682" y="1161513"/>
                </a:lnTo>
                <a:lnTo>
                  <a:pt x="1210223" y="1126970"/>
                </a:lnTo>
                <a:lnTo>
                  <a:pt x="1235618" y="1090622"/>
                </a:lnTo>
                <a:lnTo>
                  <a:pt x="1258767" y="1052576"/>
                </a:lnTo>
                <a:lnTo>
                  <a:pt x="1279569" y="1012933"/>
                </a:lnTo>
                <a:lnTo>
                  <a:pt x="1297924" y="971800"/>
                </a:lnTo>
                <a:lnTo>
                  <a:pt x="1313730" y="929279"/>
                </a:lnTo>
                <a:lnTo>
                  <a:pt x="1326888" y="885475"/>
                </a:lnTo>
                <a:lnTo>
                  <a:pt x="1337298" y="840493"/>
                </a:lnTo>
                <a:lnTo>
                  <a:pt x="1344857" y="794436"/>
                </a:lnTo>
                <a:lnTo>
                  <a:pt x="1349467" y="747409"/>
                </a:lnTo>
                <a:lnTo>
                  <a:pt x="1351026" y="699516"/>
                </a:lnTo>
                <a:lnTo>
                  <a:pt x="1349467" y="651622"/>
                </a:lnTo>
                <a:lnTo>
                  <a:pt x="1344857" y="604595"/>
                </a:lnTo>
                <a:lnTo>
                  <a:pt x="1337298" y="558538"/>
                </a:lnTo>
                <a:lnTo>
                  <a:pt x="1326888" y="513556"/>
                </a:lnTo>
                <a:lnTo>
                  <a:pt x="1313730" y="469752"/>
                </a:lnTo>
                <a:lnTo>
                  <a:pt x="1297924" y="427231"/>
                </a:lnTo>
                <a:lnTo>
                  <a:pt x="1279569" y="386098"/>
                </a:lnTo>
                <a:lnTo>
                  <a:pt x="1258767" y="346455"/>
                </a:lnTo>
                <a:lnTo>
                  <a:pt x="1235618" y="308409"/>
                </a:lnTo>
                <a:lnTo>
                  <a:pt x="1210223" y="272061"/>
                </a:lnTo>
                <a:lnTo>
                  <a:pt x="1182682" y="237518"/>
                </a:lnTo>
                <a:lnTo>
                  <a:pt x="1153096" y="204882"/>
                </a:lnTo>
                <a:lnTo>
                  <a:pt x="1121565" y="174259"/>
                </a:lnTo>
                <a:lnTo>
                  <a:pt x="1088190" y="145752"/>
                </a:lnTo>
                <a:lnTo>
                  <a:pt x="1053072" y="119465"/>
                </a:lnTo>
                <a:lnTo>
                  <a:pt x="1016310" y="95503"/>
                </a:lnTo>
                <a:lnTo>
                  <a:pt x="978006" y="73971"/>
                </a:lnTo>
                <a:lnTo>
                  <a:pt x="938260" y="54971"/>
                </a:lnTo>
                <a:lnTo>
                  <a:pt x="897172" y="38608"/>
                </a:lnTo>
                <a:lnTo>
                  <a:pt x="854844" y="24987"/>
                </a:lnTo>
                <a:lnTo>
                  <a:pt x="811375" y="14211"/>
                </a:lnTo>
                <a:lnTo>
                  <a:pt x="766866" y="6385"/>
                </a:lnTo>
                <a:lnTo>
                  <a:pt x="721418" y="1613"/>
                </a:lnTo>
                <a:lnTo>
                  <a:pt x="675132" y="0"/>
                </a:lnTo>
                <a:close/>
              </a:path>
            </a:pathLst>
          </a:custGeom>
          <a:ln w="26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1435982" y="1446706"/>
            <a:ext cx="68650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N=10,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M=3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14676" y="1620308"/>
            <a:ext cx="313619" cy="314237"/>
          </a:xfrm>
          <a:custGeom>
            <a:avLst/>
            <a:gdLst/>
            <a:ahLst/>
            <a:cxnLst/>
            <a:rect l="l" t="t" r="r" b="b"/>
            <a:pathLst>
              <a:path w="322579" h="323215">
                <a:moveTo>
                  <a:pt x="161544" y="0"/>
                </a:moveTo>
                <a:lnTo>
                  <a:pt x="118621" y="5774"/>
                </a:lnTo>
                <a:lnTo>
                  <a:pt x="80038" y="22069"/>
                </a:lnTo>
                <a:lnTo>
                  <a:pt x="47339" y="47339"/>
                </a:lnTo>
                <a:lnTo>
                  <a:pt x="22069" y="80038"/>
                </a:lnTo>
                <a:lnTo>
                  <a:pt x="5774" y="118621"/>
                </a:lnTo>
                <a:lnTo>
                  <a:pt x="0" y="161543"/>
                </a:lnTo>
                <a:lnTo>
                  <a:pt x="5774" y="204466"/>
                </a:lnTo>
                <a:lnTo>
                  <a:pt x="22069" y="243049"/>
                </a:lnTo>
                <a:lnTo>
                  <a:pt x="47339" y="275748"/>
                </a:lnTo>
                <a:lnTo>
                  <a:pt x="80038" y="301018"/>
                </a:lnTo>
                <a:lnTo>
                  <a:pt x="118621" y="317313"/>
                </a:lnTo>
                <a:lnTo>
                  <a:pt x="161544" y="323087"/>
                </a:lnTo>
                <a:lnTo>
                  <a:pt x="204410" y="317313"/>
                </a:lnTo>
                <a:lnTo>
                  <a:pt x="242852" y="301018"/>
                </a:lnTo>
                <a:lnTo>
                  <a:pt x="275367" y="275748"/>
                </a:lnTo>
                <a:lnTo>
                  <a:pt x="300453" y="243049"/>
                </a:lnTo>
                <a:lnTo>
                  <a:pt x="316607" y="204466"/>
                </a:lnTo>
                <a:lnTo>
                  <a:pt x="322325" y="161543"/>
                </a:lnTo>
                <a:lnTo>
                  <a:pt x="316607" y="118621"/>
                </a:lnTo>
                <a:lnTo>
                  <a:pt x="300453" y="80038"/>
                </a:lnTo>
                <a:lnTo>
                  <a:pt x="275367" y="47339"/>
                </a:lnTo>
                <a:lnTo>
                  <a:pt x="242852" y="22069"/>
                </a:lnTo>
                <a:lnTo>
                  <a:pt x="204410" y="5774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4886043" y="165562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90843" y="1887749"/>
            <a:ext cx="313619" cy="313619"/>
          </a:xfrm>
          <a:custGeom>
            <a:avLst/>
            <a:gdLst/>
            <a:ahLst/>
            <a:cxnLst/>
            <a:rect l="l" t="t" r="r" b="b"/>
            <a:pathLst>
              <a:path w="322579" h="322580">
                <a:moveTo>
                  <a:pt x="161544" y="0"/>
                </a:moveTo>
                <a:lnTo>
                  <a:pt x="118621" y="5774"/>
                </a:lnTo>
                <a:lnTo>
                  <a:pt x="80038" y="22069"/>
                </a:lnTo>
                <a:lnTo>
                  <a:pt x="47339" y="47339"/>
                </a:lnTo>
                <a:lnTo>
                  <a:pt x="22069" y="80038"/>
                </a:lnTo>
                <a:lnTo>
                  <a:pt x="5774" y="118621"/>
                </a:lnTo>
                <a:lnTo>
                  <a:pt x="0" y="161544"/>
                </a:lnTo>
                <a:lnTo>
                  <a:pt x="5774" y="204410"/>
                </a:lnTo>
                <a:lnTo>
                  <a:pt x="22069" y="242852"/>
                </a:lnTo>
                <a:lnTo>
                  <a:pt x="47339" y="275367"/>
                </a:lnTo>
                <a:lnTo>
                  <a:pt x="80038" y="300453"/>
                </a:lnTo>
                <a:lnTo>
                  <a:pt x="118621" y="316607"/>
                </a:lnTo>
                <a:lnTo>
                  <a:pt x="161544" y="322325"/>
                </a:lnTo>
                <a:lnTo>
                  <a:pt x="204410" y="316607"/>
                </a:lnTo>
                <a:lnTo>
                  <a:pt x="242852" y="300453"/>
                </a:lnTo>
                <a:lnTo>
                  <a:pt x="275367" y="275367"/>
                </a:lnTo>
                <a:lnTo>
                  <a:pt x="300453" y="242852"/>
                </a:lnTo>
                <a:lnTo>
                  <a:pt x="316607" y="204410"/>
                </a:lnTo>
                <a:lnTo>
                  <a:pt x="322325" y="161544"/>
                </a:lnTo>
                <a:lnTo>
                  <a:pt x="316607" y="118621"/>
                </a:lnTo>
                <a:lnTo>
                  <a:pt x="300453" y="80038"/>
                </a:lnTo>
                <a:lnTo>
                  <a:pt x="275367" y="47339"/>
                </a:lnTo>
                <a:lnTo>
                  <a:pt x="242852" y="22069"/>
                </a:lnTo>
                <a:lnTo>
                  <a:pt x="204410" y="5774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3862211" y="192306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95302" y="2305579"/>
            <a:ext cx="313619" cy="314237"/>
          </a:xfrm>
          <a:custGeom>
            <a:avLst/>
            <a:gdLst/>
            <a:ahLst/>
            <a:cxnLst/>
            <a:rect l="l" t="t" r="r" b="b"/>
            <a:pathLst>
              <a:path w="322579" h="323214">
                <a:moveTo>
                  <a:pt x="161543" y="0"/>
                </a:moveTo>
                <a:lnTo>
                  <a:pt x="118621" y="5774"/>
                </a:lnTo>
                <a:lnTo>
                  <a:pt x="80038" y="22069"/>
                </a:lnTo>
                <a:lnTo>
                  <a:pt x="47339" y="47339"/>
                </a:lnTo>
                <a:lnTo>
                  <a:pt x="22069" y="80038"/>
                </a:lnTo>
                <a:lnTo>
                  <a:pt x="5774" y="118621"/>
                </a:lnTo>
                <a:lnTo>
                  <a:pt x="0" y="161543"/>
                </a:lnTo>
                <a:lnTo>
                  <a:pt x="5774" y="204466"/>
                </a:lnTo>
                <a:lnTo>
                  <a:pt x="22069" y="243049"/>
                </a:lnTo>
                <a:lnTo>
                  <a:pt x="47339" y="275748"/>
                </a:lnTo>
                <a:lnTo>
                  <a:pt x="80038" y="301018"/>
                </a:lnTo>
                <a:lnTo>
                  <a:pt x="118621" y="317313"/>
                </a:lnTo>
                <a:lnTo>
                  <a:pt x="161543" y="323087"/>
                </a:lnTo>
                <a:lnTo>
                  <a:pt x="204410" y="317313"/>
                </a:lnTo>
                <a:lnTo>
                  <a:pt x="242852" y="301018"/>
                </a:lnTo>
                <a:lnTo>
                  <a:pt x="275367" y="275748"/>
                </a:lnTo>
                <a:lnTo>
                  <a:pt x="300453" y="243049"/>
                </a:lnTo>
                <a:lnTo>
                  <a:pt x="316607" y="204466"/>
                </a:lnTo>
                <a:lnTo>
                  <a:pt x="322325" y="161543"/>
                </a:lnTo>
                <a:lnTo>
                  <a:pt x="316607" y="118621"/>
                </a:lnTo>
                <a:lnTo>
                  <a:pt x="300453" y="80038"/>
                </a:lnTo>
                <a:lnTo>
                  <a:pt x="275367" y="47339"/>
                </a:lnTo>
                <a:lnTo>
                  <a:pt x="242852" y="22069"/>
                </a:lnTo>
                <a:lnTo>
                  <a:pt x="204410" y="5774"/>
                </a:lnTo>
                <a:lnTo>
                  <a:pt x="16154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4001487" y="234163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90843" y="2724150"/>
            <a:ext cx="313619" cy="313619"/>
          </a:xfrm>
          <a:custGeom>
            <a:avLst/>
            <a:gdLst/>
            <a:ahLst/>
            <a:cxnLst/>
            <a:rect l="l" t="t" r="r" b="b"/>
            <a:pathLst>
              <a:path w="322579" h="322580">
                <a:moveTo>
                  <a:pt x="161544" y="0"/>
                </a:moveTo>
                <a:lnTo>
                  <a:pt x="118621" y="5774"/>
                </a:lnTo>
                <a:lnTo>
                  <a:pt x="80038" y="22069"/>
                </a:lnTo>
                <a:lnTo>
                  <a:pt x="47339" y="47339"/>
                </a:lnTo>
                <a:lnTo>
                  <a:pt x="22069" y="80038"/>
                </a:lnTo>
                <a:lnTo>
                  <a:pt x="5774" y="118621"/>
                </a:lnTo>
                <a:lnTo>
                  <a:pt x="0" y="161544"/>
                </a:lnTo>
                <a:lnTo>
                  <a:pt x="5774" y="204410"/>
                </a:lnTo>
                <a:lnTo>
                  <a:pt x="22069" y="242852"/>
                </a:lnTo>
                <a:lnTo>
                  <a:pt x="47339" y="275367"/>
                </a:lnTo>
                <a:lnTo>
                  <a:pt x="80038" y="300453"/>
                </a:lnTo>
                <a:lnTo>
                  <a:pt x="118621" y="316607"/>
                </a:lnTo>
                <a:lnTo>
                  <a:pt x="161544" y="322325"/>
                </a:lnTo>
                <a:lnTo>
                  <a:pt x="204410" y="316607"/>
                </a:lnTo>
                <a:lnTo>
                  <a:pt x="242852" y="300453"/>
                </a:lnTo>
                <a:lnTo>
                  <a:pt x="275367" y="275367"/>
                </a:lnTo>
                <a:lnTo>
                  <a:pt x="300453" y="242852"/>
                </a:lnTo>
                <a:lnTo>
                  <a:pt x="316607" y="204410"/>
                </a:lnTo>
                <a:lnTo>
                  <a:pt x="322325" y="161544"/>
                </a:lnTo>
                <a:lnTo>
                  <a:pt x="316607" y="118621"/>
                </a:lnTo>
                <a:lnTo>
                  <a:pt x="300453" y="80038"/>
                </a:lnTo>
                <a:lnTo>
                  <a:pt x="275367" y="47339"/>
                </a:lnTo>
                <a:lnTo>
                  <a:pt x="242852" y="22069"/>
                </a:lnTo>
                <a:lnTo>
                  <a:pt x="204410" y="5774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3966669" y="275946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14676" y="2038879"/>
            <a:ext cx="313619" cy="313619"/>
          </a:xfrm>
          <a:custGeom>
            <a:avLst/>
            <a:gdLst/>
            <a:ahLst/>
            <a:cxnLst/>
            <a:rect l="l" t="t" r="r" b="b"/>
            <a:pathLst>
              <a:path w="322579" h="322580">
                <a:moveTo>
                  <a:pt x="161544" y="0"/>
                </a:moveTo>
                <a:lnTo>
                  <a:pt x="118621" y="5774"/>
                </a:lnTo>
                <a:lnTo>
                  <a:pt x="80038" y="22069"/>
                </a:lnTo>
                <a:lnTo>
                  <a:pt x="47339" y="47339"/>
                </a:lnTo>
                <a:lnTo>
                  <a:pt x="22069" y="80038"/>
                </a:lnTo>
                <a:lnTo>
                  <a:pt x="5774" y="118621"/>
                </a:lnTo>
                <a:lnTo>
                  <a:pt x="0" y="161544"/>
                </a:lnTo>
                <a:lnTo>
                  <a:pt x="5774" y="204145"/>
                </a:lnTo>
                <a:lnTo>
                  <a:pt x="22069" y="242513"/>
                </a:lnTo>
                <a:lnTo>
                  <a:pt x="47339" y="275081"/>
                </a:lnTo>
                <a:lnTo>
                  <a:pt x="80038" y="300284"/>
                </a:lnTo>
                <a:lnTo>
                  <a:pt x="118621" y="316554"/>
                </a:lnTo>
                <a:lnTo>
                  <a:pt x="161544" y="322325"/>
                </a:lnTo>
                <a:lnTo>
                  <a:pt x="212500" y="314090"/>
                </a:lnTo>
                <a:lnTo>
                  <a:pt x="256653" y="291187"/>
                </a:lnTo>
                <a:lnTo>
                  <a:pt x="291407" y="256324"/>
                </a:lnTo>
                <a:lnTo>
                  <a:pt x="314163" y="212207"/>
                </a:lnTo>
                <a:lnTo>
                  <a:pt x="322325" y="161544"/>
                </a:lnTo>
                <a:lnTo>
                  <a:pt x="316607" y="118621"/>
                </a:lnTo>
                <a:lnTo>
                  <a:pt x="300453" y="80038"/>
                </a:lnTo>
                <a:lnTo>
                  <a:pt x="275367" y="47339"/>
                </a:lnTo>
                <a:lnTo>
                  <a:pt x="242852" y="22069"/>
                </a:lnTo>
                <a:lnTo>
                  <a:pt x="204410" y="5774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4886043" y="207345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58901" y="3037522"/>
            <a:ext cx="313619" cy="314237"/>
          </a:xfrm>
          <a:custGeom>
            <a:avLst/>
            <a:gdLst/>
            <a:ahLst/>
            <a:cxnLst/>
            <a:rect l="l" t="t" r="r" b="b"/>
            <a:pathLst>
              <a:path w="322579" h="323214">
                <a:moveTo>
                  <a:pt x="161543" y="0"/>
                </a:moveTo>
                <a:lnTo>
                  <a:pt x="118621" y="5774"/>
                </a:lnTo>
                <a:lnTo>
                  <a:pt x="80038" y="22069"/>
                </a:lnTo>
                <a:lnTo>
                  <a:pt x="47339" y="47339"/>
                </a:lnTo>
                <a:lnTo>
                  <a:pt x="22069" y="80038"/>
                </a:lnTo>
                <a:lnTo>
                  <a:pt x="5774" y="118621"/>
                </a:lnTo>
                <a:lnTo>
                  <a:pt x="0" y="161544"/>
                </a:lnTo>
                <a:lnTo>
                  <a:pt x="5774" y="204466"/>
                </a:lnTo>
                <a:lnTo>
                  <a:pt x="22069" y="243049"/>
                </a:lnTo>
                <a:lnTo>
                  <a:pt x="47339" y="275748"/>
                </a:lnTo>
                <a:lnTo>
                  <a:pt x="80038" y="301018"/>
                </a:lnTo>
                <a:lnTo>
                  <a:pt x="118621" y="317313"/>
                </a:lnTo>
                <a:lnTo>
                  <a:pt x="161543" y="323087"/>
                </a:lnTo>
                <a:lnTo>
                  <a:pt x="204410" y="317313"/>
                </a:lnTo>
                <a:lnTo>
                  <a:pt x="242852" y="301018"/>
                </a:lnTo>
                <a:lnTo>
                  <a:pt x="275367" y="275748"/>
                </a:lnTo>
                <a:lnTo>
                  <a:pt x="300453" y="243049"/>
                </a:lnTo>
                <a:lnTo>
                  <a:pt x="316607" y="204466"/>
                </a:lnTo>
                <a:lnTo>
                  <a:pt x="322325" y="161544"/>
                </a:lnTo>
                <a:lnTo>
                  <a:pt x="316607" y="118621"/>
                </a:lnTo>
                <a:lnTo>
                  <a:pt x="300453" y="80038"/>
                </a:lnTo>
                <a:lnTo>
                  <a:pt x="275367" y="47339"/>
                </a:lnTo>
                <a:lnTo>
                  <a:pt x="242852" y="22069"/>
                </a:lnTo>
                <a:lnTo>
                  <a:pt x="204410" y="5774"/>
                </a:lnTo>
                <a:lnTo>
                  <a:pt x="16154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1352267" y="3072836"/>
            <a:ext cx="2663913" cy="61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95760" algn="r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928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end, only number </a:t>
            </a:r>
            <a:r>
              <a:rPr sz="1069" spc="5" dirty="0">
                <a:latin typeface="Times New Roman"/>
                <a:cs typeface="Times New Roman"/>
              </a:rPr>
              <a:t>five will </a:t>
            </a:r>
            <a:r>
              <a:rPr sz="1069" spc="10" dirty="0">
                <a:latin typeface="Times New Roman"/>
                <a:cs typeface="Times New Roman"/>
              </a:rPr>
              <a:t>remain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intact.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41070" y="2828607"/>
            <a:ext cx="313619" cy="313619"/>
          </a:xfrm>
          <a:custGeom>
            <a:avLst/>
            <a:gdLst/>
            <a:ahLst/>
            <a:cxnLst/>
            <a:rect l="l" t="t" r="r" b="b"/>
            <a:pathLst>
              <a:path w="322580" h="322580">
                <a:moveTo>
                  <a:pt x="160781" y="0"/>
                </a:moveTo>
                <a:lnTo>
                  <a:pt x="117915" y="5774"/>
                </a:lnTo>
                <a:lnTo>
                  <a:pt x="79473" y="22069"/>
                </a:lnTo>
                <a:lnTo>
                  <a:pt x="46958" y="47339"/>
                </a:lnTo>
                <a:lnTo>
                  <a:pt x="21872" y="80038"/>
                </a:lnTo>
                <a:lnTo>
                  <a:pt x="5718" y="118621"/>
                </a:lnTo>
                <a:lnTo>
                  <a:pt x="0" y="161544"/>
                </a:lnTo>
                <a:lnTo>
                  <a:pt x="5718" y="204410"/>
                </a:lnTo>
                <a:lnTo>
                  <a:pt x="21872" y="242852"/>
                </a:lnTo>
                <a:lnTo>
                  <a:pt x="46958" y="275367"/>
                </a:lnTo>
                <a:lnTo>
                  <a:pt x="79473" y="300453"/>
                </a:lnTo>
                <a:lnTo>
                  <a:pt x="117915" y="316607"/>
                </a:lnTo>
                <a:lnTo>
                  <a:pt x="160781" y="322326"/>
                </a:lnTo>
                <a:lnTo>
                  <a:pt x="203704" y="316607"/>
                </a:lnTo>
                <a:lnTo>
                  <a:pt x="242287" y="300453"/>
                </a:lnTo>
                <a:lnTo>
                  <a:pt x="274986" y="275367"/>
                </a:lnTo>
                <a:lnTo>
                  <a:pt x="300256" y="242852"/>
                </a:lnTo>
                <a:lnTo>
                  <a:pt x="316551" y="204410"/>
                </a:lnTo>
                <a:lnTo>
                  <a:pt x="322325" y="161544"/>
                </a:lnTo>
                <a:lnTo>
                  <a:pt x="316551" y="118621"/>
                </a:lnTo>
                <a:lnTo>
                  <a:pt x="300256" y="80038"/>
                </a:lnTo>
                <a:lnTo>
                  <a:pt x="274986" y="47339"/>
                </a:lnTo>
                <a:lnTo>
                  <a:pt x="242287" y="22069"/>
                </a:lnTo>
                <a:lnTo>
                  <a:pt x="203704" y="5774"/>
                </a:lnTo>
                <a:lnTo>
                  <a:pt x="1607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2712437" y="2863919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31414" y="2410778"/>
            <a:ext cx="314237" cy="313619"/>
          </a:xfrm>
          <a:custGeom>
            <a:avLst/>
            <a:gdLst/>
            <a:ahLst/>
            <a:cxnLst/>
            <a:rect l="l" t="t" r="r" b="b"/>
            <a:pathLst>
              <a:path w="323214" h="322580">
                <a:moveTo>
                  <a:pt x="161544" y="0"/>
                </a:moveTo>
                <a:lnTo>
                  <a:pt x="118621" y="5718"/>
                </a:lnTo>
                <a:lnTo>
                  <a:pt x="80038" y="21872"/>
                </a:lnTo>
                <a:lnTo>
                  <a:pt x="47339" y="46958"/>
                </a:lnTo>
                <a:lnTo>
                  <a:pt x="22069" y="79473"/>
                </a:lnTo>
                <a:lnTo>
                  <a:pt x="5774" y="117915"/>
                </a:lnTo>
                <a:lnTo>
                  <a:pt x="0" y="160781"/>
                </a:lnTo>
                <a:lnTo>
                  <a:pt x="5774" y="203704"/>
                </a:lnTo>
                <a:lnTo>
                  <a:pt x="22069" y="242287"/>
                </a:lnTo>
                <a:lnTo>
                  <a:pt x="47339" y="274986"/>
                </a:lnTo>
                <a:lnTo>
                  <a:pt x="80038" y="300256"/>
                </a:lnTo>
                <a:lnTo>
                  <a:pt x="118621" y="316551"/>
                </a:lnTo>
                <a:lnTo>
                  <a:pt x="161544" y="322325"/>
                </a:lnTo>
                <a:lnTo>
                  <a:pt x="204466" y="316551"/>
                </a:lnTo>
                <a:lnTo>
                  <a:pt x="243049" y="300256"/>
                </a:lnTo>
                <a:lnTo>
                  <a:pt x="275748" y="274986"/>
                </a:lnTo>
                <a:lnTo>
                  <a:pt x="301018" y="242287"/>
                </a:lnTo>
                <a:lnTo>
                  <a:pt x="317313" y="203704"/>
                </a:lnTo>
                <a:lnTo>
                  <a:pt x="323088" y="160781"/>
                </a:lnTo>
                <a:lnTo>
                  <a:pt x="317313" y="117915"/>
                </a:lnTo>
                <a:lnTo>
                  <a:pt x="301018" y="79473"/>
                </a:lnTo>
                <a:lnTo>
                  <a:pt x="275748" y="46958"/>
                </a:lnTo>
                <a:lnTo>
                  <a:pt x="243049" y="21872"/>
                </a:lnTo>
                <a:lnTo>
                  <a:pt x="204466" y="5718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2503522" y="244609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36614" y="1992206"/>
            <a:ext cx="313619" cy="313619"/>
          </a:xfrm>
          <a:custGeom>
            <a:avLst/>
            <a:gdLst/>
            <a:ahLst/>
            <a:cxnLst/>
            <a:rect l="l" t="t" r="r" b="b"/>
            <a:pathLst>
              <a:path w="322580" h="322580">
                <a:moveTo>
                  <a:pt x="160781" y="0"/>
                </a:moveTo>
                <a:lnTo>
                  <a:pt x="117915" y="5774"/>
                </a:lnTo>
                <a:lnTo>
                  <a:pt x="79473" y="22069"/>
                </a:lnTo>
                <a:lnTo>
                  <a:pt x="46958" y="47339"/>
                </a:lnTo>
                <a:lnTo>
                  <a:pt x="21872" y="80038"/>
                </a:lnTo>
                <a:lnTo>
                  <a:pt x="5718" y="118621"/>
                </a:lnTo>
                <a:lnTo>
                  <a:pt x="0" y="161543"/>
                </a:lnTo>
                <a:lnTo>
                  <a:pt x="5718" y="204410"/>
                </a:lnTo>
                <a:lnTo>
                  <a:pt x="21872" y="242852"/>
                </a:lnTo>
                <a:lnTo>
                  <a:pt x="46958" y="275367"/>
                </a:lnTo>
                <a:lnTo>
                  <a:pt x="79473" y="300453"/>
                </a:lnTo>
                <a:lnTo>
                  <a:pt x="117915" y="316607"/>
                </a:lnTo>
                <a:lnTo>
                  <a:pt x="160781" y="322325"/>
                </a:lnTo>
                <a:lnTo>
                  <a:pt x="203704" y="316607"/>
                </a:lnTo>
                <a:lnTo>
                  <a:pt x="242287" y="300453"/>
                </a:lnTo>
                <a:lnTo>
                  <a:pt x="274986" y="275367"/>
                </a:lnTo>
                <a:lnTo>
                  <a:pt x="300256" y="242852"/>
                </a:lnTo>
                <a:lnTo>
                  <a:pt x="316551" y="204410"/>
                </a:lnTo>
                <a:lnTo>
                  <a:pt x="322325" y="161543"/>
                </a:lnTo>
                <a:lnTo>
                  <a:pt x="316551" y="118621"/>
                </a:lnTo>
                <a:lnTo>
                  <a:pt x="300256" y="80038"/>
                </a:lnTo>
                <a:lnTo>
                  <a:pt x="274986" y="47339"/>
                </a:lnTo>
                <a:lnTo>
                  <a:pt x="242287" y="22069"/>
                </a:lnTo>
                <a:lnTo>
                  <a:pt x="203704" y="5774"/>
                </a:lnTo>
                <a:lnTo>
                  <a:pt x="1607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2607981" y="202751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21353" y="1710443"/>
            <a:ext cx="8334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49986" y="1678834"/>
            <a:ext cx="313619" cy="313619"/>
          </a:xfrm>
          <a:custGeom>
            <a:avLst/>
            <a:gdLst/>
            <a:ahLst/>
            <a:cxnLst/>
            <a:rect l="l" t="t" r="r" b="b"/>
            <a:pathLst>
              <a:path w="322579" h="322580">
                <a:moveTo>
                  <a:pt x="161544" y="0"/>
                </a:moveTo>
                <a:lnTo>
                  <a:pt x="118621" y="5771"/>
                </a:lnTo>
                <a:lnTo>
                  <a:pt x="80038" y="22041"/>
                </a:lnTo>
                <a:lnTo>
                  <a:pt x="47339" y="47243"/>
                </a:lnTo>
                <a:lnTo>
                  <a:pt x="22069" y="79812"/>
                </a:lnTo>
                <a:lnTo>
                  <a:pt x="5774" y="118180"/>
                </a:lnTo>
                <a:lnTo>
                  <a:pt x="0" y="160781"/>
                </a:lnTo>
                <a:lnTo>
                  <a:pt x="5774" y="203704"/>
                </a:lnTo>
                <a:lnTo>
                  <a:pt x="22069" y="242287"/>
                </a:lnTo>
                <a:lnTo>
                  <a:pt x="47339" y="274986"/>
                </a:lnTo>
                <a:lnTo>
                  <a:pt x="80038" y="300256"/>
                </a:lnTo>
                <a:lnTo>
                  <a:pt x="118621" y="316551"/>
                </a:lnTo>
                <a:lnTo>
                  <a:pt x="161544" y="322325"/>
                </a:lnTo>
                <a:lnTo>
                  <a:pt x="204145" y="316551"/>
                </a:lnTo>
                <a:lnTo>
                  <a:pt x="242513" y="300256"/>
                </a:lnTo>
                <a:lnTo>
                  <a:pt x="275081" y="274986"/>
                </a:lnTo>
                <a:lnTo>
                  <a:pt x="300284" y="242287"/>
                </a:lnTo>
                <a:lnTo>
                  <a:pt x="316554" y="203704"/>
                </a:lnTo>
                <a:lnTo>
                  <a:pt x="322325" y="160781"/>
                </a:lnTo>
                <a:lnTo>
                  <a:pt x="314090" y="110118"/>
                </a:lnTo>
                <a:lnTo>
                  <a:pt x="291187" y="66001"/>
                </a:lnTo>
                <a:lnTo>
                  <a:pt x="256324" y="31138"/>
                </a:lnTo>
                <a:lnTo>
                  <a:pt x="212207" y="8235"/>
                </a:lnTo>
                <a:lnTo>
                  <a:pt x="1615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4677127" y="1328913"/>
            <a:ext cx="63649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Eliminated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41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09093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2808975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2014" y="2806383"/>
            <a:ext cx="0" cy="3698610"/>
          </a:xfrm>
          <a:custGeom>
            <a:avLst/>
            <a:gdLst/>
            <a:ahLst/>
            <a:cxnLst/>
            <a:rect l="l" t="t" r="r" b="b"/>
            <a:pathLst>
              <a:path h="3804285">
                <a:moveTo>
                  <a:pt x="0" y="0"/>
                </a:moveTo>
                <a:lnTo>
                  <a:pt x="0" y="3803903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299421" y="6501659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253373" y="2806383"/>
            <a:ext cx="0" cy="3698610"/>
          </a:xfrm>
          <a:custGeom>
            <a:avLst/>
            <a:gdLst/>
            <a:ahLst/>
            <a:cxnLst/>
            <a:rect l="l" t="t" r="r" b="b"/>
            <a:pathLst>
              <a:path h="3804285">
                <a:moveTo>
                  <a:pt x="0" y="0"/>
                </a:moveTo>
                <a:lnTo>
                  <a:pt x="0" y="3803903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352255" y="1286686"/>
            <a:ext cx="4853076" cy="8262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not </a:t>
            </a:r>
            <a:r>
              <a:rPr sz="1069" spc="5" dirty="0">
                <a:latin typeface="Times New Roman"/>
                <a:cs typeface="Times New Roman"/>
              </a:rPr>
              <a:t>concerned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pointers, internal to link list. </a:t>
            </a:r>
            <a:r>
              <a:rPr sz="1069" spc="10" dirty="0">
                <a:latin typeface="Times New Roman"/>
                <a:cs typeface="Times New Roman"/>
              </a:rPr>
              <a:t>However,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you  want to solve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problem and choose the </a:t>
            </a:r>
            <a:r>
              <a:rPr sz="1069" spc="5" dirty="0">
                <a:latin typeface="Times New Roman"/>
                <a:cs typeface="Times New Roman"/>
              </a:rPr>
              <a:t>best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structure, then circular </a:t>
            </a:r>
            <a:r>
              <a:rPr sz="1069" spc="10" dirty="0">
                <a:latin typeface="Times New Roman"/>
                <a:cs typeface="Times New Roman"/>
              </a:rPr>
              <a:t>link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best option.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use the </a:t>
            </a:r>
            <a:r>
              <a:rPr sz="1069" spc="5" dirty="0">
                <a:latin typeface="Times New Roman"/>
                <a:cs typeface="Times New Roman"/>
              </a:rPr>
              <a:t>list to </a:t>
            </a:r>
            <a:r>
              <a:rPr sz="1069" spc="10" dirty="0">
                <a:latin typeface="Times New Roman"/>
                <a:cs typeface="Times New Roman"/>
              </a:rPr>
              <a:t>solve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this.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Let’s see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program by which we can </a:t>
            </a:r>
            <a:r>
              <a:rPr sz="1069" spc="5" dirty="0">
                <a:latin typeface="Times New Roman"/>
                <a:cs typeface="Times New Roman"/>
              </a:rPr>
              <a:t>solve this problem.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as 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/*This program </a:t>
            </a:r>
            <a:r>
              <a:rPr sz="1069" spc="5" dirty="0">
                <a:latin typeface="Times New Roman"/>
                <a:cs typeface="Times New Roman"/>
              </a:rPr>
              <a:t>solves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Josephus </a:t>
            </a:r>
            <a:r>
              <a:rPr sz="1069" spc="10" dirty="0">
                <a:latin typeface="Times New Roman"/>
                <a:cs typeface="Times New Roman"/>
              </a:rPr>
              <a:t>Problem */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#include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&lt;iostream.h&gt;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#include "CList.cpp"  //contains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circularly-linked list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definition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main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method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void main(int argc, </a:t>
            </a:r>
            <a:r>
              <a:rPr sz="1069" spc="10" dirty="0">
                <a:latin typeface="Times New Roman"/>
                <a:cs typeface="Times New Roman"/>
              </a:rPr>
              <a:t>char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*argv[])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30908" marR="1700173">
              <a:lnSpc>
                <a:spcPts val="1264"/>
              </a:lnSpc>
              <a:spcBef>
                <a:spcPts val="44"/>
              </a:spcBef>
              <a:tabLst>
                <a:tab pos="1685357" algn="l"/>
              </a:tabLst>
            </a:pPr>
            <a:r>
              <a:rPr sz="1069" spc="10" dirty="0">
                <a:latin typeface="Times New Roman"/>
                <a:cs typeface="Times New Roman"/>
              </a:rPr>
              <a:t>CList</a:t>
            </a:r>
            <a:r>
              <a:rPr sz="1069" spc="5" dirty="0">
                <a:latin typeface="Times New Roman"/>
                <a:cs typeface="Times New Roman"/>
              </a:rPr>
              <a:t> list;	// creating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object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  int i, </a:t>
            </a:r>
            <a:r>
              <a:rPr sz="1069" spc="10" dirty="0">
                <a:latin typeface="Times New Roman"/>
                <a:cs typeface="Times New Roman"/>
              </a:rPr>
              <a:t>N=10,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M=3;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20"/>
              </a:lnSpc>
            </a:pPr>
            <a:r>
              <a:rPr sz="1069" spc="5" dirty="0">
                <a:latin typeface="Times New Roman"/>
                <a:cs typeface="Times New Roman"/>
              </a:rPr>
              <a:t>for(i=1; i </a:t>
            </a:r>
            <a:r>
              <a:rPr sz="1069" spc="10" dirty="0">
                <a:latin typeface="Times New Roman"/>
                <a:cs typeface="Times New Roman"/>
              </a:rPr>
              <a:t>&lt;= </a:t>
            </a:r>
            <a:r>
              <a:rPr sz="1069" spc="15" dirty="0">
                <a:latin typeface="Times New Roman"/>
                <a:cs typeface="Times New Roman"/>
              </a:rPr>
              <a:t>N; </a:t>
            </a:r>
            <a:r>
              <a:rPr sz="1069" spc="10" dirty="0">
                <a:latin typeface="Times New Roman"/>
                <a:cs typeface="Times New Roman"/>
              </a:rPr>
              <a:t>i++ </a:t>
            </a:r>
            <a:r>
              <a:rPr sz="1069" spc="5" dirty="0">
                <a:latin typeface="Times New Roman"/>
                <a:cs typeface="Times New Roman"/>
              </a:rPr>
              <a:t>) list.add(i); // initializing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with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values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>
              <a:tabLst>
                <a:tab pos="1684123" algn="l"/>
              </a:tabLst>
            </a:pPr>
            <a:r>
              <a:rPr sz="1069" spc="5" dirty="0">
                <a:latin typeface="Times New Roman"/>
                <a:cs typeface="Times New Roman"/>
              </a:rPr>
              <a:t>list.start();	// pointing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pointers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 of the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430908" marR="1547072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counting upto </a:t>
            </a:r>
            <a:r>
              <a:rPr sz="1069" spc="24" dirty="0">
                <a:latin typeface="Times New Roman"/>
                <a:cs typeface="Times New Roman"/>
              </a:rPr>
              <a:t>M </a:t>
            </a:r>
            <a:r>
              <a:rPr sz="1069" spc="10" dirty="0">
                <a:latin typeface="Times New Roman"/>
                <a:cs typeface="Times New Roman"/>
              </a:rPr>
              <a:t>times and removing the element  </a:t>
            </a:r>
            <a:r>
              <a:rPr sz="1069" spc="5" dirty="0">
                <a:latin typeface="Times New Roman"/>
                <a:cs typeface="Times New Roman"/>
              </a:rPr>
              <a:t>while( list.length() </a:t>
            </a:r>
            <a:r>
              <a:rPr sz="1069" spc="15" dirty="0">
                <a:latin typeface="Times New Roman"/>
                <a:cs typeface="Times New Roman"/>
              </a:rPr>
              <a:t>&gt;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569811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for(i=1; i </a:t>
            </a:r>
            <a:r>
              <a:rPr sz="1069" spc="10" dirty="0">
                <a:latin typeface="Times New Roman"/>
                <a:cs typeface="Times New Roman"/>
              </a:rPr>
              <a:t>&lt;= M; i++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list.next();</a:t>
            </a:r>
            <a:endParaRPr sz="1069">
              <a:latin typeface="Times New Roman"/>
              <a:cs typeface="Times New Roman"/>
            </a:endParaRPr>
          </a:p>
          <a:p>
            <a:pPr marL="883424" marR="1687826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"remove: "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list.get() </a:t>
            </a:r>
            <a:r>
              <a:rPr sz="1069" spc="15" dirty="0">
                <a:latin typeface="Times New Roman"/>
                <a:cs typeface="Times New Roman"/>
              </a:rPr>
              <a:t>&lt;&lt;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endl;  list.remove();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74"/>
              </a:lnSpc>
              <a:tabLst>
                <a:tab pos="2937954" algn="l"/>
              </a:tabLst>
            </a:pPr>
            <a:r>
              <a:rPr sz="1069" spc="5" dirty="0">
                <a:latin typeface="Times New Roman"/>
                <a:cs typeface="Times New Roman"/>
              </a:rPr>
              <a:t>cout </a:t>
            </a:r>
            <a:r>
              <a:rPr sz="1069" spc="10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"leader is: </a:t>
            </a:r>
            <a:r>
              <a:rPr sz="1069" spc="10" dirty="0">
                <a:latin typeface="Times New Roman"/>
                <a:cs typeface="Times New Roman"/>
              </a:rPr>
              <a:t>" &lt;&lt; </a:t>
            </a:r>
            <a:r>
              <a:rPr sz="1069" spc="5" dirty="0">
                <a:latin typeface="Times New Roman"/>
                <a:cs typeface="Times New Roman"/>
              </a:rPr>
              <a:t>list.get()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&lt;&lt; endl;	</a:t>
            </a:r>
            <a:r>
              <a:rPr sz="1069" spc="5" dirty="0">
                <a:latin typeface="Times New Roman"/>
                <a:cs typeface="Times New Roman"/>
              </a:rPr>
              <a:t>//displaying </a:t>
            </a:r>
            <a:r>
              <a:rPr sz="1069" spc="10" dirty="0">
                <a:latin typeface="Times New Roman"/>
                <a:cs typeface="Times New Roman"/>
              </a:rPr>
              <a:t>the remaining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included the </a:t>
            </a:r>
            <a:r>
              <a:rPr sz="1069" spc="5" dirty="0">
                <a:latin typeface="Times New Roman"/>
                <a:cs typeface="Times New Roman"/>
              </a:rPr>
              <a:t>“CList.cpp”. It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using the </a:t>
            </a:r>
            <a:r>
              <a:rPr sz="1069" spc="5" dirty="0">
                <a:latin typeface="Times New Roman"/>
                <a:cs typeface="Times New Roman"/>
              </a:rPr>
              <a:t>circularly-linked  list. In the </a:t>
            </a:r>
            <a:r>
              <a:rPr sz="1069" spc="10" dirty="0">
                <a:latin typeface="Times New Roman"/>
                <a:cs typeface="Times New Roman"/>
              </a:rPr>
              <a:t>main method, </a:t>
            </a:r>
            <a:r>
              <a:rPr sz="1069" i="1" spc="5" dirty="0">
                <a:latin typeface="Times New Roman"/>
                <a:cs typeface="Times New Roman"/>
              </a:rPr>
              <a:t>CList </a:t>
            </a:r>
            <a:r>
              <a:rPr sz="1069" spc="5" dirty="0">
                <a:latin typeface="Times New Roman"/>
                <a:cs typeface="Times New Roman"/>
              </a:rPr>
              <a:t>factory is called to 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circular link list as </a:t>
            </a:r>
            <a:r>
              <a:rPr sz="1069" i="1" spc="10" dirty="0">
                <a:latin typeface="Times New Roman"/>
                <a:cs typeface="Times New Roman"/>
              </a:rPr>
              <a:t>CList  </a:t>
            </a:r>
            <a:r>
              <a:rPr sz="1069" i="1" spc="5" dirty="0">
                <a:latin typeface="Times New Roman"/>
                <a:cs typeface="Times New Roman"/>
              </a:rPr>
              <a:t>list; </a:t>
            </a:r>
            <a:r>
              <a:rPr sz="1069" spc="5" dirty="0">
                <a:latin typeface="Times New Roman"/>
                <a:cs typeface="Times New Roman"/>
              </a:rPr>
              <a:t>After this,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assign the values to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5" dirty="0">
                <a:latin typeface="Times New Roman"/>
                <a:cs typeface="Times New Roman"/>
              </a:rPr>
              <a:t>M</a:t>
            </a:r>
            <a:r>
              <a:rPr sz="1069" spc="15" dirty="0">
                <a:latin typeface="Times New Roman"/>
                <a:cs typeface="Times New Roman"/>
              </a:rPr>
              <a:t>. 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used for loop to </a:t>
            </a:r>
            <a:r>
              <a:rPr sz="1069" spc="10" dirty="0">
                <a:latin typeface="Times New Roman"/>
                <a:cs typeface="Times New Roman"/>
              </a:rPr>
              <a:t>add the  nodes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finishes,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ten </a:t>
            </a:r>
            <a:r>
              <a:rPr sz="1069" spc="10" dirty="0">
                <a:latin typeface="Times New Roman"/>
                <a:cs typeface="Times New Roman"/>
              </a:rPr>
              <a:t>nodes in </a:t>
            </a:r>
            <a:r>
              <a:rPr sz="1069" spc="5" dirty="0">
                <a:latin typeface="Times New Roman"/>
                <a:cs typeface="Times New Roman"/>
              </a:rPr>
              <a:t>the list </a:t>
            </a:r>
            <a:r>
              <a:rPr sz="1069" spc="10" dirty="0">
                <a:latin typeface="Times New Roman"/>
                <a:cs typeface="Times New Roman"/>
              </a:rPr>
              <a:t>having </a:t>
            </a:r>
            <a:r>
              <a:rPr sz="1069" spc="5" dirty="0">
                <a:latin typeface="Times New Roman"/>
                <a:cs typeface="Times New Roman"/>
              </a:rPr>
              <a:t>values  </a:t>
            </a:r>
            <a:r>
              <a:rPr sz="1069" spc="10" dirty="0">
                <a:latin typeface="Times New Roman"/>
                <a:cs typeface="Times New Roman"/>
              </a:rPr>
              <a:t>from 1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10. But here a programmer </a:t>
            </a:r>
            <a:r>
              <a:rPr sz="1069" spc="5" dirty="0">
                <a:latin typeface="Times New Roman"/>
                <a:cs typeface="Times New Roman"/>
              </a:rPr>
              <a:t>may not pay attention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internal details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the list.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created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stored ten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moved the  </a:t>
            </a:r>
            <a:r>
              <a:rPr sz="1069" spc="5" dirty="0">
                <a:latin typeface="Times New Roman"/>
                <a:cs typeface="Times New Roman"/>
              </a:rPr>
              <a:t>pointers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list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using the </a:t>
            </a:r>
            <a:r>
              <a:rPr sz="1069" i="1" spc="10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method.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pointers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pointing at </a:t>
            </a:r>
            <a:r>
              <a:rPr sz="1069" spc="10" dirty="0">
                <a:latin typeface="Times New Roman"/>
                <a:cs typeface="Times New Roman"/>
              </a:rPr>
              <a:t>the position from where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start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counting 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while loop that will </a:t>
            </a:r>
            <a:r>
              <a:rPr sz="1069" spc="10" dirty="0">
                <a:latin typeface="Times New Roman"/>
                <a:cs typeface="Times New Roman"/>
              </a:rPr>
              <a:t>continue </a:t>
            </a:r>
            <a:r>
              <a:rPr sz="1069" spc="5" dirty="0">
                <a:latin typeface="Times New Roman"/>
                <a:cs typeface="Times New Roman"/>
              </a:rPr>
              <a:t>executing until only </a:t>
            </a:r>
            <a:r>
              <a:rPr sz="1069" spc="10" dirty="0">
                <a:latin typeface="Times New Roman"/>
                <a:cs typeface="Times New Roman"/>
              </a:rPr>
              <a:t>one node </a:t>
            </a:r>
            <a:r>
              <a:rPr sz="1069" spc="5" dirty="0">
                <a:latin typeface="Times New Roman"/>
                <a:cs typeface="Times New Roman"/>
              </a:rPr>
              <a:t>is left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list.  </a:t>
            </a:r>
            <a:r>
              <a:rPr sz="1069" spc="5" dirty="0">
                <a:latin typeface="Times New Roman"/>
                <a:cs typeface="Times New Roman"/>
              </a:rPr>
              <a:t>Inside this loop, </a:t>
            </a:r>
            <a:r>
              <a:rPr sz="1069" spc="10" dirty="0">
                <a:latin typeface="Times New Roman"/>
                <a:cs typeface="Times New Roman"/>
              </a:rPr>
              <a:t>we have a </a:t>
            </a:r>
            <a:r>
              <a:rPr sz="1069" spc="5" dirty="0">
                <a:latin typeface="Times New Roman"/>
                <a:cs typeface="Times New Roman"/>
              </a:rPr>
              <a:t>for loop. It will execute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5" dirty="0">
                <a:latin typeface="Times New Roman"/>
                <a:cs typeface="Times New Roman"/>
              </a:rPr>
              <a:t>M</a:t>
            </a:r>
            <a:r>
              <a:rPr sz="1069" spc="15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has only </a:t>
            </a:r>
            <a:r>
              <a:rPr sz="1069" spc="5" dirty="0">
                <a:latin typeface="Times New Roman"/>
                <a:cs typeface="Times New Roman"/>
              </a:rPr>
              <a:t>one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i="1" spc="5" dirty="0">
                <a:latin typeface="Times New Roman"/>
                <a:cs typeface="Times New Roman"/>
              </a:rPr>
              <a:t>list.next()</a:t>
            </a:r>
            <a:r>
              <a:rPr sz="1069" spc="5" dirty="0">
                <a:latin typeface="Times New Roman"/>
                <a:cs typeface="Times New Roman"/>
              </a:rPr>
              <a:t>. This will </a:t>
            </a:r>
            <a:r>
              <a:rPr sz="1069" spc="10" dirty="0">
                <a:latin typeface="Times New Roman"/>
                <a:cs typeface="Times New Roman"/>
              </a:rPr>
              <a:t>move the </a:t>
            </a:r>
            <a:r>
              <a:rPr sz="1069" spc="5" dirty="0">
                <a:latin typeface="Times New Roman"/>
                <a:cs typeface="Times New Roman"/>
              </a:rPr>
              <a:t>pointer forward three times </a:t>
            </a:r>
            <a:r>
              <a:rPr sz="1069" spc="10" dirty="0">
                <a:latin typeface="Times New Roman"/>
                <a:cs typeface="Times New Roman"/>
              </a:rPr>
              <a:t>(as the value 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24" dirty="0">
                <a:latin typeface="Times New Roman"/>
                <a:cs typeface="Times New Roman"/>
              </a:rPr>
              <a:t>M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3).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spc="5" dirty="0">
                <a:latin typeface="Times New Roman"/>
                <a:cs typeface="Times New Roman"/>
              </a:rPr>
              <a:t>is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4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5" dirty="0">
                <a:latin typeface="Times New Roman"/>
                <a:cs typeface="Times New Roman"/>
              </a:rPr>
              <a:t>method.  Before </a:t>
            </a:r>
            <a:r>
              <a:rPr sz="1069" spc="10" dirty="0">
                <a:latin typeface="Times New Roman"/>
                <a:cs typeface="Times New Roman"/>
              </a:rPr>
              <a:t>removing the node, we </a:t>
            </a:r>
            <a:r>
              <a:rPr sz="1069" spc="5" dirty="0">
                <a:latin typeface="Times New Roman"/>
                <a:cs typeface="Times New Roman"/>
              </a:rPr>
              <a:t>display its value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screen using </a:t>
            </a:r>
            <a:r>
              <a:rPr sz="1069" i="1" spc="10" dirty="0">
                <a:latin typeface="Times New Roman"/>
                <a:cs typeface="Times New Roman"/>
              </a:rPr>
              <a:t>cout</a:t>
            </a:r>
            <a:r>
              <a:rPr sz="1069" spc="10" dirty="0">
                <a:latin typeface="Times New Roman"/>
                <a:cs typeface="Times New Roman"/>
              </a:rPr>
              <a:t>. Again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come into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loop,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length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is 9.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‘for </a:t>
            </a:r>
            <a:r>
              <a:rPr sz="1069" spc="10" dirty="0">
                <a:latin typeface="Times New Roman"/>
                <a:cs typeface="Times New Roman"/>
              </a:rPr>
              <a:t>loop’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executed.  </a:t>
            </a:r>
            <a:r>
              <a:rPr sz="1069" spc="15" dirty="0">
                <a:latin typeface="Times New Roman"/>
                <a:cs typeface="Times New Roman"/>
              </a:rPr>
              <a:t>Now  </a:t>
            </a:r>
            <a:r>
              <a:rPr sz="1069" spc="5" dirty="0">
                <a:latin typeface="Times New Roman"/>
                <a:cs typeface="Times New Roman"/>
              </a:rPr>
              <a:t>the  </a:t>
            </a:r>
            <a:r>
              <a:rPr sz="1069" i="1" spc="5" dirty="0">
                <a:latin typeface="Times New Roman"/>
                <a:cs typeface="Times New Roman"/>
              </a:rPr>
              <a:t>list.next()  </a:t>
            </a:r>
            <a:r>
              <a:rPr sz="1069" spc="5" dirty="0">
                <a:latin typeface="Times New Roman"/>
                <a:cs typeface="Times New Roman"/>
              </a:rPr>
              <a:t>is  not  starting  </a:t>
            </a:r>
            <a:r>
              <a:rPr sz="1069" spc="10" dirty="0">
                <a:latin typeface="Times New Roman"/>
                <a:cs typeface="Times New Roman"/>
              </a:rPr>
              <a:t>from  the  </a:t>
            </a:r>
            <a:r>
              <a:rPr sz="1069" spc="5" dirty="0">
                <a:latin typeface="Times New Roman"/>
                <a:cs typeface="Times New Roman"/>
              </a:rPr>
              <a:t>start.  It  will  start 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42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294989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2458" cy="299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where the </a:t>
            </a:r>
            <a:r>
              <a:rPr sz="1069" i="1" spc="5" dirty="0">
                <a:latin typeface="Times New Roman"/>
                <a:cs typeface="Times New Roman"/>
              </a:rPr>
              <a:t>current </a:t>
            </a:r>
            <a:r>
              <a:rPr sz="1069" spc="5" dirty="0">
                <a:latin typeface="Times New Roman"/>
                <a:cs typeface="Times New Roman"/>
              </a:rPr>
              <a:t>pointer is pointing.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current </a:t>
            </a:r>
            <a:r>
              <a:rPr sz="1069" spc="5" dirty="0">
                <a:latin typeface="Times New Roman"/>
                <a:cs typeface="Times New Roman"/>
              </a:rPr>
              <a:t>pointer is </a:t>
            </a:r>
            <a:r>
              <a:rPr sz="1069" spc="10" dirty="0">
                <a:latin typeface="Times New Roman"/>
                <a:cs typeface="Times New Roman"/>
              </a:rPr>
              <a:t>pointing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deleted.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count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start again.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list.next()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called  </a:t>
            </a:r>
            <a:r>
              <a:rPr sz="1069" spc="5" dirty="0">
                <a:latin typeface="Times New Roman"/>
                <a:cs typeface="Times New Roman"/>
              </a:rPr>
              <a:t>for three times.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</a:t>
            </a:r>
            <a:r>
              <a:rPr sz="1069" spc="10" dirty="0">
                <a:latin typeface="Times New Roman"/>
                <a:cs typeface="Times New Roman"/>
              </a:rPr>
              <a:t>pointer will point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8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10" dirty="0">
                <a:latin typeface="Times New Roman"/>
                <a:cs typeface="Times New Roman"/>
              </a:rPr>
              <a:t>node. Again the remove  method will be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i="1" spc="10" dirty="0">
                <a:latin typeface="Times New Roman"/>
                <a:cs typeface="Times New Roman"/>
              </a:rPr>
              <a:t>current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moved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node and so </a:t>
            </a:r>
            <a:r>
              <a:rPr sz="1069" spc="5" dirty="0">
                <a:latin typeface="Times New Roman"/>
                <a:cs typeface="Times New Roman"/>
              </a:rPr>
              <a:t>on. </a:t>
            </a:r>
            <a:r>
              <a:rPr sz="1069" spc="10" dirty="0">
                <a:latin typeface="Times New Roman"/>
                <a:cs typeface="Times New Roman"/>
              </a:rPr>
              <a:t>The  nodes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deleted one by one </a:t>
            </a:r>
            <a:r>
              <a:rPr sz="1069" spc="5" dirty="0">
                <a:latin typeface="Times New Roman"/>
                <a:cs typeface="Times New Roman"/>
              </a:rPr>
              <a:t>until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length of the list is </a:t>
            </a:r>
            <a:r>
              <a:rPr sz="1069" spc="10" dirty="0">
                <a:latin typeface="Times New Roman"/>
                <a:cs typeface="Times New Roman"/>
              </a:rPr>
              <a:t>greater than </a:t>
            </a:r>
            <a:r>
              <a:rPr sz="1069" spc="5" dirty="0">
                <a:latin typeface="Times New Roman"/>
                <a:cs typeface="Times New Roman"/>
              </a:rPr>
              <a:t>one. </a:t>
            </a:r>
            <a:r>
              <a:rPr sz="1069" spc="15" dirty="0">
                <a:latin typeface="Times New Roman"/>
                <a:cs typeface="Times New Roman"/>
              </a:rPr>
              <a:t>When  </a:t>
            </a:r>
            <a:r>
              <a:rPr sz="1069" spc="5" dirty="0">
                <a:latin typeface="Times New Roman"/>
                <a:cs typeface="Times New Roman"/>
              </a:rPr>
              <a:t>the length of the list is one,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while loop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terminated.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one node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left in the list i.e.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leader.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display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get</a:t>
            </a:r>
            <a:r>
              <a:rPr sz="1069" i="1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method.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change the values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9" dirty="0">
                <a:latin typeface="Times New Roman"/>
                <a:cs typeface="Times New Roman"/>
              </a:rPr>
              <a:t>M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N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Similarly,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values </a:t>
            </a:r>
            <a:r>
              <a:rPr sz="1069" spc="10" dirty="0">
                <a:latin typeface="Times New Roman"/>
                <a:cs typeface="Times New Roman"/>
              </a:rPr>
              <a:t>can be read from the  </a:t>
            </a:r>
            <a:r>
              <a:rPr sz="1069" spc="5" dirty="0">
                <a:latin typeface="Times New Roman"/>
                <a:cs typeface="Times New Roman"/>
              </a:rPr>
              <a:t>file or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 command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spc="10" dirty="0">
                <a:latin typeface="Times New Roman"/>
                <a:cs typeface="Times New Roman"/>
              </a:rPr>
              <a:t>arguments </a:t>
            </a:r>
            <a:r>
              <a:rPr sz="1069" spc="5" dirty="0">
                <a:latin typeface="Times New Roman"/>
                <a:cs typeface="Times New Roman"/>
              </a:rPr>
              <a:t>to get values.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variations  of this problem.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variation is that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9" dirty="0">
                <a:latin typeface="Times New Roman"/>
                <a:cs typeface="Times New Roman"/>
              </a:rPr>
              <a:t>M </a:t>
            </a:r>
            <a:r>
              <a:rPr sz="1069" spc="5" dirty="0">
                <a:latin typeface="Times New Roman"/>
                <a:cs typeface="Times New Roman"/>
              </a:rPr>
              <a:t>keeps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changing. </a:t>
            </a:r>
            <a:r>
              <a:rPr sz="1069" spc="10" dirty="0">
                <a:latin typeface="Times New Roman"/>
                <a:cs typeface="Times New Roman"/>
              </a:rPr>
              <a:t>Sometimes, </a:t>
            </a:r>
            <a:r>
              <a:rPr sz="1069" dirty="0">
                <a:latin typeface="Times New Roman"/>
                <a:cs typeface="Times New Roman"/>
              </a:rPr>
              <a:t>it  </a:t>
            </a:r>
            <a:r>
              <a:rPr sz="1069" spc="5" dirty="0">
                <a:latin typeface="Times New Roman"/>
                <a:cs typeface="Times New Roman"/>
              </a:rPr>
              <a:t>is 3, </a:t>
            </a:r>
            <a:r>
              <a:rPr sz="1069" spc="10" dirty="0">
                <a:latin typeface="Times New Roman"/>
                <a:cs typeface="Times New Roman"/>
              </a:rPr>
              <a:t>sometimes 4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5 and so on. 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dirty="0">
                <a:latin typeface="Times New Roman"/>
                <a:cs typeface="Times New Roman"/>
              </a:rPr>
              <a:t>this,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difficult to think that </a:t>
            </a:r>
            <a:r>
              <a:rPr sz="1069" spc="15" dirty="0">
                <a:latin typeface="Times New Roman"/>
                <a:cs typeface="Times New Roman"/>
              </a:rPr>
              <a:t>who  </a:t>
            </a:r>
            <a:r>
              <a:rPr sz="1069" spc="10" dirty="0">
                <a:latin typeface="Times New Roman"/>
                <a:cs typeface="Times New Roman"/>
              </a:rPr>
              <a:t>will become leader. Make a </a:t>
            </a:r>
            <a:r>
              <a:rPr sz="1069" spc="5" dirty="0">
                <a:latin typeface="Times New Roman"/>
                <a:cs typeface="Times New Roman"/>
              </a:rPr>
              <a:t>picture </a:t>
            </a:r>
            <a:r>
              <a:rPr sz="1069" spc="10" dirty="0">
                <a:latin typeface="Times New Roman"/>
                <a:cs typeface="Times New Roman"/>
              </a:rPr>
              <a:t>in your </a:t>
            </a:r>
            <a:r>
              <a:rPr sz="1069" spc="5" dirty="0">
                <a:latin typeface="Times New Roman"/>
                <a:cs typeface="Times New Roman"/>
              </a:rPr>
              <a:t>mind that ten persons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sitting </a:t>
            </a:r>
            <a:r>
              <a:rPr sz="1069" spc="10" dirty="0">
                <a:latin typeface="Times New Roman"/>
                <a:cs typeface="Times New Roman"/>
              </a:rPr>
              <a:t>in a  </a:t>
            </a:r>
            <a:r>
              <a:rPr sz="1069" spc="5" dirty="0">
                <a:latin typeface="Times New Roman"/>
                <a:cs typeface="Times New Roman"/>
              </a:rPr>
              <a:t>circle. </a:t>
            </a:r>
            <a:r>
              <a:rPr sz="1069" spc="10" dirty="0">
                <a:latin typeface="Times New Roman"/>
                <a:cs typeface="Times New Roman"/>
              </a:rPr>
              <a:t>Every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9" dirty="0">
                <a:latin typeface="Times New Roman"/>
                <a:cs typeface="Times New Roman"/>
              </a:rPr>
              <a:t>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incremented </a:t>
            </a:r>
            <a:r>
              <a:rPr sz="1069" spc="5" dirty="0">
                <a:latin typeface="Times New Roman"/>
                <a:cs typeface="Times New Roman"/>
              </a:rPr>
              <a:t>by one.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try to ascertain </a:t>
            </a:r>
            <a:r>
              <a:rPr sz="1069" spc="5" dirty="0">
                <a:latin typeface="Times New Roman"/>
                <a:cs typeface="Times New Roman"/>
              </a:rPr>
              <a:t>which  position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should sit to </a:t>
            </a:r>
            <a:r>
              <a:rPr sz="1069" spc="10" dirty="0">
                <a:latin typeface="Times New Roman"/>
                <a:cs typeface="Times New Roman"/>
              </a:rPr>
              <a:t>get chosen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leader.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like to </a:t>
            </a:r>
            <a:r>
              <a:rPr sz="1069" spc="10" dirty="0">
                <a:latin typeface="Times New Roman"/>
                <a:cs typeface="Times New Roman"/>
              </a:rPr>
              <a:t>write a program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solve this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use the mathematical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formula.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43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394897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55077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05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486836"/>
            <a:ext cx="269046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4170" y="2486836"/>
            <a:ext cx="6692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Chapter. 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4916" y="2807605"/>
            <a:ext cx="1314362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3.1, 3.2.5, 3.3.1,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3.3.2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(array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implementation)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267" y="3586727"/>
            <a:ext cx="766763" cy="880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430291">
              <a:lnSpc>
                <a:spcPts val="1274"/>
              </a:lnSpc>
              <a:spcBef>
                <a:spcPts val="243"/>
              </a:spcBef>
            </a:pPr>
            <a:r>
              <a:rPr sz="1069" spc="10" dirty="0">
                <a:latin typeface="Times New Roman"/>
                <a:cs typeface="Times New Roman"/>
              </a:rPr>
              <a:t>5)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6)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7)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8)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8223" y="3818114"/>
            <a:ext cx="1966295" cy="648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325959" indent="-61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Benefits of using circular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  </a:t>
            </a:r>
            <a:r>
              <a:rPr sz="1069" spc="10" dirty="0">
                <a:latin typeface="Times New Roman"/>
                <a:cs typeface="Times New Roman"/>
              </a:rPr>
              <a:t>Abstract Data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Type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Stacks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Implementation </a:t>
            </a:r>
            <a:r>
              <a:rPr sz="1069" spc="5" dirty="0">
                <a:latin typeface="Times New Roman"/>
                <a:cs typeface="Times New Roman"/>
              </a:rPr>
              <a:t>using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arrays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255" y="4614130"/>
            <a:ext cx="4852458" cy="4624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previous lecture,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demonstrated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 of the circular list for the resolution  of the </a:t>
            </a:r>
            <a:r>
              <a:rPr sz="1069" spc="10" dirty="0">
                <a:latin typeface="Times New Roman"/>
                <a:cs typeface="Times New Roman"/>
              </a:rPr>
              <a:t>Josephus </a:t>
            </a:r>
            <a:r>
              <a:rPr sz="1069" spc="5" dirty="0">
                <a:latin typeface="Times New Roman"/>
                <a:cs typeface="Times New Roman"/>
              </a:rPr>
              <a:t>problem. After writing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program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help of this data structure,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 leader among ten persons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selected.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noted </a:t>
            </a:r>
            <a:r>
              <a:rPr sz="1069" spc="10" dirty="0">
                <a:latin typeface="Times New Roman"/>
                <a:cs typeface="Times New Roman"/>
              </a:rPr>
              <a:t>many things </a:t>
            </a:r>
            <a:r>
              <a:rPr sz="1069" spc="5" dirty="0">
                <a:latin typeface="Times New Roman"/>
                <a:cs typeface="Times New Roman"/>
              </a:rPr>
              <a:t>while  </a:t>
            </a:r>
            <a:r>
              <a:rPr sz="1069" spc="10" dirty="0">
                <a:latin typeface="Times New Roman"/>
                <a:cs typeface="Times New Roman"/>
              </a:rPr>
              <a:t>trying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solve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problem. These things will help us to understand the usage of data  </a:t>
            </a:r>
            <a:r>
              <a:rPr sz="1069" spc="5" dirty="0">
                <a:latin typeface="Times New Roman"/>
                <a:cs typeface="Times New Roman"/>
              </a:rPr>
              <a:t>structures in </a:t>
            </a:r>
            <a:r>
              <a:rPr sz="1069" spc="10" dirty="0">
                <a:latin typeface="Times New Roman"/>
                <a:cs typeface="Times New Roman"/>
              </a:rPr>
              <a:t>C++, thus making the programming easy.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program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given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262990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#include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"CList.cpp"</a:t>
            </a:r>
            <a:endParaRPr sz="1069">
              <a:latin typeface="Times New Roman"/>
              <a:cs typeface="Times New Roman"/>
            </a:endParaRPr>
          </a:p>
          <a:p>
            <a:pPr marL="262990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void main(int </a:t>
            </a:r>
            <a:r>
              <a:rPr sz="1069" spc="10" dirty="0">
                <a:latin typeface="Times New Roman"/>
                <a:cs typeface="Times New Roman"/>
              </a:rPr>
              <a:t>argc, char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*argv[])</a:t>
            </a:r>
            <a:endParaRPr sz="1069">
              <a:latin typeface="Times New Roman"/>
              <a:cs typeface="Times New Roman"/>
            </a:endParaRPr>
          </a:p>
          <a:p>
            <a:pPr marL="262990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CList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list;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int i, </a:t>
            </a:r>
            <a:r>
              <a:rPr sz="1069" spc="10" dirty="0">
                <a:latin typeface="Times New Roman"/>
                <a:cs typeface="Times New Roman"/>
              </a:rPr>
              <a:t>N=10,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M=3;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for(i=1;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5" dirty="0">
                <a:latin typeface="Times New Roman"/>
                <a:cs typeface="Times New Roman"/>
              </a:rPr>
              <a:t>&lt;= N; </a:t>
            </a:r>
            <a:r>
              <a:rPr sz="1069" spc="10" dirty="0">
                <a:latin typeface="Times New Roman"/>
                <a:cs typeface="Times New Roman"/>
              </a:rPr>
              <a:t>i++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list.add(i);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/>
            <a:r>
              <a:rPr sz="1069" spc="5" dirty="0">
                <a:latin typeface="Times New Roman"/>
                <a:cs typeface="Times New Roman"/>
              </a:rPr>
              <a:t>list.start();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while( list.length() </a:t>
            </a:r>
            <a:r>
              <a:rPr sz="1069" spc="15" dirty="0">
                <a:latin typeface="Times New Roman"/>
                <a:cs typeface="Times New Roman"/>
              </a:rPr>
              <a:t>&gt;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569811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for(i=1; i </a:t>
            </a:r>
            <a:r>
              <a:rPr sz="1069" spc="10" dirty="0">
                <a:latin typeface="Times New Roman"/>
                <a:cs typeface="Times New Roman"/>
              </a:rPr>
              <a:t>&lt;= M; i++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list.next();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506841" marR="2063174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"remove: "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list.get() </a:t>
            </a:r>
            <a:r>
              <a:rPr sz="1069" spc="15" dirty="0">
                <a:latin typeface="Times New Roman"/>
                <a:cs typeface="Times New Roman"/>
              </a:rPr>
              <a:t>&lt;&lt;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endl;  list.remove();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"leader </a:t>
            </a:r>
            <a:r>
              <a:rPr sz="1069" spc="5" dirty="0">
                <a:latin typeface="Times New Roman"/>
                <a:cs typeface="Times New Roman"/>
              </a:rPr>
              <a:t>is: </a:t>
            </a:r>
            <a:r>
              <a:rPr sz="1069" spc="10" dirty="0">
                <a:latin typeface="Times New Roman"/>
                <a:cs typeface="Times New Roman"/>
              </a:rPr>
              <a:t>"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list.get() </a:t>
            </a:r>
            <a:r>
              <a:rPr sz="1069" spc="15" dirty="0">
                <a:latin typeface="Times New Roman"/>
                <a:cs typeface="Times New Roman"/>
              </a:rPr>
              <a:t>&lt;&lt;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endl;</a:t>
            </a:r>
            <a:endParaRPr sz="1069">
              <a:latin typeface="Times New Roman"/>
              <a:cs typeface="Times New Roman"/>
            </a:endParaRPr>
          </a:p>
          <a:p>
            <a:pPr marL="262990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the program,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include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file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class </a:t>
            </a:r>
            <a:r>
              <a:rPr sz="1069" i="1" spc="10" dirty="0">
                <a:latin typeface="Times New Roman"/>
                <a:cs typeface="Times New Roman"/>
              </a:rPr>
              <a:t>CList and </a:t>
            </a:r>
            <a:r>
              <a:rPr sz="1069" spc="5" dirty="0">
                <a:latin typeface="Times New Roman"/>
                <a:cs typeface="Times New Roman"/>
              </a:rPr>
              <a:t>create its </a:t>
            </a:r>
            <a:r>
              <a:rPr sz="1069" spc="10" dirty="0">
                <a:latin typeface="Times New Roman"/>
                <a:cs typeface="Times New Roman"/>
              </a:rPr>
              <a:t>object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i="1" dirty="0">
                <a:latin typeface="Times New Roman"/>
                <a:cs typeface="Times New Roman"/>
              </a:rPr>
              <a:t>list.  </a:t>
            </a:r>
            <a:r>
              <a:rPr sz="1069" spc="10" dirty="0">
                <a:latin typeface="Times New Roman"/>
                <a:cs typeface="Times New Roman"/>
              </a:rPr>
              <a:t>Then we solve the </a:t>
            </a:r>
            <a:r>
              <a:rPr sz="1069" spc="5" dirty="0">
                <a:latin typeface="Times New Roman"/>
                <a:cs typeface="Times New Roman"/>
              </a:rPr>
              <a:t>problem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using the </a:t>
            </a:r>
            <a:r>
              <a:rPr sz="1069" i="1" spc="10" dirty="0">
                <a:latin typeface="Times New Roman"/>
                <a:cs typeface="Times New Roman"/>
              </a:rPr>
              <a:t>add, </a:t>
            </a:r>
            <a:r>
              <a:rPr sz="1069" i="1" spc="5" dirty="0">
                <a:latin typeface="Times New Roman"/>
                <a:cs typeface="Times New Roman"/>
              </a:rPr>
              <a:t>start, </a:t>
            </a:r>
            <a:r>
              <a:rPr sz="1069" i="1" spc="10" dirty="0">
                <a:latin typeface="Times New Roman"/>
                <a:cs typeface="Times New Roman"/>
              </a:rPr>
              <a:t>length, next, remove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get </a:t>
            </a:r>
            <a:r>
              <a:rPr sz="1069" i="1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class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CList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44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447181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854928" cy="8383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8026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program,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included already-defined </a:t>
            </a:r>
            <a:r>
              <a:rPr sz="1069" spc="5" dirty="0">
                <a:latin typeface="Times New Roman"/>
                <a:cs typeface="Times New Roman"/>
              </a:rPr>
              <a:t>data structure </a:t>
            </a:r>
            <a:r>
              <a:rPr sz="1069" i="1" spc="5" dirty="0">
                <a:latin typeface="Times New Roman"/>
                <a:cs typeface="Times New Roman"/>
              </a:rPr>
              <a:t>CList</a:t>
            </a:r>
            <a:r>
              <a:rPr sz="1069" spc="5" dirty="0">
                <a:latin typeface="Times New Roman"/>
                <a:cs typeface="Times New Roman"/>
              </a:rPr>
              <a:t>. After defining  its different </a:t>
            </a:r>
            <a:r>
              <a:rPr sz="1069" spc="10" dirty="0">
                <a:latin typeface="Times New Roman"/>
                <a:cs typeface="Times New Roman"/>
              </a:rPr>
              <a:t>methods, we have an </a:t>
            </a:r>
            <a:r>
              <a:rPr sz="1069" spc="5" dirty="0">
                <a:latin typeface="Times New Roman"/>
                <a:cs typeface="Times New Roman"/>
              </a:rPr>
              <a:t>interface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Clist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need to be worry  </a:t>
            </a:r>
            <a:r>
              <a:rPr sz="1069" spc="5" dirty="0">
                <a:latin typeface="Times New Roman"/>
                <a:cs typeface="Times New Roman"/>
              </a:rPr>
              <a:t>about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nature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i.e. whether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linked list, doubly </a:t>
            </a:r>
            <a:r>
              <a:rPr sz="1069" spc="10" dirty="0">
                <a:latin typeface="Times New Roman"/>
                <a:cs typeface="Times New Roman"/>
              </a:rPr>
              <a:t>linked </a:t>
            </a:r>
            <a:r>
              <a:rPr sz="1069" spc="5" dirty="0">
                <a:latin typeface="Times New Roman"/>
                <a:cs typeface="Times New Roman"/>
              </a:rPr>
              <a:t>list or an array. 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us, it is only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to be </a:t>
            </a:r>
            <a:r>
              <a:rPr sz="1069" spc="5" dirty="0">
                <a:latin typeface="Times New Roman"/>
                <a:cs typeface="Times New Roman"/>
              </a:rPr>
              <a:t>manipulated according to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requirement.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see  </a:t>
            </a:r>
            <a:r>
              <a:rPr sz="1069" spc="10" dirty="0">
                <a:latin typeface="Times New Roman"/>
                <a:cs typeface="Times New Roman"/>
              </a:rPr>
              <a:t>that a programmer may use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object to solve the </a:t>
            </a:r>
            <a:r>
              <a:rPr sz="1069" spc="5" dirty="0">
                <a:latin typeface="Times New Roman"/>
                <a:cs typeface="Times New Roman"/>
              </a:rPr>
              <a:t>problem. 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by a simple call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add </a:t>
            </a:r>
            <a:r>
              <a:rPr sz="1069" spc="10" dirty="0">
                <a:latin typeface="Times New Roman"/>
                <a:cs typeface="Times New Roman"/>
              </a:rPr>
              <a:t>method and go to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element  </a:t>
            </a:r>
            <a:r>
              <a:rPr sz="1069" spc="5" dirty="0">
                <a:latin typeface="Times New Roman"/>
                <a:cs typeface="Times New Roman"/>
              </a:rPr>
              <a:t>of the list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i="1" spc="5" dirty="0">
                <a:latin typeface="Times New Roman"/>
                <a:cs typeface="Times New Roman"/>
              </a:rPr>
              <a:t>start </a:t>
            </a:r>
            <a:r>
              <a:rPr sz="1069" spc="5" dirty="0">
                <a:latin typeface="Times New Roman"/>
                <a:cs typeface="Times New Roman"/>
              </a:rPr>
              <a:t>method. Here,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length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condition </a:t>
            </a:r>
            <a:r>
              <a:rPr sz="1069" spc="10" dirty="0">
                <a:latin typeface="Times New Roman"/>
                <a:cs typeface="Times New Roman"/>
              </a:rPr>
              <a:t>of the  </a:t>
            </a:r>
            <a:r>
              <a:rPr sz="1069" i="1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loop. 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remove elements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and use the </a:t>
            </a:r>
            <a:r>
              <a:rPr sz="1069" i="1" spc="5" dirty="0">
                <a:latin typeface="Times New Roman"/>
                <a:cs typeface="Times New Roman"/>
              </a:rPr>
              <a:t>next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remove  </a:t>
            </a:r>
            <a:r>
              <a:rPr sz="1069" spc="10" dirty="0">
                <a:latin typeface="Times New Roman"/>
                <a:cs typeface="Times New Roman"/>
              </a:rPr>
              <a:t>methods during this process.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the </a:t>
            </a:r>
            <a:r>
              <a:rPr sz="1069" spc="5" dirty="0">
                <a:latin typeface="Times New Roman"/>
                <a:cs typeface="Times New Roman"/>
              </a:rPr>
              <a:t>current </a:t>
            </a:r>
            <a:r>
              <a:rPr sz="1069" spc="10" dirty="0">
                <a:latin typeface="Times New Roman"/>
                <a:cs typeface="Times New Roman"/>
              </a:rPr>
              <a:t>element by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get </a:t>
            </a:r>
            <a:r>
              <a:rPr sz="1069" spc="5" dirty="0">
                <a:latin typeface="Times New Roman"/>
                <a:cs typeface="Times New Roman"/>
              </a:rPr>
              <a:t>method, </a:t>
            </a:r>
            <a:r>
              <a:rPr sz="1069" spc="10" dirty="0">
                <a:latin typeface="Times New Roman"/>
                <a:cs typeface="Times New Roman"/>
              </a:rPr>
              <a:t>then  remove it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method and then 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 method </a:t>
            </a:r>
            <a:r>
              <a:rPr sz="1069" i="1" spc="5" dirty="0">
                <a:latin typeface="Times New Roman"/>
                <a:cs typeface="Times New Roman"/>
              </a:rPr>
              <a:t>next</a:t>
            </a:r>
            <a:r>
              <a:rPr sz="1069" spc="5" dirty="0">
                <a:latin typeface="Times New Roman"/>
                <a:cs typeface="Times New Roman"/>
              </a:rPr>
              <a:t>. This </a:t>
            </a:r>
            <a:r>
              <a:rPr sz="1069" spc="10" dirty="0">
                <a:latin typeface="Times New Roman"/>
                <a:cs typeface="Times New Roman"/>
              </a:rPr>
              <a:t>way,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are removed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except one </a:t>
            </a:r>
            <a:r>
              <a:rPr sz="1069" spc="5" dirty="0">
                <a:latin typeface="Times New Roman"/>
                <a:cs typeface="Times New Roman"/>
              </a:rPr>
              <a:t>element,  called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leader. This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element remains there as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execute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while loop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less than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length 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singly linked list,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‘</a:t>
            </a:r>
            <a:r>
              <a:rPr sz="1069" i="1" spc="5" dirty="0">
                <a:latin typeface="Times New Roman"/>
                <a:cs typeface="Times New Roman"/>
              </a:rPr>
              <a:t>next’ </a:t>
            </a:r>
            <a:r>
              <a:rPr sz="1069" spc="5" dirty="0">
                <a:latin typeface="Times New Roman"/>
                <a:cs typeface="Times New Roman"/>
              </a:rPr>
              <a:t>returns false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it reaches to the last </a:t>
            </a:r>
            <a:r>
              <a:rPr sz="1069" spc="10" dirty="0">
                <a:latin typeface="Times New Roman"/>
                <a:cs typeface="Times New Roman"/>
              </a:rPr>
              <a:t>node 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fact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field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last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set to </a:t>
            </a:r>
            <a:r>
              <a:rPr sz="1069" spc="10" dirty="0">
                <a:latin typeface="Times New Roman"/>
                <a:cs typeface="Times New Roman"/>
              </a:rPr>
              <a:t>NULL. But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circularly linked list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no NULL.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there only when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whole </a:t>
            </a:r>
            <a:r>
              <a:rPr sz="1069" spc="5" dirty="0">
                <a:latin typeface="Times New Roman"/>
                <a:cs typeface="Times New Roman"/>
              </a:rPr>
              <a:t>process, </a:t>
            </a:r>
            <a:r>
              <a:rPr sz="1069" spc="10" dirty="0">
                <a:latin typeface="Times New Roman"/>
                <a:cs typeface="Times New Roman"/>
              </a:rPr>
              <a:t>which we carried </a:t>
            </a:r>
            <a:r>
              <a:rPr sz="1069" spc="5" dirty="0">
                <a:latin typeface="Times New Roman"/>
                <a:cs typeface="Times New Roman"/>
              </a:rPr>
              <a:t>out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solve </a:t>
            </a:r>
            <a:r>
              <a:rPr sz="1069" spc="10" dirty="0">
                <a:latin typeface="Times New Roman"/>
                <a:cs typeface="Times New Roman"/>
              </a:rPr>
              <a:t>the Josephus </a:t>
            </a:r>
            <a:r>
              <a:rPr sz="1069" spc="5" dirty="0">
                <a:latin typeface="Times New Roman"/>
                <a:cs typeface="Times New Roman"/>
              </a:rPr>
              <a:t>problem, can also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carried </a:t>
            </a:r>
            <a:r>
              <a:rPr sz="1069" spc="10" dirty="0">
                <a:latin typeface="Times New Roman"/>
                <a:cs typeface="Times New Roman"/>
              </a:rPr>
              <a:t>out </a:t>
            </a:r>
            <a:r>
              <a:rPr sz="1069" spc="5" dirty="0">
                <a:latin typeface="Times New Roman"/>
                <a:cs typeface="Times New Roman"/>
              </a:rPr>
              <a:t>with functions </a:t>
            </a:r>
            <a:r>
              <a:rPr sz="1069" spc="10" dirty="0">
                <a:latin typeface="Times New Roman"/>
                <a:cs typeface="Times New Roman"/>
              </a:rPr>
              <a:t>in C++. While adopting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way </a:t>
            </a:r>
            <a:r>
              <a:rPr sz="1069" spc="10" dirty="0">
                <a:latin typeface="Times New Roman"/>
                <a:cs typeface="Times New Roman"/>
              </a:rPr>
              <a:t>(of writing </a:t>
            </a:r>
            <a:r>
              <a:rPr sz="1069" spc="5" dirty="0">
                <a:latin typeface="Times New Roman"/>
                <a:cs typeface="Times New Roman"/>
              </a:rPr>
              <a:t>functions),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write </a:t>
            </a:r>
            <a:r>
              <a:rPr sz="1069" spc="5" dirty="0">
                <a:latin typeface="Times New Roman"/>
                <a:cs typeface="Times New Roman"/>
              </a:rPr>
              <a:t>these functions </a:t>
            </a:r>
            <a:r>
              <a:rPr sz="1069" spc="10" dirty="0">
                <a:latin typeface="Times New Roman"/>
                <a:cs typeface="Times New Roman"/>
              </a:rPr>
              <a:t>whenever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write </a:t>
            </a:r>
            <a:r>
              <a:rPr sz="1069" spc="5" dirty="0">
                <a:latin typeface="Times New Roman"/>
                <a:cs typeface="Times New Roman"/>
              </a:rPr>
              <a:t>another </a:t>
            </a:r>
            <a:r>
              <a:rPr sz="1069" spc="15" dirty="0">
                <a:latin typeface="Times New Roman"/>
                <a:cs typeface="Times New Roman"/>
              </a:rPr>
              <a:t>program </a:t>
            </a:r>
            <a:r>
              <a:rPr sz="1069" spc="10" dirty="0">
                <a:latin typeface="Times New Roman"/>
                <a:cs typeface="Times New Roman"/>
              </a:rPr>
              <a:t>that manipulates a 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method,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define a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data structure list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its different  </a:t>
            </a:r>
            <a:r>
              <a:rPr sz="1069" spc="10" dirty="0">
                <a:latin typeface="Times New Roman"/>
                <a:cs typeface="Times New Roman"/>
              </a:rPr>
              <a:t>methods for the purpose of manipulation. This way, </a:t>
            </a:r>
            <a:r>
              <a:rPr sz="1069" spc="5" dirty="0">
                <a:latin typeface="Times New Roman"/>
                <a:cs typeface="Times New Roman"/>
              </a:rPr>
              <a:t>this class, obviously its methods  </a:t>
            </a:r>
            <a:r>
              <a:rPr sz="1069" spc="10" dirty="0">
                <a:latin typeface="Times New Roman"/>
                <a:cs typeface="Times New Roman"/>
              </a:rPr>
              <a:t>too, can be 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any program where the </a:t>
            </a:r>
            <a:r>
              <a:rPr sz="1069" spc="5" dirty="0">
                <a:latin typeface="Times New Roman"/>
                <a:cs typeface="Times New Roman"/>
              </a:rPr>
              <a:t>manipulation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dirty="0">
                <a:latin typeface="Times New Roman"/>
                <a:cs typeface="Times New Roman"/>
              </a:rPr>
              <a:t>list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needed. Thus there  </a:t>
            </a:r>
            <a:r>
              <a:rPr sz="1069" spc="5" dirty="0">
                <a:latin typeface="Times New Roman"/>
                <a:cs typeface="Times New Roman"/>
              </a:rPr>
              <a:t>is re-usability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code.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class,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encapsulate </a:t>
            </a:r>
            <a:r>
              <a:rPr sz="1069" spc="10" dirty="0">
                <a:latin typeface="Times New Roman"/>
                <a:cs typeface="Times New Roman"/>
              </a:rPr>
              <a:t>the data and </a:t>
            </a:r>
            <a:r>
              <a:rPr sz="1069" spc="5" dirty="0">
                <a:latin typeface="Times New Roman"/>
                <a:cs typeface="Times New Roman"/>
              </a:rPr>
              <a:t>its methods.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we are no </a:t>
            </a:r>
            <a:r>
              <a:rPr sz="1069" spc="5" dirty="0">
                <a:latin typeface="Times New Roman"/>
                <a:cs typeface="Times New Roman"/>
              </a:rPr>
              <a:t>longer interested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internal process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class. Rather,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simply use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wherever </a:t>
            </a:r>
            <a:r>
              <a:rPr sz="1069" spc="5" dirty="0">
                <a:latin typeface="Times New Roman"/>
                <a:cs typeface="Times New Roman"/>
              </a:rPr>
              <a:t>needed.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circular </a:t>
            </a:r>
            <a:r>
              <a:rPr sz="1069" spc="10" dirty="0">
                <a:latin typeface="Times New Roman"/>
                <a:cs typeface="Times New Roman"/>
              </a:rPr>
              <a:t>linked </a:t>
            </a:r>
            <a:r>
              <a:rPr sz="1069" spc="5" dirty="0">
                <a:latin typeface="Times New Roman"/>
                <a:cs typeface="Times New Roman"/>
              </a:rPr>
              <a:t>list, earlier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resolution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Josephus </a:t>
            </a:r>
            <a:r>
              <a:rPr sz="1069" spc="5" dirty="0">
                <a:latin typeface="Times New Roman"/>
                <a:cs typeface="Times New Roman"/>
              </a:rPr>
              <a:t>problem, can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employed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other </a:t>
            </a:r>
            <a:r>
              <a:rPr sz="1069" spc="5" dirty="0">
                <a:latin typeface="Times New Roman"/>
                <a:cs typeface="Times New Roman"/>
              </a:rPr>
              <a:t>problems.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class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CList </a:t>
            </a:r>
            <a:r>
              <a:rPr sz="1069" spc="5" dirty="0">
                <a:latin typeface="Times New Roman"/>
                <a:cs typeface="Times New Roman"/>
              </a:rPr>
              <a:t>of this circular linked list </a:t>
            </a:r>
            <a:r>
              <a:rPr sz="1069" spc="10" dirty="0">
                <a:latin typeface="Times New Roman"/>
                <a:cs typeface="Times New Roman"/>
              </a:rPr>
              <a:t>through which </a:t>
            </a:r>
            <a:r>
              <a:rPr sz="1069" spc="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objects of data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of  circular </a:t>
            </a:r>
            <a:r>
              <a:rPr sz="1069" spc="10" dirty="0">
                <a:latin typeface="Times New Roman"/>
                <a:cs typeface="Times New Roman"/>
              </a:rPr>
              <a:t>linked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created. Thus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assume the class </a:t>
            </a:r>
            <a:r>
              <a:rPr sz="1069" i="1" spc="10" dirty="0">
                <a:latin typeface="Times New Roman"/>
                <a:cs typeface="Times New Roman"/>
              </a:rPr>
              <a:t>CList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factory,  creating as many </a:t>
            </a:r>
            <a:r>
              <a:rPr sz="1069" spc="5" dirty="0">
                <a:latin typeface="Times New Roman"/>
                <a:cs typeface="Times New Roman"/>
              </a:rPr>
              <a:t>objects of list as needed. </a:t>
            </a:r>
            <a:r>
              <a:rPr sz="1069" spc="10" dirty="0">
                <a:latin typeface="Times New Roman"/>
                <a:cs typeface="Times New Roman"/>
              </a:rPr>
              <a:t>This class and </a:t>
            </a:r>
            <a:r>
              <a:rPr sz="1069" spc="5" dirty="0">
                <a:latin typeface="Times New Roman"/>
                <a:cs typeface="Times New Roman"/>
              </a:rPr>
              <a:t>its objects </a:t>
            </a:r>
            <a:r>
              <a:rPr sz="1069" spc="10" dirty="0">
                <a:latin typeface="Times New Roman"/>
                <a:cs typeface="Times New Roman"/>
              </a:rPr>
              <a:t>in any </a:t>
            </a:r>
            <a:r>
              <a:rPr sz="1069" spc="5" dirty="0">
                <a:latin typeface="Times New Roman"/>
                <a:cs typeface="Times New Roman"/>
              </a:rPr>
              <a:t>program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5" dirty="0">
                <a:latin typeface="Times New Roman"/>
                <a:cs typeface="Times New Roman"/>
              </a:rPr>
              <a:t>used to </a:t>
            </a:r>
            <a:r>
              <a:rPr sz="1069" spc="10" dirty="0">
                <a:latin typeface="Times New Roman"/>
                <a:cs typeface="Times New Roman"/>
              </a:rPr>
              <a:t>solve the </a:t>
            </a:r>
            <a:r>
              <a:rPr sz="1069" spc="5" dirty="0">
                <a:latin typeface="Times New Roman"/>
                <a:cs typeface="Times New Roman"/>
              </a:rPr>
              <a:t>problems </a:t>
            </a:r>
            <a:r>
              <a:rPr sz="1069" spc="10" dirty="0">
                <a:latin typeface="Times New Roman"/>
                <a:cs typeface="Times New Roman"/>
              </a:rPr>
              <a:t>with the help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interface.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interface of </a:t>
            </a:r>
            <a:r>
              <a:rPr sz="1069" dirty="0">
                <a:latin typeface="Times New Roman"/>
                <a:cs typeface="Times New Roman"/>
              </a:rPr>
              <a:t>this  </a:t>
            </a:r>
            <a:r>
              <a:rPr sz="1069" spc="10" dirty="0">
                <a:latin typeface="Times New Roman"/>
                <a:cs typeface="Times New Roman"/>
              </a:rPr>
              <a:t>class consists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some methods like </a:t>
            </a:r>
            <a:r>
              <a:rPr sz="1069" i="1" spc="10" dirty="0">
                <a:latin typeface="Times New Roman"/>
                <a:cs typeface="Times New Roman"/>
              </a:rPr>
              <a:t>add, remove, </a:t>
            </a:r>
            <a:r>
              <a:rPr sz="1069" i="1" spc="5" dirty="0">
                <a:latin typeface="Times New Roman"/>
                <a:cs typeface="Times New Roman"/>
              </a:rPr>
              <a:t>next, </a:t>
            </a:r>
            <a:r>
              <a:rPr sz="1069" i="1" spc="10" dirty="0">
                <a:latin typeface="Times New Roman"/>
                <a:cs typeface="Times New Roman"/>
              </a:rPr>
              <a:t>back, get </a:t>
            </a:r>
            <a:r>
              <a:rPr sz="1069" spc="10" dirty="0">
                <a:latin typeface="Times New Roman"/>
                <a:cs typeface="Times New Roman"/>
              </a:rPr>
              <a:t>and some other  </a:t>
            </a:r>
            <a:r>
              <a:rPr sz="1069" spc="5" dirty="0">
                <a:latin typeface="Times New Roman"/>
                <a:cs typeface="Times New Roman"/>
              </a:rPr>
              <a:t>simple </a:t>
            </a:r>
            <a:r>
              <a:rPr sz="1069" spc="10" dirty="0">
                <a:latin typeface="Times New Roman"/>
                <a:cs typeface="Times New Roman"/>
              </a:rPr>
              <a:t>ones. While carrying </a:t>
            </a:r>
            <a:r>
              <a:rPr sz="1069" spc="5" dirty="0">
                <a:latin typeface="Times New Roman"/>
                <a:cs typeface="Times New Roman"/>
              </a:rPr>
              <a:t>out </a:t>
            </a:r>
            <a:r>
              <a:rPr sz="1069" spc="10" dirty="0">
                <a:latin typeface="Times New Roman"/>
                <a:cs typeface="Times New Roman"/>
              </a:rPr>
              <a:t>programming,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classes (objects)  help </a:t>
            </a:r>
            <a:r>
              <a:rPr sz="1069" spc="10" dirty="0">
                <a:latin typeface="Times New Roman"/>
                <a:cs typeface="Times New Roman"/>
              </a:rPr>
              <a:t>us very </a:t>
            </a:r>
            <a:r>
              <a:rPr sz="1069" spc="5" dirty="0">
                <a:latin typeface="Times New Roman"/>
                <a:cs typeface="Times New Roman"/>
              </a:rPr>
              <a:t>much to </a:t>
            </a:r>
            <a:r>
              <a:rPr sz="1069" spc="10" dirty="0">
                <a:latin typeface="Times New Roman"/>
                <a:cs typeface="Times New Roman"/>
              </a:rPr>
              <a:t>solve </a:t>
            </a:r>
            <a:r>
              <a:rPr sz="1069" spc="5" dirty="0">
                <a:latin typeface="Times New Roman"/>
                <a:cs typeface="Times New Roman"/>
              </a:rPr>
              <a:t>different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problems.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Benefits of using circular</a:t>
            </a:r>
            <a:r>
              <a:rPr sz="1264" b="1" spc="-4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list</a:t>
            </a:r>
            <a:endParaRPr sz="1264">
              <a:latin typeface="Arial"/>
              <a:cs typeface="Arial"/>
            </a:endParaRPr>
          </a:p>
          <a:p>
            <a:pPr marL="12347" marR="7408" algn="just">
              <a:lnSpc>
                <a:spcPct val="98400"/>
              </a:lnSpc>
              <a:spcBef>
                <a:spcPts val="540"/>
              </a:spcBef>
            </a:pPr>
            <a:r>
              <a:rPr sz="1069" spc="10" dirty="0">
                <a:latin typeface="Times New Roman"/>
                <a:cs typeface="Times New Roman"/>
              </a:rPr>
              <a:t>While solving the Josephus </a:t>
            </a:r>
            <a:r>
              <a:rPr sz="1069" spc="5" dirty="0">
                <a:latin typeface="Times New Roman"/>
                <a:cs typeface="Times New Roman"/>
              </a:rPr>
              <a:t>problem,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was witnessed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usage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circular linked 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helped </a:t>
            </a:r>
            <a:r>
              <a:rPr sz="1069" spc="15" dirty="0">
                <a:latin typeface="Times New Roman"/>
                <a:cs typeface="Times New Roman"/>
              </a:rPr>
              <a:t>us </a:t>
            </a:r>
            <a:r>
              <a:rPr sz="1069" spc="10" dirty="0">
                <a:latin typeface="Times New Roman"/>
                <a:cs typeface="Times New Roman"/>
              </a:rPr>
              <a:t>make the </a:t>
            </a:r>
            <a:r>
              <a:rPr sz="1069" spc="5" dirty="0">
                <a:latin typeface="Times New Roman"/>
                <a:cs typeface="Times New Roman"/>
              </a:rPr>
              <a:t>solution trivial.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had </a:t>
            </a:r>
            <a:r>
              <a:rPr sz="1069" spc="5" dirty="0">
                <a:latin typeface="Times New Roman"/>
                <a:cs typeface="Times New Roman"/>
              </a:rPr>
              <a:t>to just write </a:t>
            </a:r>
            <a:r>
              <a:rPr sz="1069" spc="10" dirty="0">
                <a:latin typeface="Times New Roman"/>
                <a:cs typeface="Times New Roman"/>
              </a:rPr>
              <a:t>a 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lines that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solved </a:t>
            </a:r>
            <a:r>
              <a:rPr sz="1069" spc="10" dirty="0">
                <a:latin typeface="Times New Roman"/>
                <a:cs typeface="Times New Roman"/>
              </a:rPr>
              <a:t>the whole </a:t>
            </a:r>
            <a:r>
              <a:rPr sz="1069" spc="5" dirty="0">
                <a:latin typeface="Times New Roman"/>
                <a:cs typeface="Times New Roman"/>
              </a:rPr>
              <a:t>problem. In </a:t>
            </a:r>
            <a:r>
              <a:rPr sz="1069" spc="10" dirty="0">
                <a:latin typeface="Times New Roman"/>
                <a:cs typeface="Times New Roman"/>
              </a:rPr>
              <a:t>the program, we included the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i="1" spc="5" dirty="0">
                <a:latin typeface="Times New Roman"/>
                <a:cs typeface="Times New Roman"/>
              </a:rPr>
              <a:t>CList </a:t>
            </a:r>
            <a:r>
              <a:rPr sz="1069" spc="10" dirty="0">
                <a:latin typeface="Times New Roman"/>
                <a:cs typeface="Times New Roman"/>
              </a:rPr>
              <a:t>(which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our data structure i.e. circular </a:t>
            </a:r>
            <a:r>
              <a:rPr sz="1069" spc="10" dirty="0">
                <a:latin typeface="Times New Roman"/>
                <a:cs typeface="Times New Roman"/>
              </a:rPr>
              <a:t>linked </a:t>
            </a:r>
            <a:r>
              <a:rPr sz="1069" spc="5" dirty="0">
                <a:latin typeface="Times New Roman"/>
                <a:cs typeface="Times New Roman"/>
              </a:rPr>
              <a:t>list)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used all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its methods according to </a:t>
            </a:r>
            <a:r>
              <a:rPr sz="1069" spc="10" dirty="0">
                <a:latin typeface="Times New Roman"/>
                <a:cs typeface="Times New Roman"/>
              </a:rPr>
              <a:t>the  requirements. There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10" dirty="0">
                <a:latin typeface="Times New Roman"/>
                <a:cs typeface="Times New Roman"/>
              </a:rPr>
              <a:t>no problem regarding the working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methods.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just  called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methods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their definition in the class </a:t>
            </a:r>
            <a:r>
              <a:rPr sz="1069" i="1" spc="5" dirty="0">
                <a:latin typeface="Times New Roman"/>
                <a:cs typeface="Times New Roman"/>
              </a:rPr>
              <a:t>CList </a:t>
            </a:r>
            <a:r>
              <a:rPr sz="1069" spc="10" dirty="0">
                <a:latin typeface="Times New Roman"/>
                <a:cs typeface="Times New Roman"/>
              </a:rPr>
              <a:t>worked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well.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what happens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solve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Josephus problem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 instead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class in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program.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this case,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define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and write  </a:t>
            </a:r>
            <a:r>
              <a:rPr sz="1069" spc="15" dirty="0">
                <a:latin typeface="Times New Roman"/>
                <a:cs typeface="Times New Roman"/>
              </a:rPr>
              <a:t>code </a:t>
            </a:r>
            <a:r>
              <a:rPr sz="1069" spc="10" dirty="0">
                <a:latin typeface="Times New Roman"/>
                <a:cs typeface="Times New Roman"/>
              </a:rPr>
              <a:t>to move back and forth in </a:t>
            </a:r>
            <a:r>
              <a:rPr sz="1069" spc="5" dirty="0">
                <a:latin typeface="Times New Roman"/>
                <a:cs typeface="Times New Roman"/>
              </a:rPr>
              <a:t>the array </a:t>
            </a:r>
            <a:r>
              <a:rPr sz="1069" spc="10" dirty="0">
                <a:latin typeface="Times New Roman"/>
                <a:cs typeface="Times New Roman"/>
              </a:rPr>
              <a:t>and to remove different elements properly </a:t>
            </a:r>
            <a:r>
              <a:rPr sz="1069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particular order.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programmer </a:t>
            </a:r>
            <a:r>
              <a:rPr sz="1069" spc="10" dirty="0">
                <a:latin typeface="Times New Roman"/>
                <a:cs typeface="Times New Roman"/>
              </a:rPr>
              <a:t>needs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very careful while </a:t>
            </a:r>
            <a:r>
              <a:rPr sz="1069" spc="10" dirty="0">
                <a:latin typeface="Times New Roman"/>
                <a:cs typeface="Times New Roman"/>
              </a:rPr>
              <a:t>doing </a:t>
            </a:r>
            <a:r>
              <a:rPr sz="1069" spc="5" dirty="0">
                <a:latin typeface="Times New Roman"/>
                <a:cs typeface="Times New Roman"/>
              </a:rPr>
              <a:t>this,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reach 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solution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problem.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Thus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our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code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becomes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very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complex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difficult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45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671563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30" y="868856"/>
            <a:ext cx="4854928" cy="8383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ct val="984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someone </a:t>
            </a:r>
            <a:r>
              <a:rPr sz="1069" spc="5" dirty="0">
                <a:latin typeface="Times New Roman"/>
                <a:cs typeface="Times New Roman"/>
              </a:rPr>
              <a:t>to understand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modify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Moreover </a:t>
            </a:r>
            <a:r>
              <a:rPr sz="1069" spc="10" dirty="0">
                <a:latin typeface="Times New Roman"/>
                <a:cs typeface="Times New Roman"/>
              </a:rPr>
              <a:t>we cannot </a:t>
            </a:r>
            <a:r>
              <a:rPr sz="1069" spc="5" dirty="0">
                <a:latin typeface="Times New Roman"/>
                <a:cs typeface="Times New Roman"/>
              </a:rPr>
              <a:t>use this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some  </a:t>
            </a:r>
            <a:r>
              <a:rPr sz="1069" spc="5" dirty="0">
                <a:latin typeface="Times New Roman"/>
                <a:cs typeface="Times New Roman"/>
              </a:rPr>
              <a:t>other problem. </a:t>
            </a:r>
            <a:r>
              <a:rPr sz="1069" spc="10" dirty="0">
                <a:latin typeface="Times New Roman"/>
                <a:cs typeface="Times New Roman"/>
              </a:rPr>
              <a:t>Note </a:t>
            </a:r>
            <a:r>
              <a:rPr sz="1069" spc="5" dirty="0">
                <a:latin typeface="Times New Roman"/>
                <a:cs typeface="Times New Roman"/>
              </a:rPr>
              <a:t>that 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talking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5" dirty="0">
                <a:latin typeface="Times New Roman"/>
                <a:cs typeface="Times New Roman"/>
              </a:rPr>
              <a:t>the use of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main  </a:t>
            </a:r>
            <a:r>
              <a:rPr sz="1069" spc="10" dirty="0">
                <a:latin typeface="Times New Roman"/>
                <a:cs typeface="Times New Roman"/>
              </a:rPr>
              <a:t>program, not in the class that defines the </a:t>
            </a:r>
            <a:r>
              <a:rPr sz="1069" i="1" spc="5" dirty="0">
                <a:latin typeface="Times New Roman"/>
                <a:cs typeface="Times New Roman"/>
              </a:rPr>
              <a:t>CList </a:t>
            </a:r>
            <a:r>
              <a:rPr sz="1069" spc="5" dirty="0">
                <a:latin typeface="Times New Roman"/>
                <a:cs typeface="Times New Roman"/>
              </a:rPr>
              <a:t>data structure.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worried </a:t>
            </a:r>
            <a:r>
              <a:rPr sz="1069" spc="10" dirty="0">
                <a:latin typeface="Times New Roman"/>
                <a:cs typeface="Times New Roman"/>
              </a:rPr>
              <a:t>whether an </a:t>
            </a:r>
            <a:r>
              <a:rPr sz="1069" spc="5" dirty="0">
                <a:latin typeface="Times New Roman"/>
                <a:cs typeface="Times New Roman"/>
              </a:rPr>
              <a:t>array, singly linked list, </a:t>
            </a:r>
            <a:r>
              <a:rPr sz="1069" spc="10" dirty="0">
                <a:latin typeface="Times New Roman"/>
                <a:cs typeface="Times New Roman"/>
              </a:rPr>
              <a:t>doubly linked </a:t>
            </a:r>
            <a:r>
              <a:rPr sz="1069" dirty="0">
                <a:latin typeface="Times New Roman"/>
                <a:cs typeface="Times New Roman"/>
              </a:rPr>
              <a:t>list </a:t>
            </a:r>
            <a:r>
              <a:rPr sz="1069" spc="5" dirty="0">
                <a:latin typeface="Times New Roman"/>
                <a:cs typeface="Times New Roman"/>
              </a:rPr>
              <a:t>is used or </a:t>
            </a:r>
            <a:r>
              <a:rPr sz="1069" spc="10" dirty="0">
                <a:latin typeface="Times New Roman"/>
                <a:cs typeface="Times New Roman"/>
              </a:rPr>
              <a:t>circular  </a:t>
            </a:r>
            <a:r>
              <a:rPr sz="1069" spc="5" dirty="0">
                <a:latin typeface="Times New Roman"/>
                <a:cs typeface="Times New Roman"/>
              </a:rPr>
              <a:t>linked list </a:t>
            </a:r>
            <a:r>
              <a:rPr sz="1069" spc="10" dirty="0">
                <a:latin typeface="Times New Roman"/>
                <a:cs typeface="Times New Roman"/>
              </a:rPr>
              <a:t>being employed </a:t>
            </a:r>
            <a:r>
              <a:rPr sz="1069" spc="5" dirty="0">
                <a:latin typeface="Times New Roman"/>
                <a:cs typeface="Times New Roman"/>
              </a:rPr>
              <a:t>internally in implementing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in defining the class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list data type.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that it should create objects of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usage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class  of </a:t>
            </a:r>
            <a:r>
              <a:rPr sz="1069" spc="10" dirty="0">
                <a:latin typeface="Times New Roman"/>
                <a:cs typeface="Times New Roman"/>
              </a:rPr>
              <a:t>a data </a:t>
            </a:r>
            <a:r>
              <a:rPr sz="1069" spc="5" dirty="0">
                <a:latin typeface="Times New Roman"/>
                <a:cs typeface="Times New Roman"/>
              </a:rPr>
              <a:t>structure simplifies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of the program.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this class  </a:t>
            </a:r>
            <a:r>
              <a:rPr sz="1069" spc="10" dirty="0">
                <a:latin typeface="Times New Roman"/>
                <a:cs typeface="Times New Roman"/>
              </a:rPr>
              <a:t>wherever needed in other programs. This </a:t>
            </a:r>
            <a:r>
              <a:rPr sz="1069" spc="5" dirty="0">
                <a:latin typeface="Times New Roman"/>
                <a:cs typeface="Times New Roman"/>
              </a:rPr>
              <a:t>shows that </a:t>
            </a:r>
            <a:r>
              <a:rPr sz="1069" spc="10" dirty="0">
                <a:latin typeface="Times New Roman"/>
                <a:cs typeface="Times New Roman"/>
              </a:rPr>
              <a:t>the choice </a:t>
            </a:r>
            <a:r>
              <a:rPr sz="1069" spc="5" dirty="0">
                <a:latin typeface="Times New Roman"/>
                <a:cs typeface="Times New Roman"/>
              </a:rPr>
              <a:t>of appropriate data  structures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simplify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algorithm. It </a:t>
            </a:r>
            <a:r>
              <a:rPr sz="1069" spc="10" dirty="0">
                <a:latin typeface="Times New Roman"/>
                <a:cs typeface="Times New Roman"/>
              </a:rPr>
              <a:t>can make the algorithm much </a:t>
            </a:r>
            <a:r>
              <a:rPr sz="1069" spc="5" dirty="0">
                <a:latin typeface="Times New Roman"/>
                <a:cs typeface="Times New Roman"/>
              </a:rPr>
              <a:t>faster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efficient. In this course,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there are different data structures, </a:t>
            </a:r>
            <a:r>
              <a:rPr sz="1069" spc="10" dirty="0">
                <a:latin typeface="Times New Roman"/>
                <a:cs typeface="Times New Roman"/>
              </a:rPr>
              <a:t>which  makes </a:t>
            </a:r>
            <a:r>
              <a:rPr sz="1069" spc="5" dirty="0">
                <a:latin typeface="Times New Roman"/>
                <a:cs typeface="Times New Roman"/>
              </a:rPr>
              <a:t>the algorithms </a:t>
            </a:r>
            <a:r>
              <a:rPr sz="1069" spc="10" dirty="0">
                <a:latin typeface="Times New Roman"/>
                <a:cs typeface="Times New Roman"/>
              </a:rPr>
              <a:t>very </a:t>
            </a:r>
            <a:r>
              <a:rPr sz="1069" spc="5" dirty="0">
                <a:latin typeface="Times New Roman"/>
                <a:cs typeface="Times New Roman"/>
              </a:rPr>
              <a:t>easy to </a:t>
            </a:r>
            <a:r>
              <a:rPr sz="1069" spc="10" dirty="0">
                <a:latin typeface="Times New Roman"/>
                <a:cs typeface="Times New Roman"/>
              </a:rPr>
              <a:t>solve our problems. </a:t>
            </a:r>
            <a:r>
              <a:rPr sz="1069" spc="5" dirty="0">
                <a:latin typeface="Times New Roman"/>
                <a:cs typeface="Times New Roman"/>
              </a:rPr>
              <a:t>Later, </a:t>
            </a:r>
            <a:r>
              <a:rPr sz="1069" spc="10" dirty="0">
                <a:latin typeface="Times New Roman"/>
                <a:cs typeface="Times New Roman"/>
              </a:rPr>
              <a:t>we will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how some  </a:t>
            </a:r>
            <a:r>
              <a:rPr sz="1069" spc="5" dirty="0">
                <a:latin typeface="Times New Roman"/>
                <a:cs typeface="Times New Roman"/>
              </a:rPr>
              <a:t>elegant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lie at </a:t>
            </a:r>
            <a:r>
              <a:rPr sz="1069" spc="10" dirty="0">
                <a:latin typeface="Times New Roman"/>
                <a:cs typeface="Times New Roman"/>
              </a:rPr>
              <a:t>the heart </a:t>
            </a:r>
            <a:r>
              <a:rPr sz="1069" spc="5" dirty="0">
                <a:latin typeface="Times New Roman"/>
                <a:cs typeface="Times New Roman"/>
              </a:rPr>
              <a:t>of major algorithms. There is also </a:t>
            </a:r>
            <a:r>
              <a:rPr sz="1069" spc="10" dirty="0">
                <a:latin typeface="Times New Roman"/>
                <a:cs typeface="Times New Roman"/>
              </a:rPr>
              <a:t>a course  dedicated to study different algorithms and </a:t>
            </a:r>
            <a:r>
              <a:rPr sz="1069" spc="5" dirty="0">
                <a:latin typeface="Times New Roman"/>
                <a:cs typeface="Times New Roman"/>
              </a:rPr>
              <a:t>recipes </a:t>
            </a:r>
            <a:r>
              <a:rPr sz="1069" spc="10" dirty="0">
                <a:latin typeface="Times New Roman"/>
                <a:cs typeface="Times New Roman"/>
              </a:rPr>
              <a:t>that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solve host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complex </a:t>
            </a:r>
            <a:r>
              <a:rPr sz="1069" spc="5" dirty="0">
                <a:latin typeface="Times New Roman"/>
                <a:cs typeface="Times New Roman"/>
              </a:rPr>
              <a:t>problems. Moreover,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study different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in detail and </a:t>
            </a:r>
            <a:r>
              <a:rPr sz="1069" spc="5" dirty="0">
                <a:latin typeface="Times New Roman"/>
                <a:cs typeface="Times New Roman"/>
              </a:rPr>
              <a:t>see  that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of a </a:t>
            </a:r>
            <a:r>
              <a:rPr sz="1069" spc="5" dirty="0">
                <a:latin typeface="Times New Roman"/>
                <a:cs typeface="Times New Roman"/>
              </a:rPr>
              <a:t>proper data structure,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solve a problem efficiently. </a:t>
            </a:r>
            <a:r>
              <a:rPr sz="1069" spc="19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properly constructed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 will </a:t>
            </a:r>
            <a:r>
              <a:rPr sz="1069" spc="10" dirty="0">
                <a:latin typeface="Times New Roman"/>
                <a:cs typeface="Times New Roman"/>
              </a:rPr>
              <a:t>always </a:t>
            </a:r>
            <a:r>
              <a:rPr sz="1069" spc="5" dirty="0">
                <a:latin typeface="Times New Roman"/>
                <a:cs typeface="Times New Roman"/>
              </a:rPr>
              <a:t>help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solution of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problems.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Abstract Data</a:t>
            </a:r>
            <a:r>
              <a:rPr sz="1264" b="1" spc="-68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Type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535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collection of values </a:t>
            </a:r>
            <a:r>
              <a:rPr sz="1069" spc="10" dirty="0">
                <a:latin typeface="Times New Roman"/>
                <a:cs typeface="Times New Roman"/>
              </a:rPr>
              <a:t>and a </a:t>
            </a:r>
            <a:r>
              <a:rPr sz="1069" spc="5" dirty="0">
                <a:latin typeface="Times New Roman"/>
                <a:cs typeface="Times New Roman"/>
              </a:rPr>
              <a:t>set of operations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those values. </a:t>
            </a:r>
            <a:r>
              <a:rPr sz="1069" spc="10" dirty="0">
                <a:latin typeface="Times New Roman"/>
                <a:cs typeface="Times New Roman"/>
              </a:rPr>
              <a:t>That  collection and these operations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spc="10" dirty="0">
                <a:latin typeface="Times New Roman"/>
                <a:cs typeface="Times New Roman"/>
              </a:rPr>
              <a:t>a mathematical construct that may be  implemented 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use of a </a:t>
            </a:r>
            <a:r>
              <a:rPr sz="1069" spc="5" dirty="0">
                <a:latin typeface="Times New Roman"/>
                <a:cs typeface="Times New Roman"/>
              </a:rPr>
              <a:t>particular </a:t>
            </a:r>
            <a:r>
              <a:rPr sz="1069" spc="10" dirty="0">
                <a:latin typeface="Times New Roman"/>
                <a:cs typeface="Times New Roman"/>
              </a:rPr>
              <a:t>hardware or software data </a:t>
            </a:r>
            <a:r>
              <a:rPr sz="1069" spc="5" dirty="0">
                <a:latin typeface="Times New Roman"/>
                <a:cs typeface="Times New Roman"/>
              </a:rPr>
              <a:t>structure.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term </a:t>
            </a:r>
            <a:r>
              <a:rPr sz="1069" spc="5" dirty="0">
                <a:latin typeface="Times New Roman"/>
                <a:cs typeface="Times New Roman"/>
              </a:rPr>
              <a:t>abstract data </a:t>
            </a:r>
            <a:r>
              <a:rPr sz="1069" spc="10" dirty="0">
                <a:latin typeface="Times New Roman"/>
                <a:cs typeface="Times New Roman"/>
              </a:rPr>
              <a:t>type (ADT) </a:t>
            </a:r>
            <a:r>
              <a:rPr sz="1069" spc="5" dirty="0">
                <a:latin typeface="Times New Roman"/>
                <a:cs typeface="Times New Roman"/>
              </a:rPr>
              <a:t>refers to the </a:t>
            </a:r>
            <a:r>
              <a:rPr sz="1069" spc="10" dirty="0">
                <a:latin typeface="Times New Roman"/>
                <a:cs typeface="Times New Roman"/>
              </a:rPr>
              <a:t>basic </a:t>
            </a:r>
            <a:r>
              <a:rPr sz="1069" spc="5" dirty="0">
                <a:latin typeface="Times New Roman"/>
                <a:cs typeface="Times New Roman"/>
              </a:rPr>
              <a:t>mathematical </a:t>
            </a:r>
            <a:r>
              <a:rPr sz="1069" spc="10" dirty="0">
                <a:latin typeface="Times New Roman"/>
                <a:cs typeface="Times New Roman"/>
              </a:rPr>
              <a:t>concept </a:t>
            </a:r>
            <a:r>
              <a:rPr sz="1069" spc="5" dirty="0">
                <a:latin typeface="Times New Roman"/>
                <a:cs typeface="Times New Roman"/>
              </a:rPr>
              <a:t>that defines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type.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discussed four </a:t>
            </a:r>
            <a:r>
              <a:rPr sz="1069" spc="10" dirty="0">
                <a:latin typeface="Times New Roman"/>
                <a:cs typeface="Times New Roman"/>
              </a:rPr>
              <a:t>different implementations of 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data  </a:t>
            </a:r>
            <a:r>
              <a:rPr sz="1069" spc="5" dirty="0">
                <a:latin typeface="Times New Roman"/>
                <a:cs typeface="Times New Roman"/>
              </a:rPr>
              <a:t>structure. In case of </a:t>
            </a:r>
            <a:r>
              <a:rPr sz="1069" spc="10" dirty="0">
                <a:latin typeface="Times New Roman"/>
                <a:cs typeface="Times New Roman"/>
              </a:rPr>
              <a:t>implementation </a:t>
            </a:r>
            <a:r>
              <a:rPr sz="1069" spc="5" dirty="0">
                <a:latin typeface="Times New Roman"/>
                <a:cs typeface="Times New Roman"/>
              </a:rPr>
              <a:t>of the list </a:t>
            </a:r>
            <a:r>
              <a:rPr sz="1069" spc="10" dirty="0">
                <a:latin typeface="Times New Roman"/>
                <a:cs typeface="Times New Roman"/>
              </a:rPr>
              <a:t>with the use </a:t>
            </a:r>
            <a:r>
              <a:rPr sz="1069" spc="5" dirty="0">
                <a:latin typeface="Times New Roman"/>
                <a:cs typeface="Times New Roman"/>
              </a:rPr>
              <a:t>of an array, the </a:t>
            </a:r>
            <a:r>
              <a:rPr sz="1069" spc="10" dirty="0">
                <a:latin typeface="Times New Roman"/>
                <a:cs typeface="Times New Roman"/>
              </a:rPr>
              <a:t>size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array gives difficulty if increased.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avoid this,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allocate memory dynamically for  nodes before connecting these nodes with the </a:t>
            </a:r>
            <a:r>
              <a:rPr sz="1069" spc="5" dirty="0">
                <a:latin typeface="Times New Roman"/>
                <a:cs typeface="Times New Roman"/>
              </a:rPr>
              <a:t>help of pointers. </a:t>
            </a:r>
            <a:r>
              <a:rPr sz="1069" spc="10" dirty="0">
                <a:latin typeface="Times New Roman"/>
                <a:cs typeface="Times New Roman"/>
              </a:rPr>
              <a:t>For this </a:t>
            </a:r>
            <a:r>
              <a:rPr sz="1069" spc="5" dirty="0">
                <a:latin typeface="Times New Roman"/>
                <a:cs typeface="Times New Roman"/>
              </a:rPr>
              <a:t>purpose,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made a </a:t>
            </a:r>
            <a:r>
              <a:rPr sz="1069" spc="5" dirty="0">
                <a:latin typeface="Times New Roman"/>
                <a:cs typeface="Times New Roman"/>
              </a:rPr>
              <a:t>singly </a:t>
            </a:r>
            <a:r>
              <a:rPr sz="1069" spc="10" dirty="0">
                <a:latin typeface="Times New Roman"/>
                <a:cs typeface="Times New Roman"/>
              </a:rPr>
              <a:t>linked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and connected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with the next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to make a chain.  Moving forward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easy but going </a:t>
            </a:r>
            <a:r>
              <a:rPr sz="1069" spc="15" dirty="0">
                <a:latin typeface="Times New Roman"/>
                <a:cs typeface="Times New Roman"/>
              </a:rPr>
              <a:t>back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difficult task.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overcome this problem,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made a doubly </a:t>
            </a:r>
            <a:r>
              <a:rPr sz="1069" spc="5" dirty="0">
                <a:latin typeface="Times New Roman"/>
                <a:cs typeface="Times New Roman"/>
              </a:rPr>
              <a:t>linked list </a:t>
            </a:r>
            <a:r>
              <a:rPr sz="1069" spc="10" dirty="0">
                <a:latin typeface="Times New Roman"/>
                <a:cs typeface="Times New Roman"/>
              </a:rPr>
              <a:t>using </a:t>
            </a:r>
            <a:r>
              <a:rPr sz="1069" i="1" spc="5" dirty="0">
                <a:latin typeface="Times New Roman"/>
                <a:cs typeface="Times New Roman"/>
              </a:rPr>
              <a:t>prev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pointers.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help of </a:t>
            </a:r>
            <a:r>
              <a:rPr sz="1069" spc="10" dirty="0">
                <a:latin typeface="Times New Roman"/>
                <a:cs typeface="Times New Roman"/>
              </a:rPr>
              <a:t>these  </a:t>
            </a:r>
            <a:r>
              <a:rPr sz="1069" spc="5" dirty="0">
                <a:latin typeface="Times New Roman"/>
                <a:cs typeface="Times New Roman"/>
              </a:rPr>
              <a:t>pointers, </a:t>
            </a:r>
            <a:r>
              <a:rPr sz="1069" spc="10" dirty="0">
                <a:latin typeface="Times New Roman"/>
                <a:cs typeface="Times New Roman"/>
              </a:rPr>
              <a:t>we can move forward and </a:t>
            </a:r>
            <a:r>
              <a:rPr sz="1069" spc="5" dirty="0">
                <a:latin typeface="Times New Roman"/>
                <a:cs typeface="Times New Roman"/>
              </a:rPr>
              <a:t>backward very easily.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face another  </a:t>
            </a:r>
            <a:r>
              <a:rPr sz="1069" spc="10" dirty="0">
                <a:latin typeface="Times New Roman"/>
                <a:cs typeface="Times New Roman"/>
              </a:rPr>
              <a:t>problem that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prev </a:t>
            </a:r>
            <a:r>
              <a:rPr sz="1069" spc="5" dirty="0">
                <a:latin typeface="Times New Roman"/>
                <a:cs typeface="Times New Roman"/>
              </a:rPr>
              <a:t>pointer of first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pointer of the last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are 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10" dirty="0">
                <a:latin typeface="Times New Roman"/>
                <a:cs typeface="Times New Roman"/>
              </a:rPr>
              <a:t>Therefore,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careful in </a:t>
            </a:r>
            <a:r>
              <a:rPr sz="1069" spc="15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pointers.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remove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pointers, </a:t>
            </a:r>
            <a:r>
              <a:rPr sz="1069" spc="10" dirty="0">
                <a:latin typeface="Times New Roman"/>
                <a:cs typeface="Times New Roman"/>
              </a:rPr>
              <a:t>we made the </a:t>
            </a:r>
            <a:r>
              <a:rPr sz="1069" spc="5" dirty="0">
                <a:latin typeface="Times New Roman"/>
                <a:cs typeface="Times New Roman"/>
              </a:rPr>
              <a:t>circular link list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connecting the first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last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The program employing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concerned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10" dirty="0">
                <a:latin typeface="Times New Roman"/>
                <a:cs typeface="Times New Roman"/>
              </a:rPr>
              <a:t>implementation.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not care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is </a:t>
            </a:r>
            <a:r>
              <a:rPr sz="1069" spc="10" dirty="0">
                <a:latin typeface="Times New Roman"/>
                <a:cs typeface="Times New Roman"/>
              </a:rPr>
              <a:t>being implemented whether through  an </a:t>
            </a:r>
            <a:r>
              <a:rPr sz="1069" spc="5" dirty="0">
                <a:latin typeface="Times New Roman"/>
                <a:cs typeface="Times New Roman"/>
              </a:rPr>
              <a:t>array, singly linked </a:t>
            </a:r>
            <a:r>
              <a:rPr sz="1069" dirty="0">
                <a:latin typeface="Times New Roman"/>
                <a:cs typeface="Times New Roman"/>
              </a:rPr>
              <a:t>list, </a:t>
            </a:r>
            <a:r>
              <a:rPr sz="1069" spc="10" dirty="0">
                <a:latin typeface="Times New Roman"/>
                <a:cs typeface="Times New Roman"/>
              </a:rPr>
              <a:t>doubly </a:t>
            </a:r>
            <a:r>
              <a:rPr sz="1069" spc="5" dirty="0">
                <a:latin typeface="Times New Roman"/>
                <a:cs typeface="Times New Roman"/>
              </a:rPr>
              <a:t>linked list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circular </a:t>
            </a:r>
            <a:r>
              <a:rPr sz="1069" spc="10" dirty="0">
                <a:latin typeface="Times New Roman"/>
                <a:cs typeface="Times New Roman"/>
              </a:rPr>
              <a:t>linked </a:t>
            </a:r>
            <a:r>
              <a:rPr sz="1069" spc="5" dirty="0">
                <a:latin typeface="Times New Roman"/>
                <a:cs typeface="Times New Roman"/>
              </a:rPr>
              <a:t>list. It </a:t>
            </a:r>
            <a:r>
              <a:rPr sz="1069" spc="10" dirty="0">
                <a:latin typeface="Times New Roman"/>
                <a:cs typeface="Times New Roman"/>
              </a:rPr>
              <a:t>has been  witnessed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in these four </a:t>
            </a:r>
            <a:r>
              <a:rPr sz="1069" spc="5" dirty="0">
                <a:latin typeface="Times New Roman"/>
                <a:cs typeface="Times New Roman"/>
              </a:rPr>
              <a:t>implementations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list, </a:t>
            </a:r>
            <a:r>
              <a:rPr sz="1069" spc="10" dirty="0">
                <a:latin typeface="Times New Roman"/>
                <a:cs typeface="Times New Roman"/>
              </a:rPr>
              <a:t>the interface remained the  </a:t>
            </a:r>
            <a:r>
              <a:rPr sz="1069" spc="5" dirty="0">
                <a:latin typeface="Times New Roman"/>
                <a:cs typeface="Times New Roman"/>
              </a:rPr>
              <a:t>same i.e. it </a:t>
            </a:r>
            <a:r>
              <a:rPr sz="1069" spc="10" dirty="0">
                <a:latin typeface="Times New Roman"/>
                <a:cs typeface="Times New Roman"/>
              </a:rPr>
              <a:t>implements the same methods like </a:t>
            </a:r>
            <a:r>
              <a:rPr sz="1069" i="1" spc="5" dirty="0">
                <a:latin typeface="Times New Roman"/>
                <a:cs typeface="Times New Roman"/>
              </a:rPr>
              <a:t>add, get, </a:t>
            </a:r>
            <a:r>
              <a:rPr sz="1069" i="1" spc="10" dirty="0">
                <a:latin typeface="Times New Roman"/>
                <a:cs typeface="Times New Roman"/>
              </a:rPr>
              <a:t>next, </a:t>
            </a:r>
            <a:r>
              <a:rPr sz="1069" i="1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5" dirty="0">
                <a:latin typeface="Times New Roman"/>
                <a:cs typeface="Times New Roman"/>
              </a:rPr>
              <a:t>etc.  This proves that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this encapsulation attained </a:t>
            </a:r>
            <a:r>
              <a:rPr sz="1069" spc="10" dirty="0">
                <a:latin typeface="Times New Roman"/>
                <a:cs typeface="Times New Roman"/>
              </a:rPr>
              <a:t>by making a </a:t>
            </a:r>
            <a:r>
              <a:rPr sz="1069" spc="5" dirty="0">
                <a:latin typeface="Times New Roman"/>
                <a:cs typeface="Times New Roman"/>
              </a:rPr>
              <a:t>class,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 concerned </a:t>
            </a:r>
            <a:r>
              <a:rPr sz="1069" spc="5" dirty="0">
                <a:latin typeface="Times New Roman"/>
                <a:cs typeface="Times New Roman"/>
              </a:rPr>
              <a:t>with its internal implementation.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implementation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abstract </a:t>
            </a:r>
            <a:r>
              <a:rPr sz="1069" spc="10" dirty="0">
                <a:latin typeface="Times New Roman"/>
                <a:cs typeface="Times New Roman"/>
              </a:rPr>
              <a:t>data  types can be changed anytime. These </a:t>
            </a:r>
            <a:r>
              <a:rPr sz="1069" spc="5" dirty="0">
                <a:latin typeface="Times New Roman"/>
                <a:cs typeface="Times New Roman"/>
              </a:rPr>
              <a:t>abstract data </a:t>
            </a:r>
            <a:r>
              <a:rPr sz="1069" spc="10" dirty="0">
                <a:latin typeface="Times New Roman"/>
                <a:cs typeface="Times New Roman"/>
              </a:rPr>
              <a:t>types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implemented using  </a:t>
            </a:r>
            <a:r>
              <a:rPr sz="1069" spc="5" dirty="0">
                <a:latin typeface="Times New Roman"/>
                <a:cs typeface="Times New Roman"/>
              </a:rPr>
              <a:t>classes in </a:t>
            </a:r>
            <a:r>
              <a:rPr sz="1069" spc="10" dirty="0">
                <a:latin typeface="Times New Roman"/>
                <a:cs typeface="Times New Roman"/>
              </a:rPr>
              <a:t>C++. </a:t>
            </a:r>
            <a:r>
              <a:rPr sz="1069" spc="5" dirty="0">
                <a:latin typeface="Times New Roman"/>
                <a:cs typeface="Times New Roman"/>
              </a:rPr>
              <a:t>If the list is </a:t>
            </a:r>
            <a:r>
              <a:rPr sz="1069" spc="10" dirty="0">
                <a:latin typeface="Times New Roman"/>
                <a:cs typeface="Times New Roman"/>
              </a:rPr>
              <a:t>implemented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arrays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fulfilling </a:t>
            </a:r>
            <a:r>
              <a:rPr sz="1069" spc="10" dirty="0">
                <a:latin typeface="Times New Roman"/>
                <a:cs typeface="Times New Roman"/>
              </a:rPr>
              <a:t>the  requirements,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change </a:t>
            </a:r>
            <a:r>
              <a:rPr sz="1069" spc="5" dirty="0">
                <a:latin typeface="Times New Roman"/>
                <a:cs typeface="Times New Roman"/>
              </a:rPr>
              <a:t>the list </a:t>
            </a:r>
            <a:r>
              <a:rPr sz="1069" spc="10" dirty="0">
                <a:latin typeface="Times New Roman"/>
                <a:cs typeface="Times New Roman"/>
              </a:rPr>
              <a:t>implementation.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be implemented with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use of singly-link </a:t>
            </a:r>
            <a:r>
              <a:rPr sz="1069" dirty="0">
                <a:latin typeface="Times New Roman"/>
                <a:cs typeface="Times New Roman"/>
              </a:rPr>
              <a:t>list </a:t>
            </a:r>
            <a:r>
              <a:rPr sz="1069" spc="5" dirty="0">
                <a:latin typeface="Times New Roman"/>
                <a:cs typeface="Times New Roman"/>
              </a:rPr>
              <a:t>or doubly </a:t>
            </a:r>
            <a:r>
              <a:rPr sz="1069" spc="10" dirty="0">
                <a:latin typeface="Times New Roman"/>
                <a:cs typeface="Times New Roman"/>
              </a:rPr>
              <a:t>link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long </a:t>
            </a:r>
            <a:r>
              <a:rPr sz="1069" spc="10" dirty="0">
                <a:latin typeface="Times New Roman"/>
                <a:cs typeface="Times New Roman"/>
              </a:rPr>
              <a:t>as the interface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same, a  programmer can change the </a:t>
            </a:r>
            <a:r>
              <a:rPr sz="1069" spc="5" dirty="0">
                <a:latin typeface="Times New Roman"/>
                <a:cs typeface="Times New Roman"/>
              </a:rPr>
              <a:t>internal </a:t>
            </a:r>
            <a:r>
              <a:rPr sz="1069" spc="10" dirty="0">
                <a:latin typeface="Times New Roman"/>
                <a:cs typeface="Times New Roman"/>
              </a:rPr>
              <a:t>implementation of </a:t>
            </a:r>
            <a:r>
              <a:rPr sz="1069" spc="5" dirty="0">
                <a:latin typeface="Times New Roman"/>
                <a:cs typeface="Times New Roman"/>
              </a:rPr>
              <a:t>the list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15" dirty="0">
                <a:latin typeface="Times New Roman"/>
                <a:cs typeface="Times New Roman"/>
              </a:rPr>
              <a:t>program </a:t>
            </a:r>
            <a:r>
              <a:rPr sz="1069" spc="10" dirty="0">
                <a:latin typeface="Times New Roman"/>
                <a:cs typeface="Times New Roman"/>
              </a:rPr>
              <a:t>using  </a:t>
            </a:r>
            <a:r>
              <a:rPr sz="1069" spc="5" dirty="0">
                <a:latin typeface="Times New Roman"/>
                <a:cs typeface="Times New Roman"/>
              </a:rPr>
              <a:t>this list will not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affected at all. This is the abstract </a:t>
            </a:r>
            <a:r>
              <a:rPr sz="1069" spc="10" dirty="0">
                <a:latin typeface="Times New Roman"/>
                <a:cs typeface="Times New Roman"/>
              </a:rPr>
              <a:t>data type (ADT). What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care  </a:t>
            </a:r>
            <a:r>
              <a:rPr sz="1069" spc="5" dirty="0">
                <a:latin typeface="Times New Roman"/>
                <a:cs typeface="Times New Roman"/>
              </a:rPr>
              <a:t>about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methods that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available for use,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5" dirty="0">
                <a:latin typeface="Times New Roman"/>
                <a:cs typeface="Times New Roman"/>
              </a:rPr>
              <a:t>ADT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i="1" spc="10" dirty="0">
                <a:latin typeface="Times New Roman"/>
                <a:cs typeface="Times New Roman"/>
              </a:rPr>
              <a:t>add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get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remove</a:t>
            </a:r>
            <a:r>
              <a:rPr sz="1069" i="1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etc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methods.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not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studied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enough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examples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understand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all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46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554313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853693" cy="8468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benefits of abstract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types.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follow this </a:t>
            </a:r>
            <a:r>
              <a:rPr sz="1069" spc="10" dirty="0">
                <a:latin typeface="Times New Roman"/>
                <a:cs typeface="Times New Roman"/>
              </a:rPr>
              <a:t>theme </a:t>
            </a:r>
            <a:r>
              <a:rPr sz="1069" spc="5" dirty="0">
                <a:latin typeface="Times New Roman"/>
                <a:cs typeface="Times New Roman"/>
              </a:rPr>
              <a:t>while developing </a:t>
            </a:r>
            <a:r>
              <a:rPr sz="1069" spc="10" dirty="0">
                <a:latin typeface="Times New Roman"/>
                <a:cs typeface="Times New Roman"/>
              </a:rPr>
              <a:t>other  </a:t>
            </a:r>
            <a:r>
              <a:rPr sz="1069" spc="15" dirty="0">
                <a:latin typeface="Times New Roman"/>
                <a:cs typeface="Times New Roman"/>
              </a:rPr>
              <a:t>ADT. We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publish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interface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keep the freedom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change the  implementation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ADT </a:t>
            </a:r>
            <a:r>
              <a:rPr sz="1069" spc="10" dirty="0">
                <a:latin typeface="Times New Roman"/>
                <a:cs typeface="Times New Roman"/>
              </a:rPr>
              <a:t>without effecting </a:t>
            </a:r>
            <a:r>
              <a:rPr sz="1069" spc="5" dirty="0">
                <a:latin typeface="Times New Roman"/>
                <a:cs typeface="Times New Roman"/>
              </a:rPr>
              <a:t>users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ADT. The C++ </a:t>
            </a:r>
            <a:r>
              <a:rPr sz="1069" spc="5" dirty="0">
                <a:latin typeface="Times New Roman"/>
                <a:cs typeface="Times New Roman"/>
              </a:rPr>
              <a:t>classes provide  </a:t>
            </a:r>
            <a:r>
              <a:rPr sz="1069" spc="10" dirty="0">
                <a:latin typeface="Times New Roman"/>
                <a:cs typeface="Times New Roman"/>
              </a:rPr>
              <a:t>a programmer an </a:t>
            </a:r>
            <a:r>
              <a:rPr sz="1069" spc="5" dirty="0">
                <a:latin typeface="Times New Roman"/>
                <a:cs typeface="Times New Roman"/>
              </a:rPr>
              <a:t>ability to create </a:t>
            </a:r>
            <a:r>
              <a:rPr sz="1069" spc="10" dirty="0">
                <a:latin typeface="Times New Roman"/>
                <a:cs typeface="Times New Roman"/>
              </a:rPr>
              <a:t>such ADTs. What </a:t>
            </a:r>
            <a:r>
              <a:rPr sz="1069" spc="5" dirty="0">
                <a:latin typeface="Times New Roman"/>
                <a:cs typeface="Times New Roman"/>
              </a:rPr>
              <a:t>benefits can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with the help 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15" dirty="0">
                <a:latin typeface="Times New Roman"/>
                <a:cs typeface="Times New Roman"/>
              </a:rPr>
              <a:t>ADTs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classes?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develop an </a:t>
            </a:r>
            <a:r>
              <a:rPr sz="1069" spc="15" dirty="0">
                <a:latin typeface="Times New Roman"/>
                <a:cs typeface="Times New Roman"/>
              </a:rPr>
              <a:t>ADT </a:t>
            </a:r>
            <a:r>
              <a:rPr sz="1069" spc="10" dirty="0">
                <a:latin typeface="Times New Roman"/>
                <a:cs typeface="Times New Roman"/>
              </a:rPr>
              <a:t>or a </a:t>
            </a:r>
            <a:r>
              <a:rPr sz="1069" spc="5" dirty="0">
                <a:latin typeface="Times New Roman"/>
                <a:cs typeface="Times New Roman"/>
              </a:rPr>
              <a:t>class or factory then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users of this factory are </a:t>
            </a:r>
            <a:r>
              <a:rPr sz="1069" spc="10" dirty="0">
                <a:latin typeface="Times New Roman"/>
                <a:cs typeface="Times New Roman"/>
              </a:rPr>
              <a:t>independent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this factory </a:t>
            </a:r>
            <a:r>
              <a:rPr sz="1069" spc="10" dirty="0">
                <a:latin typeface="Times New Roman"/>
                <a:cs typeface="Times New Roman"/>
              </a:rPr>
              <a:t>works </a:t>
            </a:r>
            <a:r>
              <a:rPr sz="1069" spc="5" dirty="0">
                <a:latin typeface="Times New Roman"/>
                <a:cs typeface="Times New Roman"/>
              </a:rPr>
              <a:t>internally. Suppose 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ordered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car factory (car class) to produce </a:t>
            </a:r>
            <a:r>
              <a:rPr sz="1069" spc="10" dirty="0">
                <a:latin typeface="Times New Roman"/>
                <a:cs typeface="Times New Roman"/>
              </a:rPr>
              <a:t>a new </a:t>
            </a:r>
            <a:r>
              <a:rPr sz="1069" spc="5" dirty="0">
                <a:latin typeface="Times New Roman"/>
                <a:cs typeface="Times New Roman"/>
              </a:rPr>
              <a:t>car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 replies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after a long </a:t>
            </a:r>
            <a:r>
              <a:rPr sz="1069" spc="5" dirty="0">
                <a:latin typeface="Times New Roman"/>
                <a:cs typeface="Times New Roman"/>
              </a:rPr>
              <a:t>time.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ordered the remove method to remove one node and we are  waiting </a:t>
            </a:r>
            <a:r>
              <a:rPr sz="1069" spc="5" dirty="0">
                <a:latin typeface="Times New Roman"/>
                <a:cs typeface="Times New Roman"/>
              </a:rPr>
              <a:t>and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keeps on working </a:t>
            </a:r>
            <a:r>
              <a:rPr sz="1069" spc="5" dirty="0">
                <a:latin typeface="Times New Roman"/>
                <a:cs typeface="Times New Roman"/>
              </a:rPr>
              <a:t>and working.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might </a:t>
            </a:r>
            <a:r>
              <a:rPr sz="1069" spc="10" dirty="0">
                <a:latin typeface="Times New Roman"/>
                <a:cs typeface="Times New Roman"/>
              </a:rPr>
              <a:t>think </a:t>
            </a:r>
            <a:r>
              <a:rPr sz="1069" spc="5" dirty="0">
                <a:latin typeface="Times New Roman"/>
                <a:cs typeface="Times New Roman"/>
              </a:rPr>
              <a:t>that its  implementation is not correct. </a:t>
            </a:r>
            <a:r>
              <a:rPr sz="1069" spc="10" dirty="0">
                <a:latin typeface="Times New Roman"/>
                <a:cs typeface="Times New Roman"/>
              </a:rPr>
              <a:t>Although, 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concerned with the internal  </a:t>
            </a:r>
            <a:r>
              <a:rPr sz="1069" spc="5" dirty="0">
                <a:latin typeface="Times New Roman"/>
                <a:cs typeface="Times New Roman"/>
              </a:rPr>
              <a:t>implementation of this </a:t>
            </a:r>
            <a:r>
              <a:rPr sz="1069" spc="19" dirty="0">
                <a:latin typeface="Times New Roman"/>
                <a:cs typeface="Times New Roman"/>
              </a:rPr>
              <a:t>ADT </a:t>
            </a:r>
            <a:r>
              <a:rPr sz="1069" spc="10" dirty="0">
                <a:latin typeface="Times New Roman"/>
                <a:cs typeface="Times New Roman"/>
              </a:rPr>
              <a:t>yet </a:t>
            </a:r>
            <a:r>
              <a:rPr sz="1069" spc="5" dirty="0">
                <a:latin typeface="Times New Roman"/>
                <a:cs typeface="Times New Roman"/>
              </a:rPr>
              <a:t>it is necessary to see </a:t>
            </a:r>
            <a:r>
              <a:rPr sz="1069" spc="10" dirty="0">
                <a:latin typeface="Times New Roman"/>
                <a:cs typeface="Times New Roman"/>
              </a:rPr>
              <a:t>whether this </a:t>
            </a:r>
            <a:r>
              <a:rPr sz="1069" spc="15" dirty="0">
                <a:latin typeface="Times New Roman"/>
                <a:cs typeface="Times New Roman"/>
              </a:rPr>
              <a:t>ADT </a:t>
            </a:r>
            <a:r>
              <a:rPr sz="1069" spc="5" dirty="0">
                <a:latin typeface="Times New Roman"/>
                <a:cs typeface="Times New Roman"/>
              </a:rPr>
              <a:t>is useful </a:t>
            </a:r>
            <a:r>
              <a:rPr sz="1069" spc="10" dirty="0">
                <a:latin typeface="Times New Roman"/>
                <a:cs typeface="Times New Roman"/>
              </a:rPr>
              <a:t>for  </a:t>
            </a:r>
            <a:r>
              <a:rPr sz="1069" spc="5" dirty="0">
                <a:latin typeface="Times New Roman"/>
                <a:cs typeface="Times New Roman"/>
              </a:rPr>
              <a:t>solving </a:t>
            </a:r>
            <a:r>
              <a:rPr sz="1069" spc="10" dirty="0">
                <a:latin typeface="Times New Roman"/>
                <a:cs typeface="Times New Roman"/>
              </a:rPr>
              <a:t>our problem or </a:t>
            </a:r>
            <a:r>
              <a:rPr sz="1069" spc="5" dirty="0">
                <a:latin typeface="Times New Roman"/>
                <a:cs typeface="Times New Roman"/>
              </a:rPr>
              <a:t>not. It </a:t>
            </a:r>
            <a:r>
              <a:rPr sz="1069" spc="10" dirty="0">
                <a:latin typeface="Times New Roman"/>
                <a:cs typeface="Times New Roman"/>
              </a:rPr>
              <a:t>should not </a:t>
            </a:r>
            <a:r>
              <a:rPr sz="1069" spc="15" dirty="0">
                <a:latin typeface="Times New Roman"/>
                <a:cs typeface="Times New Roman"/>
              </a:rPr>
              <a:t>become </a:t>
            </a:r>
            <a:r>
              <a:rPr sz="1069" spc="10" dirty="0">
                <a:latin typeface="Times New Roman"/>
                <a:cs typeface="Times New Roman"/>
              </a:rPr>
              <a:t>a bottleneck for us.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method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using is </a:t>
            </a:r>
            <a:r>
              <a:rPr sz="1069" spc="10" dirty="0">
                <a:latin typeface="Times New Roman"/>
                <a:cs typeface="Times New Roman"/>
              </a:rPr>
              <a:t>too much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consuming </a:t>
            </a:r>
            <a:r>
              <a:rPr sz="1069" spc="5" dirty="0">
                <a:latin typeface="Times New Roman"/>
                <a:cs typeface="Times New Roman"/>
              </a:rPr>
              <a:t>or it has </a:t>
            </a:r>
            <a:r>
              <a:rPr sz="1069" spc="10" dirty="0">
                <a:latin typeface="Times New Roman"/>
                <a:cs typeface="Times New Roman"/>
              </a:rPr>
              <a:t>some problem in terms of </a:t>
            </a:r>
            <a:r>
              <a:rPr sz="1069" spc="5" dirty="0">
                <a:latin typeface="Times New Roman"/>
                <a:cs typeface="Times New Roman"/>
              </a:rPr>
              <a:t>algorithm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used.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side,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only use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interfaces provided </a:t>
            </a:r>
            <a:r>
              <a:rPr sz="1069" spc="10" dirty="0">
                <a:latin typeface="Times New Roman"/>
                <a:cs typeface="Times New Roman"/>
              </a:rPr>
              <a:t>by these ADTs, classes, or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factories as </a:t>
            </a:r>
            <a:r>
              <a:rPr sz="1069" spc="10" dirty="0">
                <a:latin typeface="Times New Roman"/>
                <a:cs typeface="Times New Roman"/>
              </a:rPr>
              <a:t>long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they do what they promise.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not concerned </a:t>
            </a:r>
            <a:r>
              <a:rPr sz="1069" spc="10" dirty="0">
                <a:latin typeface="Times New Roman"/>
                <a:cs typeface="Times New Roman"/>
              </a:rPr>
              <a:t>with the internal  </a:t>
            </a:r>
            <a:r>
              <a:rPr sz="1069" spc="5" dirty="0">
                <a:latin typeface="Times New Roman"/>
                <a:cs typeface="Times New Roman"/>
              </a:rPr>
              <a:t>details.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other hand, we have 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careful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these factories or methods  </a:t>
            </a:r>
            <a:r>
              <a:rPr sz="1069" spc="5" dirty="0">
                <a:latin typeface="Times New Roman"/>
                <a:cs typeface="Times New Roman"/>
              </a:rPr>
              <a:t>should not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too </a:t>
            </a:r>
            <a:r>
              <a:rPr sz="1069" spc="10" dirty="0">
                <a:latin typeface="Times New Roman"/>
                <a:cs typeface="Times New Roman"/>
              </a:rPr>
              <a:t>much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these will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be useful </a:t>
            </a:r>
            <a:r>
              <a:rPr sz="1069" spc="5" dirty="0">
                <a:latin typeface="Times New Roman"/>
                <a:cs typeface="Times New Roman"/>
              </a:rPr>
              <a:t>for the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problem.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distinction will </a:t>
            </a:r>
            <a:r>
              <a:rPr sz="1069" spc="10" dirty="0">
                <a:latin typeface="Times New Roman"/>
                <a:cs typeface="Times New Roman"/>
              </a:rPr>
              <a:t>always be </a:t>
            </a:r>
            <a:r>
              <a:rPr sz="1069" spc="5" dirty="0">
                <a:latin typeface="Times New Roman"/>
                <a:cs typeface="Times New Roman"/>
              </a:rPr>
              <a:t>there. </a:t>
            </a:r>
            <a:r>
              <a:rPr sz="1069" spc="10" dirty="0">
                <a:latin typeface="Times New Roman"/>
                <a:cs typeface="Times New Roman"/>
              </a:rPr>
              <a:t>Sometimes, the source code of classes </a:t>
            </a:r>
            <a:r>
              <a:rPr sz="1069" spc="5" dirty="0">
                <a:latin typeface="Times New Roman"/>
                <a:cs typeface="Times New Roman"/>
              </a:rPr>
              <a:t>is not  </a:t>
            </a:r>
            <a:r>
              <a:rPr sz="1069" spc="10" dirty="0">
                <a:latin typeface="Times New Roman"/>
                <a:cs typeface="Times New Roman"/>
              </a:rPr>
              <a:t>provided.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provided </a:t>
            </a:r>
            <a:r>
              <a:rPr sz="1069" spc="5" dirty="0">
                <a:latin typeface="Times New Roman"/>
                <a:cs typeface="Times New Roman"/>
              </a:rPr>
              <a:t>libraries,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standard libraries </a:t>
            </a:r>
            <a:r>
              <a:rPr sz="1069" spc="10" dirty="0">
                <a:latin typeface="Times New Roman"/>
                <a:cs typeface="Times New Roman"/>
              </a:rPr>
              <a:t>are available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compiler.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classes are in </a:t>
            </a:r>
            <a:r>
              <a:rPr sz="1069" spc="10" dirty="0">
                <a:latin typeface="Times New Roman"/>
                <a:cs typeface="Times New Roman"/>
              </a:rPr>
              <a:t>compiled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spc="5" dirty="0">
                <a:latin typeface="Times New Roman"/>
                <a:cs typeface="Times New Roman"/>
              </a:rPr>
              <a:t>i.e. are in object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spc="5" dirty="0">
                <a:latin typeface="Times New Roman"/>
                <a:cs typeface="Times New Roman"/>
              </a:rPr>
              <a:t>or in binary form. 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opening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files,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not 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C++ </a:t>
            </a:r>
            <a:r>
              <a:rPr sz="1069" spc="5" dirty="0">
                <a:latin typeface="Times New Roman"/>
                <a:cs typeface="Times New Roman"/>
              </a:rPr>
              <a:t>code, rather binary code. </a:t>
            </a:r>
            <a:r>
              <a:rPr sz="1069" spc="10" dirty="0">
                <a:latin typeface="Times New Roman"/>
                <a:cs typeface="Times New Roman"/>
              </a:rPr>
              <a:t>When you  </a:t>
            </a:r>
            <a:r>
              <a:rPr sz="1069" spc="5" dirty="0">
                <a:latin typeface="Times New Roman"/>
                <a:cs typeface="Times New Roman"/>
              </a:rPr>
              <a:t>read </a:t>
            </a:r>
            <a:r>
              <a:rPr sz="1069" spc="10" dirty="0">
                <a:latin typeface="Times New Roman"/>
                <a:cs typeface="Times New Roman"/>
              </a:rPr>
              <a:t>the assembly language code,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give some idea what this binary code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about.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view </a:t>
            </a:r>
            <a:r>
              <a:rPr sz="1069" spc="5" dirty="0">
                <a:latin typeface="Times New Roman"/>
                <a:cs typeface="Times New Roman"/>
              </a:rPr>
              <a:t>the interface methods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i="1" spc="5" dirty="0">
                <a:latin typeface="Times New Roman"/>
                <a:cs typeface="Times New Roman"/>
              </a:rPr>
              <a:t>.h </a:t>
            </a:r>
            <a:r>
              <a:rPr sz="1069" spc="5" dirty="0">
                <a:latin typeface="Times New Roman"/>
                <a:cs typeface="Times New Roman"/>
              </a:rPr>
              <a:t>file. </a:t>
            </a:r>
            <a:r>
              <a:rPr sz="1069" spc="10" dirty="0">
                <a:latin typeface="Times New Roman"/>
                <a:cs typeface="Times New Roman"/>
              </a:rPr>
              <a:t>As an </a:t>
            </a:r>
            <a:r>
              <a:rPr sz="1069" spc="5" dirty="0">
                <a:latin typeface="Times New Roman"/>
                <a:cs typeface="Times New Roman"/>
              </a:rPr>
              <a:t>application  </a:t>
            </a:r>
            <a:r>
              <a:rPr sz="1069" spc="10" dirty="0">
                <a:latin typeface="Times New Roman"/>
                <a:cs typeface="Times New Roman"/>
              </a:rPr>
              <a:t>programmer,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to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ADTs </a:t>
            </a:r>
            <a:r>
              <a:rPr sz="1069" spc="5" dirty="0">
                <a:latin typeface="Times New Roman"/>
                <a:cs typeface="Times New Roman"/>
              </a:rPr>
              <a:t>being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are written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better </a:t>
            </a:r>
            <a:r>
              <a:rPr sz="1069" spc="15" dirty="0">
                <a:latin typeface="Times New Roman"/>
                <a:cs typeface="Times New Roman"/>
              </a:rPr>
              <a:t>way.  </a:t>
            </a:r>
            <a:r>
              <a:rPr sz="1069" spc="10" dirty="0">
                <a:latin typeface="Times New Roman"/>
                <a:cs typeface="Times New Roman"/>
              </a:rPr>
              <a:t>The point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remembered here </a:t>
            </a:r>
            <a:r>
              <a:rPr sz="1069" spc="5" dirty="0">
                <a:latin typeface="Times New Roman"/>
                <a:cs typeface="Times New Roman"/>
              </a:rPr>
              <a:t>is that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not worry </a:t>
            </a:r>
            <a:r>
              <a:rPr sz="1069" spc="5" dirty="0">
                <a:latin typeface="Times New Roman"/>
                <a:cs typeface="Times New Roman"/>
              </a:rPr>
              <a:t>about the internal  implementation of these </a:t>
            </a:r>
            <a:r>
              <a:rPr sz="1069" spc="10" dirty="0">
                <a:latin typeface="Times New Roman"/>
                <a:cs typeface="Times New Roman"/>
              </a:rPr>
              <a:t>ADTs.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change </a:t>
            </a:r>
            <a:r>
              <a:rPr sz="1069" spc="5" dirty="0">
                <a:latin typeface="Times New Roman"/>
                <a:cs typeface="Times New Roman"/>
              </a:rPr>
              <a:t>the internal implementation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ADTs,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done </a:t>
            </a:r>
            <a:r>
              <a:rPr sz="1069" spc="5" dirty="0">
                <a:latin typeface="Times New Roman"/>
                <a:cs typeface="Times New Roman"/>
              </a:rPr>
              <a:t>without affecting </a:t>
            </a:r>
            <a:r>
              <a:rPr sz="1069" spc="10" dirty="0">
                <a:latin typeface="Times New Roman"/>
                <a:cs typeface="Times New Roman"/>
              </a:rPr>
              <a:t>the users </a:t>
            </a:r>
            <a:r>
              <a:rPr sz="1069" spc="5" dirty="0">
                <a:latin typeface="Times New Roman"/>
                <a:cs typeface="Times New Roman"/>
              </a:rPr>
              <a:t>of these </a:t>
            </a:r>
            <a:r>
              <a:rPr sz="1069" spc="10" dirty="0">
                <a:latin typeface="Times New Roman"/>
                <a:cs typeface="Times New Roman"/>
              </a:rPr>
              <a:t>ADTs. While </a:t>
            </a:r>
            <a:r>
              <a:rPr sz="1069" spc="5" dirty="0">
                <a:latin typeface="Times New Roman"/>
                <a:cs typeface="Times New Roman"/>
              </a:rPr>
              <a:t>writing </a:t>
            </a:r>
            <a:r>
              <a:rPr sz="1069" spc="10" dirty="0">
                <a:latin typeface="Times New Roman"/>
                <a:cs typeface="Times New Roman"/>
              </a:rPr>
              <a:t>a  program, you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check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performance.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at some point,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feel that </a:t>
            </a:r>
            <a:r>
              <a:rPr sz="1069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slow,  check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ADTs </a:t>
            </a:r>
            <a:r>
              <a:rPr sz="1069" spc="5" dirty="0">
                <a:latin typeface="Times New Roman"/>
                <a:cs typeface="Times New Roman"/>
              </a:rPr>
              <a:t>used at that </a:t>
            </a:r>
            <a:r>
              <a:rPr sz="1069" spc="10" dirty="0">
                <a:latin typeface="Times New Roman"/>
                <a:cs typeface="Times New Roman"/>
              </a:rPr>
              <a:t>point.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15" dirty="0">
                <a:latin typeface="Times New Roman"/>
                <a:cs typeface="Times New Roman"/>
              </a:rPr>
              <a:t>ADT </a:t>
            </a:r>
            <a:r>
              <a:rPr sz="1069" spc="5" dirty="0">
                <a:latin typeface="Times New Roman"/>
                <a:cs typeface="Times New Roman"/>
              </a:rPr>
              <a:t>is not working properly,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ask  </a:t>
            </a:r>
            <a:r>
              <a:rPr sz="1069" spc="5" dirty="0">
                <a:latin typeface="Times New Roman"/>
                <a:cs typeface="Times New Roman"/>
              </a:rPr>
              <a:t>the writer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ADT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change the </a:t>
            </a:r>
            <a:r>
              <a:rPr sz="1069" spc="5" dirty="0">
                <a:latin typeface="Times New Roman"/>
                <a:cs typeface="Times New Roman"/>
              </a:rPr>
              <a:t>internal </a:t>
            </a:r>
            <a:r>
              <a:rPr sz="1069" spc="10" dirty="0">
                <a:latin typeface="Times New Roman"/>
                <a:cs typeface="Times New Roman"/>
              </a:rPr>
              <a:t>implementation </a:t>
            </a:r>
            <a:r>
              <a:rPr sz="1069" spc="5" dirty="0">
                <a:latin typeface="Times New Roman"/>
                <a:cs typeface="Times New Roman"/>
              </a:rPr>
              <a:t>of that </a:t>
            </a:r>
            <a:r>
              <a:rPr sz="1069" spc="19" dirty="0">
                <a:latin typeface="Times New Roman"/>
                <a:cs typeface="Times New Roman"/>
              </a:rPr>
              <a:t>ADT </a:t>
            </a:r>
            <a:r>
              <a:rPr sz="1069" spc="5" dirty="0">
                <a:latin typeface="Times New Roman"/>
                <a:cs typeface="Times New Roman"/>
              </a:rPr>
              <a:t>to ensure 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works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properly.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Stacks</a:t>
            </a:r>
            <a:endParaRPr sz="1264">
              <a:latin typeface="Arial"/>
              <a:cs typeface="Arial"/>
            </a:endParaRPr>
          </a:p>
          <a:p>
            <a:pPr marL="12347" marR="6791" algn="just">
              <a:lnSpc>
                <a:spcPct val="98300"/>
              </a:lnSpc>
              <a:spcBef>
                <a:spcPts val="540"/>
              </a:spcBef>
            </a:pPr>
            <a:r>
              <a:rPr sz="1069" spc="5" dirty="0">
                <a:latin typeface="Times New Roman"/>
                <a:cs typeface="Times New Roman"/>
              </a:rPr>
              <a:t>Let’s talk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5" dirty="0">
                <a:latin typeface="Times New Roman"/>
                <a:cs typeface="Times New Roman"/>
              </a:rPr>
              <a:t>another important data structure.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fair idea of stacks.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examples of </a:t>
            </a:r>
            <a:r>
              <a:rPr sz="1069" spc="5" dirty="0">
                <a:latin typeface="Times New Roman"/>
                <a:cs typeface="Times New Roman"/>
              </a:rPr>
              <a:t>stacks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real </a:t>
            </a:r>
            <a:r>
              <a:rPr sz="1069" spc="10" dirty="0">
                <a:latin typeface="Times New Roman"/>
                <a:cs typeface="Times New Roman"/>
              </a:rPr>
              <a:t>life </a:t>
            </a:r>
            <a:r>
              <a:rPr sz="1069" spc="5" dirty="0">
                <a:latin typeface="Times New Roman"/>
                <a:cs typeface="Times New Roman"/>
              </a:rPr>
              <a:t>are stack of books, stack of plates </a:t>
            </a:r>
            <a:r>
              <a:rPr sz="1069" spc="10" dirty="0">
                <a:latin typeface="Times New Roman"/>
                <a:cs typeface="Times New Roman"/>
              </a:rPr>
              <a:t>etc.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add new </a:t>
            </a:r>
            <a:r>
              <a:rPr sz="1069" spc="5" dirty="0">
                <a:latin typeface="Times New Roman"/>
                <a:cs typeface="Times New Roman"/>
              </a:rPr>
              <a:t>items at </a:t>
            </a:r>
            <a:r>
              <a:rPr sz="1069" spc="10" dirty="0">
                <a:latin typeface="Times New Roman"/>
                <a:cs typeface="Times New Roman"/>
              </a:rPr>
              <a:t>the top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or </a:t>
            </a:r>
            <a:r>
              <a:rPr sz="1069" spc="10" dirty="0">
                <a:latin typeface="Times New Roman"/>
                <a:cs typeface="Times New Roman"/>
              </a:rPr>
              <a:t>remove them from the top.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only  access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at the top. Following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definition of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69153"/>
            <a:r>
              <a:rPr sz="1069" spc="5" dirty="0">
                <a:latin typeface="Times New Roman"/>
                <a:cs typeface="Times New Roman"/>
              </a:rPr>
              <a:t>“Stack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collection of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spc="5" dirty="0">
                <a:latin typeface="Times New Roman"/>
                <a:cs typeface="Times New Roman"/>
              </a:rPr>
              <a:t>arranged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linear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order”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an example </a:t>
            </a:r>
            <a:r>
              <a:rPr sz="1069" spc="5" dirty="0">
                <a:latin typeface="Times New Roman"/>
                <a:cs typeface="Times New Roman"/>
              </a:rPr>
              <a:t>to understand </a:t>
            </a:r>
            <a:r>
              <a:rPr sz="1069" dirty="0">
                <a:latin typeface="Times New Roman"/>
                <a:cs typeface="Times New Roman"/>
              </a:rPr>
              <a:t>this.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some video </a:t>
            </a:r>
            <a:r>
              <a:rPr sz="1069" spc="5" dirty="0">
                <a:latin typeface="Times New Roman"/>
                <a:cs typeface="Times New Roman"/>
              </a:rPr>
              <a:t>cassettes.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took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cassette </a:t>
            </a:r>
            <a:r>
              <a:rPr sz="1069" spc="10" dirty="0">
                <a:latin typeface="Times New Roman"/>
                <a:cs typeface="Times New Roman"/>
              </a:rPr>
              <a:t>and put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another cassette and put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top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 first cassette.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there are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cassettes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table-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at the top </a:t>
            </a:r>
            <a:r>
              <a:rPr sz="1069" spc="5" dirty="0">
                <a:latin typeface="Times New Roman"/>
                <a:cs typeface="Times New Roman"/>
              </a:rPr>
              <a:t>of other. </a:t>
            </a:r>
            <a:r>
              <a:rPr sz="1069" spc="10" dirty="0">
                <a:latin typeface="Times New Roman"/>
                <a:cs typeface="Times New Roman"/>
              </a:rPr>
              <a:t>Now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take the </a:t>
            </a:r>
            <a:r>
              <a:rPr sz="1069" spc="5" dirty="0">
                <a:latin typeface="Times New Roman"/>
                <a:cs typeface="Times New Roman"/>
              </a:rPr>
              <a:t>third cassette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stack it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two. </a:t>
            </a:r>
            <a:r>
              <a:rPr sz="1069" spc="10" dirty="0">
                <a:latin typeface="Times New Roman"/>
                <a:cs typeface="Times New Roman"/>
              </a:rPr>
              <a:t>Take the </a:t>
            </a:r>
            <a:r>
              <a:rPr sz="1069" spc="5" dirty="0">
                <a:latin typeface="Times New Roman"/>
                <a:cs typeface="Times New Roman"/>
              </a:rPr>
              <a:t>fourth cassette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stack it  </a:t>
            </a:r>
            <a:r>
              <a:rPr sz="1069" spc="10" dirty="0">
                <a:latin typeface="Times New Roman"/>
                <a:cs typeface="Times New Roman"/>
              </a:rPr>
              <a:t>on the three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cassettes.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take the </a:t>
            </a:r>
            <a:r>
              <a:rPr sz="1069" spc="5" dirty="0">
                <a:latin typeface="Times New Roman"/>
                <a:cs typeface="Times New Roman"/>
              </a:rPr>
              <a:t>cassette, </a:t>
            </a:r>
            <a:r>
              <a:rPr sz="1069" spc="10" dirty="0">
                <a:latin typeface="Times New Roman"/>
                <a:cs typeface="Times New Roman"/>
              </a:rPr>
              <a:t>we can get the </a:t>
            </a:r>
            <a:r>
              <a:rPr sz="1069" spc="5" dirty="0">
                <a:latin typeface="Times New Roman"/>
                <a:cs typeface="Times New Roman"/>
              </a:rPr>
              <a:t>fourth cassette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top  and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remove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can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remove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third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cassette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47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235933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076" cy="3158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and so on. Suppose that we have </a:t>
            </a:r>
            <a:r>
              <a:rPr sz="1069" spc="5" dirty="0">
                <a:latin typeface="Times New Roman"/>
                <a:cs typeface="Times New Roman"/>
              </a:rPr>
              <a:t>fifty cassettes stacked </a:t>
            </a:r>
            <a:r>
              <a:rPr sz="1069" spc="10" dirty="0">
                <a:latin typeface="Times New Roman"/>
                <a:cs typeface="Times New Roman"/>
              </a:rPr>
              <a:t>on each other and want to  </a:t>
            </a:r>
            <a:r>
              <a:rPr sz="1069" spc="5" dirty="0">
                <a:latin typeface="Times New Roman"/>
                <a:cs typeface="Times New Roman"/>
              </a:rPr>
              <a:t>access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cassette that is </a:t>
            </a:r>
            <a:r>
              <a:rPr sz="1069" spc="10" dirty="0">
                <a:latin typeface="Times New Roman"/>
                <a:cs typeface="Times New Roman"/>
              </a:rPr>
              <a:t>at the bottom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happen? All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cassettes will fell </a:t>
            </a:r>
            <a:r>
              <a:rPr sz="1069" spc="10" dirty="0">
                <a:latin typeface="Times New Roman"/>
                <a:cs typeface="Times New Roman"/>
              </a:rPr>
              <a:t>down. </a:t>
            </a:r>
            <a:r>
              <a:rPr sz="1069" spc="5" dirty="0">
                <a:latin typeface="Times New Roman"/>
                <a:cs typeface="Times New Roman"/>
              </a:rPr>
              <a:t>It will not </a:t>
            </a:r>
            <a:r>
              <a:rPr sz="1069" spc="10" dirty="0">
                <a:latin typeface="Times New Roman"/>
                <a:cs typeface="Times New Roman"/>
              </a:rPr>
              <a:t>happen </a:t>
            </a:r>
            <a:r>
              <a:rPr sz="1069" spc="5" dirty="0">
                <a:latin typeface="Times New Roman"/>
                <a:cs typeface="Times New Roman"/>
              </a:rPr>
              <a:t>exactly 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computer. There  may </a:t>
            </a:r>
            <a:r>
              <a:rPr sz="1069" spc="15" dirty="0">
                <a:latin typeface="Times New Roman"/>
                <a:cs typeface="Times New Roman"/>
              </a:rPr>
              <a:t>be some </a:t>
            </a:r>
            <a:r>
              <a:rPr sz="1069" spc="10" dirty="0">
                <a:latin typeface="Times New Roman"/>
                <a:cs typeface="Times New Roman"/>
              </a:rPr>
              <a:t>problem. It does not </a:t>
            </a:r>
            <a:r>
              <a:rPr sz="1069" spc="15" dirty="0">
                <a:latin typeface="Times New Roman"/>
                <a:cs typeface="Times New Roman"/>
              </a:rPr>
              <a:t>mean </a:t>
            </a:r>
            <a:r>
              <a:rPr sz="1069" spc="10" dirty="0">
                <a:latin typeface="Times New Roman"/>
                <a:cs typeface="Times New Roman"/>
              </a:rPr>
              <a:t>that our data </a:t>
            </a:r>
            <a:r>
              <a:rPr sz="1069" spc="5" dirty="0">
                <a:latin typeface="Times New Roman"/>
                <a:cs typeface="Times New Roman"/>
              </a:rPr>
              <a:t>structure is </a:t>
            </a:r>
            <a:r>
              <a:rPr sz="1069" spc="10" dirty="0">
                <a:latin typeface="Times New Roman"/>
                <a:cs typeface="Times New Roman"/>
              </a:rPr>
              <a:t>incorrect.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 in </a:t>
            </a:r>
            <a:r>
              <a:rPr sz="1069" spc="10" dirty="0">
                <a:latin typeface="Times New Roman"/>
                <a:cs typeface="Times New Roman"/>
              </a:rPr>
              <a:t>the above example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top </a:t>
            </a:r>
            <a:r>
              <a:rPr sz="1069" spc="10" dirty="0">
                <a:latin typeface="Times New Roman"/>
                <a:cs typeface="Times New Roman"/>
              </a:rPr>
              <a:t>most </a:t>
            </a:r>
            <a:r>
              <a:rPr sz="1069" spc="5" dirty="0">
                <a:latin typeface="Times New Roman"/>
                <a:cs typeface="Times New Roman"/>
              </a:rPr>
              <a:t>cassette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removed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15" dirty="0">
                <a:latin typeface="Times New Roman"/>
                <a:cs typeface="Times New Roman"/>
              </a:rPr>
              <a:t>new  </a:t>
            </a:r>
            <a:r>
              <a:rPr sz="1069" spc="5" dirty="0">
                <a:latin typeface="Times New Roman"/>
                <a:cs typeface="Times New Roman"/>
              </a:rPr>
              <a:t>cassette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stacked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top.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example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repeated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books.  In the daily </a:t>
            </a:r>
            <a:r>
              <a:rPr sz="1069" dirty="0">
                <a:latin typeface="Times New Roman"/>
                <a:cs typeface="Times New Roman"/>
              </a:rPr>
              <a:t>life, </a:t>
            </a:r>
            <a:r>
              <a:rPr sz="1069" spc="10" dirty="0">
                <a:latin typeface="Times New Roman"/>
                <a:cs typeface="Times New Roman"/>
              </a:rPr>
              <a:t>we deal with the </a:t>
            </a:r>
            <a:r>
              <a:rPr sz="1069" spc="5" dirty="0">
                <a:latin typeface="Times New Roman"/>
                <a:cs typeface="Times New Roman"/>
              </a:rPr>
              <a:t>stacked goods </a:t>
            </a:r>
            <a:r>
              <a:rPr sz="1069" spc="10" dirty="0">
                <a:latin typeface="Times New Roman"/>
                <a:cs typeface="Times New Roman"/>
              </a:rPr>
              <a:t>very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carefully.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will </a:t>
            </a:r>
            <a:r>
              <a:rPr sz="1069" spc="5" dirty="0">
                <a:latin typeface="Times New Roman"/>
                <a:cs typeface="Times New Roman"/>
              </a:rPr>
              <a:t>discuss </a:t>
            </a:r>
            <a:r>
              <a:rPr sz="1069" spc="10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to 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stack data structure or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factory, going to create  stack object for us.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attributes of this object? During the discussion on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came to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 programmer adds </a:t>
            </a:r>
            <a:r>
              <a:rPr sz="1069" spc="5" dirty="0">
                <a:latin typeface="Times New Roman"/>
                <a:cs typeface="Times New Roman"/>
              </a:rPr>
              <a:t>values in the list, </a:t>
            </a:r>
            <a:r>
              <a:rPr sz="1069" spc="10" dirty="0">
                <a:latin typeface="Times New Roman"/>
                <a:cs typeface="Times New Roman"/>
              </a:rPr>
              <a:t>removes </a:t>
            </a:r>
            <a:r>
              <a:rPr sz="1069" spc="5" dirty="0">
                <a:latin typeface="Times New Roman"/>
                <a:cs typeface="Times New Roman"/>
              </a:rPr>
              <a:t>values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list and </a:t>
            </a:r>
            <a:r>
              <a:rPr sz="1069" spc="10" dirty="0">
                <a:latin typeface="Times New Roman"/>
                <a:cs typeface="Times New Roman"/>
              </a:rPr>
              <a:t>moves forward and </a:t>
            </a:r>
            <a:r>
              <a:rPr sz="1069" spc="5" dirty="0">
                <a:latin typeface="Times New Roman"/>
                <a:cs typeface="Times New Roman"/>
              </a:rPr>
              <a:t>backward. 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stack </a:t>
            </a:r>
            <a:r>
              <a:rPr sz="1069" spc="5" dirty="0">
                <a:latin typeface="Times New Roman"/>
                <a:cs typeface="Times New Roman"/>
              </a:rPr>
              <a:t>too, </a:t>
            </a:r>
            <a:r>
              <a:rPr sz="1069" spc="10" dirty="0">
                <a:latin typeface="Times New Roman"/>
                <a:cs typeface="Times New Roman"/>
              </a:rPr>
              <a:t>we want </a:t>
            </a:r>
            <a:r>
              <a:rPr sz="1069" spc="5" dirty="0">
                <a:latin typeface="Times New Roman"/>
                <a:cs typeface="Times New Roman"/>
              </a:rPr>
              <a:t>to add  things and </a:t>
            </a:r>
            <a:r>
              <a:rPr sz="1069" spc="10" dirty="0">
                <a:latin typeface="Times New Roman"/>
                <a:cs typeface="Times New Roman"/>
              </a:rPr>
              <a:t>remove </a:t>
            </a:r>
            <a:r>
              <a:rPr sz="1069" spc="5" dirty="0">
                <a:latin typeface="Times New Roman"/>
                <a:cs typeface="Times New Roman"/>
              </a:rPr>
              <a:t>things.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not move </a:t>
            </a:r>
            <a:r>
              <a:rPr sz="1069" spc="10" dirty="0">
                <a:latin typeface="Times New Roman"/>
                <a:cs typeface="Times New Roman"/>
              </a:rPr>
              <a:t>forward </a:t>
            </a:r>
            <a:r>
              <a:rPr sz="1069" spc="5" dirty="0">
                <a:latin typeface="Times New Roman"/>
                <a:cs typeface="Times New Roman"/>
              </a:rPr>
              <a:t>or backward in the stack. </a:t>
            </a:r>
            <a:r>
              <a:rPr sz="1069" spc="10" dirty="0">
                <a:latin typeface="Times New Roman"/>
                <a:cs typeface="Times New Roman"/>
              </a:rPr>
              <a:t>New  </a:t>
            </a:r>
            <a:r>
              <a:rPr sz="1069" spc="5" dirty="0">
                <a:latin typeface="Times New Roman"/>
                <a:cs typeface="Times New Roman"/>
              </a:rPr>
              <a:t>items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added or </a:t>
            </a:r>
            <a:r>
              <a:rPr sz="1069" spc="10" dirty="0">
                <a:latin typeface="Times New Roman"/>
                <a:cs typeface="Times New Roman"/>
              </a:rPr>
              <a:t>removed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top only.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not suggest </a:t>
            </a:r>
            <a:r>
              <a:rPr sz="1069" spc="10" dirty="0">
                <a:latin typeface="Times New Roman"/>
                <a:cs typeface="Times New Roman"/>
              </a:rPr>
              <a:t>the removal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 middle </a:t>
            </a:r>
            <a:r>
              <a:rPr sz="1069" spc="5" dirty="0">
                <a:latin typeface="Times New Roman"/>
                <a:cs typeface="Times New Roman"/>
              </a:rPr>
              <a:t>element 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Let’s talk about the </a:t>
            </a:r>
            <a:r>
              <a:rPr sz="1069" spc="5" dirty="0">
                <a:latin typeface="Times New Roman"/>
                <a:cs typeface="Times New Roman"/>
              </a:rPr>
              <a:t>interface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stacks.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important </a:t>
            </a:r>
            <a:r>
              <a:rPr sz="1069" spc="10" dirty="0">
                <a:latin typeface="Times New Roman"/>
                <a:cs typeface="Times New Roman"/>
              </a:rPr>
              <a:t>methods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are: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08337" y="4179147"/>
          <a:ext cx="4751211" cy="669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576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b="1" spc="15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100" b="1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1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70"/>
                        </a:lnSpc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push(x)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Insert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x as the top element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of the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stack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pop()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27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Remove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the top element of the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stack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and return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it.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top()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Return the top element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without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removing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from the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stack.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52267" y="5005489"/>
            <a:ext cx="4852458" cy="325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push(x) </a:t>
            </a:r>
            <a:r>
              <a:rPr sz="1069" spc="10" dirty="0">
                <a:latin typeface="Times New Roman"/>
                <a:cs typeface="Times New Roman"/>
              </a:rPr>
              <a:t>method will take an element and insert </a:t>
            </a:r>
            <a:r>
              <a:rPr sz="1069" spc="5" dirty="0">
                <a:latin typeface="Times New Roman"/>
                <a:cs typeface="Times New Roman"/>
              </a:rPr>
              <a:t>it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top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This  element will become top </a:t>
            </a:r>
            <a:r>
              <a:rPr sz="1069" spc="5" dirty="0">
                <a:latin typeface="Times New Roman"/>
                <a:cs typeface="Times New Roman"/>
              </a:rPr>
              <a:t>element.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pop()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remove the top element of  the stock and </a:t>
            </a:r>
            <a:r>
              <a:rPr sz="1069" spc="5" dirty="0">
                <a:latin typeface="Times New Roman"/>
                <a:cs typeface="Times New Roman"/>
              </a:rPr>
              <a:t>return it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calling program.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top() </a:t>
            </a:r>
            <a:r>
              <a:rPr sz="1069" spc="10" dirty="0">
                <a:latin typeface="Times New Roman"/>
                <a:cs typeface="Times New Roman"/>
              </a:rPr>
              <a:t>method returns the </a:t>
            </a:r>
            <a:r>
              <a:rPr sz="1069" spc="5" dirty="0">
                <a:latin typeface="Times New Roman"/>
                <a:cs typeface="Times New Roman"/>
              </a:rPr>
              <a:t>top-most  </a:t>
            </a:r>
            <a:r>
              <a:rPr sz="1069" spc="10" dirty="0">
                <a:latin typeface="Times New Roman"/>
                <a:cs typeface="Times New Roman"/>
              </a:rPr>
              <a:t>stack element but does not remove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interface method names that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choose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special objective. 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list,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i="1" spc="5" dirty="0">
                <a:latin typeface="Times New Roman"/>
                <a:cs typeface="Times New Roman"/>
              </a:rPr>
              <a:t>add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remove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get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set  </a:t>
            </a:r>
            <a:r>
              <a:rPr sz="1069" i="1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endParaRPr sz="1069">
              <a:latin typeface="Times New Roman"/>
              <a:cs typeface="Times New Roman"/>
            </a:endParaRPr>
          </a:p>
          <a:p>
            <a:pPr marL="12347" marR="5556" indent="-617" algn="just">
              <a:lnSpc>
                <a:spcPts val="1264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the suitable </a:t>
            </a:r>
            <a:r>
              <a:rPr sz="1069" spc="5" dirty="0">
                <a:latin typeface="Times New Roman"/>
                <a:cs typeface="Times New Roman"/>
              </a:rPr>
              <a:t>names. </a:t>
            </a:r>
            <a:r>
              <a:rPr sz="1069" spc="10" dirty="0">
                <a:latin typeface="Times New Roman"/>
                <a:cs typeface="Times New Roman"/>
              </a:rPr>
              <a:t>However, </a:t>
            </a:r>
            <a:r>
              <a:rPr sz="1069" spc="5" dirty="0">
                <a:latin typeface="Times New Roman"/>
                <a:cs typeface="Times New Roman"/>
              </a:rPr>
              <a:t>for stack,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i="1" spc="10" dirty="0">
                <a:latin typeface="Times New Roman"/>
                <a:cs typeface="Times New Roman"/>
              </a:rPr>
              <a:t>push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pop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top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 </a:t>
            </a:r>
            <a:r>
              <a:rPr sz="1069" spc="10" dirty="0">
                <a:latin typeface="Times New Roman"/>
                <a:cs typeface="Times New Roman"/>
              </a:rPr>
              <a:t>depict the </a:t>
            </a:r>
            <a:r>
              <a:rPr sz="1069" spc="5" dirty="0">
                <a:latin typeface="Times New Roman"/>
                <a:cs typeface="Times New Roman"/>
              </a:rPr>
              <a:t>activity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method name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0" dirty="0">
                <a:latin typeface="Times New Roman"/>
                <a:cs typeface="Times New Roman"/>
              </a:rPr>
              <a:t>push </a:t>
            </a:r>
            <a:r>
              <a:rPr sz="1069" spc="5" dirty="0">
                <a:latin typeface="Times New Roman"/>
                <a:cs typeface="Times New Roman"/>
              </a:rPr>
              <a:t>means that </a:t>
            </a:r>
            <a:r>
              <a:rPr sz="1069" spc="10" dirty="0">
                <a:latin typeface="Times New Roman"/>
                <a:cs typeface="Times New Roman"/>
              </a:rPr>
              <a:t>we are placing an  element on the top of the stack and pushing the other elements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down.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hotel’s kitchen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help understand </a:t>
            </a:r>
            <a:r>
              <a:rPr sz="1069" spc="10" dirty="0">
                <a:latin typeface="Times New Roman"/>
                <a:cs typeface="Times New Roman"/>
              </a:rPr>
              <a:t>the concept of </a:t>
            </a:r>
            <a:r>
              <a:rPr sz="1069" spc="5" dirty="0">
                <a:latin typeface="Times New Roman"/>
                <a:cs typeface="Times New Roman"/>
              </a:rPr>
              <a:t>stacks </a:t>
            </a:r>
            <a:r>
              <a:rPr sz="1069" spc="10" dirty="0">
                <a:latin typeface="Times New Roman"/>
                <a:cs typeface="Times New Roman"/>
              </a:rPr>
              <a:t>in a  comprehensive </a:t>
            </a:r>
            <a:r>
              <a:rPr sz="1069" spc="5" dirty="0">
                <a:latin typeface="Times New Roman"/>
                <a:cs typeface="Times New Roman"/>
              </a:rPr>
              <a:t>manner.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kitchen,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plates are </a:t>
            </a:r>
            <a:r>
              <a:rPr sz="1069" spc="10" dirty="0">
                <a:latin typeface="Times New Roman"/>
                <a:cs typeface="Times New Roman"/>
              </a:rPr>
              <a:t>stacked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cylinder </a:t>
            </a:r>
            <a:r>
              <a:rPr sz="1069" spc="10" dirty="0">
                <a:latin typeface="Times New Roman"/>
                <a:cs typeface="Times New Roman"/>
              </a:rPr>
              <a:t>having a  </a:t>
            </a:r>
            <a:r>
              <a:rPr sz="1069" spc="5" dirty="0">
                <a:latin typeface="Times New Roman"/>
                <a:cs typeface="Times New Roman"/>
              </a:rPr>
              <a:t>spring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bottom. </a:t>
            </a:r>
            <a:r>
              <a:rPr sz="1069" spc="10" dirty="0">
                <a:latin typeface="Times New Roman"/>
                <a:cs typeface="Times New Roman"/>
              </a:rPr>
              <a:t>When a </a:t>
            </a:r>
            <a:r>
              <a:rPr sz="1069" spc="5" dirty="0">
                <a:latin typeface="Times New Roman"/>
                <a:cs typeface="Times New Roman"/>
              </a:rPr>
              <a:t>waiter picks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plate,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spring </a:t>
            </a:r>
            <a:r>
              <a:rPr sz="1069" spc="10" dirty="0">
                <a:latin typeface="Times New Roman"/>
                <a:cs typeface="Times New Roman"/>
              </a:rPr>
              <a:t>moves up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other  </a:t>
            </a:r>
            <a:r>
              <a:rPr sz="1069" spc="5" dirty="0">
                <a:latin typeface="Times New Roman"/>
                <a:cs typeface="Times New Roman"/>
              </a:rPr>
              <a:t>plates.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plates. </a:t>
            </a:r>
            <a:r>
              <a:rPr sz="1069" spc="10" dirty="0">
                <a:latin typeface="Times New Roman"/>
                <a:cs typeface="Times New Roman"/>
              </a:rPr>
              <a:t>You will </a:t>
            </a:r>
            <a:r>
              <a:rPr sz="1069" spc="5" dirty="0">
                <a:latin typeface="Times New Roman"/>
                <a:cs typeface="Times New Roman"/>
              </a:rPr>
              <a:t>feel that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pushing the </a:t>
            </a:r>
            <a:r>
              <a:rPr sz="1069" spc="5" dirty="0">
                <a:latin typeface="Times New Roman"/>
                <a:cs typeface="Times New Roman"/>
              </a:rPr>
              <a:t>plates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cylinder </a:t>
            </a:r>
            <a:r>
              <a:rPr sz="1069" spc="10" dirty="0">
                <a:latin typeface="Times New Roman"/>
                <a:cs typeface="Times New Roman"/>
              </a:rPr>
              <a:t>and when you </a:t>
            </a:r>
            <a:r>
              <a:rPr sz="1069" spc="5" dirty="0">
                <a:latin typeface="Times New Roman"/>
                <a:cs typeface="Times New Roman"/>
              </a:rPr>
              <a:t>take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plate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cylinder it </a:t>
            </a:r>
            <a:r>
              <a:rPr sz="1069" spc="10" dirty="0">
                <a:latin typeface="Times New Roman"/>
                <a:cs typeface="Times New Roman"/>
              </a:rPr>
              <a:t>pops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other </a:t>
            </a:r>
            <a:r>
              <a:rPr sz="1069" spc="5" dirty="0">
                <a:latin typeface="Times New Roman"/>
                <a:cs typeface="Times New Roman"/>
              </a:rPr>
              <a:t>plates.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top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is used </a:t>
            </a:r>
            <a:r>
              <a:rPr sz="1069" spc="10" dirty="0">
                <a:latin typeface="Times New Roman"/>
                <a:cs typeface="Times New Roman"/>
              </a:rPr>
              <a:t>to get the top- </a:t>
            </a:r>
            <a:r>
              <a:rPr sz="1069" spc="5" dirty="0">
                <a:latin typeface="Times New Roman"/>
                <a:cs typeface="Times New Roman"/>
              </a:rPr>
              <a:t>most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without </a:t>
            </a:r>
            <a:r>
              <a:rPr sz="1069" spc="10" dirty="0">
                <a:latin typeface="Times New Roman"/>
                <a:cs typeface="Times New Roman"/>
              </a:rPr>
              <a:t>removing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When you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classes, </a:t>
            </a:r>
            <a:r>
              <a:rPr sz="1069" spc="5" dirty="0">
                <a:latin typeface="Times New Roman"/>
                <a:cs typeface="Times New Roman"/>
              </a:rPr>
              <a:t>interfaces </a:t>
            </a:r>
            <a:r>
              <a:rPr sz="1069" spc="10" dirty="0">
                <a:latin typeface="Times New Roman"/>
                <a:cs typeface="Times New Roman"/>
              </a:rPr>
              <a:t>and methods, choose such names which depicts  what these method </a:t>
            </a:r>
            <a:r>
              <a:rPr sz="1069" spc="5" dirty="0">
                <a:latin typeface="Times New Roman"/>
                <a:cs typeface="Times New Roman"/>
              </a:rPr>
              <a:t>are doing. </a:t>
            </a:r>
            <a:r>
              <a:rPr sz="1069" spc="10" dirty="0">
                <a:latin typeface="Times New Roman"/>
                <a:cs typeface="Times New Roman"/>
              </a:rPr>
              <a:t>These names should be suitable </a:t>
            </a:r>
            <a:r>
              <a:rPr sz="1069" spc="5" dirty="0">
                <a:latin typeface="Times New Roman"/>
                <a:cs typeface="Times New Roman"/>
              </a:rPr>
              <a:t>for that class or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factory.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Let’s discuss the </a:t>
            </a:r>
            <a:r>
              <a:rPr sz="1069" spc="10" dirty="0">
                <a:latin typeface="Times New Roman"/>
                <a:cs typeface="Times New Roman"/>
              </a:rPr>
              <a:t>working </a:t>
            </a:r>
            <a:r>
              <a:rPr sz="1069" spc="5" dirty="0">
                <a:latin typeface="Times New Roman"/>
                <a:cs typeface="Times New Roman"/>
              </a:rPr>
              <a:t>of stack with the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diagram.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48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7053110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5" y="4963803"/>
            <a:ext cx="4852458" cy="4340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the start, the stack is </a:t>
            </a:r>
            <a:r>
              <a:rPr sz="1069" spc="10" dirty="0">
                <a:latin typeface="Times New Roman"/>
                <a:cs typeface="Times New Roman"/>
              </a:rPr>
              <a:t>empty. </a:t>
            </a:r>
            <a:r>
              <a:rPr sz="1069" spc="5" dirty="0">
                <a:latin typeface="Times New Roman"/>
                <a:cs typeface="Times New Roman"/>
              </a:rPr>
              <a:t>First of all,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push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2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result, </a:t>
            </a:r>
            <a:r>
              <a:rPr sz="1069" spc="10" dirty="0">
                <a:latin typeface="Times New Roman"/>
                <a:cs typeface="Times New Roman"/>
              </a:rPr>
              <a:t>the number 2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placed </a:t>
            </a:r>
            <a:r>
              <a:rPr sz="1069" spc="5" dirty="0">
                <a:latin typeface="Times New Roman"/>
                <a:cs typeface="Times New Roman"/>
              </a:rPr>
              <a:t>in the stack.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i="1" spc="5" dirty="0">
                <a:latin typeface="Times New Roman"/>
                <a:cs typeface="Times New Roman"/>
              </a:rPr>
              <a:t>top </a:t>
            </a:r>
            <a:r>
              <a:rPr sz="1069" spc="10" dirty="0">
                <a:latin typeface="Times New Roman"/>
                <a:cs typeface="Times New Roman"/>
              </a:rPr>
              <a:t>pointer that points at the top  </a:t>
            </a:r>
            <a:r>
              <a:rPr sz="1069" spc="5" dirty="0">
                <a:latin typeface="Times New Roman"/>
                <a:cs typeface="Times New Roman"/>
              </a:rPr>
              <a:t>element.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said </a:t>
            </a:r>
            <a:r>
              <a:rPr sz="1069" i="1" spc="5" dirty="0">
                <a:latin typeface="Times New Roman"/>
                <a:cs typeface="Times New Roman"/>
              </a:rPr>
              <a:t>push(5)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2 and 5 are </a:t>
            </a:r>
            <a:r>
              <a:rPr sz="1069" spc="5" dirty="0">
                <a:latin typeface="Times New Roman"/>
                <a:cs typeface="Times New Roman"/>
              </a:rPr>
              <a:t>stacked.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5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placed at the top of number 2 and the pointer </a:t>
            </a:r>
            <a:r>
              <a:rPr sz="1069" i="1" spc="5" dirty="0">
                <a:latin typeface="Times New Roman"/>
                <a:cs typeface="Times New Roman"/>
              </a:rPr>
              <a:t>top </a:t>
            </a:r>
            <a:r>
              <a:rPr sz="1069" spc="10" dirty="0">
                <a:latin typeface="Times New Roman"/>
                <a:cs typeface="Times New Roman"/>
              </a:rPr>
              <a:t>moves one </a:t>
            </a:r>
            <a:r>
              <a:rPr sz="1069" spc="5" dirty="0">
                <a:latin typeface="Times New Roman"/>
                <a:cs typeface="Times New Roman"/>
              </a:rPr>
              <a:t>step </a:t>
            </a:r>
            <a:r>
              <a:rPr sz="1069" spc="10" dirty="0">
                <a:latin typeface="Times New Roman"/>
                <a:cs typeface="Times New Roman"/>
              </a:rPr>
              <a:t>upward. Then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pushed </a:t>
            </a:r>
            <a:r>
              <a:rPr sz="1069" spc="10" dirty="0">
                <a:latin typeface="Times New Roman"/>
                <a:cs typeface="Times New Roman"/>
              </a:rPr>
              <a:t>the number 7 which </a:t>
            </a:r>
            <a:r>
              <a:rPr sz="1069" spc="5" dirty="0">
                <a:latin typeface="Times New Roman"/>
                <a:cs typeface="Times New Roman"/>
              </a:rPr>
              <a:t>is placed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top 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2 and 5 are below.  Similarly, we push number 1.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figure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5" dirty="0">
                <a:latin typeface="Times New Roman"/>
                <a:cs typeface="Times New Roman"/>
              </a:rPr>
              <a:t>row </a:t>
            </a:r>
            <a:r>
              <a:rPr sz="1069" spc="10" dirty="0">
                <a:latin typeface="Times New Roman"/>
                <a:cs typeface="Times New Roman"/>
              </a:rPr>
              <a:t>shows the </a:t>
            </a:r>
            <a:r>
              <a:rPr sz="1069" spc="5" dirty="0">
                <a:latin typeface="Times New Roman"/>
                <a:cs typeface="Times New Roman"/>
              </a:rPr>
              <a:t>stacked </a:t>
            </a:r>
            <a:r>
              <a:rPr sz="1069" spc="10" dirty="0">
                <a:latin typeface="Times New Roman"/>
                <a:cs typeface="Times New Roman"/>
              </a:rPr>
              <a:t>values 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numbers- </a:t>
            </a:r>
            <a:r>
              <a:rPr sz="1069" spc="5" dirty="0">
                <a:latin typeface="Times New Roman"/>
                <a:cs typeface="Times New Roman"/>
              </a:rPr>
              <a:t>1, 7, </a:t>
            </a:r>
            <a:r>
              <a:rPr sz="1069" spc="10" dirty="0">
                <a:latin typeface="Times New Roman"/>
                <a:cs typeface="Times New Roman"/>
              </a:rPr>
              <a:t>5 and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Let’s pop the elements from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figure of second </a:t>
            </a:r>
            <a:r>
              <a:rPr sz="1069" spc="15" dirty="0">
                <a:latin typeface="Times New Roman"/>
                <a:cs typeface="Times New Roman"/>
              </a:rPr>
              <a:t>row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pop  </a:t>
            </a:r>
            <a:r>
              <a:rPr sz="1069" spc="5" dirty="0">
                <a:latin typeface="Times New Roman"/>
                <a:cs typeface="Times New Roman"/>
              </a:rPr>
              <a:t>operation.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dirty="0">
                <a:latin typeface="Times New Roman"/>
                <a:cs typeface="Times New Roman"/>
              </a:rPr>
              <a:t>result, </a:t>
            </a:r>
            <a:r>
              <a:rPr sz="1069" spc="10" dirty="0">
                <a:latin typeface="Times New Roman"/>
                <a:cs typeface="Times New Roman"/>
              </a:rPr>
              <a:t>the number 1 </a:t>
            </a:r>
            <a:r>
              <a:rPr sz="1069" spc="5" dirty="0">
                <a:latin typeface="Times New Roman"/>
                <a:cs typeface="Times New Roman"/>
              </a:rPr>
              <a:t>is popped.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again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push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21 </a:t>
            </a:r>
            <a:r>
              <a:rPr sz="1069" spc="5" dirty="0">
                <a:latin typeface="Times New Roman"/>
                <a:cs typeface="Times New Roman"/>
              </a:rPr>
              <a:t>on  the stack.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7, 5, </a:t>
            </a:r>
            <a:r>
              <a:rPr sz="1069" spc="10" dirty="0">
                <a:latin typeface="Times New Roman"/>
                <a:cs typeface="Times New Roman"/>
              </a:rPr>
              <a:t>and 2 </a:t>
            </a:r>
            <a:r>
              <a:rPr sz="1069" spc="5" dirty="0">
                <a:latin typeface="Times New Roman"/>
                <a:cs typeface="Times New Roman"/>
              </a:rPr>
              <a:t>are already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15" dirty="0">
                <a:latin typeface="Times New Roman"/>
                <a:cs typeface="Times New Roman"/>
              </a:rPr>
              <a:t>21 </a:t>
            </a:r>
            <a:r>
              <a:rPr sz="1069" spc="5" dirty="0">
                <a:latin typeface="Times New Roman"/>
                <a:cs typeface="Times New Roman"/>
              </a:rPr>
              <a:t>is pushed </a:t>
            </a:r>
            <a:r>
              <a:rPr sz="1069" spc="10" dirty="0">
                <a:latin typeface="Times New Roman"/>
                <a:cs typeface="Times New Roman"/>
              </a:rPr>
              <a:t>at  the top.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pop now, the number 21 </a:t>
            </a:r>
            <a:r>
              <a:rPr sz="1069" spc="5" dirty="0">
                <a:latin typeface="Times New Roman"/>
                <a:cs typeface="Times New Roman"/>
              </a:rPr>
              <a:t>is popped.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number 7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the top. If </a:t>
            </a:r>
            <a:r>
              <a:rPr sz="1069" spc="10" dirty="0">
                <a:latin typeface="Times New Roman"/>
                <a:cs typeface="Times New Roman"/>
              </a:rPr>
              <a:t>we  pop </a:t>
            </a:r>
            <a:r>
              <a:rPr sz="1069" spc="5" dirty="0">
                <a:latin typeface="Times New Roman"/>
                <a:cs typeface="Times New Roman"/>
              </a:rPr>
              <a:t>again, the </a:t>
            </a:r>
            <a:r>
              <a:rPr sz="1069" spc="10" dirty="0">
                <a:latin typeface="Times New Roman"/>
                <a:cs typeface="Times New Roman"/>
              </a:rPr>
              <a:t>number 7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popped. Pop </a:t>
            </a:r>
            <a:r>
              <a:rPr sz="1069" spc="5" dirty="0">
                <a:latin typeface="Times New Roman"/>
                <a:cs typeface="Times New Roman"/>
              </a:rPr>
              <a:t>again </a:t>
            </a:r>
            <a:r>
              <a:rPr sz="1069" spc="10" dirty="0">
                <a:latin typeface="Times New Roman"/>
                <a:cs typeface="Times New Roman"/>
              </a:rPr>
              <a:t>and the number 5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popped and number  2 </a:t>
            </a:r>
            <a:r>
              <a:rPr sz="1069" spc="5" dirty="0">
                <a:latin typeface="Times New Roman"/>
                <a:cs typeface="Times New Roman"/>
              </a:rPr>
              <a:t>remains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help </a:t>
            </a:r>
            <a:r>
              <a:rPr sz="1069" spc="10" dirty="0">
                <a:latin typeface="Times New Roman"/>
                <a:cs typeface="Times New Roman"/>
              </a:rPr>
              <a:t>of this </a:t>
            </a:r>
            <a:r>
              <a:rPr sz="1069" spc="5" dirty="0">
                <a:latin typeface="Times New Roman"/>
                <a:cs typeface="Times New Roman"/>
              </a:rPr>
              <a:t>diagram, </a:t>
            </a:r>
            <a:r>
              <a:rPr sz="1069" spc="10" dirty="0">
                <a:latin typeface="Times New Roman"/>
                <a:cs typeface="Times New Roman"/>
              </a:rPr>
              <a:t>we are proving that the  </a:t>
            </a:r>
            <a:r>
              <a:rPr sz="1069" spc="5" dirty="0">
                <a:latin typeface="Times New Roman"/>
                <a:cs typeface="Times New Roman"/>
              </a:rPr>
              <a:t>values are </a:t>
            </a:r>
            <a:r>
              <a:rPr sz="1069" spc="10" dirty="0">
                <a:latin typeface="Times New Roman"/>
                <a:cs typeface="Times New Roman"/>
              </a:rPr>
              <a:t>added </a:t>
            </a:r>
            <a:r>
              <a:rPr sz="1069" spc="5" dirty="0">
                <a:latin typeface="Times New Roman"/>
                <a:cs typeface="Times New Roman"/>
              </a:rPr>
              <a:t>at the top </a:t>
            </a:r>
            <a:r>
              <a:rPr sz="1069" spc="10" dirty="0">
                <a:latin typeface="Times New Roman"/>
                <a:cs typeface="Times New Roman"/>
              </a:rPr>
              <a:t>and removed </a:t>
            </a:r>
            <a:r>
              <a:rPr sz="1069" spc="5" dirty="0">
                <a:latin typeface="Times New Roman"/>
                <a:cs typeface="Times New Roman"/>
              </a:rPr>
              <a:t>at the </a:t>
            </a:r>
            <a:r>
              <a:rPr sz="1069" spc="10" dirty="0">
                <a:latin typeface="Times New Roman"/>
                <a:cs typeface="Times New Roman"/>
              </a:rPr>
              <a:t>top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the stack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to </a:t>
            </a:r>
            <a:r>
              <a:rPr sz="1069" spc="10" dirty="0">
                <a:latin typeface="Times New Roman"/>
                <a:cs typeface="Times New Roman"/>
              </a:rPr>
              <a:t>come </a:t>
            </a:r>
            <a:r>
              <a:rPr sz="1069" spc="5" dirty="0">
                <a:latin typeface="Times New Roman"/>
                <a:cs typeface="Times New Roman"/>
              </a:rPr>
              <a:t>out.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why,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known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10" dirty="0">
                <a:latin typeface="Times New Roman"/>
                <a:cs typeface="Times New Roman"/>
              </a:rPr>
              <a:t>LIFO </a:t>
            </a:r>
            <a:r>
              <a:rPr sz="1069" spc="5" dirty="0">
                <a:latin typeface="Times New Roman"/>
                <a:cs typeface="Times New Roman"/>
              </a:rPr>
              <a:t>(Last In First Out) structure.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element </a:t>
            </a:r>
            <a:r>
              <a:rPr sz="1069" spc="10" dirty="0">
                <a:latin typeface="Times New Roman"/>
                <a:cs typeface="Times New Roman"/>
              </a:rPr>
              <a:t>pushed </a:t>
            </a:r>
            <a:r>
              <a:rPr sz="1069" spc="5" dirty="0">
                <a:latin typeface="Times New Roman"/>
                <a:cs typeface="Times New Roman"/>
              </a:rPr>
              <a:t>in  the stack is at the top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removed 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pop.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some other  </a:t>
            </a:r>
            <a:r>
              <a:rPr sz="1069" spc="5" dirty="0">
                <a:latin typeface="Times New Roman"/>
                <a:cs typeface="Times New Roman"/>
              </a:rPr>
              <a:t>scenarios.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What happens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i="1" spc="5" dirty="0">
                <a:latin typeface="Times New Roman"/>
                <a:cs typeface="Times New Roman"/>
              </a:rPr>
              <a:t>pop() </a:t>
            </a: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no element? One </a:t>
            </a:r>
            <a:r>
              <a:rPr sz="1069" spc="5" dirty="0">
                <a:latin typeface="Times New Roman"/>
                <a:cs typeface="Times New Roman"/>
              </a:rPr>
              <a:t>possible  </a:t>
            </a:r>
            <a:r>
              <a:rPr sz="1069" spc="10" dirty="0">
                <a:latin typeface="Times New Roman"/>
                <a:cs typeface="Times New Roman"/>
              </a:rPr>
              <a:t>way-out </a:t>
            </a:r>
            <a:r>
              <a:rPr sz="1069" spc="5" dirty="0">
                <a:latin typeface="Times New Roman"/>
                <a:cs typeface="Times New Roman"/>
              </a:rPr>
              <a:t>is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i="1" spc="5" dirty="0">
                <a:latin typeface="Times New Roman"/>
                <a:cs typeface="Times New Roman"/>
              </a:rPr>
              <a:t>isEmpty() </a:t>
            </a:r>
            <a:r>
              <a:rPr sz="1069" spc="5" dirty="0">
                <a:latin typeface="Times New Roman"/>
                <a:cs typeface="Times New Roman"/>
              </a:rPr>
              <a:t>function that returns </a:t>
            </a:r>
            <a:r>
              <a:rPr sz="1069" spc="10" dirty="0">
                <a:latin typeface="Times New Roman"/>
                <a:cs typeface="Times New Roman"/>
              </a:rPr>
              <a:t>true </a:t>
            </a:r>
            <a:r>
              <a:rPr sz="1069" spc="5" dirty="0">
                <a:latin typeface="Times New Roman"/>
                <a:cs typeface="Times New Roman"/>
              </a:rPr>
              <a:t>if stack is </a:t>
            </a:r>
            <a:r>
              <a:rPr sz="1069" spc="10" dirty="0">
                <a:latin typeface="Times New Roman"/>
                <a:cs typeface="Times New Roman"/>
              </a:rPr>
              <a:t>empty and </a:t>
            </a:r>
            <a:r>
              <a:rPr sz="1069" spc="5" dirty="0">
                <a:latin typeface="Times New Roman"/>
                <a:cs typeface="Times New Roman"/>
              </a:rPr>
              <a:t>false  otherwise.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boolean </a:t>
            </a:r>
            <a:r>
              <a:rPr sz="1069" spc="10" dirty="0">
                <a:latin typeface="Times New Roman"/>
                <a:cs typeface="Times New Roman"/>
              </a:rPr>
              <a:t>function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returns </a:t>
            </a:r>
            <a:r>
              <a:rPr sz="1069" spc="5" dirty="0">
                <a:latin typeface="Times New Roman"/>
                <a:cs typeface="Times New Roman"/>
              </a:rPr>
              <a:t>false if there 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element 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Otherwise,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return true. </a:t>
            </a:r>
            <a:r>
              <a:rPr sz="1069" spc="10" dirty="0">
                <a:latin typeface="Times New Roman"/>
                <a:cs typeface="Times New Roman"/>
              </a:rPr>
              <a:t>The second </a:t>
            </a:r>
            <a:r>
              <a:rPr sz="1069" spc="5" dirty="0">
                <a:latin typeface="Times New Roman"/>
                <a:cs typeface="Times New Roman"/>
              </a:rPr>
              <a:t>option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this that </a:t>
            </a:r>
            <a:r>
              <a:rPr sz="1069" spc="10" dirty="0">
                <a:latin typeface="Times New Roman"/>
                <a:cs typeface="Times New Roman"/>
              </a:rPr>
              <a:t>when 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pop  on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empty </a:t>
            </a:r>
            <a:r>
              <a:rPr sz="1069" spc="5" dirty="0">
                <a:latin typeface="Times New Roman"/>
                <a:cs typeface="Times New Roman"/>
              </a:rPr>
              <a:t>stack, it throws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exception.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concept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advanced C++.  </a:t>
            </a:r>
            <a:r>
              <a:rPr sz="1069" spc="5" dirty="0">
                <a:latin typeface="Times New Roman"/>
                <a:cs typeface="Times New Roman"/>
              </a:rPr>
              <a:t>Exception is also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to convey that </a:t>
            </a:r>
            <a:r>
              <a:rPr sz="1069" spc="10" dirty="0">
                <a:latin typeface="Times New Roman"/>
                <a:cs typeface="Times New Roman"/>
              </a:rPr>
              <a:t>some unusual </a:t>
            </a:r>
            <a:r>
              <a:rPr sz="1069" spc="5" dirty="0">
                <a:latin typeface="Times New Roman"/>
                <a:cs typeface="Times New Roman"/>
              </a:rPr>
              <a:t>condition has arisen </a:t>
            </a:r>
            <a:r>
              <a:rPr sz="1069" spc="10" dirty="0">
                <a:latin typeface="Times New Roman"/>
                <a:cs typeface="Times New Roman"/>
              </a:rPr>
              <a:t>or  something has gone </a:t>
            </a:r>
            <a:r>
              <a:rPr sz="1069" spc="5" dirty="0">
                <a:latin typeface="Times New Roman"/>
                <a:cs typeface="Times New Roman"/>
              </a:rPr>
              <a:t>wrong. Suppose,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division </a:t>
            </a:r>
            <a:r>
              <a:rPr sz="1069" spc="10" dirty="0">
                <a:latin typeface="Times New Roman"/>
                <a:cs typeface="Times New Roman"/>
              </a:rPr>
              <a:t>method and try to </a:t>
            </a:r>
            <a:r>
              <a:rPr sz="1069" spc="5" dirty="0">
                <a:latin typeface="Times New Roman"/>
                <a:cs typeface="Times New Roman"/>
              </a:rPr>
              <a:t>divide  </a:t>
            </a:r>
            <a:r>
              <a:rPr sz="1069" spc="10" dirty="0">
                <a:latin typeface="Times New Roman"/>
                <a:cs typeface="Times New Roman"/>
              </a:rPr>
              <a:t>some  number  </a:t>
            </a:r>
            <a:r>
              <a:rPr sz="1069" spc="5" dirty="0">
                <a:latin typeface="Times New Roman"/>
                <a:cs typeface="Times New Roman"/>
              </a:rPr>
              <a:t>with  zero.  This  </a:t>
            </a:r>
            <a:r>
              <a:rPr sz="1069" spc="10" dirty="0">
                <a:latin typeface="Times New Roman"/>
                <a:cs typeface="Times New Roman"/>
              </a:rPr>
              <a:t>method  </a:t>
            </a:r>
            <a:r>
              <a:rPr sz="1069" spc="5" dirty="0">
                <a:latin typeface="Times New Roman"/>
                <a:cs typeface="Times New Roman"/>
              </a:rPr>
              <a:t>will  throw  ‘division  </a:t>
            </a:r>
            <a:r>
              <a:rPr sz="1069" spc="10" dirty="0">
                <a:latin typeface="Times New Roman"/>
                <a:cs typeface="Times New Roman"/>
              </a:rPr>
              <a:t>by  </a:t>
            </a:r>
            <a:r>
              <a:rPr sz="1069" spc="5" dirty="0">
                <a:latin typeface="Times New Roman"/>
                <a:cs typeface="Times New Roman"/>
              </a:rPr>
              <a:t>zero’    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exception.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0561" y="1313604"/>
            <a:ext cx="0" cy="1205706"/>
          </a:xfrm>
          <a:custGeom>
            <a:avLst/>
            <a:gdLst/>
            <a:ahLst/>
            <a:cxnLst/>
            <a:rect l="l" t="t" r="r" b="b"/>
            <a:pathLst>
              <a:path h="1240155">
                <a:moveTo>
                  <a:pt x="0" y="0"/>
                </a:moveTo>
                <a:lnTo>
                  <a:pt x="0" y="1239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913572" y="1313604"/>
            <a:ext cx="0" cy="1205706"/>
          </a:xfrm>
          <a:custGeom>
            <a:avLst/>
            <a:gdLst/>
            <a:ahLst/>
            <a:cxnLst/>
            <a:rect l="l" t="t" r="r" b="b"/>
            <a:pathLst>
              <a:path h="1240155">
                <a:moveTo>
                  <a:pt x="0" y="0"/>
                </a:moveTo>
                <a:lnTo>
                  <a:pt x="0" y="1239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530561" y="2518938"/>
            <a:ext cx="383381" cy="0"/>
          </a:xfrm>
          <a:custGeom>
            <a:avLst/>
            <a:gdLst/>
            <a:ahLst/>
            <a:cxnLst/>
            <a:rect l="l" t="t" r="r" b="b"/>
            <a:pathLst>
              <a:path w="394335">
                <a:moveTo>
                  <a:pt x="0" y="0"/>
                </a:moveTo>
                <a:lnTo>
                  <a:pt x="39395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402523" y="2375217"/>
            <a:ext cx="224101" cy="69762"/>
          </a:xfrm>
          <a:custGeom>
            <a:avLst/>
            <a:gdLst/>
            <a:ahLst/>
            <a:cxnLst/>
            <a:rect l="l" t="t" r="r" b="b"/>
            <a:pathLst>
              <a:path w="230505" h="71755">
                <a:moveTo>
                  <a:pt x="158495" y="0"/>
                </a:moveTo>
                <a:lnTo>
                  <a:pt x="158495" y="71627"/>
                </a:lnTo>
                <a:lnTo>
                  <a:pt x="220979" y="40385"/>
                </a:lnTo>
                <a:lnTo>
                  <a:pt x="170687" y="40385"/>
                </a:lnTo>
                <a:lnTo>
                  <a:pt x="173735" y="38861"/>
                </a:lnTo>
                <a:lnTo>
                  <a:pt x="175259" y="35813"/>
                </a:lnTo>
                <a:lnTo>
                  <a:pt x="173735" y="32765"/>
                </a:lnTo>
                <a:lnTo>
                  <a:pt x="170687" y="31241"/>
                </a:lnTo>
                <a:lnTo>
                  <a:pt x="220979" y="31241"/>
                </a:lnTo>
                <a:lnTo>
                  <a:pt x="158495" y="0"/>
                </a:lnTo>
                <a:close/>
              </a:path>
              <a:path w="230505" h="71755">
                <a:moveTo>
                  <a:pt x="158495" y="31241"/>
                </a:moveTo>
                <a:lnTo>
                  <a:pt x="4571" y="31241"/>
                </a:lnTo>
                <a:lnTo>
                  <a:pt x="1523" y="32765"/>
                </a:lnTo>
                <a:lnTo>
                  <a:pt x="0" y="35813"/>
                </a:lnTo>
                <a:lnTo>
                  <a:pt x="1523" y="38861"/>
                </a:lnTo>
                <a:lnTo>
                  <a:pt x="4571" y="40385"/>
                </a:lnTo>
                <a:lnTo>
                  <a:pt x="158495" y="40385"/>
                </a:lnTo>
                <a:lnTo>
                  <a:pt x="158495" y="31241"/>
                </a:lnTo>
                <a:close/>
              </a:path>
              <a:path w="230505" h="71755">
                <a:moveTo>
                  <a:pt x="220979" y="31241"/>
                </a:moveTo>
                <a:lnTo>
                  <a:pt x="170687" y="31241"/>
                </a:lnTo>
                <a:lnTo>
                  <a:pt x="173735" y="32765"/>
                </a:lnTo>
                <a:lnTo>
                  <a:pt x="175259" y="35813"/>
                </a:lnTo>
                <a:lnTo>
                  <a:pt x="173735" y="38861"/>
                </a:lnTo>
                <a:lnTo>
                  <a:pt x="170687" y="40385"/>
                </a:lnTo>
                <a:lnTo>
                  <a:pt x="220979" y="40385"/>
                </a:lnTo>
                <a:lnTo>
                  <a:pt x="230123" y="35813"/>
                </a:lnTo>
                <a:lnTo>
                  <a:pt x="220979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444134" y="2155931"/>
            <a:ext cx="223485" cy="69762"/>
          </a:xfrm>
          <a:custGeom>
            <a:avLst/>
            <a:gdLst/>
            <a:ahLst/>
            <a:cxnLst/>
            <a:rect l="l" t="t" r="r" b="b"/>
            <a:pathLst>
              <a:path w="229870" h="71755">
                <a:moveTo>
                  <a:pt x="157734" y="0"/>
                </a:moveTo>
                <a:lnTo>
                  <a:pt x="157734" y="71627"/>
                </a:lnTo>
                <a:lnTo>
                  <a:pt x="220217" y="40385"/>
                </a:lnTo>
                <a:lnTo>
                  <a:pt x="169925" y="40385"/>
                </a:lnTo>
                <a:lnTo>
                  <a:pt x="172974" y="38861"/>
                </a:lnTo>
                <a:lnTo>
                  <a:pt x="173736" y="35813"/>
                </a:lnTo>
                <a:lnTo>
                  <a:pt x="172974" y="32765"/>
                </a:lnTo>
                <a:lnTo>
                  <a:pt x="169925" y="31241"/>
                </a:lnTo>
                <a:lnTo>
                  <a:pt x="220217" y="31241"/>
                </a:lnTo>
                <a:lnTo>
                  <a:pt x="157734" y="0"/>
                </a:lnTo>
                <a:close/>
              </a:path>
              <a:path w="229870" h="71755">
                <a:moveTo>
                  <a:pt x="157734" y="31241"/>
                </a:moveTo>
                <a:lnTo>
                  <a:pt x="3810" y="31241"/>
                </a:lnTo>
                <a:lnTo>
                  <a:pt x="762" y="32765"/>
                </a:lnTo>
                <a:lnTo>
                  <a:pt x="0" y="35813"/>
                </a:lnTo>
                <a:lnTo>
                  <a:pt x="762" y="38861"/>
                </a:lnTo>
                <a:lnTo>
                  <a:pt x="3810" y="40385"/>
                </a:lnTo>
                <a:lnTo>
                  <a:pt x="157734" y="40385"/>
                </a:lnTo>
                <a:lnTo>
                  <a:pt x="157734" y="31241"/>
                </a:lnTo>
                <a:close/>
              </a:path>
              <a:path w="229870" h="71755">
                <a:moveTo>
                  <a:pt x="220217" y="31241"/>
                </a:moveTo>
                <a:lnTo>
                  <a:pt x="169925" y="31241"/>
                </a:lnTo>
                <a:lnTo>
                  <a:pt x="172974" y="32765"/>
                </a:lnTo>
                <a:lnTo>
                  <a:pt x="173736" y="35813"/>
                </a:lnTo>
                <a:lnTo>
                  <a:pt x="172974" y="38861"/>
                </a:lnTo>
                <a:lnTo>
                  <a:pt x="169925" y="40385"/>
                </a:lnTo>
                <a:lnTo>
                  <a:pt x="220217" y="40385"/>
                </a:lnTo>
                <a:lnTo>
                  <a:pt x="229362" y="35813"/>
                </a:lnTo>
                <a:lnTo>
                  <a:pt x="220217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762816" y="1861820"/>
            <a:ext cx="383999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71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5859251" y="1642533"/>
            <a:ext cx="383381" cy="0"/>
          </a:xfrm>
          <a:custGeom>
            <a:avLst/>
            <a:gdLst/>
            <a:ahLst/>
            <a:cxnLst/>
            <a:rect l="l" t="t" r="r" b="b"/>
            <a:pathLst>
              <a:path w="394335">
                <a:moveTo>
                  <a:pt x="0" y="0"/>
                </a:moveTo>
                <a:lnTo>
                  <a:pt x="39395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539826" y="1936644"/>
            <a:ext cx="223485" cy="69762"/>
          </a:xfrm>
          <a:custGeom>
            <a:avLst/>
            <a:gdLst/>
            <a:ahLst/>
            <a:cxnLst/>
            <a:rect l="l" t="t" r="r" b="b"/>
            <a:pathLst>
              <a:path w="229870" h="71755">
                <a:moveTo>
                  <a:pt x="157734" y="0"/>
                </a:moveTo>
                <a:lnTo>
                  <a:pt x="157734" y="71627"/>
                </a:lnTo>
                <a:lnTo>
                  <a:pt x="220217" y="40385"/>
                </a:lnTo>
                <a:lnTo>
                  <a:pt x="169925" y="40385"/>
                </a:lnTo>
                <a:lnTo>
                  <a:pt x="172974" y="38861"/>
                </a:lnTo>
                <a:lnTo>
                  <a:pt x="174498" y="35813"/>
                </a:lnTo>
                <a:lnTo>
                  <a:pt x="172974" y="32765"/>
                </a:lnTo>
                <a:lnTo>
                  <a:pt x="169925" y="31241"/>
                </a:lnTo>
                <a:lnTo>
                  <a:pt x="220217" y="31241"/>
                </a:lnTo>
                <a:lnTo>
                  <a:pt x="157734" y="0"/>
                </a:lnTo>
                <a:close/>
              </a:path>
              <a:path w="229870" h="71755">
                <a:moveTo>
                  <a:pt x="157734" y="31241"/>
                </a:moveTo>
                <a:lnTo>
                  <a:pt x="4572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1"/>
                </a:lnTo>
                <a:lnTo>
                  <a:pt x="4572" y="40385"/>
                </a:lnTo>
                <a:lnTo>
                  <a:pt x="157734" y="40385"/>
                </a:lnTo>
                <a:lnTo>
                  <a:pt x="157734" y="31241"/>
                </a:lnTo>
                <a:close/>
              </a:path>
              <a:path w="229870" h="71755">
                <a:moveTo>
                  <a:pt x="220217" y="31241"/>
                </a:moveTo>
                <a:lnTo>
                  <a:pt x="169925" y="31241"/>
                </a:lnTo>
                <a:lnTo>
                  <a:pt x="172974" y="32765"/>
                </a:lnTo>
                <a:lnTo>
                  <a:pt x="174498" y="35813"/>
                </a:lnTo>
                <a:lnTo>
                  <a:pt x="172974" y="38861"/>
                </a:lnTo>
                <a:lnTo>
                  <a:pt x="169925" y="40385"/>
                </a:lnTo>
                <a:lnTo>
                  <a:pt x="220217" y="40385"/>
                </a:lnTo>
                <a:lnTo>
                  <a:pt x="229362" y="35813"/>
                </a:lnTo>
                <a:lnTo>
                  <a:pt x="220217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859251" y="1875154"/>
            <a:ext cx="383381" cy="0"/>
          </a:xfrm>
          <a:custGeom>
            <a:avLst/>
            <a:gdLst/>
            <a:ahLst/>
            <a:cxnLst/>
            <a:rect l="l" t="t" r="r" b="b"/>
            <a:pathLst>
              <a:path w="394335">
                <a:moveTo>
                  <a:pt x="0" y="0"/>
                </a:moveTo>
                <a:lnTo>
                  <a:pt x="39395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6218197" y="2586603"/>
            <a:ext cx="73466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5" dirty="0">
                <a:latin typeface="Times New Roman"/>
                <a:cs typeface="Times New Roman"/>
              </a:rPr>
              <a:t>)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5519" y="1718099"/>
            <a:ext cx="224101" cy="69762"/>
          </a:xfrm>
          <a:custGeom>
            <a:avLst/>
            <a:gdLst/>
            <a:ahLst/>
            <a:cxnLst/>
            <a:rect l="l" t="t" r="r" b="b"/>
            <a:pathLst>
              <a:path w="230504" h="71755">
                <a:moveTo>
                  <a:pt x="158495" y="0"/>
                </a:moveTo>
                <a:lnTo>
                  <a:pt x="158495" y="71627"/>
                </a:lnTo>
                <a:lnTo>
                  <a:pt x="220980" y="40385"/>
                </a:lnTo>
                <a:lnTo>
                  <a:pt x="169925" y="40385"/>
                </a:lnTo>
                <a:lnTo>
                  <a:pt x="173736" y="38861"/>
                </a:lnTo>
                <a:lnTo>
                  <a:pt x="174498" y="35814"/>
                </a:lnTo>
                <a:lnTo>
                  <a:pt x="173736" y="32766"/>
                </a:lnTo>
                <a:lnTo>
                  <a:pt x="169925" y="31242"/>
                </a:lnTo>
                <a:lnTo>
                  <a:pt x="220979" y="31242"/>
                </a:lnTo>
                <a:lnTo>
                  <a:pt x="158495" y="0"/>
                </a:lnTo>
                <a:close/>
              </a:path>
              <a:path w="230504" h="71755">
                <a:moveTo>
                  <a:pt x="158495" y="31242"/>
                </a:moveTo>
                <a:lnTo>
                  <a:pt x="3810" y="31242"/>
                </a:lnTo>
                <a:lnTo>
                  <a:pt x="762" y="32766"/>
                </a:lnTo>
                <a:lnTo>
                  <a:pt x="0" y="35814"/>
                </a:lnTo>
                <a:lnTo>
                  <a:pt x="762" y="38861"/>
                </a:lnTo>
                <a:lnTo>
                  <a:pt x="3810" y="40385"/>
                </a:lnTo>
                <a:lnTo>
                  <a:pt x="158495" y="40385"/>
                </a:lnTo>
                <a:lnTo>
                  <a:pt x="158495" y="31242"/>
                </a:lnTo>
                <a:close/>
              </a:path>
              <a:path w="230504" h="71755">
                <a:moveTo>
                  <a:pt x="220979" y="31242"/>
                </a:moveTo>
                <a:lnTo>
                  <a:pt x="169925" y="31242"/>
                </a:lnTo>
                <a:lnTo>
                  <a:pt x="173736" y="32766"/>
                </a:lnTo>
                <a:lnTo>
                  <a:pt x="174498" y="35814"/>
                </a:lnTo>
                <a:lnTo>
                  <a:pt x="173736" y="38861"/>
                </a:lnTo>
                <a:lnTo>
                  <a:pt x="169925" y="40385"/>
                </a:lnTo>
                <a:lnTo>
                  <a:pt x="220980" y="40385"/>
                </a:lnTo>
                <a:lnTo>
                  <a:pt x="230124" y="35814"/>
                </a:lnTo>
                <a:lnTo>
                  <a:pt x="220979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172000" y="1301750"/>
          <a:ext cx="4075201" cy="1517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0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3063">
                <a:tc rowSpan="2" gridSpan="4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8966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82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top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080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392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8966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ts val="99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top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545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896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top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546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top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896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78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push(2)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5)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7)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h(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858750" y="3615372"/>
            <a:ext cx="383999" cy="0"/>
          </a:xfrm>
          <a:custGeom>
            <a:avLst/>
            <a:gdLst/>
            <a:ahLst/>
            <a:cxnLst/>
            <a:rect l="l" t="t" r="r" b="b"/>
            <a:pathLst>
              <a:path w="394969">
                <a:moveTo>
                  <a:pt x="0" y="0"/>
                </a:moveTo>
                <a:lnTo>
                  <a:pt x="39471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858750" y="3054562"/>
            <a:ext cx="0" cy="1205706"/>
          </a:xfrm>
          <a:custGeom>
            <a:avLst/>
            <a:gdLst/>
            <a:ahLst/>
            <a:cxnLst/>
            <a:rect l="l" t="t" r="r" b="b"/>
            <a:pathLst>
              <a:path h="1240154">
                <a:moveTo>
                  <a:pt x="0" y="0"/>
                </a:moveTo>
                <a:lnTo>
                  <a:pt x="0" y="1239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242502" y="3054562"/>
            <a:ext cx="0" cy="1205706"/>
          </a:xfrm>
          <a:custGeom>
            <a:avLst/>
            <a:gdLst/>
            <a:ahLst/>
            <a:cxnLst/>
            <a:rect l="l" t="t" r="r" b="b"/>
            <a:pathLst>
              <a:path h="1240154">
                <a:moveTo>
                  <a:pt x="0" y="0"/>
                </a:moveTo>
                <a:lnTo>
                  <a:pt x="0" y="1239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858750" y="4259898"/>
            <a:ext cx="383999" cy="0"/>
          </a:xfrm>
          <a:custGeom>
            <a:avLst/>
            <a:gdLst/>
            <a:ahLst/>
            <a:cxnLst/>
            <a:rect l="l" t="t" r="r" b="b"/>
            <a:pathLst>
              <a:path w="394969">
                <a:moveTo>
                  <a:pt x="0" y="0"/>
                </a:moveTo>
                <a:lnTo>
                  <a:pt x="39471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858750" y="4040611"/>
            <a:ext cx="383999" cy="0"/>
          </a:xfrm>
          <a:custGeom>
            <a:avLst/>
            <a:gdLst/>
            <a:ahLst/>
            <a:cxnLst/>
            <a:rect l="l" t="t" r="r" b="b"/>
            <a:pathLst>
              <a:path w="394969">
                <a:moveTo>
                  <a:pt x="0" y="0"/>
                </a:moveTo>
                <a:lnTo>
                  <a:pt x="39471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1765653" y="4326819"/>
            <a:ext cx="666750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38924" algn="l"/>
              </a:tabLst>
            </a:pPr>
            <a:r>
              <a:rPr sz="1118" spc="10" dirty="0">
                <a:latin typeface="Times New Roman"/>
                <a:cs typeface="Times New Roman"/>
              </a:rPr>
              <a:t>1	po</a:t>
            </a:r>
            <a:r>
              <a:rPr sz="1118" spc="15" dirty="0">
                <a:latin typeface="Times New Roman"/>
                <a:cs typeface="Times New Roman"/>
              </a:rPr>
              <a:t>p</a:t>
            </a:r>
            <a:r>
              <a:rPr sz="1118" dirty="0">
                <a:latin typeface="Times New Roman"/>
                <a:cs typeface="Times New Roman"/>
              </a:rPr>
              <a:t>(</a:t>
            </a:r>
            <a:r>
              <a:rPr sz="1118" spc="5" dirty="0">
                <a:latin typeface="Times New Roman"/>
                <a:cs typeface="Times New Roman"/>
              </a:rPr>
              <a:t>)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27093" y="3605248"/>
            <a:ext cx="209285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dirty="0">
                <a:latin typeface="Times New Roman"/>
                <a:cs typeface="Times New Roman"/>
              </a:rPr>
              <a:t>to</a:t>
            </a:r>
            <a:r>
              <a:rPr sz="1118" spc="10" dirty="0">
                <a:latin typeface="Times New Roman"/>
                <a:cs typeface="Times New Roman"/>
              </a:rPr>
              <a:t>p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35759" y="3677603"/>
            <a:ext cx="223485" cy="69762"/>
          </a:xfrm>
          <a:custGeom>
            <a:avLst/>
            <a:gdLst/>
            <a:ahLst/>
            <a:cxnLst/>
            <a:rect l="l" t="t" r="r" b="b"/>
            <a:pathLst>
              <a:path w="229869" h="71754">
                <a:moveTo>
                  <a:pt x="157734" y="0"/>
                </a:moveTo>
                <a:lnTo>
                  <a:pt x="157734" y="71627"/>
                </a:lnTo>
                <a:lnTo>
                  <a:pt x="220218" y="40385"/>
                </a:lnTo>
                <a:lnTo>
                  <a:pt x="169926" y="40385"/>
                </a:lnTo>
                <a:lnTo>
                  <a:pt x="172974" y="38861"/>
                </a:lnTo>
                <a:lnTo>
                  <a:pt x="174498" y="35813"/>
                </a:lnTo>
                <a:lnTo>
                  <a:pt x="172974" y="32765"/>
                </a:lnTo>
                <a:lnTo>
                  <a:pt x="169926" y="31241"/>
                </a:lnTo>
                <a:lnTo>
                  <a:pt x="220217" y="31241"/>
                </a:lnTo>
                <a:lnTo>
                  <a:pt x="157734" y="0"/>
                </a:lnTo>
                <a:close/>
              </a:path>
              <a:path w="229869" h="71754">
                <a:moveTo>
                  <a:pt x="157734" y="31241"/>
                </a:moveTo>
                <a:lnTo>
                  <a:pt x="4572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1"/>
                </a:lnTo>
                <a:lnTo>
                  <a:pt x="4572" y="40385"/>
                </a:lnTo>
                <a:lnTo>
                  <a:pt x="157734" y="40385"/>
                </a:lnTo>
                <a:lnTo>
                  <a:pt x="157734" y="31241"/>
                </a:lnTo>
                <a:close/>
              </a:path>
              <a:path w="229869" h="71754">
                <a:moveTo>
                  <a:pt x="220217" y="31241"/>
                </a:moveTo>
                <a:lnTo>
                  <a:pt x="169926" y="31241"/>
                </a:lnTo>
                <a:lnTo>
                  <a:pt x="172974" y="32765"/>
                </a:lnTo>
                <a:lnTo>
                  <a:pt x="174498" y="35813"/>
                </a:lnTo>
                <a:lnTo>
                  <a:pt x="172974" y="38861"/>
                </a:lnTo>
                <a:lnTo>
                  <a:pt x="169926" y="40385"/>
                </a:lnTo>
                <a:lnTo>
                  <a:pt x="220218" y="40385"/>
                </a:lnTo>
                <a:lnTo>
                  <a:pt x="229362" y="35813"/>
                </a:lnTo>
                <a:lnTo>
                  <a:pt x="220217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2025684" y="4068268"/>
            <a:ext cx="97543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Times New Roman"/>
                <a:cs typeface="Times New Roman"/>
              </a:rPr>
              <a:t>2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58750" y="3822064"/>
            <a:ext cx="383999" cy="0"/>
          </a:xfrm>
          <a:custGeom>
            <a:avLst/>
            <a:gdLst/>
            <a:ahLst/>
            <a:cxnLst/>
            <a:rect l="l" t="t" r="r" b="b"/>
            <a:pathLst>
              <a:path w="394969">
                <a:moveTo>
                  <a:pt x="0" y="0"/>
                </a:moveTo>
                <a:lnTo>
                  <a:pt x="39471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2033094" y="3849723"/>
            <a:ext cx="97543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Times New Roman"/>
                <a:cs typeface="Times New Roman"/>
              </a:rPr>
              <a:t>5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27166" y="3643031"/>
            <a:ext cx="97543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Times New Roman"/>
                <a:cs typeface="Times New Roman"/>
              </a:rPr>
              <a:t>7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93175" y="4326819"/>
            <a:ext cx="540808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5" dirty="0">
                <a:latin typeface="Times New Roman"/>
                <a:cs typeface="Times New Roman"/>
              </a:rPr>
              <a:t>push(21)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15352" y="3388184"/>
            <a:ext cx="209285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-5" dirty="0">
                <a:latin typeface="Times New Roman"/>
                <a:cs typeface="Times New Roman"/>
              </a:rPr>
              <a:t>t</a:t>
            </a:r>
            <a:r>
              <a:rPr sz="1118" spc="10" dirty="0">
                <a:latin typeface="Times New Roman"/>
                <a:cs typeface="Times New Roman"/>
              </a:rPr>
              <a:t>op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38094" y="3458315"/>
            <a:ext cx="224101" cy="70379"/>
          </a:xfrm>
          <a:custGeom>
            <a:avLst/>
            <a:gdLst/>
            <a:ahLst/>
            <a:cxnLst/>
            <a:rect l="l" t="t" r="r" b="b"/>
            <a:pathLst>
              <a:path w="230505" h="72389">
                <a:moveTo>
                  <a:pt x="158495" y="31951"/>
                </a:moveTo>
                <a:lnTo>
                  <a:pt x="158495" y="72390"/>
                </a:lnTo>
                <a:lnTo>
                  <a:pt x="222504" y="40386"/>
                </a:lnTo>
                <a:lnTo>
                  <a:pt x="169925" y="40386"/>
                </a:lnTo>
                <a:lnTo>
                  <a:pt x="172974" y="39624"/>
                </a:lnTo>
                <a:lnTo>
                  <a:pt x="174498" y="36576"/>
                </a:lnTo>
                <a:lnTo>
                  <a:pt x="172974" y="32766"/>
                </a:lnTo>
                <a:lnTo>
                  <a:pt x="169925" y="32004"/>
                </a:lnTo>
                <a:lnTo>
                  <a:pt x="158495" y="31951"/>
                </a:lnTo>
                <a:close/>
              </a:path>
              <a:path w="230505" h="72389">
                <a:moveTo>
                  <a:pt x="4571" y="31242"/>
                </a:moveTo>
                <a:lnTo>
                  <a:pt x="1524" y="32766"/>
                </a:lnTo>
                <a:lnTo>
                  <a:pt x="0" y="35814"/>
                </a:lnTo>
                <a:lnTo>
                  <a:pt x="1524" y="38862"/>
                </a:lnTo>
                <a:lnTo>
                  <a:pt x="4571" y="40386"/>
                </a:lnTo>
                <a:lnTo>
                  <a:pt x="158495" y="40386"/>
                </a:lnTo>
                <a:lnTo>
                  <a:pt x="158495" y="31951"/>
                </a:lnTo>
                <a:lnTo>
                  <a:pt x="4571" y="31242"/>
                </a:lnTo>
                <a:close/>
              </a:path>
              <a:path w="230505" h="72389">
                <a:moveTo>
                  <a:pt x="158495" y="0"/>
                </a:moveTo>
                <a:lnTo>
                  <a:pt x="158495" y="31951"/>
                </a:lnTo>
                <a:lnTo>
                  <a:pt x="169925" y="32004"/>
                </a:lnTo>
                <a:lnTo>
                  <a:pt x="172974" y="32766"/>
                </a:lnTo>
                <a:lnTo>
                  <a:pt x="174498" y="36576"/>
                </a:lnTo>
                <a:lnTo>
                  <a:pt x="172974" y="39624"/>
                </a:lnTo>
                <a:lnTo>
                  <a:pt x="169925" y="40386"/>
                </a:lnTo>
                <a:lnTo>
                  <a:pt x="222504" y="40386"/>
                </a:lnTo>
                <a:lnTo>
                  <a:pt x="230124" y="36576"/>
                </a:lnTo>
                <a:lnTo>
                  <a:pt x="158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2757467" y="3054562"/>
          <a:ext cx="396346" cy="1210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299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972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10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21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9728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93"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916">
                <a:tc>
                  <a:txBody>
                    <a:bodyPr/>
                    <a:lstStyle/>
                    <a:p>
                      <a:pPr marL="6286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972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916"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9728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3674533" y="3602777"/>
            <a:ext cx="383999" cy="1235"/>
          </a:xfrm>
          <a:custGeom>
            <a:avLst/>
            <a:gdLst/>
            <a:ahLst/>
            <a:cxnLst/>
            <a:rect l="l" t="t" r="r" b="b"/>
            <a:pathLst>
              <a:path w="394970" h="1269">
                <a:moveTo>
                  <a:pt x="0" y="0"/>
                </a:moveTo>
                <a:lnTo>
                  <a:pt x="394715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674533" y="3041967"/>
            <a:ext cx="0" cy="1205706"/>
          </a:xfrm>
          <a:custGeom>
            <a:avLst/>
            <a:gdLst/>
            <a:ahLst/>
            <a:cxnLst/>
            <a:rect l="l" t="t" r="r" b="b"/>
            <a:pathLst>
              <a:path h="1240154">
                <a:moveTo>
                  <a:pt x="0" y="0"/>
                </a:moveTo>
                <a:lnTo>
                  <a:pt x="0" y="123977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4058284" y="3041967"/>
            <a:ext cx="0" cy="1205706"/>
          </a:xfrm>
          <a:custGeom>
            <a:avLst/>
            <a:gdLst/>
            <a:ahLst/>
            <a:cxnLst/>
            <a:rect l="l" t="t" r="r" b="b"/>
            <a:pathLst>
              <a:path h="1240154">
                <a:moveTo>
                  <a:pt x="0" y="0"/>
                </a:moveTo>
                <a:lnTo>
                  <a:pt x="0" y="123977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674533" y="4247302"/>
            <a:ext cx="383999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71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674533" y="4028017"/>
            <a:ext cx="383999" cy="1235"/>
          </a:xfrm>
          <a:custGeom>
            <a:avLst/>
            <a:gdLst/>
            <a:ahLst/>
            <a:cxnLst/>
            <a:rect l="l" t="t" r="r" b="b"/>
            <a:pathLst>
              <a:path w="394970" h="1270">
                <a:moveTo>
                  <a:pt x="0" y="0"/>
                </a:moveTo>
                <a:lnTo>
                  <a:pt x="394715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3204351" y="3608212"/>
            <a:ext cx="210520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Times New Roman"/>
                <a:cs typeface="Times New Roman"/>
              </a:rPr>
              <a:t>top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51542" y="3678344"/>
            <a:ext cx="223485" cy="69762"/>
          </a:xfrm>
          <a:custGeom>
            <a:avLst/>
            <a:gdLst/>
            <a:ahLst/>
            <a:cxnLst/>
            <a:rect l="l" t="t" r="r" b="b"/>
            <a:pathLst>
              <a:path w="229870" h="71754">
                <a:moveTo>
                  <a:pt x="157733" y="40329"/>
                </a:moveTo>
                <a:lnTo>
                  <a:pt x="157733" y="71627"/>
                </a:lnTo>
                <a:lnTo>
                  <a:pt x="220218" y="40385"/>
                </a:lnTo>
                <a:lnTo>
                  <a:pt x="169925" y="40385"/>
                </a:lnTo>
                <a:lnTo>
                  <a:pt x="157733" y="40329"/>
                </a:lnTo>
                <a:close/>
              </a:path>
              <a:path w="229870" h="71754">
                <a:moveTo>
                  <a:pt x="157733" y="31185"/>
                </a:moveTo>
                <a:lnTo>
                  <a:pt x="157733" y="40329"/>
                </a:lnTo>
                <a:lnTo>
                  <a:pt x="169925" y="40385"/>
                </a:lnTo>
                <a:lnTo>
                  <a:pt x="172974" y="38862"/>
                </a:lnTo>
                <a:lnTo>
                  <a:pt x="174497" y="35814"/>
                </a:lnTo>
                <a:lnTo>
                  <a:pt x="172974" y="32766"/>
                </a:lnTo>
                <a:lnTo>
                  <a:pt x="169925" y="31242"/>
                </a:lnTo>
                <a:lnTo>
                  <a:pt x="157733" y="31185"/>
                </a:lnTo>
                <a:close/>
              </a:path>
              <a:path w="229870" h="71754">
                <a:moveTo>
                  <a:pt x="157733" y="0"/>
                </a:moveTo>
                <a:lnTo>
                  <a:pt x="157733" y="31185"/>
                </a:lnTo>
                <a:lnTo>
                  <a:pt x="169925" y="31242"/>
                </a:lnTo>
                <a:lnTo>
                  <a:pt x="172974" y="32766"/>
                </a:lnTo>
                <a:lnTo>
                  <a:pt x="174497" y="35814"/>
                </a:lnTo>
                <a:lnTo>
                  <a:pt x="172974" y="38862"/>
                </a:lnTo>
                <a:lnTo>
                  <a:pt x="169925" y="40385"/>
                </a:lnTo>
                <a:lnTo>
                  <a:pt x="220218" y="40385"/>
                </a:lnTo>
                <a:lnTo>
                  <a:pt x="229362" y="35814"/>
                </a:lnTo>
                <a:lnTo>
                  <a:pt x="157733" y="0"/>
                </a:lnTo>
                <a:close/>
              </a:path>
              <a:path w="229870" h="71754">
                <a:moveTo>
                  <a:pt x="4571" y="30479"/>
                </a:moveTo>
                <a:lnTo>
                  <a:pt x="762" y="32003"/>
                </a:lnTo>
                <a:lnTo>
                  <a:pt x="0" y="35051"/>
                </a:lnTo>
                <a:lnTo>
                  <a:pt x="762" y="38100"/>
                </a:lnTo>
                <a:lnTo>
                  <a:pt x="4571" y="39624"/>
                </a:lnTo>
                <a:lnTo>
                  <a:pt x="157733" y="40329"/>
                </a:lnTo>
                <a:lnTo>
                  <a:pt x="157733" y="31185"/>
                </a:lnTo>
                <a:lnTo>
                  <a:pt x="4571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3841467" y="4055675"/>
            <a:ext cx="97543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Times New Roman"/>
                <a:cs typeface="Times New Roman"/>
              </a:rPr>
              <a:t>2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74533" y="3809471"/>
            <a:ext cx="383999" cy="1235"/>
          </a:xfrm>
          <a:custGeom>
            <a:avLst/>
            <a:gdLst/>
            <a:ahLst/>
            <a:cxnLst/>
            <a:rect l="l" t="t" r="r" b="b"/>
            <a:pathLst>
              <a:path w="394970" h="1270">
                <a:moveTo>
                  <a:pt x="0" y="0"/>
                </a:moveTo>
                <a:lnTo>
                  <a:pt x="394715" y="76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3847394" y="3836387"/>
            <a:ext cx="97543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Times New Roman"/>
                <a:cs typeface="Times New Roman"/>
              </a:rPr>
              <a:t>5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42949" y="3631177"/>
            <a:ext cx="97543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Times New Roman"/>
                <a:cs typeface="Times New Roman"/>
              </a:rPr>
              <a:t>7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579832" y="3054562"/>
            <a:ext cx="0" cy="1205706"/>
          </a:xfrm>
          <a:custGeom>
            <a:avLst/>
            <a:gdLst/>
            <a:ahLst/>
            <a:cxnLst/>
            <a:rect l="l" t="t" r="r" b="b"/>
            <a:pathLst>
              <a:path h="1240154">
                <a:moveTo>
                  <a:pt x="0" y="0"/>
                </a:moveTo>
                <a:lnTo>
                  <a:pt x="0" y="1239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4963583" y="3054562"/>
            <a:ext cx="0" cy="1205706"/>
          </a:xfrm>
          <a:custGeom>
            <a:avLst/>
            <a:gdLst/>
            <a:ahLst/>
            <a:cxnLst/>
            <a:rect l="l" t="t" r="r" b="b"/>
            <a:pathLst>
              <a:path h="1240154">
                <a:moveTo>
                  <a:pt x="0" y="0"/>
                </a:moveTo>
                <a:lnTo>
                  <a:pt x="0" y="1239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4579831" y="4259898"/>
            <a:ext cx="383999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71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4579831" y="4040611"/>
            <a:ext cx="383999" cy="1235"/>
          </a:xfrm>
          <a:custGeom>
            <a:avLst/>
            <a:gdLst/>
            <a:ahLst/>
            <a:cxnLst/>
            <a:rect l="l" t="t" r="r" b="b"/>
            <a:pathLst>
              <a:path w="394970" h="1270">
                <a:moveTo>
                  <a:pt x="0" y="0"/>
                </a:moveTo>
                <a:lnTo>
                  <a:pt x="394715" y="76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3548839" y="4326819"/>
            <a:ext cx="1038401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10536" algn="l"/>
                <a:tab pos="952566" algn="l"/>
              </a:tabLst>
            </a:pPr>
            <a:r>
              <a:rPr sz="1118" spc="10" dirty="0">
                <a:latin typeface="Times New Roman"/>
                <a:cs typeface="Times New Roman"/>
              </a:rPr>
              <a:t>21	pop()	7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51902" y="4326819"/>
            <a:ext cx="340166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Times New Roman"/>
                <a:cs typeface="Times New Roman"/>
              </a:rPr>
              <a:t>po</a:t>
            </a:r>
            <a:r>
              <a:rPr sz="1118" spc="15" dirty="0">
                <a:latin typeface="Times New Roman"/>
                <a:cs typeface="Times New Roman"/>
              </a:rPr>
              <a:t>p</a:t>
            </a:r>
            <a:r>
              <a:rPr sz="1118" spc="5" dirty="0">
                <a:latin typeface="Times New Roman"/>
                <a:cs typeface="Times New Roman"/>
              </a:rPr>
              <a:t>()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356840" y="3896889"/>
            <a:ext cx="223485" cy="69762"/>
          </a:xfrm>
          <a:custGeom>
            <a:avLst/>
            <a:gdLst/>
            <a:ahLst/>
            <a:cxnLst/>
            <a:rect l="l" t="t" r="r" b="b"/>
            <a:pathLst>
              <a:path w="229870" h="71754">
                <a:moveTo>
                  <a:pt x="157733" y="31947"/>
                </a:moveTo>
                <a:lnTo>
                  <a:pt x="157733" y="71627"/>
                </a:lnTo>
                <a:lnTo>
                  <a:pt x="221576" y="40385"/>
                </a:lnTo>
                <a:lnTo>
                  <a:pt x="169925" y="40385"/>
                </a:lnTo>
                <a:lnTo>
                  <a:pt x="172974" y="39623"/>
                </a:lnTo>
                <a:lnTo>
                  <a:pt x="174498" y="35813"/>
                </a:lnTo>
                <a:lnTo>
                  <a:pt x="172974" y="32765"/>
                </a:lnTo>
                <a:lnTo>
                  <a:pt x="169925" y="32003"/>
                </a:lnTo>
                <a:lnTo>
                  <a:pt x="157733" y="31947"/>
                </a:lnTo>
                <a:close/>
              </a:path>
              <a:path w="229870" h="71754">
                <a:moveTo>
                  <a:pt x="4572" y="31241"/>
                </a:moveTo>
                <a:lnTo>
                  <a:pt x="1524" y="32765"/>
                </a:lnTo>
                <a:lnTo>
                  <a:pt x="0" y="35813"/>
                </a:lnTo>
                <a:lnTo>
                  <a:pt x="1524" y="38861"/>
                </a:lnTo>
                <a:lnTo>
                  <a:pt x="4572" y="40385"/>
                </a:lnTo>
                <a:lnTo>
                  <a:pt x="157733" y="40385"/>
                </a:lnTo>
                <a:lnTo>
                  <a:pt x="157733" y="31947"/>
                </a:lnTo>
                <a:lnTo>
                  <a:pt x="4572" y="31241"/>
                </a:lnTo>
                <a:close/>
              </a:path>
              <a:path w="229870" h="71754">
                <a:moveTo>
                  <a:pt x="157733" y="0"/>
                </a:moveTo>
                <a:lnTo>
                  <a:pt x="157733" y="31947"/>
                </a:lnTo>
                <a:lnTo>
                  <a:pt x="169925" y="32003"/>
                </a:lnTo>
                <a:lnTo>
                  <a:pt x="172974" y="32765"/>
                </a:lnTo>
                <a:lnTo>
                  <a:pt x="174498" y="35813"/>
                </a:lnTo>
                <a:lnTo>
                  <a:pt x="172974" y="39623"/>
                </a:lnTo>
                <a:lnTo>
                  <a:pt x="169925" y="40385"/>
                </a:lnTo>
                <a:lnTo>
                  <a:pt x="221576" y="40385"/>
                </a:lnTo>
                <a:lnTo>
                  <a:pt x="229362" y="36575"/>
                </a:lnTo>
                <a:lnTo>
                  <a:pt x="157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/>
          <p:nvPr/>
        </p:nvSpPr>
        <p:spPr>
          <a:xfrm>
            <a:off x="4746025" y="4068268"/>
            <a:ext cx="97543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Times New Roman"/>
                <a:cs typeface="Times New Roman"/>
              </a:rPr>
              <a:t>2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579831" y="3822064"/>
            <a:ext cx="383999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71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 txBox="1"/>
          <p:nvPr/>
        </p:nvSpPr>
        <p:spPr>
          <a:xfrm>
            <a:off x="4753434" y="3849723"/>
            <a:ext cx="97543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Times New Roman"/>
                <a:cs typeface="Times New Roman"/>
              </a:rPr>
              <a:t>5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145210" y="3826016"/>
            <a:ext cx="210520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Times New Roman"/>
                <a:cs typeface="Times New Roman"/>
              </a:rPr>
              <a:t>top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556250" y="3054562"/>
            <a:ext cx="0" cy="1205706"/>
          </a:xfrm>
          <a:custGeom>
            <a:avLst/>
            <a:gdLst/>
            <a:ahLst/>
            <a:cxnLst/>
            <a:rect l="l" t="t" r="r" b="b"/>
            <a:pathLst>
              <a:path h="1240154">
                <a:moveTo>
                  <a:pt x="0" y="0"/>
                </a:moveTo>
                <a:lnTo>
                  <a:pt x="0" y="1239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5939260" y="3054562"/>
            <a:ext cx="0" cy="1205706"/>
          </a:xfrm>
          <a:custGeom>
            <a:avLst/>
            <a:gdLst/>
            <a:ahLst/>
            <a:cxnLst/>
            <a:rect l="l" t="t" r="r" b="b"/>
            <a:pathLst>
              <a:path h="1240154">
                <a:moveTo>
                  <a:pt x="0" y="0"/>
                </a:moveTo>
                <a:lnTo>
                  <a:pt x="0" y="12397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5556251" y="4259898"/>
            <a:ext cx="383381" cy="0"/>
          </a:xfrm>
          <a:custGeom>
            <a:avLst/>
            <a:gdLst/>
            <a:ahLst/>
            <a:cxnLst/>
            <a:rect l="l" t="t" r="r" b="b"/>
            <a:pathLst>
              <a:path w="394335">
                <a:moveTo>
                  <a:pt x="0" y="0"/>
                </a:moveTo>
                <a:lnTo>
                  <a:pt x="39395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5556251" y="4040611"/>
            <a:ext cx="383381" cy="1235"/>
          </a:xfrm>
          <a:custGeom>
            <a:avLst/>
            <a:gdLst/>
            <a:ahLst/>
            <a:cxnLst/>
            <a:rect l="l" t="t" r="r" b="b"/>
            <a:pathLst>
              <a:path w="394335" h="1270">
                <a:moveTo>
                  <a:pt x="0" y="0"/>
                </a:moveTo>
                <a:lnTo>
                  <a:pt x="393953" y="76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5332518" y="4128029"/>
            <a:ext cx="224101" cy="69762"/>
          </a:xfrm>
          <a:custGeom>
            <a:avLst/>
            <a:gdLst/>
            <a:ahLst/>
            <a:cxnLst/>
            <a:rect l="l" t="t" r="r" b="b"/>
            <a:pathLst>
              <a:path w="230504" h="71754">
                <a:moveTo>
                  <a:pt x="158156" y="31949"/>
                </a:moveTo>
                <a:lnTo>
                  <a:pt x="157734" y="71627"/>
                </a:lnTo>
                <a:lnTo>
                  <a:pt x="222255" y="40386"/>
                </a:lnTo>
                <a:lnTo>
                  <a:pt x="169925" y="40386"/>
                </a:lnTo>
                <a:lnTo>
                  <a:pt x="172974" y="39624"/>
                </a:lnTo>
                <a:lnTo>
                  <a:pt x="174498" y="36575"/>
                </a:lnTo>
                <a:lnTo>
                  <a:pt x="172974" y="32765"/>
                </a:lnTo>
                <a:lnTo>
                  <a:pt x="169925" y="32003"/>
                </a:lnTo>
                <a:lnTo>
                  <a:pt x="158156" y="31949"/>
                </a:lnTo>
                <a:close/>
              </a:path>
              <a:path w="230504" h="71754">
                <a:moveTo>
                  <a:pt x="4572" y="31241"/>
                </a:moveTo>
                <a:lnTo>
                  <a:pt x="1524" y="32765"/>
                </a:lnTo>
                <a:lnTo>
                  <a:pt x="0" y="35813"/>
                </a:lnTo>
                <a:lnTo>
                  <a:pt x="1524" y="38862"/>
                </a:lnTo>
                <a:lnTo>
                  <a:pt x="4572" y="40386"/>
                </a:lnTo>
                <a:lnTo>
                  <a:pt x="158066" y="40386"/>
                </a:lnTo>
                <a:lnTo>
                  <a:pt x="158156" y="31949"/>
                </a:lnTo>
                <a:lnTo>
                  <a:pt x="4572" y="31241"/>
                </a:lnTo>
                <a:close/>
              </a:path>
              <a:path w="230504" h="71754">
                <a:moveTo>
                  <a:pt x="158496" y="0"/>
                </a:moveTo>
                <a:lnTo>
                  <a:pt x="158156" y="31949"/>
                </a:lnTo>
                <a:lnTo>
                  <a:pt x="169925" y="32003"/>
                </a:lnTo>
                <a:lnTo>
                  <a:pt x="172974" y="32765"/>
                </a:lnTo>
                <a:lnTo>
                  <a:pt x="174498" y="36575"/>
                </a:lnTo>
                <a:lnTo>
                  <a:pt x="172974" y="39624"/>
                </a:lnTo>
                <a:lnTo>
                  <a:pt x="169925" y="40386"/>
                </a:lnTo>
                <a:lnTo>
                  <a:pt x="222255" y="40386"/>
                </a:lnTo>
                <a:lnTo>
                  <a:pt x="230124" y="36575"/>
                </a:lnTo>
                <a:lnTo>
                  <a:pt x="158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 txBox="1"/>
          <p:nvPr/>
        </p:nvSpPr>
        <p:spPr>
          <a:xfrm>
            <a:off x="5721702" y="4068268"/>
            <a:ext cx="97543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10" dirty="0">
                <a:latin typeface="Times New Roman"/>
                <a:cs typeface="Times New Roman"/>
              </a:rPr>
              <a:t>2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086055" y="4058637"/>
            <a:ext cx="209903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5" dirty="0">
                <a:latin typeface="Times New Roman"/>
                <a:cs typeface="Times New Roman"/>
              </a:rPr>
              <a:t>top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574646" y="4403619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71627" y="0"/>
                </a:moveTo>
                <a:lnTo>
                  <a:pt x="0" y="35813"/>
                </a:lnTo>
                <a:lnTo>
                  <a:pt x="71627" y="71627"/>
                </a:lnTo>
                <a:lnTo>
                  <a:pt x="71627" y="40386"/>
                </a:lnTo>
                <a:lnTo>
                  <a:pt x="59436" y="40386"/>
                </a:lnTo>
                <a:lnTo>
                  <a:pt x="56387" y="38862"/>
                </a:lnTo>
                <a:lnTo>
                  <a:pt x="54863" y="35813"/>
                </a:lnTo>
                <a:lnTo>
                  <a:pt x="56387" y="32765"/>
                </a:lnTo>
                <a:lnTo>
                  <a:pt x="59436" y="31241"/>
                </a:lnTo>
                <a:lnTo>
                  <a:pt x="71627" y="31241"/>
                </a:lnTo>
                <a:lnTo>
                  <a:pt x="71627" y="0"/>
                </a:lnTo>
                <a:close/>
              </a:path>
              <a:path w="219710" h="71754">
                <a:moveTo>
                  <a:pt x="71627" y="31241"/>
                </a:moveTo>
                <a:lnTo>
                  <a:pt x="59436" y="31241"/>
                </a:lnTo>
                <a:lnTo>
                  <a:pt x="56387" y="32765"/>
                </a:lnTo>
                <a:lnTo>
                  <a:pt x="54863" y="35813"/>
                </a:lnTo>
                <a:lnTo>
                  <a:pt x="56387" y="38862"/>
                </a:lnTo>
                <a:lnTo>
                  <a:pt x="59436" y="40386"/>
                </a:lnTo>
                <a:lnTo>
                  <a:pt x="71627" y="40326"/>
                </a:lnTo>
                <a:lnTo>
                  <a:pt x="71627" y="31241"/>
                </a:lnTo>
                <a:close/>
              </a:path>
              <a:path w="219710" h="71754">
                <a:moveTo>
                  <a:pt x="71627" y="40326"/>
                </a:moveTo>
                <a:lnTo>
                  <a:pt x="59436" y="40386"/>
                </a:lnTo>
                <a:lnTo>
                  <a:pt x="71627" y="40386"/>
                </a:lnTo>
                <a:close/>
              </a:path>
              <a:path w="219710" h="71754">
                <a:moveTo>
                  <a:pt x="214884" y="31241"/>
                </a:moveTo>
                <a:lnTo>
                  <a:pt x="71627" y="31241"/>
                </a:lnTo>
                <a:lnTo>
                  <a:pt x="71627" y="40326"/>
                </a:lnTo>
                <a:lnTo>
                  <a:pt x="214884" y="39624"/>
                </a:lnTo>
                <a:lnTo>
                  <a:pt x="217932" y="38862"/>
                </a:lnTo>
                <a:lnTo>
                  <a:pt x="219455" y="35813"/>
                </a:lnTo>
                <a:lnTo>
                  <a:pt x="217932" y="32003"/>
                </a:lnTo>
                <a:lnTo>
                  <a:pt x="214884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5546619" y="4403619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71627" y="0"/>
                </a:moveTo>
                <a:lnTo>
                  <a:pt x="0" y="35813"/>
                </a:lnTo>
                <a:lnTo>
                  <a:pt x="71627" y="71627"/>
                </a:lnTo>
                <a:lnTo>
                  <a:pt x="71627" y="40386"/>
                </a:lnTo>
                <a:lnTo>
                  <a:pt x="59435" y="40386"/>
                </a:lnTo>
                <a:lnTo>
                  <a:pt x="56387" y="38862"/>
                </a:lnTo>
                <a:lnTo>
                  <a:pt x="55625" y="35813"/>
                </a:lnTo>
                <a:lnTo>
                  <a:pt x="56387" y="32765"/>
                </a:lnTo>
                <a:lnTo>
                  <a:pt x="59435" y="31241"/>
                </a:lnTo>
                <a:lnTo>
                  <a:pt x="71627" y="31241"/>
                </a:lnTo>
                <a:lnTo>
                  <a:pt x="71627" y="0"/>
                </a:lnTo>
                <a:close/>
              </a:path>
              <a:path w="219710" h="71754">
                <a:moveTo>
                  <a:pt x="71627" y="31241"/>
                </a:moveTo>
                <a:lnTo>
                  <a:pt x="59435" y="31241"/>
                </a:lnTo>
                <a:lnTo>
                  <a:pt x="56387" y="32765"/>
                </a:lnTo>
                <a:lnTo>
                  <a:pt x="55625" y="35813"/>
                </a:lnTo>
                <a:lnTo>
                  <a:pt x="56387" y="38862"/>
                </a:lnTo>
                <a:lnTo>
                  <a:pt x="59435" y="40386"/>
                </a:lnTo>
                <a:lnTo>
                  <a:pt x="71627" y="40326"/>
                </a:lnTo>
                <a:lnTo>
                  <a:pt x="71627" y="31241"/>
                </a:lnTo>
                <a:close/>
              </a:path>
              <a:path w="219710" h="71754">
                <a:moveTo>
                  <a:pt x="71627" y="40326"/>
                </a:moveTo>
                <a:lnTo>
                  <a:pt x="59435" y="40386"/>
                </a:lnTo>
                <a:lnTo>
                  <a:pt x="71627" y="40386"/>
                </a:lnTo>
                <a:close/>
              </a:path>
              <a:path w="219710" h="71754">
                <a:moveTo>
                  <a:pt x="214883" y="31241"/>
                </a:moveTo>
                <a:lnTo>
                  <a:pt x="71627" y="31241"/>
                </a:lnTo>
                <a:lnTo>
                  <a:pt x="71627" y="40326"/>
                </a:lnTo>
                <a:lnTo>
                  <a:pt x="214883" y="39624"/>
                </a:lnTo>
                <a:lnTo>
                  <a:pt x="217931" y="38862"/>
                </a:lnTo>
                <a:lnTo>
                  <a:pt x="219455" y="35813"/>
                </a:lnTo>
                <a:lnTo>
                  <a:pt x="217931" y="32003"/>
                </a:lnTo>
                <a:lnTo>
                  <a:pt x="214883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3727873" y="4402878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71627" y="0"/>
                </a:moveTo>
                <a:lnTo>
                  <a:pt x="0" y="36575"/>
                </a:lnTo>
                <a:lnTo>
                  <a:pt x="72389" y="71627"/>
                </a:lnTo>
                <a:lnTo>
                  <a:pt x="72057" y="40386"/>
                </a:lnTo>
                <a:lnTo>
                  <a:pt x="60198" y="40386"/>
                </a:lnTo>
                <a:lnTo>
                  <a:pt x="57150" y="38862"/>
                </a:lnTo>
                <a:lnTo>
                  <a:pt x="55625" y="35813"/>
                </a:lnTo>
                <a:lnTo>
                  <a:pt x="57150" y="32765"/>
                </a:lnTo>
                <a:lnTo>
                  <a:pt x="60198" y="31241"/>
                </a:lnTo>
                <a:lnTo>
                  <a:pt x="71960" y="31241"/>
                </a:lnTo>
                <a:lnTo>
                  <a:pt x="71627" y="0"/>
                </a:lnTo>
                <a:close/>
              </a:path>
              <a:path w="219710" h="71754">
                <a:moveTo>
                  <a:pt x="71960" y="31241"/>
                </a:moveTo>
                <a:lnTo>
                  <a:pt x="60198" y="31241"/>
                </a:lnTo>
                <a:lnTo>
                  <a:pt x="57150" y="32765"/>
                </a:lnTo>
                <a:lnTo>
                  <a:pt x="55625" y="35813"/>
                </a:lnTo>
                <a:lnTo>
                  <a:pt x="57150" y="38862"/>
                </a:lnTo>
                <a:lnTo>
                  <a:pt x="60198" y="40386"/>
                </a:lnTo>
                <a:lnTo>
                  <a:pt x="72057" y="40386"/>
                </a:lnTo>
                <a:lnTo>
                  <a:pt x="71960" y="31241"/>
                </a:lnTo>
                <a:close/>
              </a:path>
              <a:path w="219710" h="71754">
                <a:moveTo>
                  <a:pt x="215645" y="31241"/>
                </a:moveTo>
                <a:lnTo>
                  <a:pt x="71960" y="31241"/>
                </a:lnTo>
                <a:lnTo>
                  <a:pt x="72057" y="40386"/>
                </a:lnTo>
                <a:lnTo>
                  <a:pt x="215645" y="40386"/>
                </a:lnTo>
                <a:lnTo>
                  <a:pt x="218693" y="38862"/>
                </a:lnTo>
                <a:lnTo>
                  <a:pt x="219455" y="35813"/>
                </a:lnTo>
                <a:lnTo>
                  <a:pt x="218693" y="32765"/>
                </a:lnTo>
                <a:lnTo>
                  <a:pt x="215645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1887643" y="4403619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71628" y="0"/>
                </a:moveTo>
                <a:lnTo>
                  <a:pt x="0" y="35813"/>
                </a:lnTo>
                <a:lnTo>
                  <a:pt x="71628" y="71627"/>
                </a:lnTo>
                <a:lnTo>
                  <a:pt x="71628" y="40386"/>
                </a:lnTo>
                <a:lnTo>
                  <a:pt x="59436" y="40386"/>
                </a:lnTo>
                <a:lnTo>
                  <a:pt x="56387" y="38862"/>
                </a:lnTo>
                <a:lnTo>
                  <a:pt x="54863" y="35813"/>
                </a:lnTo>
                <a:lnTo>
                  <a:pt x="56387" y="32765"/>
                </a:lnTo>
                <a:lnTo>
                  <a:pt x="59436" y="31241"/>
                </a:lnTo>
                <a:lnTo>
                  <a:pt x="71628" y="31241"/>
                </a:lnTo>
                <a:lnTo>
                  <a:pt x="71628" y="0"/>
                </a:lnTo>
                <a:close/>
              </a:path>
              <a:path w="219710" h="71754">
                <a:moveTo>
                  <a:pt x="71628" y="31241"/>
                </a:moveTo>
                <a:lnTo>
                  <a:pt x="59436" y="31241"/>
                </a:lnTo>
                <a:lnTo>
                  <a:pt x="56387" y="32765"/>
                </a:lnTo>
                <a:lnTo>
                  <a:pt x="54863" y="35813"/>
                </a:lnTo>
                <a:lnTo>
                  <a:pt x="56387" y="38862"/>
                </a:lnTo>
                <a:lnTo>
                  <a:pt x="59436" y="40386"/>
                </a:lnTo>
                <a:lnTo>
                  <a:pt x="71628" y="40326"/>
                </a:lnTo>
                <a:lnTo>
                  <a:pt x="71628" y="31241"/>
                </a:lnTo>
                <a:close/>
              </a:path>
              <a:path w="219710" h="71754">
                <a:moveTo>
                  <a:pt x="71628" y="40326"/>
                </a:moveTo>
                <a:lnTo>
                  <a:pt x="59436" y="40386"/>
                </a:lnTo>
                <a:lnTo>
                  <a:pt x="71628" y="40386"/>
                </a:lnTo>
                <a:close/>
              </a:path>
              <a:path w="219710" h="71754">
                <a:moveTo>
                  <a:pt x="214884" y="31241"/>
                </a:moveTo>
                <a:lnTo>
                  <a:pt x="71628" y="31241"/>
                </a:lnTo>
                <a:lnTo>
                  <a:pt x="71628" y="40326"/>
                </a:lnTo>
                <a:lnTo>
                  <a:pt x="214884" y="39624"/>
                </a:lnTo>
                <a:lnTo>
                  <a:pt x="217931" y="38862"/>
                </a:lnTo>
                <a:lnTo>
                  <a:pt x="219456" y="35813"/>
                </a:lnTo>
                <a:lnTo>
                  <a:pt x="217931" y="32003"/>
                </a:lnTo>
                <a:lnTo>
                  <a:pt x="214884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 txBox="1"/>
          <p:nvPr/>
        </p:nvSpPr>
        <p:spPr>
          <a:xfrm>
            <a:off x="5475005" y="4361639"/>
            <a:ext cx="666750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38924" algn="l"/>
              </a:tabLst>
            </a:pPr>
            <a:r>
              <a:rPr sz="1118" spc="10" dirty="0">
                <a:latin typeface="Times New Roman"/>
                <a:cs typeface="Times New Roman"/>
              </a:rPr>
              <a:t>5	po</a:t>
            </a:r>
            <a:r>
              <a:rPr sz="1118" spc="15" dirty="0">
                <a:latin typeface="Times New Roman"/>
                <a:cs typeface="Times New Roman"/>
              </a:rPr>
              <a:t>p</a:t>
            </a:r>
            <a:r>
              <a:rPr sz="1118" dirty="0">
                <a:latin typeface="Times New Roman"/>
                <a:cs typeface="Times New Roman"/>
              </a:rPr>
              <a:t>(</a:t>
            </a:r>
            <a:r>
              <a:rPr sz="1118" spc="5" dirty="0">
                <a:latin typeface="Times New Roman"/>
                <a:cs typeface="Times New Roman"/>
              </a:rPr>
              <a:t>)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49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29793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853076" cy="4883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450352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</a:t>
            </a:r>
            <a:r>
              <a:rPr sz="1069" spc="10" dirty="0">
                <a:latin typeface="Times New Roman"/>
                <a:cs typeface="Times New Roman"/>
              </a:rPr>
              <a:t>Lecture No.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  <a:spcBef>
                <a:spcPts val="763"/>
              </a:spcBef>
            </a:pPr>
            <a:r>
              <a:rPr sz="1264" b="1" spc="5" dirty="0">
                <a:latin typeface="Times New Roman"/>
                <a:cs typeface="Times New Roman"/>
              </a:rPr>
              <a:t>Arrays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already studied </a:t>
            </a:r>
            <a:r>
              <a:rPr sz="1069" spc="10" dirty="0">
                <a:latin typeface="Times New Roman"/>
                <a:cs typeface="Times New Roman"/>
              </a:rPr>
              <a:t>about arrays and </a:t>
            </a:r>
            <a:r>
              <a:rPr sz="1069" spc="5" dirty="0">
                <a:latin typeface="Times New Roman"/>
                <a:cs typeface="Times New Roman"/>
              </a:rPr>
              <a:t>are well-versed with the techniques </a:t>
            </a:r>
            <a:r>
              <a:rPr sz="1069" spc="10" dirty="0">
                <a:latin typeface="Times New Roman"/>
                <a:cs typeface="Times New Roman"/>
              </a:rPr>
              <a:t>to  utilize these data structures. Here we will </a:t>
            </a:r>
            <a:r>
              <a:rPr sz="1069" spc="5" dirty="0">
                <a:latin typeface="Times New Roman"/>
                <a:cs typeface="Times New Roman"/>
              </a:rPr>
              <a:t>discuss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arrays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solve  computer </a:t>
            </a:r>
            <a:r>
              <a:rPr sz="1069" spc="5" dirty="0">
                <a:latin typeface="Times New Roman"/>
                <a:cs typeface="Times New Roman"/>
              </a:rPr>
              <a:t>problems. </a:t>
            </a:r>
            <a:r>
              <a:rPr sz="1069" spc="10" dirty="0">
                <a:latin typeface="Times New Roman"/>
                <a:cs typeface="Times New Roman"/>
              </a:rPr>
              <a:t>Consider the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program: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main( </a:t>
            </a:r>
            <a:r>
              <a:rPr sz="1069" spc="10" dirty="0">
                <a:latin typeface="Times New Roman"/>
                <a:cs typeface="Times New Roman"/>
              </a:rPr>
              <a:t>int </a:t>
            </a:r>
            <a:r>
              <a:rPr sz="1069" spc="5" dirty="0">
                <a:latin typeface="Times New Roman"/>
                <a:cs typeface="Times New Roman"/>
              </a:rPr>
              <a:t>argc, char** argv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48235" marR="3543572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int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x[6];  int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j;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for(j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0; </a:t>
            </a:r>
            <a:r>
              <a:rPr sz="1069" spc="5" dirty="0">
                <a:latin typeface="Times New Roman"/>
                <a:cs typeface="Times New Roman"/>
              </a:rPr>
              <a:t>j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6;</a:t>
            </a:r>
            <a:r>
              <a:rPr sz="1069" spc="-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j++)</a:t>
            </a:r>
            <a:endParaRPr sz="1069">
              <a:latin typeface="Times New Roman"/>
              <a:cs typeface="Times New Roman"/>
            </a:endParaRPr>
          </a:p>
          <a:p>
            <a:pPr marL="1266796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x[j]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2 *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j;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declared an </a:t>
            </a: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spc="5" dirty="0">
                <a:latin typeface="Times New Roman"/>
                <a:cs typeface="Times New Roman"/>
              </a:rPr>
              <a:t>array of six elements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initialized it 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loop.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revise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concepts.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declaration of array is as </a:t>
            </a: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i="1" spc="10" dirty="0">
                <a:latin typeface="Times New Roman"/>
                <a:cs typeface="Times New Roman"/>
              </a:rPr>
              <a:t>x[6];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i="1" spc="5" dirty="0">
                <a:latin typeface="Times New Roman"/>
                <a:cs typeface="Times New Roman"/>
              </a:rPr>
              <a:t>float  </a:t>
            </a:r>
            <a:r>
              <a:rPr sz="1069" i="1" spc="10" dirty="0">
                <a:latin typeface="Times New Roman"/>
                <a:cs typeface="Times New Roman"/>
              </a:rPr>
              <a:t>x[6];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i="1" spc="5" dirty="0">
                <a:latin typeface="Times New Roman"/>
                <a:cs typeface="Times New Roman"/>
              </a:rPr>
              <a:t>double </a:t>
            </a:r>
            <a:r>
              <a:rPr sz="1069" i="1" spc="10" dirty="0">
                <a:latin typeface="Times New Roman"/>
                <a:cs typeface="Times New Roman"/>
              </a:rPr>
              <a:t>x[6]; </a:t>
            </a:r>
            <a:r>
              <a:rPr sz="1069" spc="10" dirty="0">
                <a:latin typeface="Times New Roman"/>
                <a:cs typeface="Times New Roman"/>
              </a:rPr>
              <a:t>You have </a:t>
            </a:r>
            <a:r>
              <a:rPr sz="1069" spc="5" dirty="0">
                <a:latin typeface="Times New Roman"/>
                <a:cs typeface="Times New Roman"/>
              </a:rPr>
              <a:t>already </a:t>
            </a:r>
            <a:r>
              <a:rPr sz="1069" spc="10" dirty="0">
                <a:latin typeface="Times New Roman"/>
                <a:cs typeface="Times New Roman"/>
              </a:rPr>
              <a:t>done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your </a:t>
            </a:r>
            <a:r>
              <a:rPr sz="1069" spc="10" dirty="0">
                <a:latin typeface="Times New Roman"/>
                <a:cs typeface="Times New Roman"/>
              </a:rPr>
              <a:t>programming assignments.  </a:t>
            </a:r>
            <a:r>
              <a:rPr sz="1069" spc="19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is </a:t>
            </a:r>
            <a:r>
              <a:rPr sz="1069" spc="10" dirty="0">
                <a:latin typeface="Times New Roman"/>
                <a:cs typeface="Times New Roman"/>
              </a:rPr>
              <a:t>collection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cells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type.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above program,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i="1" spc="10" dirty="0">
                <a:latin typeface="Times New Roman"/>
                <a:cs typeface="Times New Roman"/>
              </a:rPr>
              <a:t>x 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six elements.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only </a:t>
            </a:r>
            <a:r>
              <a:rPr sz="1069" spc="5" dirty="0">
                <a:latin typeface="Times New Roman"/>
                <a:cs typeface="Times New Roman"/>
              </a:rPr>
              <a:t>store integers in this array.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cannot put </a:t>
            </a:r>
            <a:r>
              <a:rPr sz="1069" i="1" spc="10" dirty="0">
                <a:latin typeface="Times New Roman"/>
                <a:cs typeface="Times New Roman"/>
              </a:rPr>
              <a:t>int 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first location, </a:t>
            </a:r>
            <a:r>
              <a:rPr sz="1069" i="1" spc="5" dirty="0">
                <a:latin typeface="Times New Roman"/>
                <a:cs typeface="Times New Roman"/>
              </a:rPr>
              <a:t>float </a:t>
            </a:r>
            <a:r>
              <a:rPr sz="1069" spc="5" dirty="0">
                <a:latin typeface="Times New Roman"/>
                <a:cs typeface="Times New Roman"/>
              </a:rPr>
              <a:t>in second location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double </a:t>
            </a:r>
            <a:r>
              <a:rPr sz="1069" spc="5" dirty="0">
                <a:latin typeface="Times New Roman"/>
                <a:cs typeface="Times New Roman"/>
              </a:rPr>
              <a:t>in third location.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x</a:t>
            </a:r>
            <a:r>
              <a:rPr sz="1069" spc="10" dirty="0">
                <a:latin typeface="Times New Roman"/>
                <a:cs typeface="Times New Roman"/>
              </a:rPr>
              <a:t>?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 name of collection of </a:t>
            </a:r>
            <a:r>
              <a:rPr sz="1069" spc="5" dirty="0">
                <a:latin typeface="Times New Roman"/>
                <a:cs typeface="Times New Roman"/>
              </a:rPr>
              <a:t>items. Its </a:t>
            </a:r>
            <a:r>
              <a:rPr sz="1069" spc="10" dirty="0">
                <a:latin typeface="Times New Roman"/>
                <a:cs typeface="Times New Roman"/>
              </a:rPr>
              <a:t>individual items are numbered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zero to one less  than array </a:t>
            </a:r>
            <a:r>
              <a:rPr sz="1069" spc="5" dirty="0">
                <a:latin typeface="Times New Roman"/>
                <a:cs typeface="Times New Roman"/>
              </a:rPr>
              <a:t>size.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access a </a:t>
            </a:r>
            <a:r>
              <a:rPr sz="1069" spc="5" dirty="0">
                <a:latin typeface="Times New Roman"/>
                <a:cs typeface="Times New Roman"/>
              </a:rPr>
              <a:t>cell, </a:t>
            </a:r>
            <a:r>
              <a:rPr sz="1069" spc="10" dirty="0">
                <a:latin typeface="Times New Roman"/>
                <a:cs typeface="Times New Roman"/>
              </a:rPr>
              <a:t>use 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name and an index as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395718"/>
            <a:r>
              <a:rPr sz="1069" spc="5" dirty="0">
                <a:latin typeface="Times New Roman"/>
                <a:cs typeface="Times New Roman"/>
              </a:rPr>
              <a:t>x[0], x[1], x[2], x[3], </a:t>
            </a:r>
            <a:r>
              <a:rPr sz="1069" spc="10" dirty="0">
                <a:latin typeface="Times New Roman"/>
                <a:cs typeface="Times New Roman"/>
              </a:rPr>
              <a:t>x[4],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x[5]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manipulate the first element,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use </a:t>
            </a:r>
            <a:r>
              <a:rPr sz="1069" spc="10" dirty="0">
                <a:latin typeface="Times New Roman"/>
                <a:cs typeface="Times New Roman"/>
              </a:rPr>
              <a:t>the index zero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5" dirty="0">
                <a:latin typeface="Times New Roman"/>
                <a:cs typeface="Times New Roman"/>
              </a:rPr>
              <a:t>x[0]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on.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arrays </a:t>
            </a:r>
            <a:r>
              <a:rPr sz="1069" spc="5" dirty="0">
                <a:latin typeface="Times New Roman"/>
                <a:cs typeface="Times New Roman"/>
              </a:rPr>
              <a:t>look like in </a:t>
            </a:r>
            <a:r>
              <a:rPr sz="1069" spc="10" dirty="0">
                <a:latin typeface="Times New Roman"/>
                <a:cs typeface="Times New Roman"/>
              </a:rPr>
              <a:t>the memory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follows: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280" y="8055364"/>
            <a:ext cx="4852458" cy="1133475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Array </a:t>
            </a:r>
            <a:r>
              <a:rPr sz="1069" spc="5" dirty="0">
                <a:latin typeface="Times New Roman"/>
                <a:cs typeface="Times New Roman"/>
              </a:rPr>
              <a:t>occupies </a:t>
            </a:r>
            <a:r>
              <a:rPr sz="1069" spc="10" dirty="0">
                <a:latin typeface="Times New Roman"/>
                <a:cs typeface="Times New Roman"/>
              </a:rPr>
              <a:t>contiguous memory </a:t>
            </a:r>
            <a:r>
              <a:rPr sz="1069" spc="5" dirty="0">
                <a:latin typeface="Times New Roman"/>
                <a:cs typeface="Times New Roman"/>
              </a:rPr>
              <a:t>area </a:t>
            </a:r>
            <a:r>
              <a:rPr sz="1069" spc="10" dirty="0">
                <a:latin typeface="Times New Roman"/>
                <a:cs typeface="Times New Roman"/>
              </a:rPr>
              <a:t>in the computer.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above  example,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some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location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assigned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x[0]</a:t>
            </a:r>
            <a:r>
              <a:rPr sz="1069" spc="10" dirty="0">
                <a:latin typeface="Times New Roman"/>
                <a:cs typeface="Times New Roman"/>
              </a:rPr>
              <a:t>,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next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location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can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contain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other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than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x[1]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computer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memory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thought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very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big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2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Suppose a computer has memory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2MB,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think </a:t>
            </a:r>
            <a:r>
              <a:rPr sz="1069" spc="5" dirty="0">
                <a:latin typeface="Times New Roman"/>
                <a:cs typeface="Times New Roman"/>
              </a:rPr>
              <a:t>it as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of size </a:t>
            </a:r>
            <a:r>
              <a:rPr sz="1069" spc="10" dirty="0">
                <a:latin typeface="Times New Roman"/>
                <a:cs typeface="Times New Roman"/>
              </a:rPr>
              <a:t>2  million and the </a:t>
            </a:r>
            <a:r>
              <a:rPr sz="1069" spc="5" dirty="0">
                <a:latin typeface="Times New Roman"/>
                <a:cs typeface="Times New Roman"/>
              </a:rPr>
              <a:t>size of each </a:t>
            </a:r>
            <a:r>
              <a:rPr sz="1069" spc="10" dirty="0">
                <a:latin typeface="Times New Roman"/>
                <a:cs typeface="Times New Roman"/>
              </a:rPr>
              <a:t>item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32 </a:t>
            </a:r>
            <a:r>
              <a:rPr sz="1069" dirty="0">
                <a:latin typeface="Times New Roman"/>
                <a:cs typeface="Times New Roman"/>
              </a:rPr>
              <a:t>bits. </a:t>
            </a:r>
            <a:r>
              <a:rPr sz="1069" spc="19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study </a:t>
            </a:r>
            <a:r>
              <a:rPr sz="1069" spc="10" dirty="0">
                <a:latin typeface="Times New Roman"/>
                <a:cs typeface="Times New Roman"/>
              </a:rPr>
              <a:t>in detail about </a:t>
            </a:r>
            <a:r>
              <a:rPr sz="1069" spc="5" dirty="0">
                <a:latin typeface="Times New Roman"/>
                <a:cs typeface="Times New Roman"/>
              </a:rPr>
              <a:t>it in </a:t>
            </a:r>
            <a:r>
              <a:rPr sz="1069" spc="10" dirty="0">
                <a:latin typeface="Times New Roman"/>
                <a:cs typeface="Times New Roman"/>
              </a:rPr>
              <a:t>the  computer </a:t>
            </a:r>
            <a:r>
              <a:rPr sz="1069" spc="5" dirty="0">
                <a:latin typeface="Times New Roman"/>
                <a:cs typeface="Times New Roman"/>
              </a:rPr>
              <a:t>organization, </a:t>
            </a:r>
            <a:r>
              <a:rPr sz="1069" spc="10" dirty="0">
                <a:latin typeface="Times New Roman"/>
                <a:cs typeface="Times New Roman"/>
              </a:rPr>
              <a:t>and Assembly language </a:t>
            </a:r>
            <a:r>
              <a:rPr sz="1069" spc="5" dirty="0">
                <a:latin typeface="Times New Roman"/>
                <a:cs typeface="Times New Roman"/>
              </a:rPr>
              <a:t>courses. In this array,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put </a:t>
            </a:r>
            <a:r>
              <a:rPr sz="1069" spc="10" dirty="0">
                <a:latin typeface="Times New Roman"/>
                <a:cs typeface="Times New Roman"/>
              </a:rPr>
              <a:t>our  programs, data and other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things.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93781" y="6152071"/>
          <a:ext cx="975677" cy="1672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294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5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5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294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5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55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154100" y="6193965"/>
            <a:ext cx="288308" cy="15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24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[0]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909"/>
              </a:spcBef>
            </a:pPr>
            <a:r>
              <a:rPr sz="1069" spc="24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[1]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909"/>
              </a:spcBef>
            </a:pPr>
            <a:r>
              <a:rPr sz="1069" spc="24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[2]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914"/>
              </a:spcBef>
            </a:pPr>
            <a:r>
              <a:rPr sz="1069" spc="24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[3]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909"/>
              </a:spcBef>
            </a:pPr>
            <a:r>
              <a:rPr sz="1069" spc="24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[4]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909"/>
              </a:spcBef>
            </a:pPr>
            <a:r>
              <a:rPr sz="1069" spc="24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[5]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5258" y="6473972"/>
            <a:ext cx="1050749" cy="483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98200"/>
              </a:lnSpc>
            </a:pPr>
            <a:r>
              <a:rPr sz="1069" spc="10" dirty="0">
                <a:latin typeface="Times New Roman"/>
                <a:cs typeface="Times New Roman"/>
              </a:rPr>
              <a:t>Array </a:t>
            </a:r>
            <a:r>
              <a:rPr sz="1069" spc="5" dirty="0">
                <a:latin typeface="Times New Roman"/>
                <a:cs typeface="Times New Roman"/>
              </a:rPr>
              <a:t>cells </a:t>
            </a:r>
            <a:r>
              <a:rPr sz="1069" spc="10" dirty="0">
                <a:latin typeface="Times New Roman"/>
                <a:cs typeface="Times New Roman"/>
              </a:rPr>
              <a:t>are  contiguous in  computer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memory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4614" y="1192017"/>
            <a:ext cx="4670954" cy="0"/>
          </a:xfrm>
          <a:custGeom>
            <a:avLst/>
            <a:gdLst/>
            <a:ahLst/>
            <a:cxnLst/>
            <a:rect l="l" t="t" r="r" b="b"/>
            <a:pathLst>
              <a:path w="4804410">
                <a:moveTo>
                  <a:pt x="0" y="0"/>
                </a:moveTo>
                <a:lnTo>
                  <a:pt x="4803962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52100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853693" cy="4341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173" indent="-617" algn="just">
              <a:lnSpc>
                <a:spcPct val="983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Currently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not throw an </a:t>
            </a:r>
            <a:r>
              <a:rPr sz="1069" spc="5" dirty="0">
                <a:latin typeface="Times New Roman"/>
                <a:cs typeface="Times New Roman"/>
              </a:rPr>
              <a:t>exception </a:t>
            </a:r>
            <a:r>
              <a:rPr sz="1069" spc="10" dirty="0">
                <a:latin typeface="Times New Roman"/>
                <a:cs typeface="Times New Roman"/>
              </a:rPr>
              <a:t>but use the </a:t>
            </a:r>
            <a:r>
              <a:rPr sz="1069" i="1" spc="5" dirty="0">
                <a:latin typeface="Times New Roman"/>
                <a:cs typeface="Times New Roman"/>
              </a:rPr>
              <a:t>isEmpty() </a:t>
            </a:r>
            <a:r>
              <a:rPr sz="1069" spc="5" dirty="0">
                <a:latin typeface="Times New Roman"/>
                <a:cs typeface="Times New Roman"/>
              </a:rPr>
              <a:t>method.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user </a:t>
            </a:r>
            <a:r>
              <a:rPr sz="1069" spc="10" dirty="0">
                <a:latin typeface="Times New Roman"/>
                <a:cs typeface="Times New Roman"/>
              </a:rPr>
              <a:t>who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employing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stack </a:t>
            </a:r>
            <a:r>
              <a:rPr sz="1069" spc="5" dirty="0">
                <a:latin typeface="Times New Roman"/>
                <a:cs typeface="Times New Roman"/>
              </a:rPr>
              <a:t>is responsible to 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isEmpty() </a:t>
            </a:r>
            <a:r>
              <a:rPr sz="1069" spc="10" dirty="0">
                <a:latin typeface="Times New Roman"/>
                <a:cs typeface="Times New Roman"/>
              </a:rPr>
              <a:t>method before calling the  </a:t>
            </a:r>
            <a:r>
              <a:rPr sz="1069" i="1" spc="10" dirty="0">
                <a:latin typeface="Times New Roman"/>
                <a:cs typeface="Times New Roman"/>
              </a:rPr>
              <a:t>pop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pop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i="1" spc="10" dirty="0">
                <a:latin typeface="Times New Roman"/>
                <a:cs typeface="Times New Roman"/>
              </a:rPr>
              <a:t>isEmpty() </a:t>
            </a:r>
            <a:r>
              <a:rPr sz="1069" spc="5" dirty="0">
                <a:latin typeface="Times New Roman"/>
                <a:cs typeface="Times New Roman"/>
              </a:rPr>
              <a:t>returns false . Otherwise, there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 problem.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Stack Implementation </a:t>
            </a:r>
            <a:r>
              <a:rPr sz="1264" b="1" dirty="0">
                <a:latin typeface="Arial"/>
                <a:cs typeface="Arial"/>
              </a:rPr>
              <a:t>using</a:t>
            </a:r>
            <a:r>
              <a:rPr sz="1264" b="1" spc="-10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array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discuss the </a:t>
            </a:r>
            <a:r>
              <a:rPr sz="1069" spc="10" dirty="0">
                <a:latin typeface="Times New Roman"/>
                <a:cs typeface="Times New Roman"/>
              </a:rPr>
              <a:t>implementation of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implement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stack using  </a:t>
            </a:r>
            <a:r>
              <a:rPr sz="1069" spc="5" dirty="0">
                <a:latin typeface="Times New Roman"/>
                <a:cs typeface="Times New Roman"/>
              </a:rPr>
              <a:t>the arrays.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5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diagram </a:t>
            </a:r>
            <a:r>
              <a:rPr sz="1069" spc="5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be considered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array. Here  </a:t>
            </a:r>
            <a:r>
              <a:rPr sz="1069" spc="10" dirty="0">
                <a:latin typeface="Times New Roman"/>
                <a:cs typeface="Times New Roman"/>
              </a:rPr>
              <a:t>the array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shown </a:t>
            </a:r>
            <a:r>
              <a:rPr sz="1069" spc="10" dirty="0">
                <a:latin typeface="Times New Roman"/>
                <a:cs typeface="Times New Roman"/>
              </a:rPr>
              <a:t>vertically.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implement the stack using array.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interface  </a:t>
            </a:r>
            <a:r>
              <a:rPr sz="1069" spc="10" dirty="0">
                <a:latin typeface="Times New Roman"/>
                <a:cs typeface="Times New Roman"/>
              </a:rPr>
              <a:t>will remain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10" dirty="0">
                <a:latin typeface="Times New Roman"/>
                <a:cs typeface="Times New Roman"/>
              </a:rPr>
              <a:t>push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pop </a:t>
            </a:r>
            <a:r>
              <a:rPr sz="1069" spc="5" dirty="0">
                <a:latin typeface="Times New Roman"/>
                <a:cs typeface="Times New Roman"/>
              </a:rPr>
              <a:t>methods.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user of the stack does not need to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 the stack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internally implemented </a:t>
            </a:r>
            <a:r>
              <a:rPr sz="1069" spc="10" dirty="0">
                <a:latin typeface="Times New Roman"/>
                <a:cs typeface="Times New Roman"/>
              </a:rPr>
              <a:t>with the help </a:t>
            </a:r>
            <a:r>
              <a:rPr sz="1069" spc="5" dirty="0">
                <a:latin typeface="Times New Roman"/>
                <a:cs typeface="Times New Roman"/>
              </a:rPr>
              <a:t>of array.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worst </a:t>
            </a:r>
            <a:r>
              <a:rPr sz="1069" spc="5" dirty="0">
                <a:latin typeface="Times New Roman"/>
                <a:cs typeface="Times New Roman"/>
              </a:rPr>
              <a:t>case </a:t>
            </a:r>
            <a:r>
              <a:rPr sz="1069" spc="10" dirty="0">
                <a:latin typeface="Times New Roman"/>
                <a:cs typeface="Times New Roman"/>
              </a:rPr>
              <a:t>for  insertion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deletion </a:t>
            </a:r>
            <a:r>
              <a:rPr sz="1069" spc="10" dirty="0">
                <a:latin typeface="Times New Roman"/>
                <a:cs typeface="Times New Roman"/>
              </a:rPr>
              <a:t>from an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may happen </a:t>
            </a:r>
            <a:r>
              <a:rPr sz="1069" spc="15" dirty="0">
                <a:latin typeface="Times New Roman"/>
                <a:cs typeface="Times New Roman"/>
              </a:rPr>
              <a:t>when we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and delete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beginning of the array.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shift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insertion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for  removal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element.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face </a:t>
            </a:r>
            <a:r>
              <a:rPr sz="1069" spc="10" dirty="0">
                <a:latin typeface="Times New Roman"/>
                <a:cs typeface="Times New Roman"/>
              </a:rPr>
              <a:t>the same problem while implementing 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with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i="1" spc="10" dirty="0">
                <a:latin typeface="Times New Roman"/>
                <a:cs typeface="Times New Roman"/>
              </a:rPr>
              <a:t>push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pop </a:t>
            </a:r>
            <a:r>
              <a:rPr sz="1069" spc="5" dirty="0">
                <a:latin typeface="Times New Roman"/>
                <a:cs typeface="Times New Roman"/>
              </a:rPr>
              <a:t>the elements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start of the array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stack implementation,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problem </a:t>
            </a:r>
            <a:r>
              <a:rPr sz="1069" spc="5" dirty="0">
                <a:latin typeface="Times New Roman"/>
                <a:cs typeface="Times New Roman"/>
              </a:rPr>
              <a:t>will arise. </a:t>
            </a:r>
            <a:r>
              <a:rPr sz="1069" spc="10" dirty="0">
                <a:latin typeface="Times New Roman"/>
                <a:cs typeface="Times New Roman"/>
              </a:rPr>
              <a:t>In case of </a:t>
            </a:r>
            <a:r>
              <a:rPr sz="1069" i="1" spc="10" dirty="0">
                <a:latin typeface="Times New Roman"/>
                <a:cs typeface="Times New Roman"/>
              </a:rPr>
              <a:t>push</a:t>
            </a:r>
            <a:r>
              <a:rPr sz="1069" spc="10" dirty="0">
                <a:latin typeface="Times New Roman"/>
                <a:cs typeface="Times New Roman"/>
              </a:rPr>
              <a:t>, 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shift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stack elements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right. </a:t>
            </a:r>
            <a:r>
              <a:rPr sz="1069" spc="10" dirty="0">
                <a:latin typeface="Times New Roman"/>
                <a:cs typeface="Times New Roman"/>
              </a:rPr>
              <a:t>However,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pop, </a:t>
            </a:r>
            <a:r>
              <a:rPr sz="1069" spc="10" dirty="0">
                <a:latin typeface="Times New Roman"/>
                <a:cs typeface="Times New Roman"/>
              </a:rPr>
              <a:t>after removing the element,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to shift the </a:t>
            </a:r>
            <a:r>
              <a:rPr sz="1069" spc="5" dirty="0">
                <a:latin typeface="Times New Roman"/>
                <a:cs typeface="Times New Roman"/>
              </a:rPr>
              <a:t>elements of stack </a:t>
            </a:r>
            <a:r>
              <a:rPr sz="1069" spc="10" dirty="0">
                <a:latin typeface="Times New Roman"/>
                <a:cs typeface="Times New Roman"/>
              </a:rPr>
              <a:t>that are in 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left. If </a:t>
            </a:r>
            <a:r>
              <a:rPr sz="1069" spc="10" dirty="0">
                <a:latin typeface="Times New Roman"/>
                <a:cs typeface="Times New Roman"/>
              </a:rPr>
              <a:t>we push the  element at the end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array, there is </a:t>
            </a:r>
            <a:r>
              <a:rPr sz="1069" spc="10" dirty="0">
                <a:latin typeface="Times New Roman"/>
                <a:cs typeface="Times New Roman"/>
              </a:rPr>
              <a:t>no need </a:t>
            </a:r>
            <a:r>
              <a:rPr sz="1069" spc="5" dirty="0">
                <a:latin typeface="Times New Roman"/>
                <a:cs typeface="Times New Roman"/>
              </a:rPr>
              <a:t>to shift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element. Similarly as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i="1" spc="10" dirty="0">
                <a:latin typeface="Times New Roman"/>
                <a:cs typeface="Times New Roman"/>
              </a:rPr>
              <a:t>pop </a:t>
            </a:r>
            <a:r>
              <a:rPr sz="1069" spc="10" dirty="0">
                <a:latin typeface="Times New Roman"/>
                <a:cs typeface="Times New Roman"/>
              </a:rPr>
              <a:t>method removes the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stack which </a:t>
            </a:r>
            <a:r>
              <a:rPr sz="1069" spc="5" dirty="0">
                <a:latin typeface="Times New Roman"/>
                <a:cs typeface="Times New Roman"/>
              </a:rPr>
              <a:t>is at </a:t>
            </a:r>
            <a:r>
              <a:rPr sz="1069" spc="10" dirty="0">
                <a:latin typeface="Times New Roman"/>
                <a:cs typeface="Times New Roman"/>
              </a:rPr>
              <a:t>the end of </a:t>
            </a:r>
            <a:r>
              <a:rPr sz="1069" spc="5" dirty="0">
                <a:latin typeface="Times New Roman"/>
                <a:cs typeface="Times New Roman"/>
              </a:rPr>
              <a:t>the array, no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element is shifted.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and remove elements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end </a:t>
            </a:r>
            <a:r>
              <a:rPr sz="1069" spc="5" dirty="0">
                <a:latin typeface="Times New Roman"/>
                <a:cs typeface="Times New Roman"/>
              </a:rPr>
              <a:t>of the array </a:t>
            </a:r>
            <a:r>
              <a:rPr sz="1069" spc="10" dirty="0">
                <a:latin typeface="Times New Roman"/>
                <a:cs typeface="Times New Roman"/>
              </a:rPr>
              <a:t>we need not  </a:t>
            </a:r>
            <a:r>
              <a:rPr sz="1069" spc="5" dirty="0">
                <a:latin typeface="Times New Roman"/>
                <a:cs typeface="Times New Roman"/>
              </a:rPr>
              <a:t>to shift its elements. </a:t>
            </a:r>
            <a:r>
              <a:rPr sz="1069" spc="10" dirty="0">
                <a:latin typeface="Times New Roman"/>
                <a:cs typeface="Times New Roman"/>
              </a:rPr>
              <a:t>Best case for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delete is at </a:t>
            </a:r>
            <a:r>
              <a:rPr sz="1069" spc="10" dirty="0">
                <a:latin typeface="Times New Roman"/>
                <a:cs typeface="Times New Roman"/>
              </a:rPr>
              <a:t>the end </a:t>
            </a:r>
            <a:r>
              <a:rPr sz="1069" spc="5" dirty="0">
                <a:latin typeface="Times New Roman"/>
                <a:cs typeface="Times New Roman"/>
              </a:rPr>
              <a:t>of the array </a:t>
            </a:r>
            <a:r>
              <a:rPr sz="1069" spc="10" dirty="0">
                <a:latin typeface="Times New Roman"/>
                <a:cs typeface="Times New Roman"/>
              </a:rPr>
              <a:t>where 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no need </a:t>
            </a:r>
            <a:r>
              <a:rPr sz="1069" spc="5" dirty="0">
                <a:latin typeface="Times New Roman"/>
                <a:cs typeface="Times New Roman"/>
              </a:rPr>
              <a:t>to shift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element.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should implement </a:t>
            </a:r>
            <a:r>
              <a:rPr sz="1069" i="1" spc="5" dirty="0">
                <a:latin typeface="Times New Roman"/>
                <a:cs typeface="Times New Roman"/>
              </a:rPr>
              <a:t>push()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pop() </a:t>
            </a:r>
            <a:r>
              <a:rPr sz="1069" spc="5" dirty="0">
                <a:latin typeface="Times New Roman"/>
                <a:cs typeface="Times New Roman"/>
              </a:rPr>
              <a:t>by  inserting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deleting at the </a:t>
            </a:r>
            <a:r>
              <a:rPr sz="1069" spc="10" dirty="0">
                <a:latin typeface="Times New Roman"/>
                <a:cs typeface="Times New Roman"/>
              </a:rPr>
              <a:t>end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280" y="7036027"/>
            <a:ext cx="4852458" cy="226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4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diagram,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left side </a:t>
            </a:r>
            <a:r>
              <a:rPr sz="1069" spc="10" dirty="0">
                <a:latin typeface="Times New Roman"/>
                <a:cs typeface="Times New Roman"/>
              </a:rPr>
              <a:t>we have a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four elements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stack i.e. </a:t>
            </a:r>
            <a:r>
              <a:rPr sz="1069" spc="10" dirty="0">
                <a:latin typeface="Times New Roman"/>
                <a:cs typeface="Times New Roman"/>
              </a:rPr>
              <a:t>1, </a:t>
            </a:r>
            <a:r>
              <a:rPr sz="1069" spc="5" dirty="0">
                <a:latin typeface="Times New Roman"/>
                <a:cs typeface="Times New Roman"/>
              </a:rPr>
              <a:t>7, </a:t>
            </a:r>
            <a:r>
              <a:rPr sz="1069" spc="10" dirty="0">
                <a:latin typeface="Times New Roman"/>
                <a:cs typeface="Times New Roman"/>
              </a:rPr>
              <a:t>5 and </a:t>
            </a:r>
            <a:r>
              <a:rPr sz="1069" spc="5" dirty="0">
                <a:latin typeface="Times New Roman"/>
                <a:cs typeface="Times New Roman"/>
              </a:rPr>
              <a:t>2.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extreme-most </a:t>
            </a:r>
            <a:r>
              <a:rPr sz="1069" spc="5" dirty="0">
                <a:latin typeface="Times New Roman"/>
                <a:cs typeface="Times New Roman"/>
              </a:rPr>
              <a:t>that means that it is inserted  in </a:t>
            </a:r>
            <a:r>
              <a:rPr sz="1069" spc="10" dirty="0">
                <a:latin typeface="Times New Roman"/>
                <a:cs typeface="Times New Roman"/>
              </a:rPr>
              <a:t>the end whereas </a:t>
            </a:r>
            <a:r>
              <a:rPr sz="1069" spc="5" dirty="0">
                <a:latin typeface="Times New Roman"/>
                <a:cs typeface="Times New Roman"/>
              </a:rPr>
              <a:t>7, 5, </a:t>
            </a:r>
            <a:r>
              <a:rPr sz="1069" spc="10" dirty="0">
                <a:latin typeface="Times New Roman"/>
                <a:cs typeface="Times New Roman"/>
              </a:rPr>
              <a:t>and 2 have </a:t>
            </a:r>
            <a:r>
              <a:rPr sz="1069" spc="5" dirty="0">
                <a:latin typeface="Times New Roman"/>
                <a:cs typeface="Times New Roman"/>
              </a:rPr>
              <a:t>been added before. </a:t>
            </a:r>
            <a:r>
              <a:rPr sz="1069" spc="10" dirty="0">
                <a:latin typeface="Times New Roman"/>
                <a:cs typeface="Times New Roman"/>
              </a:rPr>
              <a:t>As 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LIFO </a:t>
            </a:r>
            <a:r>
              <a:rPr sz="1069" spc="5" dirty="0">
                <a:latin typeface="Times New Roman"/>
                <a:cs typeface="Times New Roman"/>
              </a:rPr>
              <a:t>structure so  the </a:t>
            </a:r>
            <a:r>
              <a:rPr sz="1069" spc="10" dirty="0">
                <a:latin typeface="Times New Roman"/>
                <a:cs typeface="Times New Roman"/>
              </a:rPr>
              <a:t>element 1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popped </a:t>
            </a:r>
            <a:r>
              <a:rPr sz="1069" dirty="0">
                <a:latin typeface="Times New Roman"/>
                <a:cs typeface="Times New Roman"/>
              </a:rPr>
              <a:t>first.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side </a:t>
            </a:r>
            <a:r>
              <a:rPr sz="1069" spc="10" dirty="0">
                <a:latin typeface="Times New Roman"/>
                <a:cs typeface="Times New Roman"/>
              </a:rPr>
              <a:t>we have an </a:t>
            </a:r>
            <a:r>
              <a:rPr sz="1069" spc="5" dirty="0">
                <a:latin typeface="Times New Roman"/>
                <a:cs typeface="Times New Roman"/>
              </a:rPr>
              <a:t>array with  positions 0, 1, 2, </a:t>
            </a:r>
            <a:r>
              <a:rPr sz="1069" spc="10" dirty="0">
                <a:latin typeface="Times New Roman"/>
                <a:cs typeface="Times New Roman"/>
              </a:rPr>
              <a:t>3 and so </a:t>
            </a:r>
            <a:r>
              <a:rPr sz="1069" spc="5" dirty="0">
                <a:latin typeface="Times New Roman"/>
                <a:cs typeface="Times New Roman"/>
              </a:rPr>
              <a:t>on.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inserted the numbers </a:t>
            </a:r>
            <a:r>
              <a:rPr sz="1069" spc="5" dirty="0">
                <a:latin typeface="Times New Roman"/>
                <a:cs typeface="Times New Roman"/>
              </a:rPr>
              <a:t>2, 5, </a:t>
            </a:r>
            <a:r>
              <a:rPr sz="1069" spc="10" dirty="0">
                <a:latin typeface="Times New Roman"/>
                <a:cs typeface="Times New Roman"/>
              </a:rPr>
              <a:t>7 and </a:t>
            </a:r>
            <a:r>
              <a:rPr sz="1069" spc="5" dirty="0">
                <a:latin typeface="Times New Roman"/>
                <a:cs typeface="Times New Roman"/>
              </a:rPr>
              <a:t>1.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 </a:t>
            </a:r>
            <a:r>
              <a:rPr sz="1069" spc="5" dirty="0">
                <a:latin typeface="Times New Roman"/>
                <a:cs typeface="Times New Roman"/>
              </a:rPr>
              <a:t>decided </a:t>
            </a:r>
            <a:r>
              <a:rPr sz="1069" spc="10" dirty="0">
                <a:latin typeface="Times New Roman"/>
                <a:cs typeface="Times New Roman"/>
              </a:rPr>
              <a:t>that the elements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inserted </a:t>
            </a:r>
            <a:r>
              <a:rPr sz="1069" spc="5" dirty="0">
                <a:latin typeface="Times New Roman"/>
                <a:cs typeface="Times New Roman"/>
              </a:rPr>
              <a:t>at the </a:t>
            </a:r>
            <a:r>
              <a:rPr sz="1069" spc="10" dirty="0">
                <a:latin typeface="Times New Roman"/>
                <a:cs typeface="Times New Roman"/>
              </a:rPr>
              <a:t>end </a:t>
            </a:r>
            <a:r>
              <a:rPr sz="1069" spc="5" dirty="0">
                <a:latin typeface="Times New Roman"/>
                <a:cs typeface="Times New Roman"/>
              </a:rPr>
              <a:t>of the array. Therefore </a:t>
            </a:r>
            <a:r>
              <a:rPr sz="1069" spc="10" dirty="0">
                <a:latin typeface="Times New Roman"/>
                <a:cs typeface="Times New Roman"/>
              </a:rPr>
              <a:t>the  most recent element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at position 3.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top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index representing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position of the most recent element.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will discuss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implementation </a:t>
            </a:r>
            <a:r>
              <a:rPr sz="1069" spc="5" dirty="0">
                <a:latin typeface="Times New Roman"/>
                <a:cs typeface="Times New Roman"/>
              </a:rPr>
              <a:t>in  detail </a:t>
            </a:r>
            <a:r>
              <a:rPr sz="1069" spc="10" dirty="0">
                <a:latin typeface="Times New Roman"/>
                <a:cs typeface="Times New Roman"/>
              </a:rPr>
              <a:t>using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choose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5" dirty="0">
                <a:latin typeface="Times New Roman"/>
                <a:cs typeface="Times New Roman"/>
              </a:rPr>
              <a:t>size for the array. It is possible that the array </a:t>
            </a:r>
            <a:r>
              <a:rPr sz="1069" spc="10" dirty="0">
                <a:latin typeface="Times New Roman"/>
                <a:cs typeface="Times New Roman"/>
              </a:rPr>
              <a:t>may  </a:t>
            </a:r>
            <a:r>
              <a:rPr sz="1069" spc="5" dirty="0">
                <a:latin typeface="Times New Roman"/>
                <a:cs typeface="Times New Roman"/>
              </a:rPr>
              <a:t>‘fill-up’ if </a:t>
            </a:r>
            <a:r>
              <a:rPr sz="1069" spc="10" dirty="0">
                <a:latin typeface="Times New Roman"/>
                <a:cs typeface="Times New Roman"/>
              </a:rPr>
              <a:t>we push enough elements.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elements cannot be </a:t>
            </a:r>
            <a:r>
              <a:rPr sz="1069" spc="5" dirty="0">
                <a:latin typeface="Times New Roman"/>
                <a:cs typeface="Times New Roman"/>
              </a:rPr>
              <a:t>pushed. </a:t>
            </a:r>
            <a:r>
              <a:rPr sz="1069" spc="10" dirty="0">
                <a:latin typeface="Times New Roman"/>
                <a:cs typeface="Times New Roman"/>
              </a:rPr>
              <a:t>Now  what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the user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stack do? </a:t>
            </a:r>
            <a:r>
              <a:rPr sz="1069" spc="5" dirty="0">
                <a:latin typeface="Times New Roman"/>
                <a:cs typeface="Times New Roman"/>
              </a:rPr>
              <a:t>Internally,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implemented the </a:t>
            </a:r>
            <a:r>
              <a:rPr sz="1069" spc="5" dirty="0">
                <a:latin typeface="Times New Roman"/>
                <a:cs typeface="Times New Roman"/>
              </a:rPr>
              <a:t>stack  using </a:t>
            </a:r>
            <a:r>
              <a:rPr sz="1069" spc="10" dirty="0">
                <a:latin typeface="Times New Roman"/>
                <a:cs typeface="Times New Roman"/>
              </a:rPr>
              <a:t>array which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dirty="0">
                <a:latin typeface="Times New Roman"/>
                <a:cs typeface="Times New Roman"/>
              </a:rPr>
              <a:t>full.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avoid this, </a:t>
            </a:r>
            <a:r>
              <a:rPr sz="1069" spc="10" dirty="0">
                <a:latin typeface="Times New Roman"/>
                <a:cs typeface="Times New Roman"/>
              </a:rPr>
              <a:t>we write </a:t>
            </a:r>
            <a:r>
              <a:rPr sz="1069" i="1" spc="5" dirty="0">
                <a:latin typeface="Times New Roman"/>
                <a:cs typeface="Times New Roman"/>
              </a:rPr>
              <a:t>isFull()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will  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return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1720" y="5700817"/>
            <a:ext cx="435856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01720" y="5963814"/>
            <a:ext cx="435856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901719" y="5327438"/>
            <a:ext cx="0" cy="1369307"/>
          </a:xfrm>
          <a:custGeom>
            <a:avLst/>
            <a:gdLst/>
            <a:ahLst/>
            <a:cxnLst/>
            <a:rect l="l" t="t" r="r" b="b"/>
            <a:pathLst>
              <a:path h="1408429">
                <a:moveTo>
                  <a:pt x="0" y="0"/>
                </a:moveTo>
                <a:lnTo>
                  <a:pt x="0" y="140817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337329" y="5327438"/>
            <a:ext cx="0" cy="1369307"/>
          </a:xfrm>
          <a:custGeom>
            <a:avLst/>
            <a:gdLst/>
            <a:ahLst/>
            <a:cxnLst/>
            <a:rect l="l" t="t" r="r" b="b"/>
            <a:pathLst>
              <a:path h="1408429">
                <a:moveTo>
                  <a:pt x="0" y="0"/>
                </a:moveTo>
                <a:lnTo>
                  <a:pt x="0" y="140817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901720" y="6696498"/>
            <a:ext cx="435856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901720" y="6446838"/>
            <a:ext cx="435856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462651" y="5749465"/>
            <a:ext cx="18088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top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48355" y="5790460"/>
            <a:ext cx="253735" cy="69762"/>
          </a:xfrm>
          <a:custGeom>
            <a:avLst/>
            <a:gdLst/>
            <a:ahLst/>
            <a:cxnLst/>
            <a:rect l="l" t="t" r="r" b="b"/>
            <a:pathLst>
              <a:path w="260985" h="71754">
                <a:moveTo>
                  <a:pt x="188975" y="0"/>
                </a:moveTo>
                <a:lnTo>
                  <a:pt x="188975" y="71627"/>
                </a:lnTo>
                <a:lnTo>
                  <a:pt x="251459" y="40386"/>
                </a:lnTo>
                <a:lnTo>
                  <a:pt x="201168" y="40386"/>
                </a:lnTo>
                <a:lnTo>
                  <a:pt x="204216" y="38862"/>
                </a:lnTo>
                <a:lnTo>
                  <a:pt x="205739" y="35813"/>
                </a:lnTo>
                <a:lnTo>
                  <a:pt x="204216" y="32765"/>
                </a:lnTo>
                <a:lnTo>
                  <a:pt x="201168" y="31241"/>
                </a:lnTo>
                <a:lnTo>
                  <a:pt x="251459" y="31241"/>
                </a:lnTo>
                <a:lnTo>
                  <a:pt x="188975" y="0"/>
                </a:lnTo>
                <a:close/>
              </a:path>
              <a:path w="260985" h="71754">
                <a:moveTo>
                  <a:pt x="188975" y="31241"/>
                </a:moveTo>
                <a:lnTo>
                  <a:pt x="4572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2"/>
                </a:lnTo>
                <a:lnTo>
                  <a:pt x="4572" y="40386"/>
                </a:lnTo>
                <a:lnTo>
                  <a:pt x="188975" y="40386"/>
                </a:lnTo>
                <a:lnTo>
                  <a:pt x="188975" y="31241"/>
                </a:lnTo>
                <a:close/>
              </a:path>
              <a:path w="260985" h="71754">
                <a:moveTo>
                  <a:pt x="251459" y="31241"/>
                </a:moveTo>
                <a:lnTo>
                  <a:pt x="201168" y="31241"/>
                </a:lnTo>
                <a:lnTo>
                  <a:pt x="204216" y="32765"/>
                </a:lnTo>
                <a:lnTo>
                  <a:pt x="205739" y="35813"/>
                </a:lnTo>
                <a:lnTo>
                  <a:pt x="204216" y="38862"/>
                </a:lnTo>
                <a:lnTo>
                  <a:pt x="201168" y="40386"/>
                </a:lnTo>
                <a:lnTo>
                  <a:pt x="251459" y="40386"/>
                </a:lnTo>
                <a:lnTo>
                  <a:pt x="260604" y="35813"/>
                </a:lnTo>
                <a:lnTo>
                  <a:pt x="251459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097547" y="6521414"/>
            <a:ext cx="8581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01720" y="6198658"/>
            <a:ext cx="435856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104954" y="6271754"/>
            <a:ext cx="8581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98288" y="6038390"/>
            <a:ext cx="8581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8288" y="5774654"/>
            <a:ext cx="8581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19587" y="5825278"/>
            <a:ext cx="559329" cy="311150"/>
          </a:xfrm>
          <a:custGeom>
            <a:avLst/>
            <a:gdLst/>
            <a:ahLst/>
            <a:cxnLst/>
            <a:rect l="l" t="t" r="r" b="b"/>
            <a:pathLst>
              <a:path w="575310" h="320039">
                <a:moveTo>
                  <a:pt x="431292" y="0"/>
                </a:moveTo>
                <a:lnTo>
                  <a:pt x="431292" y="80010"/>
                </a:lnTo>
                <a:lnTo>
                  <a:pt x="0" y="80010"/>
                </a:lnTo>
                <a:lnTo>
                  <a:pt x="0" y="240030"/>
                </a:lnTo>
                <a:lnTo>
                  <a:pt x="431292" y="240030"/>
                </a:lnTo>
                <a:lnTo>
                  <a:pt x="431292" y="320039"/>
                </a:lnTo>
                <a:lnTo>
                  <a:pt x="575309" y="160020"/>
                </a:lnTo>
                <a:lnTo>
                  <a:pt x="43129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346431" y="5732760"/>
          <a:ext cx="2689842" cy="44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5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1430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3492535" y="6247306"/>
            <a:ext cx="8581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59251" y="6247306"/>
            <a:ext cx="8581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06016" y="6247306"/>
            <a:ext cx="8581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39295" y="6247306"/>
            <a:ext cx="8581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79387" y="6247306"/>
            <a:ext cx="8581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45900" y="6557714"/>
            <a:ext cx="37165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0" dirty="0">
                <a:latin typeface="Times New Roman"/>
                <a:cs typeface="Times New Roman"/>
              </a:rPr>
              <a:t>top </a:t>
            </a:r>
            <a:r>
              <a:rPr sz="924" spc="19" dirty="0">
                <a:latin typeface="Times New Roman"/>
                <a:cs typeface="Times New Roman"/>
              </a:rPr>
              <a:t>=</a:t>
            </a:r>
            <a:r>
              <a:rPr sz="924" spc="-83" dirty="0">
                <a:latin typeface="Times New Roman"/>
                <a:cs typeface="Times New Roman"/>
              </a:rPr>
              <a:t> </a:t>
            </a:r>
            <a:r>
              <a:rPr sz="924" spc="1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50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4955767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43" y="868857"/>
            <a:ext cx="4853076" cy="8630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a boolean value. </a:t>
            </a:r>
            <a:r>
              <a:rPr sz="1069" spc="5" dirty="0">
                <a:latin typeface="Times New Roman"/>
                <a:cs typeface="Times New Roman"/>
              </a:rPr>
              <a:t>If this </a:t>
            </a:r>
            <a:r>
              <a:rPr sz="1069" spc="10" dirty="0">
                <a:latin typeface="Times New Roman"/>
                <a:cs typeface="Times New Roman"/>
              </a:rPr>
              <a:t>method returns </a:t>
            </a:r>
            <a:r>
              <a:rPr sz="1069" spc="5" dirty="0">
                <a:latin typeface="Times New Roman"/>
                <a:cs typeface="Times New Roman"/>
              </a:rPr>
              <a:t>true, it </a:t>
            </a:r>
            <a:r>
              <a:rPr sz="1069" spc="10" dirty="0">
                <a:latin typeface="Times New Roman"/>
                <a:cs typeface="Times New Roman"/>
              </a:rPr>
              <a:t>means that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(array)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full and  no more elements can be </a:t>
            </a:r>
            <a:r>
              <a:rPr sz="1069" spc="5" dirty="0">
                <a:latin typeface="Times New Roman"/>
                <a:cs typeface="Times New Roman"/>
              </a:rPr>
              <a:t>inserted. </a:t>
            </a:r>
            <a:r>
              <a:rPr sz="1069" spc="10" dirty="0">
                <a:latin typeface="Times New Roman"/>
                <a:cs typeface="Times New Roman"/>
              </a:rPr>
              <a:t>Therefore </a:t>
            </a:r>
            <a:r>
              <a:rPr sz="1069" spc="5" dirty="0">
                <a:latin typeface="Times New Roman"/>
                <a:cs typeface="Times New Roman"/>
              </a:rPr>
              <a:t>before </a:t>
            </a:r>
            <a:r>
              <a:rPr sz="1069" spc="10" dirty="0">
                <a:latin typeface="Times New Roman"/>
                <a:cs typeface="Times New Roman"/>
              </a:rPr>
              <a:t>calling the </a:t>
            </a:r>
            <a:r>
              <a:rPr sz="1069" i="1" spc="5" dirty="0">
                <a:latin typeface="Times New Roman"/>
                <a:cs typeface="Times New Roman"/>
              </a:rPr>
              <a:t>push(x)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 user  should call </a:t>
            </a:r>
            <a:r>
              <a:rPr sz="1069" i="1" spc="5" dirty="0">
                <a:latin typeface="Times New Roman"/>
                <a:cs typeface="Times New Roman"/>
              </a:rPr>
              <a:t>isFull() </a:t>
            </a:r>
            <a:r>
              <a:rPr sz="1069" spc="5" dirty="0">
                <a:latin typeface="Times New Roman"/>
                <a:cs typeface="Times New Roman"/>
              </a:rPr>
              <a:t>method. If </a:t>
            </a:r>
            <a:r>
              <a:rPr sz="1069" i="1" spc="5" dirty="0">
                <a:latin typeface="Times New Roman"/>
                <a:cs typeface="Times New Roman"/>
              </a:rPr>
              <a:t>isFull() </a:t>
            </a:r>
            <a:r>
              <a:rPr sz="1069" spc="5" dirty="0">
                <a:latin typeface="Times New Roman"/>
                <a:cs typeface="Times New Roman"/>
              </a:rPr>
              <a:t>returns false, 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depict that stack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full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an element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inserted. This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become the part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stack  </a:t>
            </a:r>
            <a:r>
              <a:rPr sz="1069" spc="5" dirty="0">
                <a:latin typeface="Times New Roman"/>
                <a:cs typeface="Times New Roman"/>
              </a:rPr>
              <a:t>interface. </a:t>
            </a:r>
            <a:r>
              <a:rPr sz="1069" spc="10" dirty="0">
                <a:latin typeface="Times New Roman"/>
                <a:cs typeface="Times New Roman"/>
              </a:rPr>
              <a:t>So we have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in our interface i.e. </a:t>
            </a:r>
            <a:r>
              <a:rPr sz="1069" i="1" spc="10" dirty="0">
                <a:latin typeface="Times New Roman"/>
                <a:cs typeface="Times New Roman"/>
              </a:rPr>
              <a:t>isEmpty()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isFull()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discuss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actual </a:t>
            </a:r>
            <a:r>
              <a:rPr sz="1069" spc="15" dirty="0">
                <a:latin typeface="Times New Roman"/>
                <a:cs typeface="Times New Roman"/>
              </a:rPr>
              <a:t>C++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these operations. </a:t>
            </a:r>
            <a:r>
              <a:rPr sz="1069" spc="10" dirty="0">
                <a:latin typeface="Times New Roman"/>
                <a:cs typeface="Times New Roman"/>
              </a:rPr>
              <a:t>These methods </a:t>
            </a:r>
            <a:r>
              <a:rPr sz="1069" spc="5" dirty="0">
                <a:latin typeface="Times New Roman"/>
                <a:cs typeface="Times New Roman"/>
              </a:rPr>
              <a:t>are part  of stack class or stack factory.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an array named </a:t>
            </a:r>
            <a:r>
              <a:rPr sz="1069" i="1" spc="15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i="1" spc="5" dirty="0">
                <a:latin typeface="Times New Roman"/>
                <a:cs typeface="Times New Roman"/>
              </a:rPr>
              <a:t>current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index. 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pop()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262990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int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pop()</a:t>
            </a:r>
            <a:endParaRPr sz="1069">
              <a:latin typeface="Times New Roman"/>
              <a:cs typeface="Times New Roman"/>
            </a:endParaRPr>
          </a:p>
          <a:p>
            <a:pPr marL="262990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02510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A[current--];</a:t>
            </a:r>
            <a:endParaRPr sz="1069">
              <a:latin typeface="Times New Roman"/>
              <a:cs typeface="Times New Roman"/>
            </a:endParaRPr>
          </a:p>
          <a:p>
            <a:pPr marL="262990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method,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recent element is returned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the caller, reducing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 by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1.</a:t>
            </a:r>
            <a:endParaRPr sz="1069">
              <a:latin typeface="Times New Roman"/>
              <a:cs typeface="Times New Roman"/>
            </a:endParaRPr>
          </a:p>
          <a:p>
            <a:pPr marL="262990" marR="3249096" indent="-251260">
              <a:lnSpc>
                <a:spcPts val="2528"/>
              </a:lnSpc>
              <a:spcBef>
                <a:spcPts val="247"/>
              </a:spcBef>
            </a:pP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push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is:  </a:t>
            </a:r>
            <a:r>
              <a:rPr sz="1069" spc="10" dirty="0">
                <a:latin typeface="Times New Roman"/>
                <a:cs typeface="Times New Roman"/>
              </a:rPr>
              <a:t>void push(int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x)</a:t>
            </a:r>
            <a:endParaRPr sz="1069">
              <a:latin typeface="Times New Roman"/>
              <a:cs typeface="Times New Roman"/>
            </a:endParaRPr>
          </a:p>
          <a:p>
            <a:pPr marL="262990">
              <a:lnSpc>
                <a:spcPts val="958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02510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A[++current]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x;</a:t>
            </a:r>
            <a:endParaRPr sz="1069">
              <a:latin typeface="Times New Roman"/>
              <a:cs typeface="Times New Roman"/>
            </a:endParaRPr>
          </a:p>
          <a:p>
            <a:pPr marL="262990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i="1" spc="10" dirty="0">
                <a:latin typeface="Times New Roman"/>
                <a:cs typeface="Times New Roman"/>
              </a:rPr>
              <a:t>++current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add one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current </a:t>
            </a:r>
            <a:r>
              <a:rPr sz="1069" spc="10" dirty="0">
                <a:latin typeface="Times New Roman"/>
                <a:cs typeface="Times New Roman"/>
              </a:rPr>
              <a:t>and then use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That also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should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inserted at </a:t>
            </a:r>
            <a:r>
              <a:rPr sz="1069" i="1" spc="5" dirty="0">
                <a:latin typeface="Times New Roman"/>
                <a:cs typeface="Times New Roman"/>
              </a:rPr>
              <a:t>current </a:t>
            </a:r>
            <a:r>
              <a:rPr sz="1069" spc="10" dirty="0">
                <a:latin typeface="Times New Roman"/>
                <a:cs typeface="Times New Roman"/>
              </a:rPr>
              <a:t>plus one </a:t>
            </a:r>
            <a:r>
              <a:rPr sz="1069" spc="5" dirty="0">
                <a:latin typeface="Times New Roman"/>
                <a:cs typeface="Times New Roman"/>
              </a:rPr>
              <a:t>position. </a:t>
            </a:r>
            <a:r>
              <a:rPr sz="1069" spc="10" dirty="0">
                <a:latin typeface="Times New Roman"/>
                <a:cs typeface="Times New Roman"/>
              </a:rPr>
              <a:t>Here 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 </a:t>
            </a:r>
            <a:r>
              <a:rPr sz="1069" spc="5" dirty="0">
                <a:latin typeface="Times New Roman"/>
                <a:cs typeface="Times New Roman"/>
              </a:rPr>
              <a:t>testing that this </a:t>
            </a:r>
            <a:r>
              <a:rPr sz="1069" i="1" spc="10" dirty="0">
                <a:latin typeface="Times New Roman"/>
                <a:cs typeface="Times New Roman"/>
              </a:rPr>
              <a:t>current </a:t>
            </a:r>
            <a:r>
              <a:rPr sz="1069" spc="10" dirty="0">
                <a:latin typeface="Times New Roman"/>
                <a:cs typeface="Times New Roman"/>
              </a:rPr>
              <a:t>index has increased from the </a:t>
            </a:r>
            <a:r>
              <a:rPr sz="1069" spc="5" dirty="0">
                <a:latin typeface="Times New Roman"/>
                <a:cs typeface="Times New Roman"/>
              </a:rPr>
              <a:t>array size </a:t>
            </a:r>
            <a:r>
              <a:rPr sz="1069" spc="10" dirty="0">
                <a:latin typeface="Times New Roman"/>
                <a:cs typeface="Times New Roman"/>
              </a:rPr>
              <a:t>or not. As discussed  earlier that </a:t>
            </a:r>
            <a:r>
              <a:rPr sz="1069" spc="5" dirty="0">
                <a:latin typeface="Times New Roman"/>
                <a:cs typeface="Times New Roman"/>
              </a:rPr>
              <a:t>before using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push </a:t>
            </a:r>
            <a:r>
              <a:rPr sz="1069" spc="10" dirty="0">
                <a:latin typeface="Times New Roman"/>
                <a:cs typeface="Times New Roman"/>
              </a:rPr>
              <a:t>method, the user must call </a:t>
            </a:r>
            <a:r>
              <a:rPr sz="1069" i="1" spc="5" dirty="0">
                <a:latin typeface="Times New Roman"/>
                <a:cs typeface="Times New Roman"/>
              </a:rPr>
              <a:t>isFull() </a:t>
            </a:r>
            <a:r>
              <a:rPr sz="1069" spc="10" dirty="0">
                <a:latin typeface="Times New Roman"/>
                <a:cs typeface="Times New Roman"/>
              </a:rPr>
              <a:t>method.  </a:t>
            </a:r>
            <a:r>
              <a:rPr sz="1069" spc="5" dirty="0">
                <a:latin typeface="Times New Roman"/>
                <a:cs typeface="Times New Roman"/>
              </a:rPr>
              <a:t>Similarly it is the responsibility of the user to 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isEmpty() </a:t>
            </a:r>
            <a:r>
              <a:rPr sz="1069" spc="10" dirty="0">
                <a:latin typeface="Times New Roman"/>
                <a:cs typeface="Times New Roman"/>
              </a:rPr>
              <a:t>method before </a:t>
            </a:r>
            <a:r>
              <a:rPr sz="1069" spc="5" dirty="0">
                <a:latin typeface="Times New Roman"/>
                <a:cs typeface="Times New Roman"/>
              </a:rPr>
              <a:t>calling  the </a:t>
            </a:r>
            <a:r>
              <a:rPr sz="1069" i="1" spc="10" dirty="0">
                <a:latin typeface="Times New Roman"/>
                <a:cs typeface="Times New Roman"/>
              </a:rPr>
              <a:t>pop </a:t>
            </a:r>
            <a:r>
              <a:rPr sz="1069" spc="10" dirty="0">
                <a:latin typeface="Times New Roman"/>
                <a:cs typeface="Times New Roman"/>
              </a:rPr>
              <a:t>method. </a:t>
            </a:r>
            <a:r>
              <a:rPr sz="1069" spc="5" dirty="0">
                <a:latin typeface="Times New Roman"/>
                <a:cs typeface="Times New Roman"/>
              </a:rPr>
              <a:t>Therefore there 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i="1" spc="10" dirty="0">
                <a:latin typeface="Times New Roman"/>
                <a:cs typeface="Times New Roman"/>
              </a:rPr>
              <a:t>push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pop</a:t>
            </a:r>
            <a:r>
              <a:rPr sz="1069" i="1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method.</a:t>
            </a:r>
            <a:endParaRPr sz="1069">
              <a:latin typeface="Times New Roman"/>
              <a:cs typeface="Times New Roman"/>
            </a:endParaRPr>
          </a:p>
          <a:p>
            <a:pPr marL="262990" marR="3035495" indent="-251260">
              <a:lnSpc>
                <a:spcPct val="196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i="1" spc="5" dirty="0">
                <a:latin typeface="Times New Roman"/>
                <a:cs typeface="Times New Roman"/>
              </a:rPr>
              <a:t>top()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is:  int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top()</a:t>
            </a:r>
            <a:endParaRPr sz="1069">
              <a:latin typeface="Times New Roman"/>
              <a:cs typeface="Times New Roman"/>
            </a:endParaRPr>
          </a:p>
          <a:p>
            <a:pPr marL="262990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02510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A[current];</a:t>
            </a:r>
            <a:endParaRPr sz="1069">
              <a:latin typeface="Times New Roman"/>
              <a:cs typeface="Times New Roman"/>
            </a:endParaRPr>
          </a:p>
          <a:p>
            <a:pPr marL="262990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This method returns the element at the current position.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not changing the 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current </a:t>
            </a:r>
            <a:r>
              <a:rPr sz="1069" spc="5" dirty="0">
                <a:latin typeface="Times New Roman"/>
                <a:cs typeface="Times New Roman"/>
              </a:rPr>
              <a:t>here.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simply want to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top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262990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int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isEmpty()</a:t>
            </a:r>
            <a:endParaRPr sz="1069">
              <a:latin typeface="Times New Roman"/>
              <a:cs typeface="Times New Roman"/>
            </a:endParaRPr>
          </a:p>
          <a:p>
            <a:pPr marL="262990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02510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return </a:t>
            </a:r>
            <a:r>
              <a:rPr sz="1069" spc="5" dirty="0">
                <a:latin typeface="Times New Roman"/>
                <a:cs typeface="Times New Roman"/>
              </a:rPr>
              <a:t>( </a:t>
            </a:r>
            <a:r>
              <a:rPr sz="1069" spc="10" dirty="0">
                <a:latin typeface="Times New Roman"/>
                <a:cs typeface="Times New Roman"/>
              </a:rPr>
              <a:t>current </a:t>
            </a:r>
            <a:r>
              <a:rPr sz="1069" spc="15" dirty="0">
                <a:latin typeface="Times New Roman"/>
                <a:cs typeface="Times New Roman"/>
              </a:rPr>
              <a:t>== </a:t>
            </a:r>
            <a:r>
              <a:rPr sz="1069" spc="10" dirty="0">
                <a:latin typeface="Times New Roman"/>
                <a:cs typeface="Times New Roman"/>
              </a:rPr>
              <a:t>-1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262990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This method also tests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current </a:t>
            </a:r>
            <a:r>
              <a:rPr sz="1069" spc="10" dirty="0">
                <a:latin typeface="Times New Roman"/>
                <a:cs typeface="Times New Roman"/>
              </a:rPr>
              <a:t>whether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equal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-1 or not. Initially  </a:t>
            </a:r>
            <a:r>
              <a:rPr sz="1069" spc="10" dirty="0">
                <a:latin typeface="Times New Roman"/>
                <a:cs typeface="Times New Roman"/>
              </a:rPr>
              <a:t>when the </a:t>
            </a:r>
            <a:r>
              <a:rPr sz="1069" spc="5" dirty="0">
                <a:latin typeface="Times New Roman"/>
                <a:cs typeface="Times New Roman"/>
              </a:rPr>
              <a:t>stack is created, the value of </a:t>
            </a:r>
            <a:r>
              <a:rPr sz="1069" i="1" spc="5" dirty="0">
                <a:latin typeface="Times New Roman"/>
                <a:cs typeface="Times New Roman"/>
              </a:rPr>
              <a:t>current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-1.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user calls the  </a:t>
            </a:r>
            <a:r>
              <a:rPr sz="1069" i="1" spc="10" dirty="0">
                <a:latin typeface="Times New Roman"/>
                <a:cs typeface="Times New Roman"/>
              </a:rPr>
              <a:t>isEmpty()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before pushing </a:t>
            </a:r>
            <a:r>
              <a:rPr sz="1069" spc="10" dirty="0">
                <a:latin typeface="Times New Roman"/>
                <a:cs typeface="Times New Roman"/>
              </a:rPr>
              <a:t>any element,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return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true.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51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5495369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446706"/>
            <a:ext cx="4853076" cy="408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990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int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isFull()</a:t>
            </a:r>
            <a:endParaRPr sz="1069">
              <a:latin typeface="Times New Roman"/>
              <a:cs typeface="Times New Roman"/>
            </a:endParaRPr>
          </a:p>
          <a:p>
            <a:pPr marL="262990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R="2550878" algn="ctr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return </a:t>
            </a:r>
            <a:r>
              <a:rPr sz="1069" spc="5" dirty="0">
                <a:latin typeface="Times New Roman"/>
                <a:cs typeface="Times New Roman"/>
              </a:rPr>
              <a:t>( </a:t>
            </a:r>
            <a:r>
              <a:rPr sz="1069" spc="10" dirty="0">
                <a:latin typeface="Times New Roman"/>
                <a:cs typeface="Times New Roman"/>
              </a:rPr>
              <a:t>current </a:t>
            </a:r>
            <a:r>
              <a:rPr sz="1069" spc="15" dirty="0">
                <a:latin typeface="Times New Roman"/>
                <a:cs typeface="Times New Roman"/>
              </a:rPr>
              <a:t>==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size-1);</a:t>
            </a:r>
            <a:endParaRPr sz="1069">
              <a:latin typeface="Times New Roman"/>
              <a:cs typeface="Times New Roman"/>
            </a:endParaRPr>
          </a:p>
          <a:p>
            <a:pPr marL="262990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This method checks that the </a:t>
            </a:r>
            <a:r>
              <a:rPr sz="1069" spc="10" dirty="0">
                <a:latin typeface="Times New Roman"/>
                <a:cs typeface="Times New Roman"/>
              </a:rPr>
              <a:t>stack </a:t>
            </a:r>
            <a:r>
              <a:rPr sz="1069" spc="5" dirty="0">
                <a:latin typeface="Times New Roman"/>
                <a:cs typeface="Times New Roman"/>
              </a:rPr>
              <a:t>is full or not.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shows the size of </a:t>
            </a:r>
            <a:r>
              <a:rPr sz="1069" spc="5" dirty="0">
                <a:latin typeface="Times New Roman"/>
                <a:cs typeface="Times New Roman"/>
              </a:rPr>
              <a:t>the  array. 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current </a:t>
            </a:r>
            <a:r>
              <a:rPr sz="1069" spc="5" dirty="0">
                <a:latin typeface="Times New Roman"/>
                <a:cs typeface="Times New Roman"/>
              </a:rPr>
              <a:t>is equal to the </a:t>
            </a:r>
            <a:r>
              <a:rPr sz="1069" i="1" spc="5" dirty="0">
                <a:latin typeface="Times New Roman"/>
                <a:cs typeface="Times New Roman"/>
              </a:rPr>
              <a:t>size </a:t>
            </a:r>
            <a:r>
              <a:rPr sz="1069" spc="5" dirty="0">
                <a:latin typeface="Times New Roman"/>
                <a:cs typeface="Times New Roman"/>
              </a:rPr>
              <a:t>minus one, it means that the </a:t>
            </a:r>
            <a:r>
              <a:rPr sz="1069" spc="10" dirty="0">
                <a:latin typeface="Times New Roman"/>
                <a:cs typeface="Times New Roman"/>
              </a:rPr>
              <a:t>stack </a:t>
            </a:r>
            <a:r>
              <a:rPr sz="1069" spc="5" dirty="0">
                <a:latin typeface="Times New Roman"/>
                <a:cs typeface="Times New Roman"/>
              </a:rPr>
              <a:t>is full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cannot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determined the </a:t>
            </a:r>
            <a:r>
              <a:rPr sz="1069" spc="5" dirty="0">
                <a:latin typeface="Times New Roman"/>
                <a:cs typeface="Times New Roman"/>
              </a:rPr>
              <a:t>cost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benefit of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structures.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see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how much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these methods </a:t>
            </a:r>
            <a:r>
              <a:rPr sz="1069" spc="5" dirty="0">
                <a:latin typeface="Times New Roman"/>
                <a:cs typeface="Times New Roman"/>
              </a:rPr>
              <a:t>take.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quick </a:t>
            </a:r>
            <a:r>
              <a:rPr sz="1069" spc="10" dirty="0">
                <a:latin typeface="Times New Roman"/>
                <a:cs typeface="Times New Roman"/>
              </a:rPr>
              <a:t>examination </a:t>
            </a:r>
            <a:r>
              <a:rPr sz="1069" spc="15" dirty="0">
                <a:latin typeface="Times New Roman"/>
                <a:cs typeface="Times New Roman"/>
              </a:rPr>
              <a:t>shows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five  </a:t>
            </a:r>
            <a:r>
              <a:rPr sz="1069" spc="5" dirty="0">
                <a:latin typeface="Times New Roman"/>
                <a:cs typeface="Times New Roman"/>
              </a:rPr>
              <a:t>operations take </a:t>
            </a:r>
            <a:r>
              <a:rPr sz="1069" spc="10" dirty="0">
                <a:latin typeface="Times New Roman"/>
                <a:cs typeface="Times New Roman"/>
              </a:rPr>
              <a:t>constant </a:t>
            </a:r>
            <a:r>
              <a:rPr sz="1069" spc="5" dirty="0">
                <a:latin typeface="Times New Roman"/>
                <a:cs typeface="Times New Roman"/>
              </a:rPr>
              <a:t>time. 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list,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method takes </a:t>
            </a:r>
            <a:r>
              <a:rPr sz="1069" spc="5" dirty="0">
                <a:latin typeface="Times New Roman"/>
                <a:cs typeface="Times New Roman"/>
              </a:rPr>
              <a:t>too </a:t>
            </a:r>
            <a:r>
              <a:rPr sz="1069" spc="15" dirty="0">
                <a:latin typeface="Times New Roman"/>
                <a:cs typeface="Times New Roman"/>
              </a:rPr>
              <a:t>much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it  has to traverse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Whereas the </a:t>
            </a:r>
            <a:r>
              <a:rPr sz="1069" i="1" spc="10" dirty="0">
                <a:latin typeface="Times New Roman"/>
                <a:cs typeface="Times New Roman"/>
              </a:rPr>
              <a:t>add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are relatively quick. </a:t>
            </a:r>
            <a:r>
              <a:rPr sz="1069" spc="10" dirty="0">
                <a:latin typeface="Times New Roman"/>
                <a:cs typeface="Times New Roman"/>
              </a:rPr>
              <a:t>The  methods of stack are very simple.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complexity involved.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element 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one side </a:t>
            </a:r>
            <a:r>
              <a:rPr sz="1069" spc="5" dirty="0">
                <a:latin typeface="Times New Roman"/>
                <a:cs typeface="Times New Roman"/>
              </a:rPr>
              <a:t>and also </a:t>
            </a:r>
            <a:r>
              <a:rPr sz="1069" spc="10" dirty="0">
                <a:latin typeface="Times New Roman"/>
                <a:cs typeface="Times New Roman"/>
              </a:rPr>
              <a:t>remove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that side not in the middle or some </a:t>
            </a:r>
            <a:r>
              <a:rPr sz="1069" spc="5" dirty="0">
                <a:latin typeface="Times New Roman"/>
                <a:cs typeface="Times New Roman"/>
              </a:rPr>
              <a:t>other place.  Therefore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not </a:t>
            </a:r>
            <a:r>
              <a:rPr sz="1069" spc="5" dirty="0">
                <a:latin typeface="Times New Roman"/>
                <a:cs typeface="Times New Roman"/>
              </a:rPr>
              <a:t>to carry out </a:t>
            </a:r>
            <a:r>
              <a:rPr sz="1069" spc="10" dirty="0">
                <a:latin typeface="Times New Roman"/>
                <a:cs typeface="Times New Roman"/>
              </a:rPr>
              <a:t>a lot of </a:t>
            </a:r>
            <a:r>
              <a:rPr sz="1069" spc="5" dirty="0">
                <a:latin typeface="Times New Roman"/>
                <a:cs typeface="Times New Roman"/>
              </a:rPr>
              <a:t>work. </a:t>
            </a:r>
            <a:r>
              <a:rPr sz="1069" spc="10" dirty="0">
                <a:latin typeface="Times New Roman"/>
                <a:cs typeface="Times New Roman"/>
              </a:rPr>
              <a:t>During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usage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array, 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 methods </a:t>
            </a:r>
            <a:r>
              <a:rPr sz="1069" i="1" spc="10" dirty="0">
                <a:latin typeface="Times New Roman"/>
                <a:cs typeface="Times New Roman"/>
              </a:rPr>
              <a:t>push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pop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top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isFull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isEmpty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constant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operations.  There is not </a:t>
            </a:r>
            <a:r>
              <a:rPr sz="1069" spc="10" dirty="0">
                <a:latin typeface="Times New Roman"/>
                <a:cs typeface="Times New Roman"/>
              </a:rPr>
              <a:t>much </a:t>
            </a:r>
            <a:r>
              <a:rPr sz="1069" spc="5" dirty="0">
                <a:latin typeface="Times New Roman"/>
                <a:cs typeface="Times New Roman"/>
              </a:rPr>
              <a:t>difference of time </a:t>
            </a:r>
            <a:r>
              <a:rPr sz="1069" spc="10" dirty="0">
                <a:latin typeface="Times New Roman"/>
                <a:cs typeface="Times New Roman"/>
              </a:rPr>
              <a:t>between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complete 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program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24"/>
              </a:spcBef>
            </a:pPr>
            <a:r>
              <a:rPr sz="1069" spc="10" dirty="0">
                <a:latin typeface="Times New Roman"/>
                <a:cs typeface="Times New Roman"/>
              </a:rPr>
              <a:t>/* Stack implementation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array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#include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&lt;iostream.h&gt;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/*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class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80" y="5620476"/>
            <a:ext cx="2484878" cy="1320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class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R="1785985" algn="ctr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public:</a:t>
            </a:r>
            <a:endParaRPr sz="1069">
              <a:latin typeface="Times New Roman"/>
              <a:cs typeface="Times New Roman"/>
            </a:endParaRPr>
          </a:p>
          <a:p>
            <a:pPr marL="291388" marR="303735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Stack() { size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10; current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-1;}  </a:t>
            </a: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pop(){ </a:t>
            </a:r>
            <a:r>
              <a:rPr sz="1069" spc="5" dirty="0">
                <a:latin typeface="Times New Roman"/>
                <a:cs typeface="Times New Roman"/>
              </a:rPr>
              <a:t>return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A[current--];}</a:t>
            </a:r>
            <a:endParaRPr sz="1069">
              <a:latin typeface="Times New Roman"/>
              <a:cs typeface="Times New Roman"/>
            </a:endParaRPr>
          </a:p>
          <a:p>
            <a:pPr marL="291388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void push(int x){A[++current]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x;}</a:t>
            </a:r>
            <a:endParaRPr sz="1069">
              <a:latin typeface="Times New Roman"/>
              <a:cs typeface="Times New Roman"/>
            </a:endParaRPr>
          </a:p>
          <a:p>
            <a:pPr marL="291388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top(){ return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A[current];}</a:t>
            </a:r>
            <a:endParaRPr sz="1069">
              <a:latin typeface="Times New Roman"/>
              <a:cs typeface="Times New Roman"/>
            </a:endParaRPr>
          </a:p>
          <a:p>
            <a:pPr marL="291388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isEmpty(){return </a:t>
            </a:r>
            <a:r>
              <a:rPr sz="1069" spc="5" dirty="0">
                <a:latin typeface="Times New Roman"/>
                <a:cs typeface="Times New Roman"/>
              </a:rPr>
              <a:t>( </a:t>
            </a:r>
            <a:r>
              <a:rPr sz="1069" spc="10" dirty="0">
                <a:latin typeface="Times New Roman"/>
                <a:cs typeface="Times New Roman"/>
              </a:rPr>
              <a:t>current </a:t>
            </a:r>
            <a:r>
              <a:rPr sz="1069" spc="15" dirty="0">
                <a:latin typeface="Times New Roman"/>
                <a:cs typeface="Times New Roman"/>
              </a:rPr>
              <a:t>== </a:t>
            </a:r>
            <a:r>
              <a:rPr sz="1069" spc="10" dirty="0">
                <a:latin typeface="Times New Roman"/>
                <a:cs typeface="Times New Roman"/>
              </a:rPr>
              <a:t>-1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7054" y="6101263"/>
            <a:ext cx="2173111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29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//constructor</a:t>
            </a:r>
            <a:endParaRPr sz="1069">
              <a:latin typeface="Times New Roman"/>
              <a:cs typeface="Times New Roman"/>
            </a:endParaRPr>
          </a:p>
          <a:p>
            <a:pPr marL="2654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pop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function</a:t>
            </a:r>
            <a:endParaRPr sz="1069">
              <a:latin typeface="Times New Roman"/>
              <a:cs typeface="Times New Roman"/>
            </a:endParaRPr>
          </a:p>
          <a:p>
            <a:pPr marL="32719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push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</a:t>
            </a:r>
            <a:endParaRPr sz="1069">
              <a:latin typeface="Times New Roman"/>
              <a:cs typeface="Times New Roman"/>
            </a:endParaRPr>
          </a:p>
          <a:p>
            <a:pPr marL="2654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top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function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dirty="0">
                <a:latin typeface="Times New Roman"/>
                <a:cs typeface="Times New Roman"/>
              </a:rPr>
              <a:t>// </a:t>
            </a:r>
            <a:r>
              <a:rPr sz="1069" spc="5" dirty="0">
                <a:latin typeface="Times New Roman"/>
                <a:cs typeface="Times New Roman"/>
              </a:rPr>
              <a:t>Will return </a:t>
            </a:r>
            <a:r>
              <a:rPr sz="1069" spc="10" dirty="0">
                <a:latin typeface="Times New Roman"/>
                <a:cs typeface="Times New Roman"/>
              </a:rPr>
              <a:t>true when stack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empty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6387" y="6902821"/>
            <a:ext cx="4408576" cy="49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96"/>
            <a:r>
              <a:rPr sz="1069" spc="5" dirty="0">
                <a:latin typeface="Times New Roman"/>
                <a:cs typeface="Times New Roman"/>
              </a:rPr>
              <a:t>int isFull(){ return ( current </a:t>
            </a:r>
            <a:r>
              <a:rPr sz="1069" spc="15" dirty="0">
                <a:latin typeface="Times New Roman"/>
                <a:cs typeface="Times New Roman"/>
              </a:rPr>
              <a:t>== </a:t>
            </a:r>
            <a:r>
              <a:rPr sz="1069" spc="5" dirty="0">
                <a:latin typeface="Times New Roman"/>
                <a:cs typeface="Times New Roman"/>
              </a:rPr>
              <a:t>size-1);} // </a:t>
            </a:r>
            <a:r>
              <a:rPr sz="1069" spc="10" dirty="0">
                <a:latin typeface="Times New Roman"/>
                <a:cs typeface="Times New Roman"/>
              </a:rPr>
              <a:t>Will return true when stack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full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069" spc="5" dirty="0">
                <a:latin typeface="Times New Roman"/>
                <a:cs typeface="Times New Roman"/>
              </a:rPr>
              <a:t>private: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02014" y="7407258"/>
          <a:ext cx="3921478" cy="842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072">
                <a:tc>
                  <a:txBody>
                    <a:bodyPr/>
                    <a:lstStyle/>
                    <a:p>
                      <a:pPr marR="45720" algn="r">
                        <a:lnSpc>
                          <a:spcPts val="113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13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object;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0">
                        <a:lnSpc>
                          <a:spcPts val="113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//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84">
                <a:tc>
                  <a:txBody>
                    <a:bodyPr/>
                    <a:lstStyle/>
                    <a:p>
                      <a:pPr marR="45720" algn="r">
                        <a:lnSpc>
                          <a:spcPts val="121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1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current;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0580">
                        <a:lnSpc>
                          <a:spcPts val="121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// Index of the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array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84">
                <a:tc>
                  <a:txBody>
                    <a:bodyPr/>
                    <a:lstStyle/>
                    <a:p>
                      <a:pPr marR="45720" algn="r">
                        <a:lnSpc>
                          <a:spcPts val="121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size;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9944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//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max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size of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array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28">
                <a:tc>
                  <a:txBody>
                    <a:bodyPr/>
                    <a:lstStyle/>
                    <a:p>
                      <a:pPr marL="315595">
                        <a:lnSpc>
                          <a:spcPts val="120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};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A[10];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215">
                        <a:lnSpc>
                          <a:spcPts val="121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// Array of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elements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896385" y="8825961"/>
            <a:ext cx="138103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// creating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stack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object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280" y="8352581"/>
            <a:ext cx="2296583" cy="9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118098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main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method  </a:t>
            </a:r>
            <a:r>
              <a:rPr sz="1069" spc="10" dirty="0">
                <a:latin typeface="Times New Roman"/>
                <a:cs typeface="Times New Roman"/>
              </a:rPr>
              <a:t>int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main()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51250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Stack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stack;</a:t>
            </a:r>
            <a:endParaRPr sz="1069">
              <a:latin typeface="Times New Roman"/>
              <a:cs typeface="Times New Roman"/>
            </a:endParaRPr>
          </a:p>
          <a:p>
            <a:pPr marL="151250" marR="4939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// pushing the </a:t>
            </a:r>
            <a:r>
              <a:rPr sz="1069" spc="10" dirty="0">
                <a:latin typeface="Times New Roman"/>
                <a:cs typeface="Times New Roman"/>
              </a:rPr>
              <a:t>10 </a:t>
            </a:r>
            <a:r>
              <a:rPr sz="1069" spc="5" dirty="0">
                <a:latin typeface="Times New Roman"/>
                <a:cs typeface="Times New Roman"/>
              </a:rPr>
              <a:t>elements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 for(int i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0;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12;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i++)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99421" y="4662910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302014" y="4659948"/>
            <a:ext cx="0" cy="4661076"/>
          </a:xfrm>
          <a:custGeom>
            <a:avLst/>
            <a:gdLst/>
            <a:ahLst/>
            <a:cxnLst/>
            <a:rect l="l" t="t" r="r" b="b"/>
            <a:pathLst>
              <a:path h="4794250">
                <a:moveTo>
                  <a:pt x="0" y="0"/>
                </a:moveTo>
                <a:lnTo>
                  <a:pt x="0" y="4793742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299421" y="9317566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6253373" y="4659948"/>
            <a:ext cx="0" cy="4661076"/>
          </a:xfrm>
          <a:custGeom>
            <a:avLst/>
            <a:gdLst/>
            <a:ahLst/>
            <a:cxnLst/>
            <a:rect l="l" t="t" r="r" b="b"/>
            <a:pathLst>
              <a:path h="4794250">
                <a:moveTo>
                  <a:pt x="0" y="0"/>
                </a:moveTo>
                <a:lnTo>
                  <a:pt x="0" y="479374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52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4961290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3901" y="1292612"/>
            <a:ext cx="6729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4320" y="1452621"/>
            <a:ext cx="169403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71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checking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full or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push the element at the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8747" y="1452620"/>
            <a:ext cx="1067417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if(!stack.isFull())</a:t>
            </a:r>
            <a:endParaRPr sz="1069">
              <a:latin typeface="Times New Roman"/>
              <a:cs typeface="Times New Roman"/>
            </a:endParaRPr>
          </a:p>
          <a:p>
            <a:pPr marL="31299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stack.push(i);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else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9421" y="129656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302014" y="1293601"/>
            <a:ext cx="0" cy="2576248"/>
          </a:xfrm>
          <a:custGeom>
            <a:avLst/>
            <a:gdLst/>
            <a:ahLst/>
            <a:cxnLst/>
            <a:rect l="l" t="t" r="r" b="b"/>
            <a:pathLst>
              <a:path h="2649854">
                <a:moveTo>
                  <a:pt x="0" y="0"/>
                </a:moveTo>
                <a:lnTo>
                  <a:pt x="0" y="2649473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299421" y="3866884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6253373" y="1293601"/>
            <a:ext cx="0" cy="2576248"/>
          </a:xfrm>
          <a:custGeom>
            <a:avLst/>
            <a:gdLst/>
            <a:ahLst/>
            <a:cxnLst/>
            <a:rect l="l" t="t" r="r" b="b"/>
            <a:pathLst>
              <a:path h="2649854">
                <a:moveTo>
                  <a:pt x="0" y="0"/>
                </a:moveTo>
                <a:lnTo>
                  <a:pt x="0" y="2649473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299421" y="4193222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302014" y="4190258"/>
            <a:ext cx="0" cy="2257072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2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299421" y="6443873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6253373" y="4190258"/>
            <a:ext cx="0" cy="2257072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352267" y="1933421"/>
            <a:ext cx="4852458" cy="54678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9571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cout &lt;&lt;"\n Stack </a:t>
            </a:r>
            <a:r>
              <a:rPr sz="1069" spc="5" dirty="0">
                <a:latin typeface="Times New Roman"/>
                <a:cs typeface="Times New Roman"/>
              </a:rPr>
              <a:t>is full, can't </a:t>
            </a:r>
            <a:r>
              <a:rPr sz="1069" spc="10" dirty="0">
                <a:latin typeface="Times New Roman"/>
                <a:cs typeface="Times New Roman"/>
              </a:rPr>
              <a:t>insert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element";</a:t>
            </a:r>
            <a:endParaRPr sz="1069">
              <a:latin typeface="Times New Roman"/>
              <a:cs typeface="Times New Roman"/>
            </a:endParaRPr>
          </a:p>
          <a:p>
            <a:pPr marL="151250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51250" marR="2973760">
              <a:lnSpc>
                <a:spcPts val="1264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pop </a:t>
            </a:r>
            <a:r>
              <a:rPr sz="1069" spc="5" dirty="0">
                <a:latin typeface="Times New Roman"/>
                <a:cs typeface="Times New Roman"/>
              </a:rPr>
              <a:t>the elements at the stack 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(int i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0;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12;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i++)</a:t>
            </a:r>
            <a:endParaRPr sz="1069">
              <a:latin typeface="Times New Roman"/>
              <a:cs typeface="Times New Roman"/>
            </a:endParaRPr>
          </a:p>
          <a:p>
            <a:pPr marL="151250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639571" marR="719209" indent="-348801">
              <a:lnSpc>
                <a:spcPts val="1264"/>
              </a:lnSpc>
              <a:spcBef>
                <a:spcPts val="49"/>
              </a:spcBef>
              <a:tabLst>
                <a:tab pos="2311347" algn="l"/>
              </a:tabLst>
            </a:pPr>
            <a:r>
              <a:rPr sz="1069" spc="10" dirty="0">
                <a:latin typeface="Times New Roman"/>
                <a:cs typeface="Times New Roman"/>
              </a:rPr>
              <a:t>if(!stack.isEmpty())	</a:t>
            </a: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checking stack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empty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"\n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popped element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" </a:t>
            </a:r>
            <a:r>
              <a:rPr sz="1069" spc="15" dirty="0">
                <a:latin typeface="Times New Roman"/>
                <a:cs typeface="Times New Roman"/>
              </a:rPr>
              <a:t>&lt;&lt;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stack.pop();</a:t>
            </a:r>
            <a:endParaRPr sz="1069">
              <a:latin typeface="Times New Roman"/>
              <a:cs typeface="Times New Roman"/>
            </a:endParaRPr>
          </a:p>
          <a:p>
            <a:pPr marL="291388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else</a:t>
            </a:r>
            <a:endParaRPr sz="1069">
              <a:latin typeface="Times New Roman"/>
              <a:cs typeface="Times New Roman"/>
            </a:endParaRPr>
          </a:p>
          <a:p>
            <a:pPr marL="639571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cout &lt;&lt;"\n Stack is </a:t>
            </a:r>
            <a:r>
              <a:rPr sz="1069" spc="10" dirty="0">
                <a:latin typeface="Times New Roman"/>
                <a:cs typeface="Times New Roman"/>
              </a:rPr>
              <a:t>empty, </a:t>
            </a:r>
            <a:r>
              <a:rPr sz="1069" spc="5" dirty="0">
                <a:latin typeface="Times New Roman"/>
                <a:cs typeface="Times New Roman"/>
              </a:rPr>
              <a:t>can't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pop";</a:t>
            </a:r>
            <a:endParaRPr sz="1069">
              <a:latin typeface="Times New Roman"/>
              <a:cs typeface="Times New Roman"/>
            </a:endParaRPr>
          </a:p>
          <a:p>
            <a:pPr marL="151250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output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program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  <a:p>
            <a:pPr marL="12347" marR="2750898" algn="just">
              <a:lnSpc>
                <a:spcPts val="1264"/>
              </a:lnSpc>
              <a:spcBef>
                <a:spcPts val="87"/>
              </a:spcBef>
            </a:pPr>
            <a:r>
              <a:rPr sz="1069" spc="10" dirty="0">
                <a:latin typeface="Times New Roman"/>
                <a:cs typeface="Times New Roman"/>
              </a:rPr>
              <a:t>Stack </a:t>
            </a:r>
            <a:r>
              <a:rPr sz="1069" spc="5" dirty="0">
                <a:latin typeface="Times New Roman"/>
                <a:cs typeface="Times New Roman"/>
              </a:rPr>
              <a:t>is full, can't </a:t>
            </a:r>
            <a:r>
              <a:rPr sz="1069" spc="10" dirty="0">
                <a:latin typeface="Times New Roman"/>
                <a:cs typeface="Times New Roman"/>
              </a:rPr>
              <a:t>insert new </a:t>
            </a:r>
            <a:r>
              <a:rPr sz="1069" spc="5" dirty="0">
                <a:latin typeface="Times New Roman"/>
                <a:cs typeface="Times New Roman"/>
              </a:rPr>
              <a:t>element  </a:t>
            </a:r>
            <a:r>
              <a:rPr sz="1069" spc="10" dirty="0">
                <a:latin typeface="Times New Roman"/>
                <a:cs typeface="Times New Roman"/>
              </a:rPr>
              <a:t>Stack </a:t>
            </a:r>
            <a:r>
              <a:rPr sz="1069" spc="5" dirty="0">
                <a:latin typeface="Times New Roman"/>
                <a:cs typeface="Times New Roman"/>
              </a:rPr>
              <a:t>is full, can't </a:t>
            </a:r>
            <a:r>
              <a:rPr sz="1069" spc="10" dirty="0">
                <a:latin typeface="Times New Roman"/>
                <a:cs typeface="Times New Roman"/>
              </a:rPr>
              <a:t>insert new </a:t>
            </a:r>
            <a:r>
              <a:rPr sz="1069" spc="5" dirty="0">
                <a:latin typeface="Times New Roman"/>
                <a:cs typeface="Times New Roman"/>
              </a:rPr>
              <a:t>element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popped element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  <a:p>
            <a:pPr marL="12347" marR="3475664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popped element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8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popped element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  <a:p>
            <a:pPr marL="12347" marR="3475664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popped element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6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popped element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popped element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popped element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popped element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  <a:p>
            <a:pPr marL="12347" marR="3439857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popped element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1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popped element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0  </a:t>
            </a:r>
            <a:r>
              <a:rPr sz="1069" spc="5" dirty="0">
                <a:latin typeface="Times New Roman"/>
                <a:cs typeface="Times New Roman"/>
              </a:rPr>
              <a:t>Stack is </a:t>
            </a:r>
            <a:r>
              <a:rPr sz="1069" spc="10" dirty="0">
                <a:latin typeface="Times New Roman"/>
                <a:cs typeface="Times New Roman"/>
              </a:rPr>
              <a:t>empty, </a:t>
            </a:r>
            <a:r>
              <a:rPr sz="1069" spc="5" dirty="0">
                <a:latin typeface="Times New Roman"/>
                <a:cs typeface="Times New Roman"/>
              </a:rPr>
              <a:t>can't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pop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5" dirty="0">
                <a:latin typeface="Times New Roman"/>
                <a:cs typeface="Times New Roman"/>
              </a:rPr>
              <a:t>Stack is </a:t>
            </a:r>
            <a:r>
              <a:rPr sz="1069" spc="10" dirty="0">
                <a:latin typeface="Times New Roman"/>
                <a:cs typeface="Times New Roman"/>
              </a:rPr>
              <a:t>empty, </a:t>
            </a:r>
            <a:r>
              <a:rPr sz="1069" spc="5" dirty="0">
                <a:latin typeface="Times New Roman"/>
                <a:cs typeface="Times New Roman"/>
              </a:rPr>
              <a:t>can't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pop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However, a programmer finds the size-related problems in case of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array. </a:t>
            </a:r>
            <a:r>
              <a:rPr sz="1069" spc="15" dirty="0">
                <a:latin typeface="Times New Roman"/>
                <a:cs typeface="Times New Roman"/>
              </a:rPr>
              <a:t>What 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we do when the </a:t>
            </a:r>
            <a:r>
              <a:rPr sz="1069" spc="5" dirty="0">
                <a:latin typeface="Times New Roman"/>
                <a:cs typeface="Times New Roman"/>
              </a:rPr>
              <a:t>array is full?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avoid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limitation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implemented with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array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using a linked </a:t>
            </a:r>
            <a:r>
              <a:rPr sz="1069" spc="5" dirty="0">
                <a:latin typeface="Times New Roman"/>
                <a:cs typeface="Times New Roman"/>
              </a:rPr>
              <a:t>list to hold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elements. Further  </a:t>
            </a:r>
            <a:r>
              <a:rPr sz="1069" spc="5" dirty="0">
                <a:latin typeface="Times New Roman"/>
                <a:cs typeface="Times New Roman"/>
              </a:rPr>
              <a:t>discussion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this issue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made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next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lecture.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53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14728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5" y="868857"/>
            <a:ext cx="4852458" cy="2872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450352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</a:t>
            </a:r>
            <a:r>
              <a:rPr sz="1069" spc="10" dirty="0">
                <a:latin typeface="Times New Roman"/>
                <a:cs typeface="Times New Roman"/>
              </a:rPr>
              <a:t>Lecture No.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program,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declared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array named </a:t>
            </a:r>
            <a:r>
              <a:rPr sz="1069" i="1" spc="5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‘</a:t>
            </a:r>
            <a:r>
              <a:rPr sz="1069" i="1" spc="10" dirty="0">
                <a:latin typeface="Times New Roman"/>
                <a:cs typeface="Times New Roman"/>
              </a:rPr>
              <a:t>x</a:t>
            </a:r>
            <a:r>
              <a:rPr sz="1069" spc="10" dirty="0">
                <a:latin typeface="Times New Roman"/>
                <a:cs typeface="Times New Roman"/>
              </a:rPr>
              <a:t>’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array’s name but 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5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. ‘</a:t>
            </a:r>
            <a:r>
              <a:rPr sz="1069" i="1" spc="5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’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an </a:t>
            </a:r>
            <a:r>
              <a:rPr sz="1069" i="1" spc="5" dirty="0">
                <a:latin typeface="Times New Roman"/>
                <a:cs typeface="Times New Roman"/>
              </a:rPr>
              <a:t>lvalue</a:t>
            </a:r>
            <a:r>
              <a:rPr sz="1069" spc="5" dirty="0">
                <a:latin typeface="Times New Roman"/>
                <a:cs typeface="Times New Roman"/>
              </a:rPr>
              <a:t>. If </a:t>
            </a:r>
            <a:r>
              <a:rPr sz="1069" spc="10" dirty="0">
                <a:latin typeface="Times New Roman"/>
                <a:cs typeface="Times New Roman"/>
              </a:rPr>
              <a:t>some variable can be </a:t>
            </a:r>
            <a:r>
              <a:rPr sz="1069" spc="5" dirty="0">
                <a:latin typeface="Times New Roman"/>
                <a:cs typeface="Times New Roman"/>
              </a:rPr>
              <a:t>written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left-  </a:t>
            </a:r>
            <a:r>
              <a:rPr sz="1069" spc="10" dirty="0">
                <a:latin typeface="Times New Roman"/>
                <a:cs typeface="Times New Roman"/>
              </a:rPr>
              <a:t>hand side of an assignment </a:t>
            </a:r>
            <a:r>
              <a:rPr sz="1069" spc="5" dirty="0">
                <a:latin typeface="Times New Roman"/>
                <a:cs typeface="Times New Roman"/>
              </a:rPr>
              <a:t>statement, this is </a:t>
            </a:r>
            <a:r>
              <a:rPr sz="1069" i="1" spc="10" dirty="0">
                <a:latin typeface="Times New Roman"/>
                <a:cs typeface="Times New Roman"/>
              </a:rPr>
              <a:t>lvalue </a:t>
            </a:r>
            <a:r>
              <a:rPr sz="1069" spc="5" dirty="0">
                <a:latin typeface="Times New Roman"/>
                <a:cs typeface="Times New Roman"/>
              </a:rPr>
              <a:t>variable. It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has some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associated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and some value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assigned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For example,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the code </a:t>
            </a:r>
            <a:r>
              <a:rPr sz="1069" i="1" spc="5" dirty="0">
                <a:latin typeface="Times New Roman"/>
                <a:cs typeface="Times New Roman"/>
              </a:rPr>
              <a:t>int a, b;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be written as </a:t>
            </a:r>
            <a:r>
              <a:rPr sz="1069" i="1" spc="10" dirty="0">
                <a:latin typeface="Times New Roman"/>
                <a:cs typeface="Times New Roman"/>
              </a:rPr>
              <a:t>b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5" dirty="0">
                <a:latin typeface="Times New Roman"/>
                <a:cs typeface="Times New Roman"/>
              </a:rPr>
              <a:t>2; </a:t>
            </a:r>
            <a:r>
              <a:rPr sz="1069" spc="5" dirty="0">
                <a:latin typeface="Times New Roman"/>
                <a:cs typeface="Times New Roman"/>
              </a:rPr>
              <a:t>it means that put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memory  location named </a:t>
            </a:r>
            <a:r>
              <a:rPr sz="1069" i="1" spc="5" dirty="0">
                <a:latin typeface="Times New Roman"/>
                <a:cs typeface="Times New Roman"/>
              </a:rPr>
              <a:t>b.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write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5" dirty="0">
                <a:latin typeface="Times New Roman"/>
                <a:cs typeface="Times New Roman"/>
              </a:rPr>
              <a:t>b;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means whatever </a:t>
            </a:r>
            <a:r>
              <a:rPr sz="1069" i="1" spc="10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has assign it to </a:t>
            </a:r>
            <a:r>
              <a:rPr sz="1069" i="1" spc="10" dirty="0">
                <a:latin typeface="Times New Roman"/>
                <a:cs typeface="Times New Roman"/>
              </a:rPr>
              <a:t>a</a:t>
            </a:r>
            <a:r>
              <a:rPr sz="1069" spc="10" dirty="0">
                <a:latin typeface="Times New Roman"/>
                <a:cs typeface="Times New Roman"/>
              </a:rPr>
              <a:t>, 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copy </a:t>
            </a:r>
            <a:r>
              <a:rPr sz="1069" spc="5" dirty="0">
                <a:latin typeface="Times New Roman"/>
                <a:cs typeface="Times New Roman"/>
              </a:rPr>
              <a:t>operation.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write as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5;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the number 5 in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location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named as </a:t>
            </a:r>
            <a:r>
              <a:rPr sz="1069" i="1" spc="5" dirty="0">
                <a:latin typeface="Times New Roman"/>
                <a:cs typeface="Times New Roman"/>
              </a:rPr>
              <a:t>a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But we </a:t>
            </a:r>
            <a:r>
              <a:rPr sz="1069" spc="5" dirty="0">
                <a:latin typeface="Times New Roman"/>
                <a:cs typeface="Times New Roman"/>
              </a:rPr>
              <a:t>cannot </a:t>
            </a:r>
            <a:r>
              <a:rPr sz="1069" spc="10" dirty="0">
                <a:latin typeface="Times New Roman"/>
                <a:cs typeface="Times New Roman"/>
              </a:rPr>
              <a:t>write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5" dirty="0">
                <a:latin typeface="Times New Roman"/>
                <a:cs typeface="Times New Roman"/>
              </a:rPr>
              <a:t>a; </a:t>
            </a:r>
            <a:r>
              <a:rPr sz="1069" spc="5" dirty="0">
                <a:latin typeface="Times New Roman"/>
                <a:cs typeface="Times New Roman"/>
              </a:rPr>
              <a:t>that is to put </a:t>
            </a:r>
            <a:r>
              <a:rPr sz="1069" spc="10" dirty="0">
                <a:latin typeface="Times New Roman"/>
                <a:cs typeface="Times New Roman"/>
              </a:rPr>
              <a:t>at  number 2 what ever 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is. </a:t>
            </a:r>
            <a:r>
              <a:rPr sz="1069" spc="15" dirty="0">
                <a:latin typeface="Times New Roman"/>
                <a:cs typeface="Times New Roman"/>
              </a:rPr>
              <a:t>Why </a:t>
            </a:r>
            <a:r>
              <a:rPr sz="1069" spc="5" dirty="0">
                <a:latin typeface="Times New Roman"/>
                <a:cs typeface="Times New Roman"/>
              </a:rPr>
              <a:t>can’t </a:t>
            </a:r>
            <a:r>
              <a:rPr sz="1069" spc="10" dirty="0">
                <a:latin typeface="Times New Roman"/>
                <a:cs typeface="Times New Roman"/>
              </a:rPr>
              <a:t>we do </a:t>
            </a:r>
            <a:r>
              <a:rPr sz="1069" spc="5" dirty="0">
                <a:latin typeface="Times New Roman"/>
                <a:cs typeface="Times New Roman"/>
              </a:rPr>
              <a:t>that? </a:t>
            </a:r>
            <a:r>
              <a:rPr sz="1069" spc="10" dirty="0">
                <a:latin typeface="Times New Roman"/>
                <a:cs typeface="Times New Roman"/>
              </a:rPr>
              <a:t>Number 2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constant. 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allow assignment to constants what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happen? </a:t>
            </a:r>
            <a:r>
              <a:rPr sz="1069" spc="5" dirty="0">
                <a:latin typeface="Times New Roman"/>
                <a:cs typeface="Times New Roman"/>
              </a:rPr>
              <a:t>Suppose ‘</a:t>
            </a:r>
            <a:r>
              <a:rPr sz="1069" i="1" spc="5" dirty="0">
                <a:latin typeface="Times New Roman"/>
                <a:cs typeface="Times New Roman"/>
              </a:rPr>
              <a:t>a</a:t>
            </a:r>
            <a:r>
              <a:rPr sz="1069" spc="5" dirty="0">
                <a:latin typeface="Times New Roman"/>
                <a:cs typeface="Times New Roman"/>
              </a:rPr>
              <a:t>’ has </a:t>
            </a:r>
            <a:r>
              <a:rPr sz="1069" spc="10" dirty="0">
                <a:latin typeface="Times New Roman"/>
                <a:cs typeface="Times New Roman"/>
              </a:rPr>
              <a:t>the value  number </a:t>
            </a:r>
            <a:r>
              <a:rPr sz="1069" spc="5" dirty="0">
                <a:latin typeface="Times New Roman"/>
                <a:cs typeface="Times New Roman"/>
              </a:rPr>
              <a:t>3.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assigned </a:t>
            </a:r>
            <a:r>
              <a:rPr sz="1069" spc="10" dirty="0">
                <a:latin typeface="Times New Roman"/>
                <a:cs typeface="Times New Roman"/>
              </a:rPr>
              <a:t>number 2 the number 3 </a:t>
            </a:r>
            <a:r>
              <a:rPr sz="1069" spc="5" dirty="0">
                <a:latin typeface="Times New Roman"/>
                <a:cs typeface="Times New Roman"/>
              </a:rPr>
              <a:t>i.e. all </a:t>
            </a:r>
            <a:r>
              <a:rPr sz="1069" spc="10" dirty="0">
                <a:latin typeface="Times New Roman"/>
                <a:cs typeface="Times New Roman"/>
              </a:rPr>
              <a:t>the number 2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become  number 3 and </a:t>
            </a:r>
            <a:r>
              <a:rPr sz="1069" spc="5" dirty="0">
                <a:latin typeface="Times New Roman"/>
                <a:cs typeface="Times New Roman"/>
              </a:rPr>
              <a:t>the result of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6. Therefore it is not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allowed.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‘</a:t>
            </a:r>
            <a:r>
              <a:rPr sz="1069" i="1" spc="5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’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name </a:t>
            </a:r>
            <a:r>
              <a:rPr sz="1069" spc="5" dirty="0">
                <a:latin typeface="Times New Roman"/>
                <a:cs typeface="Times New Roman"/>
              </a:rPr>
              <a:t>of array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i="1" spc="5" dirty="0">
                <a:latin typeface="Times New Roman"/>
                <a:cs typeface="Times New Roman"/>
              </a:rPr>
              <a:t>lvalue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cannot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left </a:t>
            </a:r>
            <a:r>
              <a:rPr sz="1069" spc="10" dirty="0">
                <a:latin typeface="Times New Roman"/>
                <a:cs typeface="Times New Roman"/>
              </a:rPr>
              <a:t>hand </a:t>
            </a:r>
            <a:r>
              <a:rPr sz="1069" spc="5" dirty="0">
                <a:latin typeface="Times New Roman"/>
                <a:cs typeface="Times New Roman"/>
              </a:rPr>
              <a:t>side </a:t>
            </a:r>
            <a:r>
              <a:rPr sz="1069" spc="10" dirty="0">
                <a:latin typeface="Times New Roman"/>
                <a:cs typeface="Times New Roman"/>
              </a:rPr>
              <a:t>in  an assignment </a:t>
            </a:r>
            <a:r>
              <a:rPr sz="1069" spc="5" dirty="0">
                <a:latin typeface="Times New Roman"/>
                <a:cs typeface="Times New Roman"/>
              </a:rPr>
              <a:t>statement. </a:t>
            </a:r>
            <a:r>
              <a:rPr sz="1069" spc="10" dirty="0">
                <a:latin typeface="Times New Roman"/>
                <a:cs typeface="Times New Roman"/>
              </a:rPr>
              <a:t>Consider the following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statements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3397" y="3858798"/>
            <a:ext cx="1100138" cy="650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2722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x[6];  int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n;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x[0]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5;   x[1]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2;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5045" y="4332931"/>
            <a:ext cx="75688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//not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allowed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3397" y="4500347"/>
            <a:ext cx="56179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b;  </a:t>
            </a: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&amp;n;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7508" y="4492938"/>
            <a:ext cx="1209410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allowed</a:t>
            </a:r>
            <a:endParaRPr sz="1069">
              <a:latin typeface="Times New Roman"/>
              <a:cs typeface="Times New Roman"/>
            </a:endParaRPr>
          </a:p>
          <a:p>
            <a:pPr marL="429673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allowed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55" y="4976497"/>
            <a:ext cx="4853076" cy="4446799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6173" algn="just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code </a:t>
            </a:r>
            <a:r>
              <a:rPr sz="1069" spc="5" dirty="0">
                <a:latin typeface="Times New Roman"/>
                <a:cs typeface="Times New Roman"/>
              </a:rPr>
              <a:t>snippet,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declared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int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can assign  </a:t>
            </a:r>
            <a:r>
              <a:rPr sz="1069" spc="5" dirty="0">
                <a:latin typeface="Times New Roman"/>
                <a:cs typeface="Times New Roman"/>
              </a:rPr>
              <a:t>values to the elements of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5" dirty="0">
                <a:latin typeface="Times New Roman"/>
                <a:cs typeface="Times New Roman"/>
              </a:rPr>
              <a:t>x[0]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i="1" spc="5" dirty="0">
                <a:latin typeface="Times New Roman"/>
                <a:cs typeface="Times New Roman"/>
              </a:rPr>
              <a:t>x[1]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and so </a:t>
            </a:r>
            <a:r>
              <a:rPr sz="1069" spc="5" dirty="0">
                <a:latin typeface="Times New Roman"/>
                <a:cs typeface="Times New Roman"/>
              </a:rPr>
              <a:t>on.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three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statements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54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allowed.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does </a:t>
            </a:r>
            <a:r>
              <a:rPr sz="1069" spc="10" dirty="0">
                <a:latin typeface="Times New Roman"/>
                <a:cs typeface="Times New Roman"/>
              </a:rPr>
              <a:t>the statement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3; </a:t>
            </a:r>
            <a:r>
              <a:rPr sz="1069" spc="10" dirty="0">
                <a:latin typeface="Times New Roman"/>
                <a:cs typeface="Times New Roman"/>
              </a:rPr>
              <a:t>mean?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name </a:t>
            </a:r>
            <a:r>
              <a:rPr sz="1069" spc="5" dirty="0">
                <a:latin typeface="Times New Roman"/>
                <a:cs typeface="Times New Roman"/>
              </a:rPr>
              <a:t>of array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this statement is not clear,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trying to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here? </a:t>
            </a:r>
            <a:r>
              <a:rPr sz="1069" spc="10" dirty="0">
                <a:latin typeface="Times New Roman"/>
                <a:cs typeface="Times New Roman"/>
              </a:rPr>
              <a:t>Are we </a:t>
            </a:r>
            <a:r>
              <a:rPr sz="1069" spc="5" dirty="0">
                <a:latin typeface="Times New Roman"/>
                <a:cs typeface="Times New Roman"/>
              </a:rPr>
              <a:t>trying to assign </a:t>
            </a:r>
            <a:r>
              <a:rPr sz="1069" spc="10" dirty="0">
                <a:latin typeface="Times New Roman"/>
                <a:cs typeface="Times New Roman"/>
              </a:rPr>
              <a:t>3  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each element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array? This statement is not clear. Resultantly, it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allowed.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statement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x</a:t>
            </a:r>
            <a:r>
              <a:rPr sz="1069" i="1" spc="73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=</a:t>
            </a:r>
            <a:r>
              <a:rPr sz="1069" i="1" spc="6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a</a:t>
            </a:r>
            <a:r>
              <a:rPr sz="1069" i="1" spc="63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+</a:t>
            </a:r>
            <a:r>
              <a:rPr sz="1069" i="1" spc="7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b</a:t>
            </a:r>
            <a:r>
              <a:rPr sz="1069" i="1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also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allowed.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There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nothing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wrong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2347" marR="5556" indent="-617" algn="just">
              <a:lnSpc>
                <a:spcPts val="1264"/>
              </a:lnSpc>
            </a:pP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5" dirty="0">
                <a:latin typeface="Times New Roman"/>
                <a:cs typeface="Times New Roman"/>
              </a:rPr>
              <a:t>b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cannot </a:t>
            </a:r>
            <a:r>
              <a:rPr sz="1069" spc="5" dirty="0">
                <a:latin typeface="Times New Roman"/>
                <a:cs typeface="Times New Roman"/>
              </a:rPr>
              <a:t>assign the </a:t>
            </a:r>
            <a:r>
              <a:rPr sz="1069" spc="15" dirty="0">
                <a:latin typeface="Times New Roman"/>
                <a:cs typeface="Times New Roman"/>
              </a:rPr>
              <a:t>sum </a:t>
            </a:r>
            <a:r>
              <a:rPr sz="1069" spc="5" dirty="0">
                <a:latin typeface="Times New Roman"/>
                <a:cs typeface="Times New Roman"/>
              </a:rPr>
              <a:t>of values of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. In the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&amp;n</a:t>
            </a:r>
            <a:r>
              <a:rPr sz="1069" spc="10" dirty="0">
                <a:latin typeface="Times New Roman"/>
                <a:cs typeface="Times New Roman"/>
              </a:rPr>
              <a:t>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trying to assign </a:t>
            </a:r>
            <a:r>
              <a:rPr sz="1069" spc="10" dirty="0">
                <a:latin typeface="Times New Roman"/>
                <a:cs typeface="Times New Roman"/>
              </a:rPr>
              <a:t>the memory </a:t>
            </a:r>
            <a:r>
              <a:rPr sz="1069" spc="5" dirty="0">
                <a:latin typeface="Times New Roman"/>
                <a:cs typeface="Times New Roman"/>
              </a:rPr>
              <a:t>address of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not </a:t>
            </a:r>
            <a:r>
              <a:rPr sz="1069" spc="10" dirty="0">
                <a:latin typeface="Times New Roman"/>
                <a:cs typeface="Times New Roman"/>
              </a:rPr>
              <a:t>allowed.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reason 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name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x</a:t>
            </a:r>
            <a:r>
              <a:rPr sz="1069" i="1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lvalue</a:t>
            </a:r>
            <a:r>
              <a:rPr sz="1069" i="1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and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cannot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assign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any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it.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understanding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purposes, consider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constant. Its name or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location can not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changed. 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collective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for six locations.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access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locations as </a:t>
            </a:r>
            <a:r>
              <a:rPr sz="1069" i="1" spc="10" dirty="0">
                <a:latin typeface="Times New Roman"/>
                <a:cs typeface="Times New Roman"/>
              </a:rPr>
              <a:t>x[0], </a:t>
            </a:r>
            <a:r>
              <a:rPr sz="1069" i="1" dirty="0">
                <a:latin typeface="Times New Roman"/>
                <a:cs typeface="Times New Roman"/>
              </a:rPr>
              <a:t>x[1]  </a:t>
            </a:r>
            <a:r>
              <a:rPr sz="1069" spc="10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x[5]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the way </a:t>
            </a:r>
            <a:r>
              <a:rPr sz="1069" spc="5" dirty="0">
                <a:latin typeface="Times New Roman"/>
                <a:cs typeface="Times New Roman"/>
              </a:rPr>
              <a:t>arrays are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manipulated.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Sometimes, you would like </a:t>
            </a:r>
            <a:r>
              <a:rPr sz="1069" spc="5" dirty="0">
                <a:latin typeface="Times New Roman"/>
                <a:cs typeface="Times New Roman"/>
              </a:rPr>
              <a:t>to use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data structure </a:t>
            </a:r>
            <a:r>
              <a:rPr sz="1069" spc="10" dirty="0">
                <a:latin typeface="Times New Roman"/>
                <a:cs typeface="Times New Roman"/>
              </a:rPr>
              <a:t>but may </a:t>
            </a:r>
            <a:r>
              <a:rPr sz="1069" spc="5" dirty="0">
                <a:latin typeface="Times New Roman"/>
                <a:cs typeface="Times New Roman"/>
              </a:rPr>
              <a:t>lack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information  about </a:t>
            </a:r>
            <a:r>
              <a:rPr sz="1069" spc="10" dirty="0">
                <a:latin typeface="Times New Roman"/>
                <a:cs typeface="Times New Roman"/>
              </a:rPr>
              <a:t>the size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at </a:t>
            </a:r>
            <a:r>
              <a:rPr sz="1069" spc="10" dirty="0">
                <a:latin typeface="Times New Roman"/>
                <a:cs typeface="Times New Roman"/>
              </a:rPr>
              <a:t>compile </a:t>
            </a:r>
            <a:r>
              <a:rPr sz="1069" spc="5" dirty="0">
                <a:latin typeface="Times New Roman"/>
                <a:cs typeface="Times New Roman"/>
              </a:rPr>
              <a:t>time. </a:t>
            </a:r>
            <a:r>
              <a:rPr sz="1069" spc="10" dirty="0">
                <a:latin typeface="Times New Roman"/>
                <a:cs typeface="Times New Roman"/>
              </a:rPr>
              <a:t>Take the example </a:t>
            </a:r>
            <a:r>
              <a:rPr sz="1069" spc="5" dirty="0">
                <a:latin typeface="Times New Roman"/>
                <a:cs typeface="Times New Roman"/>
              </a:rPr>
              <a:t>of telephone </a:t>
            </a:r>
            <a:r>
              <a:rPr sz="1069" spc="10" dirty="0">
                <a:latin typeface="Times New Roman"/>
                <a:cs typeface="Times New Roman"/>
              </a:rPr>
              <a:t>directory. 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store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lakh (100,000) </a:t>
            </a:r>
            <a:r>
              <a:rPr sz="1069" spc="10" dirty="0">
                <a:latin typeface="Times New Roman"/>
                <a:cs typeface="Times New Roman"/>
              </a:rPr>
              <a:t>names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 array. But you </a:t>
            </a:r>
            <a:r>
              <a:rPr sz="1069" spc="5" dirty="0">
                <a:latin typeface="Times New Roman"/>
                <a:cs typeface="Times New Roman"/>
              </a:rPr>
              <a:t>never </a:t>
            </a:r>
            <a:r>
              <a:rPr sz="1069" spc="10" dirty="0">
                <a:latin typeface="Times New Roman"/>
                <a:cs typeface="Times New Roman"/>
              </a:rPr>
              <a:t>know that the  number </a:t>
            </a:r>
            <a:r>
              <a:rPr sz="1069" spc="5" dirty="0">
                <a:latin typeface="Times New Roman"/>
                <a:cs typeface="Times New Roman"/>
              </a:rPr>
              <a:t>of entries </a:t>
            </a:r>
            <a:r>
              <a:rPr sz="1069" spc="10" dirty="0">
                <a:latin typeface="Times New Roman"/>
                <a:cs typeface="Times New Roman"/>
              </a:rPr>
              <a:t>may get double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decline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future. Similarly, </a:t>
            </a:r>
            <a:r>
              <a:rPr sz="1069" spc="10" dirty="0">
                <a:latin typeface="Times New Roman"/>
                <a:cs typeface="Times New Roman"/>
              </a:rPr>
              <a:t>you can </a:t>
            </a:r>
            <a:r>
              <a:rPr sz="1069" spc="5" dirty="0">
                <a:latin typeface="Times New Roman"/>
                <a:cs typeface="Times New Roman"/>
              </a:rPr>
              <a:t>not say </a:t>
            </a:r>
            <a:r>
              <a:rPr sz="1069" spc="10" dirty="0">
                <a:latin typeface="Times New Roman"/>
                <a:cs typeface="Times New Roman"/>
              </a:rPr>
              <a:t>that  the </a:t>
            </a:r>
            <a:r>
              <a:rPr sz="1069" spc="5" dirty="0">
                <a:latin typeface="Times New Roman"/>
                <a:cs typeface="Times New Roman"/>
              </a:rPr>
              <a:t>total population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country is </a:t>
            </a:r>
            <a:r>
              <a:rPr sz="1069" spc="10" dirty="0">
                <a:latin typeface="Times New Roman"/>
                <a:cs typeface="Times New Roman"/>
              </a:rPr>
              <a:t>one crore (10 </a:t>
            </a:r>
            <a:r>
              <a:rPr sz="1069" spc="5" dirty="0">
                <a:latin typeface="Times New Roman"/>
                <a:cs typeface="Times New Roman"/>
              </a:rPr>
              <a:t>million)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declare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crore </a:t>
            </a:r>
            <a:r>
              <a:rPr sz="1069" spc="10" dirty="0">
                <a:latin typeface="Times New Roman"/>
                <a:cs typeface="Times New Roman"/>
              </a:rPr>
              <a:t>names. You can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one lakh locations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and remaining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as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arrives.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this is not </a:t>
            </a:r>
            <a:r>
              <a:rPr sz="1069" spc="10" dirty="0">
                <a:latin typeface="Times New Roman"/>
                <a:cs typeface="Times New Roman"/>
              </a:rPr>
              <a:t>a good way </a:t>
            </a:r>
            <a:r>
              <a:rPr sz="1069" spc="5" dirty="0">
                <a:latin typeface="Times New Roman"/>
                <a:cs typeface="Times New Roman"/>
              </a:rPr>
              <a:t>of using </a:t>
            </a:r>
            <a:r>
              <a:rPr sz="1069" spc="10" dirty="0">
                <a:latin typeface="Times New Roman"/>
                <a:cs typeface="Times New Roman"/>
              </a:rPr>
              <a:t>the computer </a:t>
            </a:r>
            <a:r>
              <a:rPr sz="1069" spc="5" dirty="0">
                <a:latin typeface="Times New Roman"/>
                <a:cs typeface="Times New Roman"/>
              </a:rPr>
              <a:t>resources. </a:t>
            </a:r>
            <a:r>
              <a:rPr sz="1069" spc="15" dirty="0">
                <a:latin typeface="Times New Roman"/>
                <a:cs typeface="Times New Roman"/>
              </a:rPr>
              <a:t>You  </a:t>
            </a:r>
            <a:r>
              <a:rPr sz="1069" spc="10" dirty="0">
                <a:latin typeface="Times New Roman"/>
                <a:cs typeface="Times New Roman"/>
              </a:rPr>
              <a:t>have declared a very </a:t>
            </a:r>
            <a:r>
              <a:rPr sz="1069" spc="5" dirty="0">
                <a:latin typeface="Times New Roman"/>
                <a:cs typeface="Times New Roman"/>
              </a:rPr>
              <a:t>big </a:t>
            </a:r>
            <a:r>
              <a:rPr sz="1069" spc="10" dirty="0">
                <a:latin typeface="Times New Roman"/>
                <a:cs typeface="Times New Roman"/>
              </a:rPr>
              <a:t>array </a:t>
            </a:r>
            <a:r>
              <a:rPr sz="1069" spc="5" dirty="0">
                <a:latin typeface="Times New Roman"/>
                <a:cs typeface="Times New Roman"/>
              </a:rPr>
              <a:t>while using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very small </a:t>
            </a:r>
            <a:r>
              <a:rPr sz="1069" spc="10" dirty="0">
                <a:latin typeface="Times New Roman"/>
                <a:cs typeface="Times New Roman"/>
              </a:rPr>
              <a:t>chunk of </a:t>
            </a:r>
            <a:r>
              <a:rPr sz="1069" spc="5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Thus the  </a:t>
            </a:r>
            <a:r>
              <a:rPr sz="1069" spc="5" dirty="0">
                <a:latin typeface="Times New Roman"/>
                <a:cs typeface="Times New Roman"/>
              </a:rPr>
              <a:t>remaining space </a:t>
            </a:r>
            <a:r>
              <a:rPr sz="1069" spc="10" dirty="0">
                <a:latin typeface="Times New Roman"/>
                <a:cs typeface="Times New Roman"/>
              </a:rPr>
              <a:t>goes waste which </a:t>
            </a:r>
            <a:r>
              <a:rPr sz="1069" spc="5" dirty="0">
                <a:latin typeface="Times New Roman"/>
                <a:cs typeface="Times New Roman"/>
              </a:rPr>
              <a:t>can, otherwise, </a:t>
            </a:r>
            <a:r>
              <a:rPr sz="1069" spc="10" dirty="0">
                <a:latin typeface="Times New Roman"/>
                <a:cs typeface="Times New Roman"/>
              </a:rPr>
              <a:t>be used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programs. 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see </a:t>
            </a:r>
            <a:r>
              <a:rPr sz="1069" spc="10" dirty="0">
                <a:latin typeface="Times New Roman"/>
                <a:cs typeface="Times New Roman"/>
              </a:rPr>
              <a:t>what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possible solution of this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problem?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Suppose you need an </a:t>
            </a:r>
            <a:r>
              <a:rPr sz="1069" spc="5" dirty="0">
                <a:latin typeface="Times New Roman"/>
                <a:cs typeface="Times New Roman"/>
              </a:rPr>
              <a:t>integer array of size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 execution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program.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studied that if it is </a:t>
            </a:r>
            <a:r>
              <a:rPr sz="1069" spc="10" dirty="0">
                <a:latin typeface="Times New Roman"/>
                <a:cs typeface="Times New Roman"/>
              </a:rPr>
              <a:t>known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execution </a:t>
            </a:r>
            <a:r>
              <a:rPr sz="1069" spc="10" dirty="0">
                <a:latin typeface="Times New Roman"/>
                <a:cs typeface="Times New Roman"/>
              </a:rPr>
              <a:t>of the program that an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5" dirty="0">
                <a:latin typeface="Times New Roman"/>
                <a:cs typeface="Times New Roman"/>
              </a:rPr>
              <a:t>20 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15" dirty="0">
                <a:latin typeface="Times New Roman"/>
                <a:cs typeface="Times New Roman"/>
              </a:rPr>
              <a:t>30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needed,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allocated dynamically.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programming statement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follows: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4614" y="1192017"/>
            <a:ext cx="4670954" cy="0"/>
          </a:xfrm>
          <a:custGeom>
            <a:avLst/>
            <a:gdLst/>
            <a:ahLst/>
            <a:cxnLst/>
            <a:rect l="l" t="t" r="r" b="b"/>
            <a:pathLst>
              <a:path w="4804410">
                <a:moveTo>
                  <a:pt x="0" y="0"/>
                </a:moveTo>
                <a:lnTo>
                  <a:pt x="4803962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86577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0624" y="868856"/>
            <a:ext cx="86492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Lecture No.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30" y="1446706"/>
            <a:ext cx="4853693" cy="798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908"/>
            <a:r>
              <a:rPr sz="1069" spc="5" dirty="0">
                <a:latin typeface="Times New Roman"/>
                <a:cs typeface="Times New Roman"/>
              </a:rPr>
              <a:t>int*  </a:t>
            </a:r>
            <a:r>
              <a:rPr sz="1069" spc="10" dirty="0">
                <a:latin typeface="Times New Roman"/>
                <a:cs typeface="Times New Roman"/>
              </a:rPr>
              <a:t>y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new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int[20];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means we are requesting computer to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twenty memory locations.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finding </a:t>
            </a:r>
            <a:r>
              <a:rPr sz="1069" spc="5" dirty="0">
                <a:latin typeface="Times New Roman"/>
                <a:cs typeface="Times New Roman"/>
              </a:rPr>
              <a:t>it,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computer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give the </a:t>
            </a:r>
            <a:r>
              <a:rPr sz="1069" spc="5" dirty="0">
                <a:latin typeface="Times New Roman"/>
                <a:cs typeface="Times New Roman"/>
              </a:rPr>
              <a:t>address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location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programmer which will be  </a:t>
            </a:r>
            <a:r>
              <a:rPr sz="1069" spc="5" dirty="0">
                <a:latin typeface="Times New Roman"/>
                <a:cs typeface="Times New Roman"/>
              </a:rPr>
              <a:t>stored in </a:t>
            </a:r>
            <a:r>
              <a:rPr sz="1069" i="1" spc="5" dirty="0">
                <a:latin typeface="Times New Roman"/>
                <a:cs typeface="Times New Roman"/>
              </a:rPr>
              <a:t>y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Arrays </a:t>
            </a:r>
            <a:r>
              <a:rPr sz="1069" spc="5" dirty="0">
                <a:latin typeface="Times New Roman"/>
                <a:cs typeface="Times New Roman"/>
              </a:rPr>
              <a:t>locations are contiguous i.e.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are adjacent.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twenty  </a:t>
            </a:r>
            <a:r>
              <a:rPr sz="1069" spc="10" dirty="0">
                <a:latin typeface="Times New Roman"/>
                <a:cs typeface="Times New Roman"/>
              </a:rPr>
              <a:t>locations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contiguous, meaning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neighbors to each </a:t>
            </a:r>
            <a:r>
              <a:rPr sz="1069" spc="5" dirty="0">
                <a:latin typeface="Times New Roman"/>
                <a:cs typeface="Times New Roman"/>
              </a:rPr>
              <a:t>other. </a:t>
            </a:r>
            <a:r>
              <a:rPr sz="1069" spc="15" dirty="0">
                <a:latin typeface="Times New Roman"/>
                <a:cs typeface="Times New Roman"/>
              </a:rPr>
              <a:t>Now  </a:t>
            </a:r>
            <a:r>
              <a:rPr sz="1069" i="1" spc="10" dirty="0">
                <a:latin typeface="Times New Roman"/>
                <a:cs typeface="Times New Roman"/>
              </a:rPr>
              <a:t>y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become an array and we can </a:t>
            </a:r>
            <a:r>
              <a:rPr sz="1069" spc="5" dirty="0">
                <a:latin typeface="Times New Roman"/>
                <a:cs typeface="Times New Roman"/>
              </a:rPr>
              <a:t>say </a:t>
            </a:r>
            <a:r>
              <a:rPr sz="1069" i="1" spc="5" dirty="0">
                <a:latin typeface="Times New Roman"/>
                <a:cs typeface="Times New Roman"/>
              </a:rPr>
              <a:t>y[0] </a:t>
            </a:r>
            <a:r>
              <a:rPr sz="1069" i="1" spc="10" dirty="0">
                <a:latin typeface="Times New Roman"/>
                <a:cs typeface="Times New Roman"/>
              </a:rPr>
              <a:t>=1 or </a:t>
            </a:r>
            <a:r>
              <a:rPr sz="1069" i="1" spc="5" dirty="0">
                <a:latin typeface="Times New Roman"/>
                <a:cs typeface="Times New Roman"/>
              </a:rPr>
              <a:t>y[5]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15</a:t>
            </a:r>
            <a:r>
              <a:rPr sz="1069" spc="10" dirty="0">
                <a:latin typeface="Times New Roman"/>
                <a:cs typeface="Times New Roman"/>
              </a:rPr>
              <a:t>. Here </a:t>
            </a:r>
            <a:r>
              <a:rPr sz="1069" i="1" spc="10" dirty="0">
                <a:latin typeface="Times New Roman"/>
                <a:cs typeface="Times New Roman"/>
              </a:rPr>
              <a:t>y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i="1" spc="5" dirty="0">
                <a:latin typeface="Times New Roman"/>
                <a:cs typeface="Times New Roman"/>
              </a:rPr>
              <a:t>lvalue</a:t>
            </a:r>
            <a:r>
              <a:rPr sz="1069" spc="5" dirty="0">
                <a:latin typeface="Times New Roman"/>
                <a:cs typeface="Times New Roman"/>
              </a:rPr>
              <a:t>.  Being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store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address of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variable.  </a:t>
            </a:r>
            <a:r>
              <a:rPr sz="1069" spc="15" dirty="0">
                <a:latin typeface="Times New Roman"/>
                <a:cs typeface="Times New Roman"/>
              </a:rPr>
              <a:t>When we </a:t>
            </a:r>
            <a:r>
              <a:rPr sz="1069" spc="5" dirty="0">
                <a:latin typeface="Times New Roman"/>
                <a:cs typeface="Times New Roman"/>
              </a:rPr>
              <a:t>said </a:t>
            </a:r>
            <a:r>
              <a:rPr sz="1069" i="1" spc="10" dirty="0">
                <a:latin typeface="Times New Roman"/>
                <a:cs typeface="Times New Roman"/>
              </a:rPr>
              <a:t>int* y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new </a:t>
            </a:r>
            <a:r>
              <a:rPr sz="1069" i="1" spc="5" dirty="0">
                <a:latin typeface="Times New Roman"/>
                <a:cs typeface="Times New Roman"/>
              </a:rPr>
              <a:t>int[20];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returns the memory address of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twenty </a:t>
            </a:r>
            <a:r>
              <a:rPr sz="1069" spc="5" dirty="0">
                <a:latin typeface="Times New Roman"/>
                <a:cs typeface="Times New Roman"/>
              </a:rPr>
              <a:t>locations </a:t>
            </a:r>
            <a:r>
              <a:rPr sz="1069" spc="10" dirty="0">
                <a:latin typeface="Times New Roman"/>
                <a:cs typeface="Times New Roman"/>
              </a:rPr>
              <a:t>and we </a:t>
            </a:r>
            <a:r>
              <a:rPr sz="1069" spc="5" dirty="0">
                <a:latin typeface="Times New Roman"/>
                <a:cs typeface="Times New Roman"/>
              </a:rPr>
              <a:t>store that address into </a:t>
            </a:r>
            <a:r>
              <a:rPr sz="1069" i="1" spc="5" dirty="0">
                <a:latin typeface="Times New Roman"/>
                <a:cs typeface="Times New Roman"/>
              </a:rPr>
              <a:t>y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i="1" spc="10" dirty="0">
                <a:latin typeface="Times New Roman"/>
                <a:cs typeface="Times New Roman"/>
              </a:rPr>
              <a:t>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variable,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it  </a:t>
            </a:r>
            <a:r>
              <a:rPr sz="1069" spc="10" dirty="0">
                <a:latin typeface="Times New Roman"/>
                <a:cs typeface="Times New Roman"/>
              </a:rPr>
              <a:t>can be used on the left-hand </a:t>
            </a:r>
            <a:r>
              <a:rPr sz="1069" spc="5" dirty="0">
                <a:latin typeface="Times New Roman"/>
                <a:cs typeface="Times New Roman"/>
              </a:rPr>
              <a:t>side.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write it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/>
            <a:r>
              <a:rPr sz="1069" spc="10" dirty="0">
                <a:latin typeface="Times New Roman"/>
                <a:cs typeface="Times New Roman"/>
              </a:rPr>
              <a:t>y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&amp;x[0];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statement,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the address of the fist </a:t>
            </a:r>
            <a:r>
              <a:rPr sz="1069" spc="10" dirty="0">
                <a:latin typeface="Times New Roman"/>
                <a:cs typeface="Times New Roman"/>
              </a:rPr>
              <a:t>location </a:t>
            </a:r>
            <a:r>
              <a:rPr sz="1069" spc="5" dirty="0">
                <a:latin typeface="Times New Roman"/>
                <a:cs typeface="Times New Roman"/>
              </a:rPr>
              <a:t>of the array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store  it in </a:t>
            </a:r>
            <a:r>
              <a:rPr sz="1069" i="1" spc="5" dirty="0">
                <a:latin typeface="Times New Roman"/>
                <a:cs typeface="Times New Roman"/>
              </a:rPr>
              <a:t>y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i="1" spc="10" dirty="0">
                <a:latin typeface="Times New Roman"/>
                <a:cs typeface="Times New Roman"/>
              </a:rPr>
              <a:t>y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lvalue,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hand </a:t>
            </a:r>
            <a:r>
              <a:rPr sz="1069" spc="5" dirty="0">
                <a:latin typeface="Times New Roman"/>
                <a:cs typeface="Times New Roman"/>
              </a:rPr>
              <a:t>side. This means that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correct.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/>
            <a:r>
              <a:rPr sz="1069" spc="10" dirty="0">
                <a:latin typeface="Times New Roman"/>
                <a:cs typeface="Times New Roman"/>
              </a:rPr>
              <a:t>y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x;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Similarly, the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i="1" spc="10" dirty="0">
                <a:latin typeface="Times New Roman"/>
                <a:cs typeface="Times New Roman"/>
              </a:rPr>
              <a:t>y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is also correct.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of six elements that holds  the address of the first element. </a:t>
            </a:r>
            <a:r>
              <a:rPr sz="1069" spc="10" dirty="0">
                <a:latin typeface="Times New Roman"/>
                <a:cs typeface="Times New Roman"/>
              </a:rPr>
              <a:t>But we cannot change </a:t>
            </a:r>
            <a:r>
              <a:rPr sz="1069" spc="5" dirty="0">
                <a:latin typeface="Times New Roman"/>
                <a:cs typeface="Times New Roman"/>
              </a:rPr>
              <a:t>this address. </a:t>
            </a:r>
            <a:r>
              <a:rPr sz="1069" spc="10" dirty="0">
                <a:latin typeface="Times New Roman"/>
                <a:cs typeface="Times New Roman"/>
              </a:rPr>
              <a:t>However we can  </a:t>
            </a:r>
            <a:r>
              <a:rPr sz="1069" spc="5" dirty="0">
                <a:latin typeface="Times New Roman"/>
                <a:cs typeface="Times New Roman"/>
              </a:rPr>
              <a:t>get that address </a:t>
            </a:r>
            <a:r>
              <a:rPr sz="1069" spc="10" dirty="0">
                <a:latin typeface="Times New Roman"/>
                <a:cs typeface="Times New Roman"/>
              </a:rPr>
              <a:t>and store </a:t>
            </a:r>
            <a:r>
              <a:rPr sz="1069" spc="5" dirty="0">
                <a:latin typeface="Times New Roman"/>
                <a:cs typeface="Times New Roman"/>
              </a:rPr>
              <a:t>it in </a:t>
            </a:r>
            <a:r>
              <a:rPr sz="1069" spc="10" dirty="0">
                <a:latin typeface="Times New Roman"/>
                <a:cs typeface="Times New Roman"/>
              </a:rPr>
              <a:t>some other </a:t>
            </a:r>
            <a:r>
              <a:rPr sz="1069" spc="5" dirty="0">
                <a:latin typeface="Times New Roman"/>
                <a:cs typeface="Times New Roman"/>
              </a:rPr>
              <a:t>variable.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i="1" spc="10" dirty="0">
                <a:latin typeface="Times New Roman"/>
                <a:cs typeface="Times New Roman"/>
              </a:rPr>
              <a:t>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pointer variable and  </a:t>
            </a:r>
            <a:r>
              <a:rPr sz="1069" i="1" spc="10" dirty="0">
                <a:latin typeface="Times New Roman"/>
                <a:cs typeface="Times New Roman"/>
              </a:rPr>
              <a:t>lvalue </a:t>
            </a:r>
            <a:r>
              <a:rPr sz="1069" spc="10" dirty="0">
                <a:latin typeface="Times New Roman"/>
                <a:cs typeface="Times New Roman"/>
              </a:rPr>
              <a:t>so the above operation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legal.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dynamically allocated the memory </a:t>
            </a:r>
            <a:r>
              <a:rPr sz="1069" spc="5" dirty="0">
                <a:latin typeface="Times New Roman"/>
                <a:cs typeface="Times New Roman"/>
              </a:rPr>
              <a:t>for  the array. This </a:t>
            </a:r>
            <a:r>
              <a:rPr sz="1069" spc="10" dirty="0">
                <a:latin typeface="Times New Roman"/>
                <a:cs typeface="Times New Roman"/>
              </a:rPr>
              <a:t>memory,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 use, can be </a:t>
            </a:r>
            <a:r>
              <a:rPr sz="1069" spc="5" dirty="0">
                <a:latin typeface="Times New Roman"/>
                <a:cs typeface="Times New Roman"/>
              </a:rPr>
              <a:t>released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other </a:t>
            </a:r>
            <a:r>
              <a:rPr sz="1069" spc="5" dirty="0">
                <a:latin typeface="Times New Roman"/>
                <a:cs typeface="Times New Roman"/>
              </a:rPr>
              <a:t>programs </a:t>
            </a:r>
            <a:r>
              <a:rPr sz="1069" spc="10" dirty="0">
                <a:latin typeface="Times New Roman"/>
                <a:cs typeface="Times New Roman"/>
              </a:rPr>
              <a:t>can use 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use the </a:t>
            </a:r>
            <a:r>
              <a:rPr sz="1069" i="1" spc="5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keyword to </a:t>
            </a:r>
            <a:r>
              <a:rPr sz="1069" spc="5" dirty="0">
                <a:latin typeface="Times New Roman"/>
                <a:cs typeface="Times New Roman"/>
              </a:rPr>
              <a:t>release </a:t>
            </a:r>
            <a:r>
              <a:rPr sz="1069" spc="10" dirty="0">
                <a:latin typeface="Times New Roman"/>
                <a:cs typeface="Times New Roman"/>
              </a:rPr>
              <a:t>the memory.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syntax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/>
            <a:r>
              <a:rPr sz="1069" spc="5" dirty="0">
                <a:latin typeface="Times New Roman"/>
                <a:cs typeface="Times New Roman"/>
              </a:rPr>
              <a:t>delete[ ]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y;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4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releasing </a:t>
            </a:r>
            <a:r>
              <a:rPr sz="1069" spc="10" dirty="0">
                <a:latin typeface="Times New Roman"/>
                <a:cs typeface="Times New Roman"/>
              </a:rPr>
              <a:t>the memory, making </a:t>
            </a:r>
            <a:r>
              <a:rPr sz="1069" spc="5" dirty="0">
                <a:latin typeface="Times New Roman"/>
                <a:cs typeface="Times New Roman"/>
              </a:rPr>
              <a:t>it available for use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other programs.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 not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it in case of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array, as ‘new’ was not used for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creation. So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not our  </a:t>
            </a:r>
            <a:r>
              <a:rPr sz="1069" spc="5" dirty="0">
                <a:latin typeface="Times New Roman"/>
                <a:cs typeface="Times New Roman"/>
              </a:rPr>
              <a:t>responsibility to delete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dirty="0">
                <a:latin typeface="Times New Roman"/>
                <a:cs typeface="Times New Roman"/>
              </a:rPr>
              <a:t>List </a:t>
            </a:r>
            <a:r>
              <a:rPr sz="1264" b="1" spc="5" dirty="0">
                <a:latin typeface="Times New Roman"/>
                <a:cs typeface="Times New Roman"/>
              </a:rPr>
              <a:t>data</a:t>
            </a:r>
            <a:r>
              <a:rPr sz="1264" b="1" spc="-53" dirty="0">
                <a:latin typeface="Times New Roman"/>
                <a:cs typeface="Times New Roman"/>
              </a:rPr>
              <a:t> </a:t>
            </a:r>
            <a:r>
              <a:rPr sz="1264" b="1" dirty="0">
                <a:latin typeface="Times New Roman"/>
                <a:cs typeface="Times New Roman"/>
              </a:rPr>
              <a:t>structure</a:t>
            </a:r>
            <a:endParaRPr sz="1264">
              <a:latin typeface="Times New Roman"/>
              <a:cs typeface="Times New Roman"/>
            </a:endParaRPr>
          </a:p>
          <a:p>
            <a:pPr marL="12347" marR="6791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data structure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15" dirty="0">
                <a:latin typeface="Times New Roman"/>
                <a:cs typeface="Times New Roman"/>
              </a:rPr>
              <a:t>you. The </a:t>
            </a:r>
            <a:r>
              <a:rPr sz="1069" i="1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data structure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among the </a:t>
            </a:r>
            <a:r>
              <a:rPr sz="1069" spc="5" dirty="0">
                <a:latin typeface="Times New Roman"/>
                <a:cs typeface="Times New Roman"/>
              </a:rPr>
              <a:t>most </a:t>
            </a:r>
            <a:r>
              <a:rPr sz="1069" spc="10" dirty="0">
                <a:latin typeface="Times New Roman"/>
                <a:cs typeface="Times New Roman"/>
              </a:rPr>
              <a:t>generic  </a:t>
            </a:r>
            <a:r>
              <a:rPr sz="1069" spc="5" dirty="0">
                <a:latin typeface="Times New Roman"/>
                <a:cs typeface="Times New Roman"/>
              </a:rPr>
              <a:t>of data structures. In daily life,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shopping </a:t>
            </a:r>
            <a:r>
              <a:rPr sz="1069" dirty="0">
                <a:latin typeface="Times New Roman"/>
                <a:cs typeface="Times New Roman"/>
              </a:rPr>
              <a:t>list, </a:t>
            </a:r>
            <a:r>
              <a:rPr sz="1069" spc="5" dirty="0">
                <a:latin typeface="Times New Roman"/>
                <a:cs typeface="Times New Roman"/>
              </a:rPr>
              <a:t>groceries list, list of people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invite 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dinner, list of presents to give etc. In this course, </a:t>
            </a:r>
            <a:r>
              <a:rPr sz="1069" spc="10" dirty="0">
                <a:latin typeface="Times New Roman"/>
                <a:cs typeface="Times New Roman"/>
              </a:rPr>
              <a:t>we will see how we use  </a:t>
            </a:r>
            <a:r>
              <a:rPr sz="1069" spc="5" dirty="0">
                <a:latin typeface="Times New Roman"/>
                <a:cs typeface="Times New Roman"/>
              </a:rPr>
              <a:t>lists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programming.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200"/>
              </a:lnSpc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list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collection of items of the </a:t>
            </a:r>
            <a:r>
              <a:rPr sz="1069" spc="10" dirty="0">
                <a:latin typeface="Times New Roman"/>
                <a:cs typeface="Times New Roman"/>
              </a:rPr>
              <a:t>same type </a:t>
            </a:r>
            <a:r>
              <a:rPr sz="1069" spc="5" dirty="0">
                <a:latin typeface="Times New Roman"/>
                <a:cs typeface="Times New Roman"/>
              </a:rPr>
              <a:t>(grocery items, integers, </a:t>
            </a:r>
            <a:r>
              <a:rPr sz="1069" spc="10" dirty="0">
                <a:latin typeface="Times New Roman"/>
                <a:cs typeface="Times New Roman"/>
              </a:rPr>
              <a:t>names).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data in arrays are also of same </a:t>
            </a:r>
            <a:r>
              <a:rPr sz="1069" spc="10" dirty="0">
                <a:latin typeface="Times New Roman"/>
                <a:cs typeface="Times New Roman"/>
              </a:rPr>
              <a:t>type. When we </a:t>
            </a:r>
            <a:r>
              <a:rPr sz="1069" spc="5" dirty="0">
                <a:latin typeface="Times New Roman"/>
                <a:cs typeface="Times New Roman"/>
              </a:rPr>
              <a:t>say int </a:t>
            </a:r>
            <a:r>
              <a:rPr sz="1069" i="1" spc="10" dirty="0">
                <a:latin typeface="Times New Roman"/>
                <a:cs typeface="Times New Roman"/>
              </a:rPr>
              <a:t>x[6]; </a:t>
            </a:r>
            <a:r>
              <a:rPr sz="1069" spc="5" dirty="0">
                <a:latin typeface="Times New Roman"/>
                <a:cs typeface="Times New Roman"/>
              </a:rPr>
              <a:t>it means that only the  integers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5" dirty="0">
                <a:latin typeface="Times New Roman"/>
                <a:cs typeface="Times New Roman"/>
              </a:rPr>
              <a:t>stored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true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which we </a:t>
            </a:r>
            <a:r>
              <a:rPr sz="1069" spc="5" dirty="0">
                <a:latin typeface="Times New Roman"/>
                <a:cs typeface="Times New Roman"/>
              </a:rPr>
              <a:t>store in list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nature.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items, or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list, are stored </a:t>
            </a:r>
            <a:r>
              <a:rPr sz="1069" spc="10" dirty="0">
                <a:latin typeface="Times New Roman"/>
                <a:cs typeface="Times New Roman"/>
              </a:rPr>
              <a:t>in some  </a:t>
            </a:r>
            <a:r>
              <a:rPr sz="1069" spc="5" dirty="0">
                <a:latin typeface="Times New Roman"/>
                <a:cs typeface="Times New Roman"/>
              </a:rPr>
              <a:t>particular order. </a:t>
            </a:r>
            <a:r>
              <a:rPr sz="1069" spc="10" dirty="0">
                <a:latin typeface="Times New Roman"/>
                <a:cs typeface="Times New Roman"/>
              </a:rPr>
              <a:t>What does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mean? Suppose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list,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the </a:t>
            </a:r>
            <a:r>
              <a:rPr sz="1069" spc="5" dirty="0">
                <a:latin typeface="Times New Roman"/>
                <a:cs typeface="Times New Roman"/>
              </a:rPr>
              <a:t>fruit </a:t>
            </a:r>
            <a:r>
              <a:rPr sz="1069" dirty="0">
                <a:latin typeface="Times New Roman"/>
                <a:cs typeface="Times New Roman"/>
              </a:rPr>
              <a:t>first  </a:t>
            </a:r>
            <a:r>
              <a:rPr sz="1069" spc="10" dirty="0">
                <a:latin typeface="Times New Roman"/>
                <a:cs typeface="Times New Roman"/>
              </a:rPr>
              <a:t>which are </a:t>
            </a:r>
            <a:r>
              <a:rPr sz="1069" spc="5" dirty="0">
                <a:latin typeface="Times New Roman"/>
                <a:cs typeface="Times New Roman"/>
              </a:rPr>
              <a:t>also in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order.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may have names in some alphabetical </a:t>
            </a:r>
            <a:r>
              <a:rPr sz="1069" spc="5" dirty="0">
                <a:latin typeface="Times New Roman"/>
                <a:cs typeface="Times New Roman"/>
              </a:rPr>
              <a:t>order i.e. </a:t>
            </a:r>
            <a:r>
              <a:rPr sz="1069" spc="10" dirty="0">
                <a:latin typeface="Times New Roman"/>
                <a:cs typeface="Times New Roman"/>
              </a:rPr>
              <a:t>the  names which </a:t>
            </a:r>
            <a:r>
              <a:rPr sz="1069" spc="5" dirty="0">
                <a:latin typeface="Times New Roman"/>
                <a:cs typeface="Times New Roman"/>
              </a:rPr>
              <a:t>starts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i="1" spc="15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come </a:t>
            </a:r>
            <a:r>
              <a:rPr sz="1069" spc="5" dirty="0">
                <a:latin typeface="Times New Roman"/>
                <a:cs typeface="Times New Roman"/>
              </a:rPr>
              <a:t>first followed by the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starting with </a:t>
            </a:r>
            <a:r>
              <a:rPr sz="1069" i="1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and  so 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reserved </a:t>
            </a:r>
            <a:r>
              <a:rPr sz="1069" spc="15" dirty="0">
                <a:latin typeface="Times New Roman"/>
                <a:cs typeface="Times New Roman"/>
              </a:rPr>
              <a:t>when you </a:t>
            </a:r>
            <a:r>
              <a:rPr sz="1069" spc="5" dirty="0">
                <a:latin typeface="Times New Roman"/>
                <a:cs typeface="Times New Roman"/>
              </a:rPr>
              <a:t>enter data 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possible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insert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various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remove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0954" cy="0"/>
          </a:xfrm>
          <a:custGeom>
            <a:avLst/>
            <a:gdLst/>
            <a:ahLst/>
            <a:cxnLst/>
            <a:rect l="l" t="t" r="r" b="b"/>
            <a:pathLst>
              <a:path w="4804410">
                <a:moveTo>
                  <a:pt x="0" y="0"/>
                </a:moveTo>
                <a:lnTo>
                  <a:pt x="4803962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00243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43" y="868857"/>
            <a:ext cx="4852458" cy="301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450352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</a:t>
            </a:r>
            <a:r>
              <a:rPr sz="1069" spc="10" dirty="0">
                <a:latin typeface="Times New Roman"/>
                <a:cs typeface="Times New Roman"/>
              </a:rPr>
              <a:t>Lecture No.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element of the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You have done the same thing while dealing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arrays. You  </a:t>
            </a:r>
            <a:r>
              <a:rPr sz="1069" spc="5" dirty="0">
                <a:latin typeface="Times New Roman"/>
                <a:cs typeface="Times New Roman"/>
              </a:rPr>
              <a:t>enter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in the array, delete </a:t>
            </a:r>
            <a:r>
              <a:rPr sz="1069" spc="10" dirty="0">
                <a:latin typeface="Times New Roman"/>
                <a:cs typeface="Times New Roman"/>
              </a:rPr>
              <a:t>data from the array. Sometimes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array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grows  and </a:t>
            </a:r>
            <a:r>
              <a:rPr sz="1069" spc="5" dirty="0">
                <a:latin typeface="Times New Roman"/>
                <a:cs typeface="Times New Roman"/>
              </a:rPr>
              <a:t>at times,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reduced.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lists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too.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List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set of elements </a:t>
            </a:r>
            <a:r>
              <a:rPr sz="1069" spc="10" dirty="0">
                <a:latin typeface="Times New Roman"/>
                <a:cs typeface="Times New Roman"/>
              </a:rPr>
              <a:t>in a </a:t>
            </a:r>
            <a:r>
              <a:rPr sz="1069" spc="5" dirty="0">
                <a:latin typeface="Times New Roman"/>
                <a:cs typeface="Times New Roman"/>
              </a:rPr>
              <a:t>linear order. </a:t>
            </a:r>
            <a:r>
              <a:rPr sz="1069" spc="10" dirty="0">
                <a:latin typeface="Times New Roman"/>
                <a:cs typeface="Times New Roman"/>
              </a:rPr>
              <a:t>Suppose we have </a:t>
            </a:r>
            <a:r>
              <a:rPr sz="1069" spc="5" dirty="0">
                <a:latin typeface="Times New Roman"/>
                <a:cs typeface="Times New Roman"/>
              </a:rPr>
              <a:t>four names </a:t>
            </a:r>
            <a:r>
              <a:rPr sz="1069" i="1" spc="10" dirty="0">
                <a:latin typeface="Times New Roman"/>
                <a:cs typeface="Times New Roman"/>
              </a:rPr>
              <a:t>a1, </a:t>
            </a:r>
            <a:r>
              <a:rPr sz="1069" i="1" spc="5" dirty="0">
                <a:latin typeface="Times New Roman"/>
                <a:cs typeface="Times New Roman"/>
              </a:rPr>
              <a:t>a2, a3, a4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their order is as </a:t>
            </a:r>
            <a:r>
              <a:rPr sz="1069" i="1" spc="10" dirty="0">
                <a:latin typeface="Times New Roman"/>
                <a:cs typeface="Times New Roman"/>
              </a:rPr>
              <a:t>(a3, a1, </a:t>
            </a:r>
            <a:r>
              <a:rPr sz="1069" i="1" spc="5" dirty="0">
                <a:latin typeface="Times New Roman"/>
                <a:cs typeface="Times New Roman"/>
              </a:rPr>
              <a:t>a2, a4)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i="1" spc="5" dirty="0">
                <a:latin typeface="Times New Roman"/>
                <a:cs typeface="Times New Roman"/>
              </a:rPr>
              <a:t>a3</a:t>
            </a:r>
            <a:r>
              <a:rPr sz="1069" spc="5" dirty="0">
                <a:latin typeface="Times New Roman"/>
                <a:cs typeface="Times New Roman"/>
              </a:rPr>
              <a:t>,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element, </a:t>
            </a:r>
            <a:r>
              <a:rPr sz="1069" i="1" spc="10" dirty="0">
                <a:latin typeface="Times New Roman"/>
                <a:cs typeface="Times New Roman"/>
              </a:rPr>
              <a:t>a1 </a:t>
            </a:r>
            <a:r>
              <a:rPr sz="1069" spc="10" dirty="0">
                <a:latin typeface="Times New Roman"/>
                <a:cs typeface="Times New Roman"/>
              </a:rPr>
              <a:t>is the second  </a:t>
            </a:r>
            <a:r>
              <a:rPr sz="1069" spc="5" dirty="0">
                <a:latin typeface="Times New Roman"/>
                <a:cs typeface="Times New Roman"/>
              </a:rPr>
              <a:t>element, </a:t>
            </a:r>
            <a:r>
              <a:rPr sz="1069" spc="10" dirty="0">
                <a:latin typeface="Times New Roman"/>
                <a:cs typeface="Times New Roman"/>
              </a:rPr>
              <a:t>and so </a:t>
            </a:r>
            <a:r>
              <a:rPr sz="1069" spc="5" dirty="0">
                <a:latin typeface="Times New Roman"/>
                <a:cs typeface="Times New Roman"/>
              </a:rPr>
              <a:t>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maintain that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data is stored </a:t>
            </a:r>
            <a:r>
              <a:rPr sz="1069" spc="10" dirty="0">
                <a:latin typeface="Times New Roman"/>
                <a:cs typeface="Times New Roman"/>
              </a:rPr>
              <a:t>in  the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don’t </a:t>
            </a:r>
            <a:r>
              <a:rPr sz="1069" spc="10" dirty="0">
                <a:latin typeface="Times New Roman"/>
                <a:cs typeface="Times New Roman"/>
              </a:rPr>
              <a:t>want to </a:t>
            </a:r>
            <a:r>
              <a:rPr sz="1069" spc="5" dirty="0">
                <a:latin typeface="Times New Roman"/>
                <a:cs typeface="Times New Roman"/>
              </a:rPr>
              <a:t>disturb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order.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order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important </a:t>
            </a:r>
            <a:r>
              <a:rPr sz="1069" spc="10" dirty="0">
                <a:latin typeface="Times New Roman"/>
                <a:cs typeface="Times New Roman"/>
              </a:rPr>
              <a:t>here;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 </a:t>
            </a:r>
            <a:r>
              <a:rPr sz="1069" spc="10" dirty="0">
                <a:latin typeface="Times New Roman"/>
                <a:cs typeface="Times New Roman"/>
              </a:rPr>
              <a:t>just a random </a:t>
            </a:r>
            <a:r>
              <a:rPr sz="1069" spc="5" dirty="0">
                <a:latin typeface="Times New Roman"/>
                <a:cs typeface="Times New Roman"/>
              </a:rPr>
              <a:t>collection of elements </a:t>
            </a:r>
            <a:r>
              <a:rPr sz="1069" spc="10" dirty="0">
                <a:latin typeface="Times New Roman"/>
                <a:cs typeface="Times New Roman"/>
              </a:rPr>
              <a:t>but an </a:t>
            </a:r>
            <a:r>
              <a:rPr sz="1069" i="1" spc="5" dirty="0">
                <a:latin typeface="Times New Roman"/>
                <a:cs typeface="Times New Roman"/>
              </a:rPr>
              <a:t>ordered </a:t>
            </a:r>
            <a:r>
              <a:rPr sz="1069" spc="5" dirty="0">
                <a:latin typeface="Times New Roman"/>
                <a:cs typeface="Times New Roman"/>
              </a:rPr>
              <a:t>one. </a:t>
            </a:r>
            <a:r>
              <a:rPr sz="1069" spc="10" dirty="0">
                <a:latin typeface="Times New Roman"/>
                <a:cs typeface="Times New Roman"/>
              </a:rPr>
              <a:t>Sometimes, </a:t>
            </a:r>
            <a:r>
              <a:rPr sz="1069" spc="5" dirty="0">
                <a:latin typeface="Times New Roman"/>
                <a:cs typeface="Times New Roman"/>
              </a:rPr>
              <a:t>this order is due  to sorting i.e.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things that start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i="1" spc="15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come </a:t>
            </a:r>
            <a:r>
              <a:rPr sz="1069" spc="5" dirty="0">
                <a:latin typeface="Times New Roman"/>
                <a:cs typeface="Times New Roman"/>
              </a:rPr>
              <a:t>first.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occasions, the order may be  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importance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items.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discuss this in detail while </a:t>
            </a:r>
            <a:r>
              <a:rPr sz="1069" spc="10" dirty="0">
                <a:latin typeface="Times New Roman"/>
                <a:cs typeface="Times New Roman"/>
              </a:rPr>
              <a:t>dealing  with the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examples.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will see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kind of operations </a:t>
            </a:r>
            <a:r>
              <a:rPr sz="1069" spc="10" dirty="0">
                <a:latin typeface="Times New Roman"/>
                <a:cs typeface="Times New Roman"/>
              </a:rPr>
              <a:t>a programmer performs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dirty="0">
                <a:latin typeface="Times New Roman"/>
                <a:cs typeface="Times New Roman"/>
              </a:rPr>
              <a:t>list </a:t>
            </a:r>
            <a:r>
              <a:rPr sz="1069" spc="5" dirty="0">
                <a:latin typeface="Times New Roman"/>
                <a:cs typeface="Times New Roman"/>
              </a:rPr>
              <a:t>data  structure. Following </a:t>
            </a:r>
            <a:r>
              <a:rPr sz="1069" spc="10" dirty="0">
                <a:latin typeface="Times New Roman"/>
                <a:cs typeface="Times New Roman"/>
              </a:rPr>
              <a:t>long </a:t>
            </a:r>
            <a:r>
              <a:rPr sz="1069" spc="5" dirty="0">
                <a:latin typeface="Times New Roman"/>
                <a:cs typeface="Times New Roman"/>
              </a:rPr>
              <a:t>list of </a:t>
            </a:r>
            <a:r>
              <a:rPr sz="1069" spc="10" dirty="0">
                <a:latin typeface="Times New Roman"/>
                <a:cs typeface="Times New Roman"/>
              </a:rPr>
              <a:t>operations may </a:t>
            </a:r>
            <a:r>
              <a:rPr sz="1069" spc="5" dirty="0">
                <a:latin typeface="Times New Roman"/>
                <a:cs typeface="Times New Roman"/>
              </a:rPr>
              <a:t>help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understand </a:t>
            </a:r>
            <a:r>
              <a:rPr sz="1069" spc="10" dirty="0">
                <a:latin typeface="Times New Roman"/>
                <a:cs typeface="Times New Roman"/>
              </a:rPr>
              <a:t>the things in a  comprehensive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manner.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17252" y="4019127"/>
          <a:ext cx="4542543" cy="16662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946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Operation</a:t>
                      </a:r>
                      <a:r>
                        <a:rPr sz="11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575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createList()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Create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 new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list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(presumably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empty)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copy()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Set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list to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be a copy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another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47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clear();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Clear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list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(remove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elements)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insert(X,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?)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Insert element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particular position in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list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remove(?)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Remove element at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some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position in the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list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57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get(?)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Get element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 given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position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update(X,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?)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Replace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element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given position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X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947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find(X)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Determine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if the element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is in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list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length()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Returns the length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of the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list.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52206" y="5841866"/>
            <a:ext cx="4853076" cy="3579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300"/>
              </a:lnSpc>
            </a:pPr>
            <a:r>
              <a:rPr sz="1069" i="1" spc="5" dirty="0">
                <a:latin typeface="Times New Roman"/>
                <a:cs typeface="Times New Roman"/>
              </a:rPr>
              <a:t>createList()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creates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For example </a:t>
            </a:r>
            <a:r>
              <a:rPr sz="1069" spc="5" dirty="0">
                <a:latin typeface="Times New Roman"/>
                <a:cs typeface="Times New Roman"/>
              </a:rPr>
              <a:t>to create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array, </a:t>
            </a:r>
            <a:r>
              <a:rPr sz="1069" spc="10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i="1" spc="10" dirty="0">
                <a:latin typeface="Times New Roman"/>
                <a:cs typeface="Times New Roman"/>
              </a:rPr>
              <a:t>int </a:t>
            </a:r>
            <a:r>
              <a:rPr sz="1069" i="1" spc="5" dirty="0">
                <a:latin typeface="Times New Roman"/>
                <a:cs typeface="Times New Roman"/>
              </a:rPr>
              <a:t>x[6] </a:t>
            </a:r>
            <a:r>
              <a:rPr sz="1069" i="1" spc="10" dirty="0">
                <a:latin typeface="Times New Roman"/>
                <a:cs typeface="Times New Roman"/>
              </a:rPr>
              <a:t>or </a:t>
            </a:r>
            <a:r>
              <a:rPr sz="1069" i="1" spc="5" dirty="0">
                <a:latin typeface="Times New Roman"/>
                <a:cs typeface="Times New Roman"/>
              </a:rPr>
              <a:t>int* </a:t>
            </a:r>
            <a:r>
              <a:rPr sz="1069" i="1" spc="10" dirty="0">
                <a:latin typeface="Times New Roman"/>
                <a:cs typeface="Times New Roman"/>
              </a:rPr>
              <a:t>y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new int[20]; </a:t>
            </a:r>
            <a:r>
              <a:rPr sz="1069" spc="10" dirty="0">
                <a:latin typeface="Times New Roman"/>
                <a:cs typeface="Times New Roman"/>
              </a:rPr>
              <a:t>we need similar functionality in </a:t>
            </a:r>
            <a:r>
              <a:rPr sz="1069" dirty="0">
                <a:latin typeface="Times New Roman"/>
                <a:cs typeface="Times New Roman"/>
              </a:rPr>
              <a:t>lists </a:t>
            </a:r>
            <a:r>
              <a:rPr sz="1069" spc="10" dirty="0">
                <a:latin typeface="Times New Roman"/>
                <a:cs typeface="Times New Roman"/>
              </a:rPr>
              <a:t>too.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i="1" spc="10" dirty="0">
                <a:latin typeface="Times New Roman"/>
                <a:cs typeface="Times New Roman"/>
              </a:rPr>
              <a:t>copy()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copy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i="1" spc="5" dirty="0">
                <a:latin typeface="Times New Roman"/>
                <a:cs typeface="Times New Roman"/>
              </a:rPr>
              <a:t>clear() </a:t>
            </a:r>
            <a:r>
              <a:rPr sz="1069" spc="10" dirty="0">
                <a:latin typeface="Times New Roman"/>
                <a:cs typeface="Times New Roman"/>
              </a:rPr>
              <a:t>will remove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from a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to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list,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tell  </a:t>
            </a:r>
            <a:r>
              <a:rPr sz="1069" spc="10" dirty="0">
                <a:latin typeface="Times New Roman"/>
                <a:cs typeface="Times New Roman"/>
              </a:rPr>
              <a:t>where 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5" dirty="0">
                <a:latin typeface="Times New Roman"/>
                <a:cs typeface="Times New Roman"/>
              </a:rPr>
              <a:t>put  </a:t>
            </a:r>
            <a:r>
              <a:rPr sz="1069" spc="5" dirty="0">
                <a:latin typeface="Times New Roman"/>
                <a:cs typeface="Times New Roman"/>
              </a:rPr>
              <a:t>it  in 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dirty="0">
                <a:latin typeface="Times New Roman"/>
                <a:cs typeface="Times New Roman"/>
              </a:rPr>
              <a:t>list.  </a:t>
            </a:r>
            <a:r>
              <a:rPr sz="1069" spc="10" dirty="0">
                <a:latin typeface="Times New Roman"/>
                <a:cs typeface="Times New Roman"/>
              </a:rPr>
              <a:t>For  </a:t>
            </a:r>
            <a:r>
              <a:rPr sz="1069" spc="5" dirty="0">
                <a:latin typeface="Times New Roman"/>
                <a:cs typeface="Times New Roman"/>
              </a:rPr>
              <a:t>this  purpose  </a:t>
            </a:r>
            <a:r>
              <a:rPr sz="1069" i="1" spc="5" dirty="0">
                <a:latin typeface="Times New Roman"/>
                <a:cs typeface="Times New Roman"/>
              </a:rPr>
              <a:t>insert(X,  position)  </a:t>
            </a:r>
            <a:r>
              <a:rPr sz="1069" spc="10" dirty="0">
                <a:latin typeface="Times New Roman"/>
                <a:cs typeface="Times New Roman"/>
              </a:rPr>
              <a:t>function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used.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Similarly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i="1" spc="10" dirty="0">
                <a:latin typeface="Times New Roman"/>
                <a:cs typeface="Times New Roman"/>
              </a:rPr>
              <a:t>remove(position)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remove the element at </a:t>
            </a:r>
            <a:r>
              <a:rPr sz="1069" spc="5" dirty="0">
                <a:latin typeface="Times New Roman"/>
                <a:cs typeface="Times New Roman"/>
              </a:rPr>
              <a:t>position. </a:t>
            </a:r>
            <a:r>
              <a:rPr sz="1069" spc="10" dirty="0">
                <a:latin typeface="Times New Roman"/>
                <a:cs typeface="Times New Roman"/>
              </a:rPr>
              <a:t>To get an 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i="1" spc="10" dirty="0">
                <a:latin typeface="Times New Roman"/>
                <a:cs typeface="Times New Roman"/>
              </a:rPr>
              <a:t>get(position) </a:t>
            </a:r>
            <a:r>
              <a:rPr sz="1069" spc="5" dirty="0">
                <a:latin typeface="Times New Roman"/>
                <a:cs typeface="Times New Roman"/>
              </a:rPr>
              <a:t>function is used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return the element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replace </a:t>
            </a:r>
            <a:r>
              <a:rPr sz="1069" spc="10" dirty="0">
                <a:latin typeface="Times New Roman"/>
                <a:cs typeface="Times New Roman"/>
              </a:rPr>
              <a:t>an element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at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the function </a:t>
            </a:r>
            <a:r>
              <a:rPr sz="1069" i="1" spc="10" dirty="0">
                <a:latin typeface="Times New Roman"/>
                <a:cs typeface="Times New Roman"/>
              </a:rPr>
              <a:t>update(X,  </a:t>
            </a:r>
            <a:r>
              <a:rPr sz="1069" i="1" spc="5" dirty="0">
                <a:latin typeface="Times New Roman"/>
                <a:cs typeface="Times New Roman"/>
              </a:rPr>
              <a:t>position)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used.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i="1" spc="5" dirty="0">
                <a:latin typeface="Times New Roman"/>
                <a:cs typeface="Times New Roman"/>
              </a:rPr>
              <a:t>find(X) </a:t>
            </a:r>
            <a:r>
              <a:rPr sz="1069" spc="10" dirty="0">
                <a:latin typeface="Times New Roman"/>
                <a:cs typeface="Times New Roman"/>
              </a:rPr>
              <a:t>will search </a:t>
            </a:r>
            <a:r>
              <a:rPr sz="1069" i="1" spc="15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i="1" spc="5" dirty="0">
                <a:latin typeface="Times New Roman"/>
                <a:cs typeface="Times New Roman"/>
              </a:rPr>
              <a:t>length()  </a:t>
            </a:r>
            <a:r>
              <a:rPr sz="1069" dirty="0">
                <a:latin typeface="Times New Roman"/>
                <a:cs typeface="Times New Roman"/>
              </a:rPr>
              <a:t>tells </a:t>
            </a:r>
            <a:r>
              <a:rPr sz="1069" spc="10" dirty="0">
                <a:latin typeface="Times New Roman"/>
                <a:cs typeface="Times New Roman"/>
              </a:rPr>
              <a:t>us about the 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know what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meant by </a:t>
            </a:r>
            <a:r>
              <a:rPr sz="1069" spc="5" dirty="0">
                <a:latin typeface="Times New Roman"/>
                <a:cs typeface="Times New Roman"/>
              </a:rPr>
              <a:t>“particular position”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used “?” </a:t>
            </a:r>
            <a:r>
              <a:rPr sz="1069" spc="5" dirty="0">
                <a:latin typeface="Times New Roman"/>
                <a:cs typeface="Times New Roman"/>
              </a:rPr>
              <a:t>for this </a:t>
            </a:r>
            <a:r>
              <a:rPr sz="1069" spc="15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0" dirty="0">
                <a:latin typeface="Times New Roman"/>
                <a:cs typeface="Times New Roman"/>
              </a:rPr>
              <a:t>There are two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possibilities: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 marR="6173" indent="-209281">
              <a:lnSpc>
                <a:spcPts val="1264"/>
              </a:lnSpc>
              <a:buFont typeface="Wingdings"/>
              <a:buChar char=""/>
              <a:tabLst>
                <a:tab pos="430291" algn="l"/>
                <a:tab pos="430908" algn="l"/>
              </a:tabLst>
            </a:pP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the actual index </a:t>
            </a:r>
            <a:r>
              <a:rPr sz="1069" spc="10" dirty="0">
                <a:latin typeface="Times New Roman"/>
                <a:cs typeface="Times New Roman"/>
              </a:rPr>
              <a:t>of element: </a:t>
            </a:r>
            <a:r>
              <a:rPr sz="1069" spc="5" dirty="0">
                <a:latin typeface="Times New Roman"/>
                <a:cs typeface="Times New Roman"/>
              </a:rPr>
              <a:t>i.e. insert it after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3, get </a:t>
            </a:r>
            <a:r>
              <a:rPr sz="1069" spc="10" dirty="0">
                <a:latin typeface="Times New Roman"/>
                <a:cs typeface="Times New Roman"/>
              </a:rPr>
              <a:t>element  number </a:t>
            </a:r>
            <a:r>
              <a:rPr sz="1069" spc="5" dirty="0">
                <a:latin typeface="Times New Roman"/>
                <a:cs typeface="Times New Roman"/>
              </a:rPr>
              <a:t>6.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approach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with arrays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lnSpc>
                <a:spcPts val="1220"/>
              </a:lnSpc>
              <a:buFont typeface="Wingdings"/>
              <a:buChar char=""/>
              <a:tabLst>
                <a:tab pos="430291" algn="l"/>
                <a:tab pos="430908" algn="l"/>
              </a:tabLst>
            </a:pPr>
            <a:r>
              <a:rPr sz="1069" spc="10" dirty="0">
                <a:latin typeface="Times New Roman"/>
                <a:cs typeface="Times New Roman"/>
              </a:rPr>
              <a:t>Use a </a:t>
            </a:r>
            <a:r>
              <a:rPr sz="1069" spc="5" dirty="0">
                <a:latin typeface="Times New Roman"/>
                <a:cs typeface="Times New Roman"/>
              </a:rPr>
              <a:t>“current” </a:t>
            </a:r>
            <a:r>
              <a:rPr sz="1069" spc="10" dirty="0">
                <a:latin typeface="Times New Roman"/>
                <a:cs typeface="Times New Roman"/>
              </a:rPr>
              <a:t>marker or </a:t>
            </a:r>
            <a:r>
              <a:rPr sz="1069" spc="5" dirty="0">
                <a:latin typeface="Times New Roman"/>
                <a:cs typeface="Times New Roman"/>
              </a:rPr>
              <a:t>pointer to refer 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particular position 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option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in the 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like arrays.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we have to </a:t>
            </a:r>
            <a:r>
              <a:rPr sz="1069" spc="5" dirty="0">
                <a:latin typeface="Times New Roman"/>
                <a:cs typeface="Times New Roman"/>
              </a:rPr>
              <a:t>manipulate  the arrays,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i="1" spc="10" dirty="0">
                <a:latin typeface="Times New Roman"/>
                <a:cs typeface="Times New Roman"/>
              </a:rPr>
              <a:t>x[3], x[6]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second </a:t>
            </a:r>
            <a:r>
              <a:rPr sz="1069" spc="5" dirty="0">
                <a:latin typeface="Times New Roman"/>
                <a:cs typeface="Times New Roman"/>
              </a:rPr>
              <a:t>option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dirty="0">
                <a:latin typeface="Times New Roman"/>
                <a:cs typeface="Times New Roman"/>
              </a:rPr>
              <a:t>first,  </a:t>
            </a:r>
            <a:r>
              <a:rPr sz="1069" spc="5" dirty="0">
                <a:latin typeface="Times New Roman"/>
                <a:cs typeface="Times New Roman"/>
              </a:rPr>
              <a:t>second etc for position but say wherever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pointer. </a:t>
            </a:r>
            <a:r>
              <a:rPr sz="1069" spc="10" dirty="0">
                <a:latin typeface="Times New Roman"/>
                <a:cs typeface="Times New Roman"/>
              </a:rPr>
              <a:t>Just think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move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forward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backward.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When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say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get,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update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0954" cy="0"/>
          </a:xfrm>
          <a:custGeom>
            <a:avLst/>
            <a:gdLst/>
            <a:ahLst/>
            <a:cxnLst/>
            <a:rect l="l" t="t" r="r" b="b"/>
            <a:pathLst>
              <a:path w="4804410">
                <a:moveTo>
                  <a:pt x="0" y="0"/>
                </a:moveTo>
                <a:lnTo>
                  <a:pt x="4803962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07330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851841" cy="1395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450352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</a:t>
            </a:r>
            <a:r>
              <a:rPr sz="1069" spc="10" dirty="0">
                <a:latin typeface="Times New Roman"/>
                <a:cs typeface="Times New Roman"/>
              </a:rPr>
              <a:t>Lecture No.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while using the current pointer, it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wherever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pointer, </a:t>
            </a:r>
            <a:r>
              <a:rPr sz="1069" spc="10" dirty="0">
                <a:latin typeface="Times New Roman"/>
                <a:cs typeface="Times New Roman"/>
              </a:rPr>
              <a:t>get data 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that position,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data after that </a:t>
            </a:r>
            <a:r>
              <a:rPr sz="1069" spc="5" dirty="0">
                <a:latin typeface="Times New Roman"/>
                <a:cs typeface="Times New Roman"/>
              </a:rPr>
              <a:t>position or update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at that position. </a:t>
            </a:r>
            <a:r>
              <a:rPr sz="1069" spc="10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this case, </a:t>
            </a:r>
            <a:r>
              <a:rPr sz="1069" spc="10" dirty="0">
                <a:latin typeface="Times New Roman"/>
                <a:cs typeface="Times New Roman"/>
              </a:rPr>
              <a:t>we need not </a:t>
            </a:r>
            <a:r>
              <a:rPr sz="1069" spc="5" dirty="0">
                <a:latin typeface="Times New Roman"/>
                <a:cs typeface="Times New Roman"/>
              </a:rPr>
              <a:t>to use </a:t>
            </a:r>
            <a:r>
              <a:rPr sz="1069" spc="10" dirty="0">
                <a:latin typeface="Times New Roman"/>
                <a:cs typeface="Times New Roman"/>
              </a:rPr>
              <a:t>numbers. But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our responsibility that current pointer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proper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way.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“current” marker,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four methods </a:t>
            </a:r>
            <a:r>
              <a:rPr sz="1069" spc="10" dirty="0">
                <a:latin typeface="Times New Roman"/>
                <a:cs typeface="Times New Roman"/>
              </a:rPr>
              <a:t>would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useful: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08337" y="2415963"/>
          <a:ext cx="4044333" cy="836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947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Functions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47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start()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Moves the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“current” pointer to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the very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17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tail()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Moves the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“current” pointer to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the very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last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next()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26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Move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current position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forward one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back()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26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Move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current position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backward one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52267" y="3412866"/>
            <a:ext cx="485122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discuss the implementation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data structure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write the </a:t>
            </a:r>
            <a:r>
              <a:rPr sz="1069" spc="5" dirty="0">
                <a:latin typeface="Times New Roman"/>
                <a:cs typeface="Times New Roman"/>
              </a:rPr>
              <a:t>functions </a:t>
            </a:r>
            <a:r>
              <a:rPr sz="1069" spc="10" dirty="0">
                <a:latin typeface="Times New Roman"/>
                <a:cs typeface="Times New Roman"/>
              </a:rPr>
              <a:t>discussed today,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C++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language.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0954" cy="0"/>
          </a:xfrm>
          <a:custGeom>
            <a:avLst/>
            <a:gdLst/>
            <a:ahLst/>
            <a:cxnLst/>
            <a:rect l="l" t="t" r="r" b="b"/>
            <a:pathLst>
              <a:path w="4804410">
                <a:moveTo>
                  <a:pt x="0" y="0"/>
                </a:moveTo>
                <a:lnTo>
                  <a:pt x="4803962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64186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14777</Words>
  <Application>Microsoft Office PowerPoint</Application>
  <PresentationFormat>Custom</PresentationFormat>
  <Paragraphs>1623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2016-11-21T04:04:15Z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