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17" id="{467FC04C-F16E-43AA-BCCD-F5DF85C81F9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18" id="{C98E2AA5-7F85-4AE6-A844-50D619539FC8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19" id="{2E4110E6-FFD9-4960-939D-E0DF19925494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20" id="{5793DEA6-F067-46A6-AE08-EBF8C11921F6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915" y="2807604"/>
            <a:ext cx="13483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4.3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sections)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265945"/>
            <a:ext cx="766763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48163" algn="ctr">
              <a:spcBef>
                <a:spcPts val="117"/>
              </a:spcBef>
            </a:pPr>
            <a:r>
              <a:rPr sz="924" spc="-5" dirty="0">
                <a:latin typeface="Symbol"/>
                <a:cs typeface="Symbol"/>
              </a:rPr>
              <a:t></a:t>
            </a:r>
            <a:endParaRPr sz="92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44" y="3492962"/>
            <a:ext cx="1829857" cy="51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260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Deleting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BST  C++ </a:t>
            </a:r>
            <a:r>
              <a:rPr sz="1069" spc="10" dirty="0">
                <a:latin typeface="Times New Roman"/>
                <a:cs typeface="Times New Roman"/>
              </a:rPr>
              <a:t>code for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 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(BST)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5548" y="6155690"/>
            <a:ext cx="370417" cy="417953"/>
          </a:xfrm>
          <a:custGeom>
            <a:avLst/>
            <a:gdLst/>
            <a:ahLst/>
            <a:cxnLst/>
            <a:rect l="l" t="t" r="r" b="b"/>
            <a:pathLst>
              <a:path w="381000" h="429895">
                <a:moveTo>
                  <a:pt x="190500" y="0"/>
                </a:moveTo>
                <a:lnTo>
                  <a:pt x="146837" y="5665"/>
                </a:lnTo>
                <a:lnTo>
                  <a:pt x="106746" y="21806"/>
                </a:lnTo>
                <a:lnTo>
                  <a:pt x="71374" y="47146"/>
                </a:lnTo>
                <a:lnTo>
                  <a:pt x="41867" y="80403"/>
                </a:lnTo>
                <a:lnTo>
                  <a:pt x="19372" y="120298"/>
                </a:lnTo>
                <a:lnTo>
                  <a:pt x="5034" y="165551"/>
                </a:lnTo>
                <a:lnTo>
                  <a:pt x="0" y="214884"/>
                </a:lnTo>
                <a:lnTo>
                  <a:pt x="5034" y="264216"/>
                </a:lnTo>
                <a:lnTo>
                  <a:pt x="19372" y="309469"/>
                </a:lnTo>
                <a:lnTo>
                  <a:pt x="41867" y="349364"/>
                </a:lnTo>
                <a:lnTo>
                  <a:pt x="71374" y="382621"/>
                </a:lnTo>
                <a:lnTo>
                  <a:pt x="106746" y="407961"/>
                </a:lnTo>
                <a:lnTo>
                  <a:pt x="146837" y="424102"/>
                </a:lnTo>
                <a:lnTo>
                  <a:pt x="190500" y="429768"/>
                </a:lnTo>
                <a:lnTo>
                  <a:pt x="234162" y="424102"/>
                </a:lnTo>
                <a:lnTo>
                  <a:pt x="274253" y="407961"/>
                </a:lnTo>
                <a:lnTo>
                  <a:pt x="309625" y="382621"/>
                </a:lnTo>
                <a:lnTo>
                  <a:pt x="339132" y="349364"/>
                </a:lnTo>
                <a:lnTo>
                  <a:pt x="361627" y="309469"/>
                </a:lnTo>
                <a:lnTo>
                  <a:pt x="375965" y="264216"/>
                </a:lnTo>
                <a:lnTo>
                  <a:pt x="381000" y="214884"/>
                </a:lnTo>
                <a:lnTo>
                  <a:pt x="375965" y="165551"/>
                </a:lnTo>
                <a:lnTo>
                  <a:pt x="361627" y="120298"/>
                </a:lnTo>
                <a:lnTo>
                  <a:pt x="339132" y="80403"/>
                </a:lnTo>
                <a:lnTo>
                  <a:pt x="309625" y="47146"/>
                </a:lnTo>
                <a:lnTo>
                  <a:pt x="274253" y="21806"/>
                </a:lnTo>
                <a:lnTo>
                  <a:pt x="234162" y="5665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67" y="4122349"/>
            <a:ext cx="4853076" cy="2291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Deleting a node in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BST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about deleting </a:t>
            </a:r>
            <a:r>
              <a:rPr sz="1069" spc="10" dirty="0">
                <a:latin typeface="Times New Roman"/>
                <a:cs typeface="Times New Roman"/>
              </a:rPr>
              <a:t>a 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BST (</a:t>
            </a:r>
            <a:r>
              <a:rPr sz="1069" i="1" spc="10" dirty="0">
                <a:latin typeface="Times New Roman"/>
                <a:cs typeface="Times New Roman"/>
              </a:rPr>
              <a:t>Binary Search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of the nodes of </a:t>
            </a:r>
            <a:r>
              <a:rPr sz="1069" spc="10" dirty="0">
                <a:latin typeface="Times New Roman"/>
                <a:cs typeface="Times New Roman"/>
              </a:rPr>
              <a:t>BST. </a:t>
            </a:r>
            <a:r>
              <a:rPr sz="1069" spc="5" dirty="0">
                <a:latin typeface="Times New Roman"/>
                <a:cs typeface="Times New Roman"/>
              </a:rPr>
              <a:t>There are three </a:t>
            </a:r>
            <a:r>
              <a:rPr sz="1069" spc="10" dirty="0">
                <a:latin typeface="Times New Roman"/>
                <a:cs typeface="Times New Roman"/>
              </a:rPr>
              <a:t>cases for </a:t>
            </a:r>
            <a:r>
              <a:rPr sz="1069" spc="5" dirty="0">
                <a:latin typeface="Times New Roman"/>
                <a:cs typeface="Times New Roman"/>
              </a:rPr>
              <a:t>deleting </a:t>
            </a:r>
            <a:r>
              <a:rPr sz="1069" spc="10" dirty="0">
                <a:latin typeface="Times New Roman"/>
                <a:cs typeface="Times New Roman"/>
              </a:rPr>
              <a:t>a node 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BST. Case I:  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it has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left child.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very </a:t>
            </a:r>
            <a:r>
              <a:rPr sz="1069" spc="10" dirty="0">
                <a:latin typeface="Times New Roman"/>
                <a:cs typeface="Times New Roman"/>
              </a:rPr>
              <a:t>simple 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such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the pointer in </a:t>
            </a:r>
            <a:r>
              <a:rPr sz="1069" spc="10" dirty="0">
                <a:latin typeface="Times New Roman"/>
                <a:cs typeface="Times New Roman"/>
              </a:rPr>
              <a:t>the parent node </a:t>
            </a:r>
            <a:r>
              <a:rPr sz="1069" spc="5" dirty="0">
                <a:latin typeface="Times New Roman"/>
                <a:cs typeface="Times New Roman"/>
              </a:rPr>
              <a:t>pointing to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dynamically allocated,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release </a:t>
            </a:r>
            <a:r>
              <a:rPr sz="1069" dirty="0">
                <a:latin typeface="Times New Roman"/>
                <a:cs typeface="Times New Roman"/>
              </a:rPr>
              <a:t>it. 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II: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either left </a:t>
            </a:r>
            <a:r>
              <a:rPr sz="1069" spc="10" dirty="0">
                <a:latin typeface="Times New Roman"/>
                <a:cs typeface="Times New Roman"/>
              </a:rPr>
              <a:t>child (subtree) or right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(subtree).  Case </a:t>
            </a:r>
            <a:r>
              <a:rPr sz="1069" spc="5" dirty="0">
                <a:latin typeface="Times New Roman"/>
                <a:cs typeface="Times New Roman"/>
              </a:rPr>
              <a:t>III: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has 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children (subtree). This </a:t>
            </a:r>
            <a:r>
              <a:rPr sz="1069" spc="5" dirty="0">
                <a:latin typeface="Times New Roman"/>
                <a:cs typeface="Times New Roman"/>
              </a:rPr>
              <a:t>is  the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difficult case. Let’s recap this case.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1368041" algn="ctr">
              <a:spcBef>
                <a:spcPts val="749"/>
              </a:spcBef>
            </a:pP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1031" y="6753543"/>
            <a:ext cx="369799" cy="417953"/>
          </a:xfrm>
          <a:custGeom>
            <a:avLst/>
            <a:gdLst/>
            <a:ahLst/>
            <a:cxnLst/>
            <a:rect l="l" t="t" r="r" b="b"/>
            <a:pathLst>
              <a:path w="380364" h="429895">
                <a:moveTo>
                  <a:pt x="189737" y="0"/>
                </a:moveTo>
                <a:lnTo>
                  <a:pt x="146117" y="5665"/>
                </a:lnTo>
                <a:lnTo>
                  <a:pt x="106135" y="21806"/>
                </a:lnTo>
                <a:lnTo>
                  <a:pt x="70912" y="47146"/>
                </a:lnTo>
                <a:lnTo>
                  <a:pt x="41567" y="80403"/>
                </a:lnTo>
                <a:lnTo>
                  <a:pt x="19221" y="120298"/>
                </a:lnTo>
                <a:lnTo>
                  <a:pt x="4991" y="165551"/>
                </a:lnTo>
                <a:lnTo>
                  <a:pt x="0" y="214884"/>
                </a:lnTo>
                <a:lnTo>
                  <a:pt x="4991" y="264216"/>
                </a:lnTo>
                <a:lnTo>
                  <a:pt x="19221" y="309469"/>
                </a:lnTo>
                <a:lnTo>
                  <a:pt x="41567" y="349364"/>
                </a:lnTo>
                <a:lnTo>
                  <a:pt x="70912" y="382621"/>
                </a:lnTo>
                <a:lnTo>
                  <a:pt x="106135" y="407961"/>
                </a:lnTo>
                <a:lnTo>
                  <a:pt x="146117" y="424102"/>
                </a:lnTo>
                <a:lnTo>
                  <a:pt x="189737" y="429768"/>
                </a:lnTo>
                <a:lnTo>
                  <a:pt x="233400" y="424102"/>
                </a:lnTo>
                <a:lnTo>
                  <a:pt x="273491" y="407961"/>
                </a:lnTo>
                <a:lnTo>
                  <a:pt x="308863" y="382621"/>
                </a:lnTo>
                <a:lnTo>
                  <a:pt x="338370" y="349364"/>
                </a:lnTo>
                <a:lnTo>
                  <a:pt x="360865" y="309469"/>
                </a:lnTo>
                <a:lnTo>
                  <a:pt x="375203" y="264216"/>
                </a:lnTo>
                <a:lnTo>
                  <a:pt x="380238" y="214884"/>
                </a:lnTo>
                <a:lnTo>
                  <a:pt x="375203" y="165551"/>
                </a:lnTo>
                <a:lnTo>
                  <a:pt x="360865" y="120298"/>
                </a:lnTo>
                <a:lnTo>
                  <a:pt x="338370" y="80403"/>
                </a:lnTo>
                <a:lnTo>
                  <a:pt x="308863" y="47146"/>
                </a:lnTo>
                <a:lnTo>
                  <a:pt x="273491" y="21806"/>
                </a:lnTo>
                <a:lnTo>
                  <a:pt x="233400" y="5665"/>
                </a:lnTo>
                <a:lnTo>
                  <a:pt x="1897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458333" y="68355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8108" y="6514253"/>
            <a:ext cx="320410" cy="298185"/>
          </a:xfrm>
          <a:custGeom>
            <a:avLst/>
            <a:gdLst/>
            <a:ahLst/>
            <a:cxnLst/>
            <a:rect l="l" t="t" r="r" b="b"/>
            <a:pathLst>
              <a:path w="329564" h="306704">
                <a:moveTo>
                  <a:pt x="329184" y="0"/>
                </a:moveTo>
                <a:lnTo>
                  <a:pt x="0" y="3063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58147" y="7349912"/>
            <a:ext cx="370417" cy="418571"/>
          </a:xfrm>
          <a:custGeom>
            <a:avLst/>
            <a:gdLst/>
            <a:ahLst/>
            <a:cxnLst/>
            <a:rect l="l" t="t" r="r" b="b"/>
            <a:pathLst>
              <a:path w="381000" h="430529">
                <a:moveTo>
                  <a:pt x="190500" y="0"/>
                </a:moveTo>
                <a:lnTo>
                  <a:pt x="146837" y="5707"/>
                </a:lnTo>
                <a:lnTo>
                  <a:pt x="106746" y="21958"/>
                </a:lnTo>
                <a:lnTo>
                  <a:pt x="71374" y="47446"/>
                </a:lnTo>
                <a:lnTo>
                  <a:pt x="41867" y="80865"/>
                </a:lnTo>
                <a:lnTo>
                  <a:pt x="19372" y="120909"/>
                </a:lnTo>
                <a:lnTo>
                  <a:pt x="5034" y="166271"/>
                </a:lnTo>
                <a:lnTo>
                  <a:pt x="0" y="215645"/>
                </a:lnTo>
                <a:lnTo>
                  <a:pt x="5034" y="264978"/>
                </a:lnTo>
                <a:lnTo>
                  <a:pt x="19372" y="310231"/>
                </a:lnTo>
                <a:lnTo>
                  <a:pt x="41867" y="350126"/>
                </a:lnTo>
                <a:lnTo>
                  <a:pt x="71374" y="383383"/>
                </a:lnTo>
                <a:lnTo>
                  <a:pt x="106746" y="408723"/>
                </a:lnTo>
                <a:lnTo>
                  <a:pt x="146837" y="424864"/>
                </a:lnTo>
                <a:lnTo>
                  <a:pt x="190500" y="430529"/>
                </a:lnTo>
                <a:lnTo>
                  <a:pt x="234162" y="424864"/>
                </a:lnTo>
                <a:lnTo>
                  <a:pt x="274253" y="408723"/>
                </a:lnTo>
                <a:lnTo>
                  <a:pt x="309625" y="383383"/>
                </a:lnTo>
                <a:lnTo>
                  <a:pt x="339132" y="350126"/>
                </a:lnTo>
                <a:lnTo>
                  <a:pt x="361627" y="310231"/>
                </a:lnTo>
                <a:lnTo>
                  <a:pt x="375965" y="264978"/>
                </a:lnTo>
                <a:lnTo>
                  <a:pt x="380999" y="215645"/>
                </a:lnTo>
                <a:lnTo>
                  <a:pt x="375965" y="166271"/>
                </a:lnTo>
                <a:lnTo>
                  <a:pt x="361627" y="120909"/>
                </a:lnTo>
                <a:lnTo>
                  <a:pt x="339132" y="80865"/>
                </a:lnTo>
                <a:lnTo>
                  <a:pt x="309625" y="47446"/>
                </a:lnTo>
                <a:lnTo>
                  <a:pt x="274253" y="21958"/>
                </a:lnTo>
                <a:lnTo>
                  <a:pt x="234162" y="5707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095448" y="74326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8108" y="7111364"/>
            <a:ext cx="372269" cy="298803"/>
          </a:xfrm>
          <a:custGeom>
            <a:avLst/>
            <a:gdLst/>
            <a:ahLst/>
            <a:cxnLst/>
            <a:rect l="l" t="t" r="r" b="b"/>
            <a:pathLst>
              <a:path w="382905" h="307340">
                <a:moveTo>
                  <a:pt x="0" y="0"/>
                </a:moveTo>
                <a:lnTo>
                  <a:pt x="382524" y="3070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26230" y="7887757"/>
            <a:ext cx="372269" cy="418571"/>
          </a:xfrm>
          <a:custGeom>
            <a:avLst/>
            <a:gdLst/>
            <a:ahLst/>
            <a:cxnLst/>
            <a:rect l="l" t="t" r="r" b="b"/>
            <a:pathLst>
              <a:path w="382905" h="430529">
                <a:moveTo>
                  <a:pt x="191262" y="0"/>
                </a:moveTo>
                <a:lnTo>
                  <a:pt x="147556" y="5707"/>
                </a:lnTo>
                <a:lnTo>
                  <a:pt x="107357" y="21958"/>
                </a:lnTo>
                <a:lnTo>
                  <a:pt x="71836" y="47446"/>
                </a:lnTo>
                <a:lnTo>
                  <a:pt x="42167" y="80865"/>
                </a:lnTo>
                <a:lnTo>
                  <a:pt x="19523" y="120909"/>
                </a:lnTo>
                <a:lnTo>
                  <a:pt x="5076" y="166271"/>
                </a:lnTo>
                <a:lnTo>
                  <a:pt x="0" y="215646"/>
                </a:lnTo>
                <a:lnTo>
                  <a:pt x="5076" y="264978"/>
                </a:lnTo>
                <a:lnTo>
                  <a:pt x="19523" y="310231"/>
                </a:lnTo>
                <a:lnTo>
                  <a:pt x="42167" y="350126"/>
                </a:lnTo>
                <a:lnTo>
                  <a:pt x="71836" y="383383"/>
                </a:lnTo>
                <a:lnTo>
                  <a:pt x="107357" y="408723"/>
                </a:lnTo>
                <a:lnTo>
                  <a:pt x="147556" y="424864"/>
                </a:lnTo>
                <a:lnTo>
                  <a:pt x="191262" y="430530"/>
                </a:lnTo>
                <a:lnTo>
                  <a:pt x="235206" y="424864"/>
                </a:lnTo>
                <a:lnTo>
                  <a:pt x="275499" y="408723"/>
                </a:lnTo>
                <a:lnTo>
                  <a:pt x="311007" y="383383"/>
                </a:lnTo>
                <a:lnTo>
                  <a:pt x="340596" y="350126"/>
                </a:lnTo>
                <a:lnTo>
                  <a:pt x="363134" y="310231"/>
                </a:lnTo>
                <a:lnTo>
                  <a:pt x="377487" y="264978"/>
                </a:lnTo>
                <a:lnTo>
                  <a:pt x="382524" y="215646"/>
                </a:lnTo>
                <a:lnTo>
                  <a:pt x="377487" y="166271"/>
                </a:lnTo>
                <a:lnTo>
                  <a:pt x="363134" y="120909"/>
                </a:lnTo>
                <a:lnTo>
                  <a:pt x="340596" y="80865"/>
                </a:lnTo>
                <a:lnTo>
                  <a:pt x="311007" y="47446"/>
                </a:lnTo>
                <a:lnTo>
                  <a:pt x="275499" y="21958"/>
                </a:lnTo>
                <a:lnTo>
                  <a:pt x="235206" y="5707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565013" y="797048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37994" y="7349912"/>
            <a:ext cx="369182" cy="418571"/>
          </a:xfrm>
          <a:custGeom>
            <a:avLst/>
            <a:gdLst/>
            <a:ahLst/>
            <a:cxnLst/>
            <a:rect l="l" t="t" r="r" b="b"/>
            <a:pathLst>
              <a:path w="379730" h="430529">
                <a:moveTo>
                  <a:pt x="189737" y="0"/>
                </a:moveTo>
                <a:lnTo>
                  <a:pt x="146117" y="5707"/>
                </a:lnTo>
                <a:lnTo>
                  <a:pt x="106135" y="21958"/>
                </a:lnTo>
                <a:lnTo>
                  <a:pt x="70912" y="47446"/>
                </a:lnTo>
                <a:lnTo>
                  <a:pt x="41567" y="80865"/>
                </a:lnTo>
                <a:lnTo>
                  <a:pt x="19221" y="120909"/>
                </a:lnTo>
                <a:lnTo>
                  <a:pt x="4991" y="166271"/>
                </a:lnTo>
                <a:lnTo>
                  <a:pt x="0" y="215645"/>
                </a:lnTo>
                <a:lnTo>
                  <a:pt x="4991" y="264978"/>
                </a:lnTo>
                <a:lnTo>
                  <a:pt x="19221" y="310231"/>
                </a:lnTo>
                <a:lnTo>
                  <a:pt x="41567" y="350126"/>
                </a:lnTo>
                <a:lnTo>
                  <a:pt x="70912" y="383383"/>
                </a:lnTo>
                <a:lnTo>
                  <a:pt x="106135" y="408723"/>
                </a:lnTo>
                <a:lnTo>
                  <a:pt x="146117" y="424864"/>
                </a:lnTo>
                <a:lnTo>
                  <a:pt x="189737" y="430529"/>
                </a:lnTo>
                <a:lnTo>
                  <a:pt x="233358" y="424864"/>
                </a:lnTo>
                <a:lnTo>
                  <a:pt x="273340" y="408723"/>
                </a:lnTo>
                <a:lnTo>
                  <a:pt x="308563" y="383383"/>
                </a:lnTo>
                <a:lnTo>
                  <a:pt x="337908" y="350126"/>
                </a:lnTo>
                <a:lnTo>
                  <a:pt x="360254" y="310231"/>
                </a:lnTo>
                <a:lnTo>
                  <a:pt x="374484" y="264978"/>
                </a:lnTo>
                <a:lnTo>
                  <a:pt x="379475" y="215645"/>
                </a:lnTo>
                <a:lnTo>
                  <a:pt x="374484" y="166271"/>
                </a:lnTo>
                <a:lnTo>
                  <a:pt x="360254" y="120909"/>
                </a:lnTo>
                <a:lnTo>
                  <a:pt x="337908" y="80865"/>
                </a:lnTo>
                <a:lnTo>
                  <a:pt x="308563" y="47446"/>
                </a:lnTo>
                <a:lnTo>
                  <a:pt x="273340" y="21958"/>
                </a:lnTo>
                <a:lnTo>
                  <a:pt x="233358" y="5707"/>
                </a:lnTo>
                <a:lnTo>
                  <a:pt x="1897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875297" y="74326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5072" y="7111364"/>
            <a:ext cx="317941" cy="298803"/>
          </a:xfrm>
          <a:custGeom>
            <a:avLst/>
            <a:gdLst/>
            <a:ahLst/>
            <a:cxnLst/>
            <a:rect l="l" t="t" r="r" b="b"/>
            <a:pathLst>
              <a:path w="327025" h="307340">
                <a:moveTo>
                  <a:pt x="326898" y="0"/>
                </a:moveTo>
                <a:lnTo>
                  <a:pt x="0" y="3070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89325" y="6753543"/>
            <a:ext cx="370417" cy="417953"/>
          </a:xfrm>
          <a:custGeom>
            <a:avLst/>
            <a:gdLst/>
            <a:ahLst/>
            <a:cxnLst/>
            <a:rect l="l" t="t" r="r" b="b"/>
            <a:pathLst>
              <a:path w="381000" h="429895">
                <a:moveTo>
                  <a:pt x="190500" y="0"/>
                </a:moveTo>
                <a:lnTo>
                  <a:pt x="146837" y="5665"/>
                </a:lnTo>
                <a:lnTo>
                  <a:pt x="106746" y="21806"/>
                </a:lnTo>
                <a:lnTo>
                  <a:pt x="71374" y="47146"/>
                </a:lnTo>
                <a:lnTo>
                  <a:pt x="41867" y="80403"/>
                </a:lnTo>
                <a:lnTo>
                  <a:pt x="19372" y="120298"/>
                </a:lnTo>
                <a:lnTo>
                  <a:pt x="5034" y="165551"/>
                </a:lnTo>
                <a:lnTo>
                  <a:pt x="0" y="214884"/>
                </a:lnTo>
                <a:lnTo>
                  <a:pt x="5034" y="264216"/>
                </a:lnTo>
                <a:lnTo>
                  <a:pt x="19372" y="309469"/>
                </a:lnTo>
                <a:lnTo>
                  <a:pt x="41867" y="349364"/>
                </a:lnTo>
                <a:lnTo>
                  <a:pt x="71374" y="382621"/>
                </a:lnTo>
                <a:lnTo>
                  <a:pt x="106746" y="407961"/>
                </a:lnTo>
                <a:lnTo>
                  <a:pt x="146837" y="424102"/>
                </a:lnTo>
                <a:lnTo>
                  <a:pt x="190500" y="429768"/>
                </a:lnTo>
                <a:lnTo>
                  <a:pt x="234162" y="424102"/>
                </a:lnTo>
                <a:lnTo>
                  <a:pt x="274253" y="407961"/>
                </a:lnTo>
                <a:lnTo>
                  <a:pt x="309625" y="382621"/>
                </a:lnTo>
                <a:lnTo>
                  <a:pt x="339132" y="349364"/>
                </a:lnTo>
                <a:lnTo>
                  <a:pt x="361627" y="309469"/>
                </a:lnTo>
                <a:lnTo>
                  <a:pt x="375965" y="264216"/>
                </a:lnTo>
                <a:lnTo>
                  <a:pt x="381000" y="214884"/>
                </a:lnTo>
                <a:lnTo>
                  <a:pt x="375965" y="165551"/>
                </a:lnTo>
                <a:lnTo>
                  <a:pt x="361627" y="120298"/>
                </a:lnTo>
                <a:lnTo>
                  <a:pt x="339132" y="80403"/>
                </a:lnTo>
                <a:lnTo>
                  <a:pt x="309625" y="47146"/>
                </a:lnTo>
                <a:lnTo>
                  <a:pt x="274253" y="21806"/>
                </a:lnTo>
                <a:lnTo>
                  <a:pt x="234162" y="5665"/>
                </a:lnTo>
                <a:lnTo>
                  <a:pt x="19050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627367" y="683552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4788" y="7708477"/>
            <a:ext cx="265465" cy="239535"/>
          </a:xfrm>
          <a:custGeom>
            <a:avLst/>
            <a:gdLst/>
            <a:ahLst/>
            <a:cxnLst/>
            <a:rect l="l" t="t" r="r" b="b"/>
            <a:pathLst>
              <a:path w="273050" h="246379">
                <a:moveTo>
                  <a:pt x="272795" y="0"/>
                </a:moveTo>
                <a:lnTo>
                  <a:pt x="0" y="24612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24106" y="6514253"/>
            <a:ext cx="317941" cy="298185"/>
          </a:xfrm>
          <a:custGeom>
            <a:avLst/>
            <a:gdLst/>
            <a:ahLst/>
            <a:cxnLst/>
            <a:rect l="l" t="t" r="r" b="b"/>
            <a:pathLst>
              <a:path w="327025" h="306704">
                <a:moveTo>
                  <a:pt x="0" y="0"/>
                </a:moveTo>
                <a:lnTo>
                  <a:pt x="326898" y="3063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240280" y="6812068"/>
            <a:ext cx="558094" cy="299420"/>
          </a:xfrm>
          <a:custGeom>
            <a:avLst/>
            <a:gdLst/>
            <a:ahLst/>
            <a:cxnLst/>
            <a:rect l="l" t="t" r="r" b="b"/>
            <a:pathLst>
              <a:path w="574039" h="307975">
                <a:moveTo>
                  <a:pt x="0" y="307847"/>
                </a:moveTo>
                <a:lnTo>
                  <a:pt x="57378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240280" y="6812068"/>
            <a:ext cx="558094" cy="299420"/>
          </a:xfrm>
          <a:custGeom>
            <a:avLst/>
            <a:gdLst/>
            <a:ahLst/>
            <a:cxnLst/>
            <a:rect l="l" t="t" r="r" b="b"/>
            <a:pathLst>
              <a:path w="574039" h="307975">
                <a:moveTo>
                  <a:pt x="573786" y="307847"/>
                </a:moveTo>
                <a:lnTo>
                  <a:pt x="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94449" y="8484869"/>
            <a:ext cx="369799" cy="418571"/>
          </a:xfrm>
          <a:custGeom>
            <a:avLst/>
            <a:gdLst/>
            <a:ahLst/>
            <a:cxnLst/>
            <a:rect l="l" t="t" r="r" b="b"/>
            <a:pathLst>
              <a:path w="380364" h="430529">
                <a:moveTo>
                  <a:pt x="189737" y="0"/>
                </a:moveTo>
                <a:lnTo>
                  <a:pt x="146357" y="5707"/>
                </a:lnTo>
                <a:lnTo>
                  <a:pt x="106468" y="21958"/>
                </a:lnTo>
                <a:lnTo>
                  <a:pt x="71232" y="47446"/>
                </a:lnTo>
                <a:lnTo>
                  <a:pt x="41807" y="80865"/>
                </a:lnTo>
                <a:lnTo>
                  <a:pt x="19354" y="120909"/>
                </a:lnTo>
                <a:lnTo>
                  <a:pt x="5031" y="166271"/>
                </a:lnTo>
                <a:lnTo>
                  <a:pt x="0" y="215646"/>
                </a:lnTo>
                <a:lnTo>
                  <a:pt x="5031" y="264978"/>
                </a:lnTo>
                <a:lnTo>
                  <a:pt x="19354" y="310231"/>
                </a:lnTo>
                <a:lnTo>
                  <a:pt x="41807" y="350126"/>
                </a:lnTo>
                <a:lnTo>
                  <a:pt x="71232" y="383383"/>
                </a:lnTo>
                <a:lnTo>
                  <a:pt x="106468" y="408723"/>
                </a:lnTo>
                <a:lnTo>
                  <a:pt x="146357" y="424864"/>
                </a:lnTo>
                <a:lnTo>
                  <a:pt x="189737" y="430530"/>
                </a:lnTo>
                <a:lnTo>
                  <a:pt x="233400" y="424864"/>
                </a:lnTo>
                <a:lnTo>
                  <a:pt x="273491" y="408723"/>
                </a:lnTo>
                <a:lnTo>
                  <a:pt x="308863" y="383383"/>
                </a:lnTo>
                <a:lnTo>
                  <a:pt x="338370" y="350126"/>
                </a:lnTo>
                <a:lnTo>
                  <a:pt x="360865" y="310231"/>
                </a:lnTo>
                <a:lnTo>
                  <a:pt x="375203" y="264978"/>
                </a:lnTo>
                <a:lnTo>
                  <a:pt x="380237" y="215646"/>
                </a:lnTo>
                <a:lnTo>
                  <a:pt x="375203" y="166271"/>
                </a:lnTo>
                <a:lnTo>
                  <a:pt x="360865" y="120909"/>
                </a:lnTo>
                <a:lnTo>
                  <a:pt x="338370" y="80865"/>
                </a:lnTo>
                <a:lnTo>
                  <a:pt x="308863" y="47446"/>
                </a:lnTo>
                <a:lnTo>
                  <a:pt x="273491" y="21958"/>
                </a:lnTo>
                <a:lnTo>
                  <a:pt x="233400" y="5707"/>
                </a:lnTo>
                <a:lnTo>
                  <a:pt x="18973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728488" y="8246322"/>
            <a:ext cx="318558" cy="298803"/>
          </a:xfrm>
          <a:custGeom>
            <a:avLst/>
            <a:gdLst/>
            <a:ahLst/>
            <a:cxnLst/>
            <a:rect l="l" t="t" r="r" b="b"/>
            <a:pathLst>
              <a:path w="327660" h="307340">
                <a:moveTo>
                  <a:pt x="0" y="0"/>
                </a:moveTo>
                <a:lnTo>
                  <a:pt x="327660" y="3070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735278" y="8568336"/>
            <a:ext cx="1492162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162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 indent="57413">
              <a:lnSpc>
                <a:spcPts val="1157"/>
              </a:lnSpc>
            </a:pPr>
            <a:r>
              <a:rPr sz="1069" i="1" spc="10" dirty="0">
                <a:latin typeface="Times New Roman"/>
                <a:cs typeface="Times New Roman"/>
              </a:rPr>
              <a:t>Inorder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successor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96559" y="8306329"/>
            <a:ext cx="353748" cy="422275"/>
          </a:xfrm>
          <a:custGeom>
            <a:avLst/>
            <a:gdLst/>
            <a:ahLst/>
            <a:cxnLst/>
            <a:rect l="l" t="t" r="r" b="b"/>
            <a:pathLst>
              <a:path w="363855" h="434340">
                <a:moveTo>
                  <a:pt x="313839" y="51959"/>
                </a:moveTo>
                <a:lnTo>
                  <a:pt x="1523" y="427481"/>
                </a:lnTo>
                <a:lnTo>
                  <a:pt x="0" y="430529"/>
                </a:lnTo>
                <a:lnTo>
                  <a:pt x="2285" y="433577"/>
                </a:lnTo>
                <a:lnTo>
                  <a:pt x="5333" y="434339"/>
                </a:lnTo>
                <a:lnTo>
                  <a:pt x="8381" y="432815"/>
                </a:lnTo>
                <a:lnTo>
                  <a:pt x="320915" y="57775"/>
                </a:lnTo>
                <a:lnTo>
                  <a:pt x="313839" y="51959"/>
                </a:lnTo>
                <a:close/>
              </a:path>
              <a:path w="363855" h="434340">
                <a:moveTo>
                  <a:pt x="353792" y="41147"/>
                </a:moveTo>
                <a:lnTo>
                  <a:pt x="324612" y="41147"/>
                </a:lnTo>
                <a:lnTo>
                  <a:pt x="327659" y="42671"/>
                </a:lnTo>
                <a:lnTo>
                  <a:pt x="329183" y="45719"/>
                </a:lnTo>
                <a:lnTo>
                  <a:pt x="328421" y="48767"/>
                </a:lnTo>
                <a:lnTo>
                  <a:pt x="320915" y="57775"/>
                </a:lnTo>
                <a:lnTo>
                  <a:pt x="345185" y="77723"/>
                </a:lnTo>
                <a:lnTo>
                  <a:pt x="353792" y="41147"/>
                </a:lnTo>
                <a:close/>
              </a:path>
              <a:path w="363855" h="434340">
                <a:moveTo>
                  <a:pt x="324612" y="41147"/>
                </a:moveTo>
                <a:lnTo>
                  <a:pt x="321563" y="42671"/>
                </a:lnTo>
                <a:lnTo>
                  <a:pt x="313839" y="51959"/>
                </a:lnTo>
                <a:lnTo>
                  <a:pt x="320915" y="57775"/>
                </a:lnTo>
                <a:lnTo>
                  <a:pt x="328421" y="48767"/>
                </a:lnTo>
                <a:lnTo>
                  <a:pt x="329183" y="45719"/>
                </a:lnTo>
                <a:lnTo>
                  <a:pt x="327659" y="42671"/>
                </a:lnTo>
                <a:lnTo>
                  <a:pt x="324612" y="41147"/>
                </a:lnTo>
                <a:close/>
              </a:path>
              <a:path w="363855" h="434340">
                <a:moveTo>
                  <a:pt x="363473" y="0"/>
                </a:moveTo>
                <a:lnTo>
                  <a:pt x="289559" y="32003"/>
                </a:lnTo>
                <a:lnTo>
                  <a:pt x="313839" y="51959"/>
                </a:lnTo>
                <a:lnTo>
                  <a:pt x="321563" y="42671"/>
                </a:lnTo>
                <a:lnTo>
                  <a:pt x="324612" y="41147"/>
                </a:lnTo>
                <a:lnTo>
                  <a:pt x="353792" y="41147"/>
                </a:lnTo>
                <a:lnTo>
                  <a:pt x="363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603659" y="7272619"/>
            <a:ext cx="197555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Inorder successor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left-  most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the right subtree of </a:t>
            </a:r>
            <a:r>
              <a:rPr sz="1069" spc="10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3660" y="7748269"/>
            <a:ext cx="2107053" cy="4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successor will </a:t>
            </a:r>
            <a:r>
              <a:rPr sz="1069" spc="10" dirty="0">
                <a:latin typeface="Times New Roman"/>
                <a:cs typeface="Times New Roman"/>
              </a:rPr>
              <a:t>not have a 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0" dirty="0">
                <a:latin typeface="Times New Roman"/>
                <a:cs typeface="Times New Roman"/>
              </a:rPr>
              <a:t>did, </a:t>
            </a:r>
            <a:r>
              <a:rPr sz="1069" spc="5" dirty="0">
                <a:latin typeface="Times New Roman"/>
                <a:cs typeface="Times New Roman"/>
              </a:rPr>
              <a:t>that child  </a:t>
            </a:r>
            <a:r>
              <a:rPr sz="1069" spc="10" dirty="0">
                <a:latin typeface="Times New Roman"/>
                <a:cs typeface="Times New Roman"/>
              </a:rPr>
              <a:t>would be the </a:t>
            </a:r>
            <a:r>
              <a:rPr sz="1069" spc="5" dirty="0">
                <a:latin typeface="Times New Roman"/>
                <a:cs typeface="Times New Roman"/>
              </a:rPr>
              <a:t>left-most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662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24745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 marR="324045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 marR="3249096" indent="-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BinaryNode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3371332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EType element;  BinaryNode </a:t>
            </a:r>
            <a:r>
              <a:rPr sz="1069" spc="5" dirty="0">
                <a:latin typeface="Times New Roman"/>
                <a:cs typeface="Times New Roman"/>
              </a:rPr>
              <a:t>*left;  </a:t>
            </a:r>
            <a:r>
              <a:rPr sz="1069" spc="10" dirty="0">
                <a:latin typeface="Times New Roman"/>
                <a:cs typeface="Times New Roman"/>
              </a:rPr>
              <a:t>BinaryNode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*right;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BinaryNode(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theElement, BinaryNode </a:t>
            </a:r>
            <a:r>
              <a:rPr sz="1069" dirty="0">
                <a:latin typeface="Times New Roman"/>
                <a:cs typeface="Times New Roman"/>
              </a:rPr>
              <a:t>*lt, </a:t>
            </a:r>
            <a:r>
              <a:rPr sz="1069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*rt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1797097" indent="69143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element( theElement </a:t>
            </a:r>
            <a:r>
              <a:rPr sz="1069" spc="5" dirty="0">
                <a:latin typeface="Times New Roman"/>
                <a:cs typeface="Times New Roman"/>
              </a:rPr>
              <a:t>), left( lt ), right( rt ) </a:t>
            </a:r>
            <a:r>
              <a:rPr sz="1069" spc="10" dirty="0">
                <a:latin typeface="Times New Roman"/>
                <a:cs typeface="Times New Roman"/>
              </a:rPr>
              <a:t>{ }  friend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BinarySearchTree&lt;EType&gt;;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BinarySearchTree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  </a:t>
            </a:r>
            <a:r>
              <a:rPr sz="1069" spc="15" dirty="0">
                <a:latin typeface="Times New Roman"/>
                <a:cs typeface="Times New Roman"/>
              </a:rPr>
              <a:t>CONSTRUCTION:  </a:t>
            </a:r>
            <a:r>
              <a:rPr sz="1069" spc="5" dirty="0">
                <a:latin typeface="Times New Roman"/>
                <a:cs typeface="Times New Roman"/>
              </a:rPr>
              <a:t>with  </a:t>
            </a:r>
            <a:r>
              <a:rPr sz="1069" spc="10" dirty="0">
                <a:latin typeface="Times New Roman"/>
                <a:cs typeface="Times New Roman"/>
              </a:rPr>
              <a:t>ITEM_NOT_FOUND  </a:t>
            </a:r>
            <a:r>
              <a:rPr sz="1069" spc="5" dirty="0">
                <a:latin typeface="Times New Roman"/>
                <a:cs typeface="Times New Roman"/>
              </a:rPr>
              <a:t>object  used  to  signal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failed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finds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******************PUBLIC OPERATIONS*********************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  <a:tabLst>
                <a:tab pos="1519291" algn="l"/>
              </a:tabLst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void insert(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	</a:t>
            </a:r>
            <a:r>
              <a:rPr sz="1069" spc="10" dirty="0">
                <a:latin typeface="Times New Roman"/>
                <a:cs typeface="Times New Roman"/>
              </a:rPr>
              <a:t>--&gt;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  <a:tabLst>
                <a:tab pos="1627327" algn="l"/>
              </a:tabLst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void remove(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	</a:t>
            </a:r>
            <a:r>
              <a:rPr sz="1069" spc="10" dirty="0">
                <a:latin typeface="Times New Roman"/>
                <a:cs typeface="Times New Roman"/>
              </a:rPr>
              <a:t>--&gt; Remove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find( x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--&gt; Return item that matches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findMin(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--&gt; Return smallest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findMax( </a:t>
            </a:r>
            <a:r>
              <a:rPr sz="1069" spc="5" dirty="0">
                <a:latin typeface="Times New Roman"/>
                <a:cs typeface="Times New Roman"/>
              </a:rPr>
              <a:t>)  --&gt; </a:t>
            </a:r>
            <a:r>
              <a:rPr sz="1069" spc="10" dirty="0">
                <a:latin typeface="Times New Roman"/>
                <a:cs typeface="Times New Roman"/>
              </a:rPr>
              <a:t>Return largest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  <a:tabLst>
                <a:tab pos="1693999" algn="l"/>
              </a:tabLst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boolean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isEmpty(</a:t>
            </a:r>
            <a:r>
              <a:rPr sz="1069" spc="5" dirty="0">
                <a:latin typeface="Times New Roman"/>
                <a:cs typeface="Times New Roman"/>
              </a:rPr>
              <a:t> )	--&gt; </a:t>
            </a:r>
            <a:r>
              <a:rPr sz="1069" spc="10" dirty="0">
                <a:latin typeface="Times New Roman"/>
                <a:cs typeface="Times New Roman"/>
              </a:rPr>
              <a:t>Return true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empty; </a:t>
            </a:r>
            <a:r>
              <a:rPr sz="1069" spc="5" dirty="0">
                <a:latin typeface="Times New Roman"/>
                <a:cs typeface="Times New Roman"/>
              </a:rPr>
              <a:t>else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false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  <a:tabLst>
                <a:tab pos="1744005" algn="l"/>
              </a:tabLst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makeEmpty(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	</a:t>
            </a:r>
            <a:r>
              <a:rPr sz="1069" spc="10" dirty="0">
                <a:latin typeface="Times New Roman"/>
                <a:cs typeface="Times New Roman"/>
              </a:rPr>
              <a:t>--&gt; Remove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  <a:tabLst>
                <a:tab pos="1588434" algn="l"/>
              </a:tabLst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printTree(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	</a:t>
            </a:r>
            <a:r>
              <a:rPr sz="1069" spc="10" dirty="0">
                <a:latin typeface="Times New Roman"/>
                <a:cs typeface="Times New Roman"/>
              </a:rPr>
              <a:t>--&gt;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tree in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338924" marR="324909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080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477827" marR="155262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BinarySearchTree( 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notFound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BinarySearchTree( const BinarySearchTree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rhs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~BinarySearchTree(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260520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findMin( </a:t>
            </a:r>
            <a:r>
              <a:rPr sz="1069" spc="5" dirty="0">
                <a:latin typeface="Times New Roman"/>
                <a:cs typeface="Times New Roman"/>
              </a:rPr>
              <a:t>) const;  </a:t>
            </a: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findMax(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477827" marR="18767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find( 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  </a:t>
            </a: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10" dirty="0">
                <a:latin typeface="Times New Roman"/>
                <a:cs typeface="Times New Roman"/>
              </a:rPr>
              <a:t>isEmpty(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void printTree(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makeEmpty(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 marR="2608291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void insert( 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remove( 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77827"/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BinarySearchTree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operator=( const </a:t>
            </a:r>
            <a:r>
              <a:rPr sz="1069" spc="10" dirty="0">
                <a:latin typeface="Times New Roman"/>
                <a:cs typeface="Times New Roman"/>
              </a:rPr>
              <a:t>BinarySearchTree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rhs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5296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310931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2880541" indent="-6976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private:  </a:t>
            </a:r>
            <a:r>
              <a:rPr sz="1069" spc="10" dirty="0">
                <a:latin typeface="Times New Roman"/>
                <a:cs typeface="Times New Roman"/>
              </a:rPr>
              <a:t>BinaryNode&lt;EType&gt;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*root;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ITEM_NOT_FOUND;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/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elementAt( 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677230">
              <a:lnSpc>
                <a:spcPct val="98500"/>
              </a:lnSpc>
            </a:pPr>
            <a:r>
              <a:rPr sz="1069" spc="5" dirty="0">
                <a:latin typeface="Times New Roman"/>
                <a:cs typeface="Times New Roman"/>
              </a:rPr>
              <a:t>void insert( 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 const;  void </a:t>
            </a:r>
            <a:r>
              <a:rPr sz="1069" spc="10" dirty="0">
                <a:latin typeface="Times New Roman"/>
                <a:cs typeface="Times New Roman"/>
              </a:rPr>
              <a:t>remove( 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 </a:t>
            </a:r>
            <a:r>
              <a:rPr sz="1069" spc="10" dirty="0">
                <a:latin typeface="Times New Roman"/>
                <a:cs typeface="Times New Roman"/>
              </a:rPr>
              <a:t>const;  BinaryNode&lt;EType&gt; * </a:t>
            </a:r>
            <a:r>
              <a:rPr sz="1069" spc="5" dirty="0">
                <a:latin typeface="Times New Roman"/>
                <a:cs typeface="Times New Roman"/>
              </a:rPr>
              <a:t>findMin( </a:t>
            </a:r>
            <a:r>
              <a:rPr sz="1069" spc="10" dirty="0">
                <a:latin typeface="Times New Roman"/>
                <a:cs typeface="Times New Roman"/>
              </a:rPr>
              <a:t>BinaryNode&lt;EType&gt; </a:t>
            </a:r>
            <a:r>
              <a:rPr sz="1069" spc="5" dirty="0">
                <a:latin typeface="Times New Roman"/>
                <a:cs typeface="Times New Roman"/>
              </a:rPr>
              <a:t>*t ) </a:t>
            </a:r>
            <a:r>
              <a:rPr sz="1069" spc="10" dirty="0">
                <a:latin typeface="Times New Roman"/>
                <a:cs typeface="Times New Roman"/>
              </a:rPr>
              <a:t>const;  BinaryNode&lt;EType&gt; * </a:t>
            </a:r>
            <a:r>
              <a:rPr sz="1069" spc="5" dirty="0">
                <a:latin typeface="Times New Roman"/>
                <a:cs typeface="Times New Roman"/>
              </a:rPr>
              <a:t>findMax( </a:t>
            </a:r>
            <a:r>
              <a:rPr sz="1069" spc="10" dirty="0">
                <a:latin typeface="Times New Roman"/>
                <a:cs typeface="Times New Roman"/>
              </a:rPr>
              <a:t>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BinaryNode&lt;EType&gt;  *  </a:t>
            </a:r>
            <a:r>
              <a:rPr sz="1069" spc="5" dirty="0">
                <a:latin typeface="Times New Roman"/>
                <a:cs typeface="Times New Roman"/>
              </a:rPr>
              <a:t>find(  const  </a:t>
            </a:r>
            <a:r>
              <a:rPr sz="1069" spc="15" dirty="0">
                <a:latin typeface="Times New Roman"/>
                <a:cs typeface="Times New Roman"/>
              </a:rPr>
              <a:t>EType  </a:t>
            </a:r>
            <a:r>
              <a:rPr sz="1069" spc="19" dirty="0">
                <a:latin typeface="Times New Roman"/>
                <a:cs typeface="Times New Roman"/>
              </a:rPr>
              <a:t>&amp;  </a:t>
            </a:r>
            <a:r>
              <a:rPr sz="1069" spc="5" dirty="0">
                <a:latin typeface="Times New Roman"/>
                <a:cs typeface="Times New Roman"/>
              </a:rPr>
              <a:t>x,  </a:t>
            </a:r>
            <a:r>
              <a:rPr sz="1069" spc="10" dirty="0">
                <a:latin typeface="Times New Roman"/>
                <a:cs typeface="Times New Roman"/>
              </a:rPr>
              <a:t>BinaryNode&lt;EType&gt;  *t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477827" marR="1441505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makeEmpty( 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 </a:t>
            </a:r>
            <a:r>
              <a:rPr sz="1069" spc="10" dirty="0">
                <a:latin typeface="Times New Roman"/>
                <a:cs typeface="Times New Roman"/>
              </a:rPr>
              <a:t>const;  </a:t>
            </a:r>
            <a:r>
              <a:rPr sz="1069" spc="5" dirty="0">
                <a:latin typeface="Times New Roman"/>
                <a:cs typeface="Times New Roman"/>
              </a:rPr>
              <a:t>void printTree( </a:t>
            </a:r>
            <a:r>
              <a:rPr sz="1069" spc="10" dirty="0">
                <a:latin typeface="Times New Roman"/>
                <a:cs typeface="Times New Roman"/>
              </a:rPr>
              <a:t>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BinaryNode&lt;EType&gt; * clone( 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"BinarySearchTree.cpp"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#endif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664133"/>
            <a:ext cx="153846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i="1" spc="5" dirty="0">
                <a:latin typeface="Times New Roman"/>
                <a:cs typeface="Times New Roman"/>
              </a:rPr>
              <a:t>BinarySearchTree.cpp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4994804"/>
            <a:ext cx="4951853" cy="44571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5"/>
              </a:lnSpc>
            </a:pPr>
            <a:r>
              <a:rPr sz="1069" spc="5" dirty="0">
                <a:latin typeface="Times New Roman"/>
                <a:cs typeface="Times New Roman"/>
              </a:rPr>
              <a:t>/* This file contains </a:t>
            </a:r>
            <a:r>
              <a:rPr sz="1069" spc="10" dirty="0">
                <a:latin typeface="Times New Roman"/>
                <a:cs typeface="Times New Roman"/>
              </a:rPr>
              <a:t>the implementation </a:t>
            </a:r>
            <a:r>
              <a:rPr sz="1069" spc="5" dirty="0">
                <a:latin typeface="Times New Roman"/>
                <a:cs typeface="Times New Roman"/>
              </a:rPr>
              <a:t>of the binary search tree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"BinarySearchTree.h"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Construct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408065" marR="314230" indent="-69760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BinarySearchTree&lt;EType&gt;::BinarySearchTree(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notFound </a:t>
            </a:r>
            <a:r>
              <a:rPr sz="1069" spc="5" dirty="0">
                <a:latin typeface="Times New Roman"/>
                <a:cs typeface="Times New Roman"/>
              </a:rPr>
              <a:t>) :  </a:t>
            </a:r>
            <a:r>
              <a:rPr sz="1069" spc="15" dirty="0">
                <a:latin typeface="Times New Roman"/>
                <a:cs typeface="Times New Roman"/>
              </a:rPr>
              <a:t>ITEM_NOT_FOUND( </a:t>
            </a:r>
            <a:r>
              <a:rPr sz="1069" spc="10" dirty="0">
                <a:latin typeface="Times New Roman"/>
                <a:cs typeface="Times New Roman"/>
              </a:rPr>
              <a:t>notFound </a:t>
            </a:r>
            <a:r>
              <a:rPr sz="1069" spc="5" dirty="0">
                <a:latin typeface="Times New Roman"/>
                <a:cs typeface="Times New Roman"/>
              </a:rPr>
              <a:t>), </a:t>
            </a:r>
            <a:r>
              <a:rPr sz="1069" spc="10" dirty="0">
                <a:latin typeface="Times New Roman"/>
                <a:cs typeface="Times New Roman"/>
              </a:rPr>
              <a:t>root(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Copy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constructor.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338924" marR="297869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408065" marR="840209" indent="-6976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BinarySearchTree(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BinarySearchTree&lt;EType&gt;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rhs ) :  </a:t>
            </a:r>
            <a:r>
              <a:rPr sz="1069" spc="10" dirty="0">
                <a:latin typeface="Times New Roman"/>
                <a:cs typeface="Times New Roman"/>
              </a:rPr>
              <a:t>root(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), </a:t>
            </a:r>
            <a:r>
              <a:rPr sz="1069" spc="15" dirty="0">
                <a:latin typeface="Times New Roman"/>
                <a:cs typeface="Times New Roman"/>
              </a:rPr>
              <a:t>ITEM_NOT_FOUND( rhs.ITEM_NOT_FOUND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*this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rhs;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/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8840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29688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349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Destructor for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 marR="176005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template &lt;class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BinarySearchTree&lt;EType&gt;::~BinarySearchTree(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967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makeEmpty(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x into the </a:t>
            </a:r>
            <a:r>
              <a:rPr sz="1069" spc="5" dirty="0">
                <a:latin typeface="Times New Roman"/>
                <a:cs typeface="Times New Roman"/>
              </a:rPr>
              <a:t>tree; duplicates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ignored.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BinarySearchTree&lt;EType&gt;::insert( 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insert( </a:t>
            </a:r>
            <a:r>
              <a:rPr sz="1069" spc="5" dirty="0">
                <a:latin typeface="Times New Roman"/>
                <a:cs typeface="Times New Roman"/>
              </a:rPr>
              <a:t>x, root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Remove x from the </a:t>
            </a:r>
            <a:r>
              <a:rPr sz="1069" spc="5" dirty="0">
                <a:latin typeface="Times New Roman"/>
                <a:cs typeface="Times New Roman"/>
              </a:rPr>
              <a:t>tree. Nothing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not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found.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BinarySearchTree&lt;EType&gt;::remove( 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998454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remove( x, root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Find the smallest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Return smallest item or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BinarySearchTree&lt;EType&gt;::findMin(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elementAt( </a:t>
            </a:r>
            <a:r>
              <a:rPr sz="1069" spc="5" dirty="0">
                <a:latin typeface="Times New Roman"/>
                <a:cs typeface="Times New Roman"/>
              </a:rPr>
              <a:t>findMin( root )</a:t>
            </a:r>
            <a:r>
              <a:rPr sz="1069" dirty="0">
                <a:latin typeface="Times New Roman"/>
                <a:cs typeface="Times New Roman"/>
              </a:rPr>
              <a:t> 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Find the largest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 the largest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BinarySearchTree&lt;EType&gt;::findMax(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elementAt( </a:t>
            </a:r>
            <a:r>
              <a:rPr sz="1069" spc="5" dirty="0">
                <a:latin typeface="Times New Roman"/>
                <a:cs typeface="Times New Roman"/>
              </a:rPr>
              <a:t>findMax( root )</a:t>
            </a:r>
            <a:r>
              <a:rPr sz="1069" dirty="0">
                <a:latin typeface="Times New Roman"/>
                <a:cs typeface="Times New Roman"/>
              </a:rPr>
              <a:t> 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item x in 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7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 the matching item or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found.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8662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2884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3495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121000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find( 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elementAt( </a:t>
            </a:r>
            <a:r>
              <a:rPr sz="1069" spc="5" dirty="0">
                <a:latin typeface="Times New Roman"/>
                <a:cs typeface="Times New Roman"/>
              </a:rPr>
              <a:t>find( x, root )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logically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BinarySearchTree&lt;EType&gt;::makeEmpty(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881158" algn="ctr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makeEmpty(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Test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logically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 true if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false otherwise.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10" dirty="0">
                <a:latin typeface="Times New Roman"/>
                <a:cs typeface="Times New Roman"/>
              </a:rPr>
              <a:t>BinarySearchTree&lt;EType&gt;::isEmpty(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return root </a:t>
            </a:r>
            <a:r>
              <a:rPr sz="1069" spc="15" dirty="0">
                <a:latin typeface="Times New Roman"/>
                <a:cs typeface="Times New Roman"/>
              </a:rPr>
              <a:t>==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spc="10" dirty="0">
                <a:latin typeface="Times New Roman"/>
                <a:cs typeface="Times New Roman"/>
              </a:rPr>
              <a:t>tree contents in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BinarySearchTree&lt;EType&gt;::printTree(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isEmpty(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2618786" indent="13890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"Empty </a:t>
            </a:r>
            <a:r>
              <a:rPr sz="1069" spc="5" dirty="0">
                <a:latin typeface="Times New Roman"/>
                <a:cs typeface="Times New Roman"/>
              </a:rPr>
              <a:t>tree"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endl;  else</a:t>
            </a:r>
            <a:endParaRPr sz="1069">
              <a:latin typeface="Times New Roman"/>
              <a:cs typeface="Times New Roman"/>
            </a:endParaRPr>
          </a:p>
          <a:p>
            <a:pPr marR="2757689" algn="ctr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printTree( root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Deep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copy.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 marR="258298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BinarySearchTree&lt;EType&gt; </a:t>
            </a:r>
            <a:r>
              <a:rPr sz="1069" spc="19" dirty="0">
                <a:latin typeface="Times New Roman"/>
                <a:cs typeface="Times New Roman"/>
              </a:rPr>
              <a:t>&amp; 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operator=( const BinarySearchTree&lt;EType&gt;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rhs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this </a:t>
            </a:r>
            <a:r>
              <a:rPr sz="1069" spc="10" dirty="0">
                <a:latin typeface="Times New Roman"/>
                <a:cs typeface="Times New Roman"/>
              </a:rPr>
              <a:t>!= &amp;rhs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860169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makeEmpty(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3144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26495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734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clone( </a:t>
            </a:r>
            <a:r>
              <a:rPr sz="1069" spc="5" dirty="0">
                <a:latin typeface="Times New Roman"/>
                <a:cs typeface="Times New Roman"/>
              </a:rPr>
              <a:t>rhs.root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*this;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in node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 the element field or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 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 marR="209959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BinarySearchTree&lt;EType&gt;::  elementAt( 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2666322" indent="138903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ITEM_NOT_FOUND;  else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t-&gt;element;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to insert into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item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roots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insert(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 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1501388" indent="138903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BinaryNode&lt;EType&gt;(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5" dirty="0">
                <a:latin typeface="Times New Roman"/>
                <a:cs typeface="Times New Roman"/>
              </a:rPr>
              <a:t>NULL, NULL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t-&gt;element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insert( x, </a:t>
            </a:r>
            <a:r>
              <a:rPr sz="1069" spc="10" dirty="0">
                <a:latin typeface="Times New Roman"/>
                <a:cs typeface="Times New Roman"/>
              </a:rPr>
              <a:t>t-&gt;left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617347" marR="3137357" indent="-13952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insert( x, </a:t>
            </a:r>
            <a:r>
              <a:rPr sz="1069" spc="10" dirty="0">
                <a:latin typeface="Times New Roman"/>
                <a:cs typeface="Times New Roman"/>
              </a:rPr>
              <a:t>t-&gt;right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;  // Duplicate;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nothing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</a:t>
            </a:r>
            <a:r>
              <a:rPr sz="1069" spc="10" dirty="0">
                <a:latin typeface="Times New Roman"/>
                <a:cs typeface="Times New Roman"/>
              </a:rPr>
              <a:t>to remove from a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item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remove.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roots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remove( 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4973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21013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marR="2230475" indent="13890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return;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5" dirty="0">
                <a:latin typeface="Times New Roman"/>
                <a:cs typeface="Times New Roman"/>
              </a:rPr>
              <a:t>Item not </a:t>
            </a:r>
            <a:r>
              <a:rPr sz="1069" spc="10" dirty="0">
                <a:latin typeface="Times New Roman"/>
                <a:cs typeface="Times New Roman"/>
              </a:rPr>
              <a:t>found; do </a:t>
            </a:r>
            <a:r>
              <a:rPr sz="1069" spc="5" dirty="0">
                <a:latin typeface="Times New Roman"/>
                <a:cs typeface="Times New Roman"/>
              </a:rPr>
              <a:t>nothing  if(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t-&gt;element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indent="138903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remove( </a:t>
            </a:r>
            <a:r>
              <a:rPr sz="1069" spc="5" dirty="0">
                <a:latin typeface="Times New Roman"/>
                <a:cs typeface="Times New Roman"/>
              </a:rPr>
              <a:t>x, t-&gt;left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617347" marR="3134888" indent="-13952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remove( x, t-&gt;right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t-&gt;left !=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15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t-&gt;right 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// </a:t>
            </a:r>
            <a:r>
              <a:rPr sz="1069" spc="15" dirty="0">
                <a:latin typeface="Times New Roman"/>
                <a:cs typeface="Times New Roman"/>
              </a:rPr>
              <a:t>Two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children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17347" marR="191562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findMin( t-&gt;right )-&gt;element;  remove( </a:t>
            </a:r>
            <a:r>
              <a:rPr sz="1069" spc="5" dirty="0">
                <a:latin typeface="Times New Roman"/>
                <a:cs typeface="Times New Roman"/>
              </a:rPr>
              <a:t>t-&gt;element, </a:t>
            </a:r>
            <a:r>
              <a:rPr sz="1069" spc="10" dirty="0">
                <a:latin typeface="Times New Roman"/>
                <a:cs typeface="Times New Roman"/>
              </a:rPr>
              <a:t>t-&gt;right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17347" marR="198970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BinaryNode&lt;EType&gt; *nodeToDelete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dirty="0">
                <a:latin typeface="Times New Roman"/>
                <a:cs typeface="Times New Roman"/>
              </a:rPr>
              <a:t>t;  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t-&gt;left 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? t-&gt;left </a:t>
            </a:r>
            <a:r>
              <a:rPr sz="1069" spc="5" dirty="0">
                <a:latin typeface="Times New Roman"/>
                <a:cs typeface="Times New Roman"/>
              </a:rPr>
              <a:t>: t-&gt;right;  delete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nodeToDelete;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smallest item in a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Return node containing the smallest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 marR="324909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BinaryNode&lt;EType&gt;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BinarySearchTree&lt;EType&gt;::findMin( 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617347" marR="3263914" indent="-139520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if( t-&gt;left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findMin( </a:t>
            </a:r>
            <a:r>
              <a:rPr sz="1069" spc="5" dirty="0">
                <a:latin typeface="Times New Roman"/>
                <a:cs typeface="Times New Roman"/>
              </a:rPr>
              <a:t>t-&gt;left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to find the largest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node containing the largest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 marR="324909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BinaryNode&lt;EType&gt;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BinarySearchTree&lt;EType&gt;::findMax( 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756250" marR="2853995" indent="-139520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while( t-&gt;right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 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t-&gt;right;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64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Internal method to find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item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74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item to search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8286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81959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indent="-104331">
              <a:lnSpc>
                <a:spcPts val="1215"/>
              </a:lnSpc>
              <a:buChar char="*"/>
              <a:tabLst>
                <a:tab pos="478444" algn="l"/>
              </a:tabLst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roots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477827" indent="-104331">
              <a:lnSpc>
                <a:spcPts val="1259"/>
              </a:lnSpc>
              <a:buChar char="*"/>
              <a:tabLst>
                <a:tab pos="478444" algn="l"/>
              </a:tabLst>
            </a:pPr>
            <a:r>
              <a:rPr sz="1069" spc="10" dirty="0">
                <a:latin typeface="Times New Roman"/>
                <a:cs typeface="Times New Roman"/>
              </a:rPr>
              <a:t>Return node containing the matched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 marR="2978699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template &lt;class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BinaryNode&lt;EType&gt; *  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find( </a:t>
            </a:r>
            <a:r>
              <a:rPr sz="1069" spc="10" dirty="0">
                <a:latin typeface="Times New Roman"/>
                <a:cs typeface="Times New Roman"/>
              </a:rPr>
              <a:t>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617347" marR="3037965" indent="-13952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5" dirty="0">
                <a:latin typeface="Times New Roman"/>
                <a:cs typeface="Times New Roman"/>
              </a:rPr>
              <a:t>)  return find( x, </a:t>
            </a:r>
            <a:r>
              <a:rPr sz="1069" spc="10" dirty="0">
                <a:latin typeface="Times New Roman"/>
                <a:cs typeface="Times New Roman"/>
              </a:rPr>
              <a:t>t-&gt;left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2959562" indent="138903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5" dirty="0">
                <a:latin typeface="Times New Roman"/>
                <a:cs typeface="Times New Roman"/>
              </a:rPr>
              <a:t>find( </a:t>
            </a:r>
            <a:r>
              <a:rPr sz="1069" spc="10" dirty="0">
                <a:latin typeface="Times New Roman"/>
                <a:cs typeface="Times New Roman"/>
              </a:rPr>
              <a:t>x, t-&gt;right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10"/>
              </a:lnSpc>
              <a:tabLst>
                <a:tab pos="1201357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t;	</a:t>
            </a: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Match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338924" marR="929107" indent="-279658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/****** </a:t>
            </a:r>
            <a:r>
              <a:rPr sz="1069" spc="15" dirty="0">
                <a:latin typeface="Times New Roman"/>
                <a:cs typeface="Times New Roman"/>
              </a:rPr>
              <a:t>NONRECURSIVE </a:t>
            </a:r>
            <a:r>
              <a:rPr sz="1069" spc="10" dirty="0">
                <a:latin typeface="Times New Roman"/>
                <a:cs typeface="Times New Roman"/>
              </a:rPr>
              <a:t>VERSION*************************  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BinaryNode&lt;EType&gt;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find( </a:t>
            </a:r>
            <a:r>
              <a:rPr sz="1069" spc="10" dirty="0">
                <a:latin typeface="Times New Roman"/>
                <a:cs typeface="Times New Roman"/>
              </a:rPr>
              <a:t>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 </a:t>
            </a:r>
            <a:r>
              <a:rPr sz="1069" spc="5" dirty="0">
                <a:latin typeface="Times New Roman"/>
                <a:cs typeface="Times New Roman"/>
              </a:rPr>
              <a:t>*t 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17347" marR="3250332" indent="-13952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while( 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 if(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t-&gt;element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R="2849056" algn="ctr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t-&gt;left;</a:t>
            </a:r>
            <a:endParaRPr sz="1069">
              <a:latin typeface="Times New Roman"/>
              <a:cs typeface="Times New Roman"/>
            </a:endParaRPr>
          </a:p>
          <a:p>
            <a:pPr marL="756250" marR="2999072" indent="-13952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t-&gt;right;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756250">
              <a:lnSpc>
                <a:spcPts val="1274"/>
              </a:lnSpc>
              <a:tabLst>
                <a:tab pos="1340260" algn="l"/>
              </a:tabLst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t;	//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Match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NULL;  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9" dirty="0">
                <a:latin typeface="Times New Roman"/>
                <a:cs typeface="Times New Roman"/>
              </a:rPr>
              <a:t>No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match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R="1084679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*****************************************************/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Internal method </a:t>
            </a:r>
            <a:r>
              <a:rPr sz="1069" spc="10" dirty="0">
                <a:latin typeface="Times New Roman"/>
                <a:cs typeface="Times New Roman"/>
              </a:rPr>
              <a:t>to make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BinarySearchTree&lt;EType&gt;::</a:t>
            </a:r>
            <a:endParaRPr sz="1069">
              <a:latin typeface="Times New Roman"/>
              <a:cs typeface="Times New Roman"/>
            </a:endParaRPr>
          </a:p>
          <a:p>
            <a:pPr marL="33954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makeEmpty( BinaryNode&lt;EType&gt; 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 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17347" marR="3017592" indent="1235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makeEmpty( </a:t>
            </a:r>
            <a:r>
              <a:rPr sz="1069" spc="5" dirty="0">
                <a:latin typeface="Times New Roman"/>
                <a:cs typeface="Times New Roman"/>
              </a:rPr>
              <a:t>t-&gt;left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makeEmpty( t-&gt;right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0015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4"/>
            <a:ext cx="4951853" cy="46214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Internal method to print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subtree rooted at t in sorted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BinarySearchTree&lt;EType&gt;::printTree( BinaryNode&lt;EType&gt; </a:t>
            </a:r>
            <a:r>
              <a:rPr sz="1069" spc="5" dirty="0">
                <a:latin typeface="Times New Roman"/>
                <a:cs typeface="Times New Roman"/>
              </a:rPr>
              <a:t>*t ) 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printTree( t-&gt;left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617347" marR="2742873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t-&gt;element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  printTree( t-&gt;right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/**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Internal method to </a:t>
            </a:r>
            <a:r>
              <a:rPr sz="1069" spc="10" dirty="0">
                <a:latin typeface="Times New Roman"/>
                <a:cs typeface="Times New Roman"/>
              </a:rPr>
              <a:t>clone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37349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338924" marR="324848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template &lt;class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EType&gt;  </a:t>
            </a:r>
            <a:r>
              <a:rPr sz="1069" spc="10" dirty="0">
                <a:latin typeface="Times New Roman"/>
                <a:cs typeface="Times New Roman"/>
              </a:rPr>
              <a:t>BinaryNode&lt;EType&gt;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BinarySearchTree&lt;EType&gt;::clone( BinaryNode&lt;EType&gt; * </a:t>
            </a:r>
            <a:r>
              <a:rPr sz="1069" spc="5" dirty="0">
                <a:latin typeface="Times New Roman"/>
                <a:cs typeface="Times New Roman"/>
              </a:rPr>
              <a:t>t 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t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3541720" indent="138903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NULL;  else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return  </a:t>
            </a:r>
            <a:r>
              <a:rPr sz="1069" spc="10" dirty="0">
                <a:latin typeface="Times New Roman"/>
                <a:cs typeface="Times New Roman"/>
              </a:rPr>
              <a:t>new  BinaryNode&lt;EType&gt;(  </a:t>
            </a:r>
            <a:r>
              <a:rPr sz="1069" spc="5" dirty="0">
                <a:latin typeface="Times New Roman"/>
                <a:cs typeface="Times New Roman"/>
              </a:rPr>
              <a:t>t-&gt;element,  clone(  t-&gt;left  ),  clone(  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t-</a:t>
            </a:r>
            <a:endParaRPr sz="1069">
              <a:latin typeface="Times New Roman"/>
              <a:cs typeface="Times New Roman"/>
            </a:endParaRPr>
          </a:p>
          <a:p>
            <a:pPr marR="4275128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&gt;right 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5946527"/>
            <a:ext cx="38350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i="1" spc="10" dirty="0">
                <a:latin typeface="Times New Roman"/>
                <a:cs typeface="Times New Roman"/>
              </a:rPr>
              <a:t>TestBinarySearchTree.cpp </a:t>
            </a:r>
            <a:r>
              <a:rPr sz="1069" dirty="0">
                <a:latin typeface="Times New Roman"/>
                <a:cs typeface="Times New Roman"/>
              </a:rPr>
              <a:t>file. </a:t>
            </a:r>
            <a:r>
              <a:rPr sz="1069" spc="5" dirty="0">
                <a:latin typeface="Times New Roman"/>
                <a:cs typeface="Times New Roman"/>
              </a:rPr>
              <a:t>This file contains the main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6277186"/>
            <a:ext cx="4951853" cy="312649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10" dirty="0">
                <a:latin typeface="Times New Roman"/>
                <a:cs typeface="Times New Roman"/>
              </a:rPr>
              <a:t>/* This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contains the test program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tree 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"BinarySearchTree.h"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338924" marR="3599133" indent="13890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Test program  </a:t>
            </a:r>
            <a:r>
              <a:rPr sz="1069" spc="5" dirty="0">
                <a:latin typeface="Times New Roman"/>
                <a:cs typeface="Times New Roman"/>
              </a:rPr>
              <a:t>int main(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1619918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const int </a:t>
            </a:r>
            <a:r>
              <a:rPr sz="1069" spc="15" dirty="0">
                <a:latin typeface="Times New Roman"/>
                <a:cs typeface="Times New Roman"/>
              </a:rPr>
              <a:t>ITEM_NOT_FOUND = </a:t>
            </a:r>
            <a:r>
              <a:rPr sz="1069" spc="10" dirty="0">
                <a:latin typeface="Times New Roman"/>
                <a:cs typeface="Times New Roman"/>
              </a:rPr>
              <a:t>-9999;  BinarySearchTree&lt;int&gt; </a:t>
            </a:r>
            <a:r>
              <a:rPr sz="1069" spc="5" dirty="0">
                <a:latin typeface="Times New Roman"/>
                <a:cs typeface="Times New Roman"/>
              </a:rPr>
              <a:t>t(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9" dirty="0">
                <a:latin typeface="Times New Roman"/>
                <a:cs typeface="Times New Roman"/>
              </a:rPr>
              <a:t>NUMS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30;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9161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"Inserting elements (1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30)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.......)"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endl;  </a:t>
            </a:r>
            <a:r>
              <a:rPr sz="1069" spc="10" dirty="0">
                <a:latin typeface="Times New Roman"/>
                <a:cs typeface="Times New Roman"/>
              </a:rPr>
              <a:t>for(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&lt;= </a:t>
            </a:r>
            <a:r>
              <a:rPr sz="1069" spc="10" dirty="0">
                <a:latin typeface="Times New Roman"/>
                <a:cs typeface="Times New Roman"/>
              </a:rPr>
              <a:t>NUMS; i++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R="3080562" algn="ctr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t.insert( i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898857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"Printing </a:t>
            </a:r>
            <a:r>
              <a:rPr sz="1069" spc="10" dirty="0">
                <a:latin typeface="Times New Roman"/>
                <a:cs typeface="Times New Roman"/>
              </a:rPr>
              <a:t>the values of the nodes in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endl;  t.printTree();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0824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196926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3802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&lt;&lt; "Removing the even number elements in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.......)" </a:t>
            </a:r>
            <a:r>
              <a:rPr sz="1069" spc="10" dirty="0">
                <a:latin typeface="Times New Roman"/>
                <a:cs typeface="Times New Roman"/>
              </a:rPr>
              <a:t>&lt;&lt; endl;  for(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&lt;= </a:t>
            </a:r>
            <a:r>
              <a:rPr sz="1069" spc="10" dirty="0">
                <a:latin typeface="Times New Roman"/>
                <a:cs typeface="Times New Roman"/>
              </a:rPr>
              <a:t>NUMS; i+= 2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61734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t.remove(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77827" marR="89885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"Printing </a:t>
            </a:r>
            <a:r>
              <a:rPr sz="1069" spc="10" dirty="0">
                <a:latin typeface="Times New Roman"/>
                <a:cs typeface="Times New Roman"/>
              </a:rPr>
              <a:t>the values of the nodes in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endl;  t.printTree();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77827" marR="3982505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int abc;  </a:t>
            </a:r>
            <a:r>
              <a:rPr sz="1069" spc="5" dirty="0">
                <a:latin typeface="Times New Roman"/>
                <a:cs typeface="Times New Roman"/>
              </a:rPr>
              <a:t>cin </a:t>
            </a:r>
            <a:r>
              <a:rPr sz="1069" spc="19" dirty="0">
                <a:latin typeface="Times New Roman"/>
                <a:cs typeface="Times New Roman"/>
              </a:rPr>
              <a:t>&gt;&gt;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i;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381762"/>
            <a:ext cx="4371534" cy="6145200"/>
          </a:xfrm>
          <a:prstGeom prst="rect">
            <a:avLst/>
          </a:prstGeom>
        </p:spPr>
        <p:txBody>
          <a:bodyPr vert="horz" wrap="square" lIns="0" tIns="2469" rIns="0" bIns="0" rtlCol="0">
            <a:spAutoFit/>
          </a:bodyPr>
          <a:lstStyle/>
          <a:p>
            <a:pPr marL="12347" marR="4939">
              <a:lnSpc>
                <a:spcPts val="1312"/>
              </a:lnSpc>
              <a:spcBef>
                <a:spcPts val="19"/>
              </a:spcBef>
            </a:pP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run the TestBinarySearch </a:t>
            </a:r>
            <a:r>
              <a:rPr sz="1069" spc="10" dirty="0">
                <a:latin typeface="Times New Roman"/>
                <a:cs typeface="Times New Roman"/>
              </a:rPr>
              <a:t>program 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output </a:t>
            </a:r>
            <a:r>
              <a:rPr sz="1069" spc="5" dirty="0">
                <a:latin typeface="Times New Roman"/>
                <a:cs typeface="Times New Roman"/>
              </a:rPr>
              <a:t>is obtained.  Inserting elements (1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30)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.......)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1"/>
              </a:lnSpc>
            </a:pPr>
            <a:r>
              <a:rPr sz="1069" spc="5" dirty="0">
                <a:latin typeface="Times New Roman"/>
                <a:cs typeface="Times New Roman"/>
              </a:rPr>
              <a:t>Printing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the nodes in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  <a:p>
            <a:pPr marL="12347" marR="135878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Removing the </a:t>
            </a:r>
            <a:r>
              <a:rPr sz="1069" spc="5" dirty="0">
                <a:latin typeface="Times New Roman"/>
                <a:cs typeface="Times New Roman"/>
              </a:rPr>
              <a:t>even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  </a:t>
            </a:r>
            <a:r>
              <a:rPr sz="1069" spc="5" dirty="0">
                <a:latin typeface="Times New Roman"/>
                <a:cs typeface="Times New Roman"/>
              </a:rPr>
              <a:t>Printing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the nodes in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.......)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355203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3549437"/>
            <a:ext cx="0" cy="5782204"/>
          </a:xfrm>
          <a:custGeom>
            <a:avLst/>
            <a:gdLst/>
            <a:ahLst/>
            <a:cxnLst/>
            <a:rect l="l" t="t" r="r" b="b"/>
            <a:pathLst>
              <a:path h="5947409">
                <a:moveTo>
                  <a:pt x="0" y="0"/>
                </a:moveTo>
                <a:lnTo>
                  <a:pt x="0" y="594741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932867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3549437"/>
            <a:ext cx="0" cy="5782204"/>
          </a:xfrm>
          <a:custGeom>
            <a:avLst/>
            <a:gdLst/>
            <a:ahLst/>
            <a:cxnLst/>
            <a:rect l="l" t="t" r="r" b="b"/>
            <a:pathLst>
              <a:path h="5947409">
                <a:moveTo>
                  <a:pt x="0" y="0"/>
                </a:moveTo>
                <a:lnTo>
                  <a:pt x="0" y="594741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139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232114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21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23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27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91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203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example, 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2. </a:t>
            </a:r>
            <a:r>
              <a:rPr sz="1069" spc="5" dirty="0">
                <a:latin typeface="Times New Roman"/>
                <a:cs typeface="Times New Roman"/>
              </a:rPr>
              <a:t>It has both 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subtrees.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BST, so </a:t>
            </a:r>
            <a:r>
              <a:rPr sz="1069" spc="5" dirty="0">
                <a:latin typeface="Times New Roman"/>
                <a:cs typeface="Times New Roman"/>
              </a:rPr>
              <a:t>while 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 inorder,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data.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strategy is </a:t>
            </a:r>
            <a:r>
              <a:rPr sz="1069" spc="10" dirty="0">
                <a:latin typeface="Times New Roman"/>
                <a:cs typeface="Times New Roman"/>
              </a:rPr>
              <a:t>to find the inorder </a:t>
            </a:r>
            <a:r>
              <a:rPr sz="1069" spc="5" dirty="0">
                <a:latin typeface="Times New Roman"/>
                <a:cs typeface="Times New Roman"/>
              </a:rPr>
              <a:t>successor of </a:t>
            </a:r>
            <a:r>
              <a:rPr sz="1069" spc="10" dirty="0">
                <a:latin typeface="Times New Roman"/>
                <a:cs typeface="Times New Roman"/>
              </a:rPr>
              <a:t>the node to be deleted.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  inorder </a:t>
            </a:r>
            <a:r>
              <a:rPr sz="1069" spc="5" dirty="0">
                <a:latin typeface="Times New Roman"/>
                <a:cs typeface="Times New Roman"/>
              </a:rPr>
              <a:t>successor,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its </a:t>
            </a:r>
            <a:r>
              <a:rPr sz="1069" spc="10" dirty="0">
                <a:latin typeface="Times New Roman"/>
                <a:cs typeface="Times New Roman"/>
              </a:rPr>
              <a:t>right subtree and find the smallest element.  Afterwards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deleted. In the </a:t>
            </a:r>
            <a:r>
              <a:rPr sz="1069" spc="10" dirty="0">
                <a:latin typeface="Times New Roman"/>
                <a:cs typeface="Times New Roman"/>
              </a:rPr>
              <a:t>above example,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smallest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inorder traversal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successor of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copy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3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transition tree, </a:t>
            </a:r>
            <a:r>
              <a:rPr sz="1069" spc="10" dirty="0">
                <a:latin typeface="Times New Roman"/>
                <a:cs typeface="Times New Roman"/>
              </a:rPr>
              <a:t>the number 3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places. </a:t>
            </a:r>
            <a:r>
              <a:rPr sz="1069" spc="15" dirty="0">
                <a:latin typeface="Times New Roman"/>
                <a:cs typeface="Times New Roman"/>
              </a:rPr>
              <a:t>Now we have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the inorder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The node </a:t>
            </a:r>
            <a:r>
              <a:rPr sz="1069" spc="10" dirty="0">
                <a:latin typeface="Times New Roman"/>
                <a:cs typeface="Times New Roman"/>
              </a:rPr>
              <a:t>3  </a:t>
            </a:r>
            <a:r>
              <a:rPr sz="1069" spc="5" dirty="0">
                <a:latin typeface="Times New Roman"/>
                <a:cs typeface="Times New Roman"/>
              </a:rPr>
              <a:t>has only right child.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5" dirty="0">
                <a:latin typeface="Times New Roman"/>
                <a:cs typeface="Times New Roman"/>
              </a:rPr>
              <a:t>II of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4095" y="6062344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817" dirty="0">
                <a:latin typeface="Microsoft Sans Serif"/>
                <a:cs typeface="Microsoft Sans Serif"/>
              </a:rPr>
              <a:t>€</a:t>
            </a:r>
            <a:endParaRPr sz="1458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5114" y="5907512"/>
            <a:ext cx="351896" cy="462403"/>
          </a:xfrm>
          <a:custGeom>
            <a:avLst/>
            <a:gdLst/>
            <a:ahLst/>
            <a:cxnLst/>
            <a:rect l="l" t="t" r="r" b="b"/>
            <a:pathLst>
              <a:path w="361950" h="475614">
                <a:moveTo>
                  <a:pt x="181356" y="0"/>
                </a:moveTo>
                <a:lnTo>
                  <a:pt x="139879" y="6291"/>
                </a:lnTo>
                <a:lnTo>
                  <a:pt x="101748" y="24206"/>
                </a:lnTo>
                <a:lnTo>
                  <a:pt x="68069" y="52304"/>
                </a:lnTo>
                <a:lnTo>
                  <a:pt x="39948" y="89147"/>
                </a:lnTo>
                <a:lnTo>
                  <a:pt x="18492" y="133294"/>
                </a:lnTo>
                <a:lnTo>
                  <a:pt x="4807" y="183306"/>
                </a:lnTo>
                <a:lnTo>
                  <a:pt x="0" y="237743"/>
                </a:lnTo>
                <a:lnTo>
                  <a:pt x="4807" y="292181"/>
                </a:lnTo>
                <a:lnTo>
                  <a:pt x="18492" y="342193"/>
                </a:lnTo>
                <a:lnTo>
                  <a:pt x="39948" y="386340"/>
                </a:lnTo>
                <a:lnTo>
                  <a:pt x="68069" y="423183"/>
                </a:lnTo>
                <a:lnTo>
                  <a:pt x="101748" y="451281"/>
                </a:lnTo>
                <a:lnTo>
                  <a:pt x="139879" y="469196"/>
                </a:lnTo>
                <a:lnTo>
                  <a:pt x="181356" y="475488"/>
                </a:lnTo>
                <a:lnTo>
                  <a:pt x="222790" y="469196"/>
                </a:lnTo>
                <a:lnTo>
                  <a:pt x="260812" y="451281"/>
                </a:lnTo>
                <a:lnTo>
                  <a:pt x="294343" y="423183"/>
                </a:lnTo>
                <a:lnTo>
                  <a:pt x="322301" y="386340"/>
                </a:lnTo>
                <a:lnTo>
                  <a:pt x="343608" y="342193"/>
                </a:lnTo>
                <a:lnTo>
                  <a:pt x="357184" y="292181"/>
                </a:lnTo>
                <a:lnTo>
                  <a:pt x="361950" y="237743"/>
                </a:lnTo>
                <a:lnTo>
                  <a:pt x="357184" y="183306"/>
                </a:lnTo>
                <a:lnTo>
                  <a:pt x="343608" y="133294"/>
                </a:lnTo>
                <a:lnTo>
                  <a:pt x="322301" y="89147"/>
                </a:lnTo>
                <a:lnTo>
                  <a:pt x="294343" y="52304"/>
                </a:lnTo>
                <a:lnTo>
                  <a:pt x="260812" y="24206"/>
                </a:lnTo>
                <a:lnTo>
                  <a:pt x="222790" y="6291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5493527" y="599394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0972" y="6567594"/>
            <a:ext cx="351278" cy="462403"/>
          </a:xfrm>
          <a:custGeom>
            <a:avLst/>
            <a:gdLst/>
            <a:ahLst/>
            <a:cxnLst/>
            <a:rect l="l" t="t" r="r" b="b"/>
            <a:pathLst>
              <a:path w="361314" h="475615">
                <a:moveTo>
                  <a:pt x="180594" y="0"/>
                </a:moveTo>
                <a:lnTo>
                  <a:pt x="139159" y="6251"/>
                </a:lnTo>
                <a:lnTo>
                  <a:pt x="101137" y="24072"/>
                </a:lnTo>
                <a:lnTo>
                  <a:pt x="67606" y="52064"/>
                </a:lnTo>
                <a:lnTo>
                  <a:pt x="39648" y="88827"/>
                </a:lnTo>
                <a:lnTo>
                  <a:pt x="18341" y="132961"/>
                </a:lnTo>
                <a:lnTo>
                  <a:pt x="4765" y="183066"/>
                </a:lnTo>
                <a:lnTo>
                  <a:pt x="0" y="237744"/>
                </a:lnTo>
                <a:lnTo>
                  <a:pt x="4765" y="292181"/>
                </a:lnTo>
                <a:lnTo>
                  <a:pt x="18341" y="342193"/>
                </a:lnTo>
                <a:lnTo>
                  <a:pt x="39648" y="386340"/>
                </a:lnTo>
                <a:lnTo>
                  <a:pt x="67606" y="423183"/>
                </a:lnTo>
                <a:lnTo>
                  <a:pt x="101137" y="451281"/>
                </a:lnTo>
                <a:lnTo>
                  <a:pt x="139159" y="469196"/>
                </a:lnTo>
                <a:lnTo>
                  <a:pt x="180594" y="475488"/>
                </a:lnTo>
                <a:lnTo>
                  <a:pt x="222028" y="469196"/>
                </a:lnTo>
                <a:lnTo>
                  <a:pt x="260050" y="451281"/>
                </a:lnTo>
                <a:lnTo>
                  <a:pt x="293581" y="423183"/>
                </a:lnTo>
                <a:lnTo>
                  <a:pt x="321539" y="386340"/>
                </a:lnTo>
                <a:lnTo>
                  <a:pt x="342846" y="342193"/>
                </a:lnTo>
                <a:lnTo>
                  <a:pt x="356422" y="292181"/>
                </a:lnTo>
                <a:lnTo>
                  <a:pt x="361188" y="237744"/>
                </a:lnTo>
                <a:lnTo>
                  <a:pt x="356422" y="183066"/>
                </a:lnTo>
                <a:lnTo>
                  <a:pt x="342846" y="132961"/>
                </a:lnTo>
                <a:lnTo>
                  <a:pt x="321539" y="88827"/>
                </a:lnTo>
                <a:lnTo>
                  <a:pt x="293581" y="52064"/>
                </a:lnTo>
                <a:lnTo>
                  <a:pt x="260050" y="24072"/>
                </a:lnTo>
                <a:lnTo>
                  <a:pt x="222028" y="6251"/>
                </a:lnTo>
                <a:lnTo>
                  <a:pt x="1805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940124" y="66540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12490" y="6303856"/>
            <a:ext cx="302507" cy="329671"/>
          </a:xfrm>
          <a:custGeom>
            <a:avLst/>
            <a:gdLst/>
            <a:ahLst/>
            <a:cxnLst/>
            <a:rect l="l" t="t" r="r" b="b"/>
            <a:pathLst>
              <a:path w="311150" h="339089">
                <a:moveTo>
                  <a:pt x="310896" y="0"/>
                </a:moveTo>
                <a:lnTo>
                  <a:pt x="0" y="3390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414752" y="7227677"/>
            <a:ext cx="351278" cy="462403"/>
          </a:xfrm>
          <a:custGeom>
            <a:avLst/>
            <a:gdLst/>
            <a:ahLst/>
            <a:cxnLst/>
            <a:rect l="l" t="t" r="r" b="b"/>
            <a:pathLst>
              <a:path w="361314" h="475615">
                <a:moveTo>
                  <a:pt x="180593" y="0"/>
                </a:moveTo>
                <a:lnTo>
                  <a:pt x="139159" y="6291"/>
                </a:lnTo>
                <a:lnTo>
                  <a:pt x="101137" y="24206"/>
                </a:lnTo>
                <a:lnTo>
                  <a:pt x="67606" y="52304"/>
                </a:lnTo>
                <a:lnTo>
                  <a:pt x="39648" y="89147"/>
                </a:lnTo>
                <a:lnTo>
                  <a:pt x="18341" y="133294"/>
                </a:lnTo>
                <a:lnTo>
                  <a:pt x="4765" y="183306"/>
                </a:lnTo>
                <a:lnTo>
                  <a:pt x="0" y="237743"/>
                </a:lnTo>
                <a:lnTo>
                  <a:pt x="4765" y="292181"/>
                </a:lnTo>
                <a:lnTo>
                  <a:pt x="18341" y="342193"/>
                </a:lnTo>
                <a:lnTo>
                  <a:pt x="39648" y="386340"/>
                </a:lnTo>
                <a:lnTo>
                  <a:pt x="67606" y="423183"/>
                </a:lnTo>
                <a:lnTo>
                  <a:pt x="101137" y="451281"/>
                </a:lnTo>
                <a:lnTo>
                  <a:pt x="139159" y="469196"/>
                </a:lnTo>
                <a:lnTo>
                  <a:pt x="180593" y="475487"/>
                </a:lnTo>
                <a:lnTo>
                  <a:pt x="222028" y="469196"/>
                </a:lnTo>
                <a:lnTo>
                  <a:pt x="260050" y="451281"/>
                </a:lnTo>
                <a:lnTo>
                  <a:pt x="293581" y="423183"/>
                </a:lnTo>
                <a:lnTo>
                  <a:pt x="321539" y="386340"/>
                </a:lnTo>
                <a:lnTo>
                  <a:pt x="342846" y="342193"/>
                </a:lnTo>
                <a:lnTo>
                  <a:pt x="356422" y="292181"/>
                </a:lnTo>
                <a:lnTo>
                  <a:pt x="361188" y="237743"/>
                </a:lnTo>
                <a:lnTo>
                  <a:pt x="356422" y="183306"/>
                </a:lnTo>
                <a:lnTo>
                  <a:pt x="342846" y="133294"/>
                </a:lnTo>
                <a:lnTo>
                  <a:pt x="321539" y="89147"/>
                </a:lnTo>
                <a:lnTo>
                  <a:pt x="293581" y="52304"/>
                </a:lnTo>
                <a:lnTo>
                  <a:pt x="260050" y="24206"/>
                </a:lnTo>
                <a:lnTo>
                  <a:pt x="222028" y="6291"/>
                </a:lnTo>
                <a:lnTo>
                  <a:pt x="1805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5543903" y="73141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2490" y="6963938"/>
            <a:ext cx="351896" cy="329671"/>
          </a:xfrm>
          <a:custGeom>
            <a:avLst/>
            <a:gdLst/>
            <a:ahLst/>
            <a:cxnLst/>
            <a:rect l="l" t="t" r="r" b="b"/>
            <a:pathLst>
              <a:path w="361950" h="339090">
                <a:moveTo>
                  <a:pt x="0" y="0"/>
                </a:moveTo>
                <a:lnTo>
                  <a:pt x="361950" y="3390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911724" y="7821825"/>
            <a:ext cx="351896" cy="462403"/>
          </a:xfrm>
          <a:custGeom>
            <a:avLst/>
            <a:gdLst/>
            <a:ahLst/>
            <a:cxnLst/>
            <a:rect l="l" t="t" r="r" b="b"/>
            <a:pathLst>
              <a:path w="361950" h="475615">
                <a:moveTo>
                  <a:pt x="181355" y="0"/>
                </a:moveTo>
                <a:lnTo>
                  <a:pt x="139639" y="6291"/>
                </a:lnTo>
                <a:lnTo>
                  <a:pt x="101414" y="24206"/>
                </a:lnTo>
                <a:lnTo>
                  <a:pt x="67749" y="52304"/>
                </a:lnTo>
                <a:lnTo>
                  <a:pt x="39708" y="89147"/>
                </a:lnTo>
                <a:lnTo>
                  <a:pt x="18359" y="133294"/>
                </a:lnTo>
                <a:lnTo>
                  <a:pt x="4767" y="183306"/>
                </a:lnTo>
                <a:lnTo>
                  <a:pt x="0" y="237743"/>
                </a:lnTo>
                <a:lnTo>
                  <a:pt x="4767" y="292181"/>
                </a:lnTo>
                <a:lnTo>
                  <a:pt x="18359" y="342193"/>
                </a:lnTo>
                <a:lnTo>
                  <a:pt x="39708" y="386340"/>
                </a:lnTo>
                <a:lnTo>
                  <a:pt x="67749" y="423183"/>
                </a:lnTo>
                <a:lnTo>
                  <a:pt x="101414" y="451281"/>
                </a:lnTo>
                <a:lnTo>
                  <a:pt x="139639" y="469196"/>
                </a:lnTo>
                <a:lnTo>
                  <a:pt x="181355" y="475487"/>
                </a:lnTo>
                <a:lnTo>
                  <a:pt x="222790" y="469196"/>
                </a:lnTo>
                <a:lnTo>
                  <a:pt x="260812" y="451281"/>
                </a:lnTo>
                <a:lnTo>
                  <a:pt x="294343" y="423183"/>
                </a:lnTo>
                <a:lnTo>
                  <a:pt x="322301" y="386340"/>
                </a:lnTo>
                <a:lnTo>
                  <a:pt x="343608" y="342193"/>
                </a:lnTo>
                <a:lnTo>
                  <a:pt x="357184" y="292181"/>
                </a:lnTo>
                <a:lnTo>
                  <a:pt x="361950" y="237743"/>
                </a:lnTo>
                <a:lnTo>
                  <a:pt x="357184" y="183306"/>
                </a:lnTo>
                <a:lnTo>
                  <a:pt x="343608" y="133294"/>
                </a:lnTo>
                <a:lnTo>
                  <a:pt x="322301" y="89147"/>
                </a:lnTo>
                <a:lnTo>
                  <a:pt x="294343" y="52304"/>
                </a:lnTo>
                <a:lnTo>
                  <a:pt x="260812" y="24206"/>
                </a:lnTo>
                <a:lnTo>
                  <a:pt x="222790" y="6291"/>
                </a:lnTo>
                <a:lnTo>
                  <a:pt x="1813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5040878" y="79075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9051" y="7227677"/>
            <a:ext cx="350044" cy="462403"/>
          </a:xfrm>
          <a:custGeom>
            <a:avLst/>
            <a:gdLst/>
            <a:ahLst/>
            <a:cxnLst/>
            <a:rect l="l" t="t" r="r" b="b"/>
            <a:pathLst>
              <a:path w="360045" h="475615">
                <a:moveTo>
                  <a:pt x="179832" y="0"/>
                </a:moveTo>
                <a:lnTo>
                  <a:pt x="138439" y="6291"/>
                </a:lnTo>
                <a:lnTo>
                  <a:pt x="100526" y="24206"/>
                </a:lnTo>
                <a:lnTo>
                  <a:pt x="67144" y="52304"/>
                </a:lnTo>
                <a:lnTo>
                  <a:pt x="39348" y="89147"/>
                </a:lnTo>
                <a:lnTo>
                  <a:pt x="18190" y="133294"/>
                </a:lnTo>
                <a:lnTo>
                  <a:pt x="4723" y="183306"/>
                </a:lnTo>
                <a:lnTo>
                  <a:pt x="0" y="237743"/>
                </a:lnTo>
                <a:lnTo>
                  <a:pt x="4723" y="292181"/>
                </a:lnTo>
                <a:lnTo>
                  <a:pt x="18190" y="342193"/>
                </a:lnTo>
                <a:lnTo>
                  <a:pt x="39348" y="386340"/>
                </a:lnTo>
                <a:lnTo>
                  <a:pt x="67144" y="423183"/>
                </a:lnTo>
                <a:lnTo>
                  <a:pt x="100526" y="451281"/>
                </a:lnTo>
                <a:lnTo>
                  <a:pt x="138439" y="469196"/>
                </a:lnTo>
                <a:lnTo>
                  <a:pt x="179832" y="475487"/>
                </a:lnTo>
                <a:lnTo>
                  <a:pt x="220984" y="469196"/>
                </a:lnTo>
                <a:lnTo>
                  <a:pt x="258804" y="451281"/>
                </a:lnTo>
                <a:lnTo>
                  <a:pt x="292199" y="423183"/>
                </a:lnTo>
                <a:lnTo>
                  <a:pt x="320075" y="386340"/>
                </a:lnTo>
                <a:lnTo>
                  <a:pt x="341340" y="342193"/>
                </a:lnTo>
                <a:lnTo>
                  <a:pt x="354900" y="292181"/>
                </a:lnTo>
                <a:lnTo>
                  <a:pt x="359663" y="237743"/>
                </a:lnTo>
                <a:lnTo>
                  <a:pt x="354900" y="183306"/>
                </a:lnTo>
                <a:lnTo>
                  <a:pt x="341340" y="133294"/>
                </a:lnTo>
                <a:lnTo>
                  <a:pt x="320075" y="89147"/>
                </a:lnTo>
                <a:lnTo>
                  <a:pt x="292199" y="52304"/>
                </a:lnTo>
                <a:lnTo>
                  <a:pt x="258804" y="24206"/>
                </a:lnTo>
                <a:lnTo>
                  <a:pt x="220984" y="6291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387462" y="73141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59087" y="6963938"/>
            <a:ext cx="302507" cy="329671"/>
          </a:xfrm>
          <a:custGeom>
            <a:avLst/>
            <a:gdLst/>
            <a:ahLst/>
            <a:cxnLst/>
            <a:rect l="l" t="t" r="r" b="b"/>
            <a:pathLst>
              <a:path w="311150" h="339090">
                <a:moveTo>
                  <a:pt x="310896" y="0"/>
                </a:moveTo>
                <a:lnTo>
                  <a:pt x="0" y="3390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919258" y="6567594"/>
            <a:ext cx="350044" cy="462403"/>
          </a:xfrm>
          <a:custGeom>
            <a:avLst/>
            <a:gdLst/>
            <a:ahLst/>
            <a:cxnLst/>
            <a:rect l="l" t="t" r="r" b="b"/>
            <a:pathLst>
              <a:path w="360045" h="475615">
                <a:moveTo>
                  <a:pt x="179832" y="0"/>
                </a:moveTo>
                <a:lnTo>
                  <a:pt x="138439" y="6251"/>
                </a:lnTo>
                <a:lnTo>
                  <a:pt x="100526" y="24072"/>
                </a:lnTo>
                <a:lnTo>
                  <a:pt x="67144" y="52064"/>
                </a:lnTo>
                <a:lnTo>
                  <a:pt x="39348" y="88827"/>
                </a:lnTo>
                <a:lnTo>
                  <a:pt x="18190" y="132961"/>
                </a:lnTo>
                <a:lnTo>
                  <a:pt x="4723" y="183066"/>
                </a:lnTo>
                <a:lnTo>
                  <a:pt x="0" y="237744"/>
                </a:lnTo>
                <a:lnTo>
                  <a:pt x="4723" y="292181"/>
                </a:lnTo>
                <a:lnTo>
                  <a:pt x="18190" y="342193"/>
                </a:lnTo>
                <a:lnTo>
                  <a:pt x="39348" y="386340"/>
                </a:lnTo>
                <a:lnTo>
                  <a:pt x="67144" y="423183"/>
                </a:lnTo>
                <a:lnTo>
                  <a:pt x="100526" y="451281"/>
                </a:lnTo>
                <a:lnTo>
                  <a:pt x="138439" y="469196"/>
                </a:lnTo>
                <a:lnTo>
                  <a:pt x="179832" y="475488"/>
                </a:lnTo>
                <a:lnTo>
                  <a:pt x="220984" y="469196"/>
                </a:lnTo>
                <a:lnTo>
                  <a:pt x="258804" y="451281"/>
                </a:lnTo>
                <a:lnTo>
                  <a:pt x="292199" y="423183"/>
                </a:lnTo>
                <a:lnTo>
                  <a:pt x="320075" y="386340"/>
                </a:lnTo>
                <a:lnTo>
                  <a:pt x="341340" y="342193"/>
                </a:lnTo>
                <a:lnTo>
                  <a:pt x="354900" y="292181"/>
                </a:lnTo>
                <a:lnTo>
                  <a:pt x="359664" y="237744"/>
                </a:lnTo>
                <a:lnTo>
                  <a:pt x="354900" y="183066"/>
                </a:lnTo>
                <a:lnTo>
                  <a:pt x="341340" y="132961"/>
                </a:lnTo>
                <a:lnTo>
                  <a:pt x="320075" y="88827"/>
                </a:lnTo>
                <a:lnTo>
                  <a:pt x="292199" y="52064"/>
                </a:lnTo>
                <a:lnTo>
                  <a:pt x="258804" y="24072"/>
                </a:lnTo>
                <a:lnTo>
                  <a:pt x="220984" y="6251"/>
                </a:lnTo>
                <a:lnTo>
                  <a:pt x="1798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6046928" y="66540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97686" y="7624021"/>
            <a:ext cx="264848" cy="264231"/>
          </a:xfrm>
          <a:custGeom>
            <a:avLst/>
            <a:gdLst/>
            <a:ahLst/>
            <a:cxnLst/>
            <a:rect l="l" t="t" r="r" b="b"/>
            <a:pathLst>
              <a:path w="272414" h="271779">
                <a:moveTo>
                  <a:pt x="272034" y="0"/>
                </a:moveTo>
                <a:lnTo>
                  <a:pt x="0" y="27127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667375" y="6303856"/>
            <a:ext cx="301272" cy="329671"/>
          </a:xfrm>
          <a:custGeom>
            <a:avLst/>
            <a:gdLst/>
            <a:ahLst/>
            <a:cxnLst/>
            <a:rect l="l" t="t" r="r" b="b"/>
            <a:pathLst>
              <a:path w="309879" h="339089">
                <a:moveTo>
                  <a:pt x="0" y="0"/>
                </a:moveTo>
                <a:lnTo>
                  <a:pt x="309372" y="3390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600447" y="6062344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817" dirty="0">
                <a:latin typeface="Microsoft Sans Serif"/>
                <a:cs typeface="Microsoft Sans Serif"/>
              </a:rPr>
              <a:t>€</a:t>
            </a:r>
            <a:endParaRPr sz="1458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0307" y="5907512"/>
            <a:ext cx="351278" cy="462403"/>
          </a:xfrm>
          <a:custGeom>
            <a:avLst/>
            <a:gdLst/>
            <a:ahLst/>
            <a:cxnLst/>
            <a:rect l="l" t="t" r="r" b="b"/>
            <a:pathLst>
              <a:path w="361314" h="475614">
                <a:moveTo>
                  <a:pt x="180594" y="0"/>
                </a:moveTo>
                <a:lnTo>
                  <a:pt x="139159" y="6291"/>
                </a:lnTo>
                <a:lnTo>
                  <a:pt x="101137" y="24206"/>
                </a:lnTo>
                <a:lnTo>
                  <a:pt x="67606" y="52304"/>
                </a:lnTo>
                <a:lnTo>
                  <a:pt x="39648" y="89147"/>
                </a:lnTo>
                <a:lnTo>
                  <a:pt x="18341" y="133294"/>
                </a:lnTo>
                <a:lnTo>
                  <a:pt x="4765" y="183306"/>
                </a:lnTo>
                <a:lnTo>
                  <a:pt x="0" y="237743"/>
                </a:lnTo>
                <a:lnTo>
                  <a:pt x="4765" y="292181"/>
                </a:lnTo>
                <a:lnTo>
                  <a:pt x="18341" y="342193"/>
                </a:lnTo>
                <a:lnTo>
                  <a:pt x="39648" y="386340"/>
                </a:lnTo>
                <a:lnTo>
                  <a:pt x="67606" y="423183"/>
                </a:lnTo>
                <a:lnTo>
                  <a:pt x="101137" y="451281"/>
                </a:lnTo>
                <a:lnTo>
                  <a:pt x="139159" y="469196"/>
                </a:lnTo>
                <a:lnTo>
                  <a:pt x="180594" y="475488"/>
                </a:lnTo>
                <a:lnTo>
                  <a:pt x="222028" y="469196"/>
                </a:lnTo>
                <a:lnTo>
                  <a:pt x="260050" y="451281"/>
                </a:lnTo>
                <a:lnTo>
                  <a:pt x="293581" y="423183"/>
                </a:lnTo>
                <a:lnTo>
                  <a:pt x="321539" y="386340"/>
                </a:lnTo>
                <a:lnTo>
                  <a:pt x="342846" y="342193"/>
                </a:lnTo>
                <a:lnTo>
                  <a:pt x="356422" y="292181"/>
                </a:lnTo>
                <a:lnTo>
                  <a:pt x="361188" y="237743"/>
                </a:lnTo>
                <a:lnTo>
                  <a:pt x="356422" y="183306"/>
                </a:lnTo>
                <a:lnTo>
                  <a:pt x="342846" y="133294"/>
                </a:lnTo>
                <a:lnTo>
                  <a:pt x="321539" y="89147"/>
                </a:lnTo>
                <a:lnTo>
                  <a:pt x="293581" y="52304"/>
                </a:lnTo>
                <a:lnTo>
                  <a:pt x="260050" y="24206"/>
                </a:lnTo>
                <a:lnTo>
                  <a:pt x="222028" y="6291"/>
                </a:lnTo>
                <a:lnTo>
                  <a:pt x="1805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587978" y="599394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06164" y="6567594"/>
            <a:ext cx="350661" cy="462403"/>
          </a:xfrm>
          <a:custGeom>
            <a:avLst/>
            <a:gdLst/>
            <a:ahLst/>
            <a:cxnLst/>
            <a:rect l="l" t="t" r="r" b="b"/>
            <a:pathLst>
              <a:path w="360680" h="475615">
                <a:moveTo>
                  <a:pt x="180594" y="0"/>
                </a:moveTo>
                <a:lnTo>
                  <a:pt x="139159" y="6251"/>
                </a:lnTo>
                <a:lnTo>
                  <a:pt x="101137" y="24072"/>
                </a:lnTo>
                <a:lnTo>
                  <a:pt x="67606" y="52064"/>
                </a:lnTo>
                <a:lnTo>
                  <a:pt x="39648" y="88827"/>
                </a:lnTo>
                <a:lnTo>
                  <a:pt x="18341" y="132961"/>
                </a:lnTo>
                <a:lnTo>
                  <a:pt x="4765" y="183066"/>
                </a:lnTo>
                <a:lnTo>
                  <a:pt x="0" y="237744"/>
                </a:lnTo>
                <a:lnTo>
                  <a:pt x="4765" y="292181"/>
                </a:lnTo>
                <a:lnTo>
                  <a:pt x="18341" y="342193"/>
                </a:lnTo>
                <a:lnTo>
                  <a:pt x="39648" y="386340"/>
                </a:lnTo>
                <a:lnTo>
                  <a:pt x="67606" y="423183"/>
                </a:lnTo>
                <a:lnTo>
                  <a:pt x="101137" y="451281"/>
                </a:lnTo>
                <a:lnTo>
                  <a:pt x="139159" y="469196"/>
                </a:lnTo>
                <a:lnTo>
                  <a:pt x="180594" y="475488"/>
                </a:lnTo>
                <a:lnTo>
                  <a:pt x="221746" y="469196"/>
                </a:lnTo>
                <a:lnTo>
                  <a:pt x="259566" y="451281"/>
                </a:lnTo>
                <a:lnTo>
                  <a:pt x="292961" y="423183"/>
                </a:lnTo>
                <a:lnTo>
                  <a:pt x="320837" y="386340"/>
                </a:lnTo>
                <a:lnTo>
                  <a:pt x="342102" y="342193"/>
                </a:lnTo>
                <a:lnTo>
                  <a:pt x="355662" y="292181"/>
                </a:lnTo>
                <a:lnTo>
                  <a:pt x="360425" y="237744"/>
                </a:lnTo>
                <a:lnTo>
                  <a:pt x="355662" y="183066"/>
                </a:lnTo>
                <a:lnTo>
                  <a:pt x="342102" y="132961"/>
                </a:lnTo>
                <a:lnTo>
                  <a:pt x="320837" y="88827"/>
                </a:lnTo>
                <a:lnTo>
                  <a:pt x="292961" y="52064"/>
                </a:lnTo>
                <a:lnTo>
                  <a:pt x="259566" y="24072"/>
                </a:lnTo>
                <a:lnTo>
                  <a:pt x="221746" y="6251"/>
                </a:lnTo>
                <a:lnTo>
                  <a:pt x="1805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033835" y="66540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07684" y="6303856"/>
            <a:ext cx="301890" cy="329671"/>
          </a:xfrm>
          <a:custGeom>
            <a:avLst/>
            <a:gdLst/>
            <a:ahLst/>
            <a:cxnLst/>
            <a:rect l="l" t="t" r="r" b="b"/>
            <a:pathLst>
              <a:path w="310514" h="339089">
                <a:moveTo>
                  <a:pt x="310133" y="0"/>
                </a:moveTo>
                <a:lnTo>
                  <a:pt x="0" y="3390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09202" y="7227677"/>
            <a:ext cx="351896" cy="462403"/>
          </a:xfrm>
          <a:custGeom>
            <a:avLst/>
            <a:gdLst/>
            <a:ahLst/>
            <a:cxnLst/>
            <a:rect l="l" t="t" r="r" b="b"/>
            <a:pathLst>
              <a:path w="361950" h="475615">
                <a:moveTo>
                  <a:pt x="181356" y="0"/>
                </a:moveTo>
                <a:lnTo>
                  <a:pt x="139879" y="6291"/>
                </a:lnTo>
                <a:lnTo>
                  <a:pt x="101748" y="24206"/>
                </a:lnTo>
                <a:lnTo>
                  <a:pt x="68069" y="52304"/>
                </a:lnTo>
                <a:lnTo>
                  <a:pt x="39948" y="89147"/>
                </a:lnTo>
                <a:lnTo>
                  <a:pt x="18492" y="133294"/>
                </a:lnTo>
                <a:lnTo>
                  <a:pt x="4807" y="183306"/>
                </a:lnTo>
                <a:lnTo>
                  <a:pt x="0" y="237743"/>
                </a:lnTo>
                <a:lnTo>
                  <a:pt x="4807" y="292181"/>
                </a:lnTo>
                <a:lnTo>
                  <a:pt x="18492" y="342193"/>
                </a:lnTo>
                <a:lnTo>
                  <a:pt x="39948" y="386340"/>
                </a:lnTo>
                <a:lnTo>
                  <a:pt x="68069" y="423183"/>
                </a:lnTo>
                <a:lnTo>
                  <a:pt x="101748" y="451281"/>
                </a:lnTo>
                <a:lnTo>
                  <a:pt x="139879" y="469196"/>
                </a:lnTo>
                <a:lnTo>
                  <a:pt x="181356" y="475487"/>
                </a:lnTo>
                <a:lnTo>
                  <a:pt x="222790" y="469196"/>
                </a:lnTo>
                <a:lnTo>
                  <a:pt x="260812" y="451281"/>
                </a:lnTo>
                <a:lnTo>
                  <a:pt x="294343" y="423183"/>
                </a:lnTo>
                <a:lnTo>
                  <a:pt x="322301" y="386340"/>
                </a:lnTo>
                <a:lnTo>
                  <a:pt x="343608" y="342193"/>
                </a:lnTo>
                <a:lnTo>
                  <a:pt x="357184" y="292181"/>
                </a:lnTo>
                <a:lnTo>
                  <a:pt x="361950" y="237743"/>
                </a:lnTo>
                <a:lnTo>
                  <a:pt x="357184" y="183306"/>
                </a:lnTo>
                <a:lnTo>
                  <a:pt x="343608" y="133294"/>
                </a:lnTo>
                <a:lnTo>
                  <a:pt x="322301" y="89147"/>
                </a:lnTo>
                <a:lnTo>
                  <a:pt x="294343" y="52304"/>
                </a:lnTo>
                <a:lnTo>
                  <a:pt x="260812" y="24206"/>
                </a:lnTo>
                <a:lnTo>
                  <a:pt x="222790" y="6291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637613" y="73141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07683" y="6963938"/>
            <a:ext cx="351896" cy="329671"/>
          </a:xfrm>
          <a:custGeom>
            <a:avLst/>
            <a:gdLst/>
            <a:ahLst/>
            <a:cxnLst/>
            <a:rect l="l" t="t" r="r" b="b"/>
            <a:pathLst>
              <a:path w="361950" h="339090">
                <a:moveTo>
                  <a:pt x="0" y="0"/>
                </a:moveTo>
                <a:lnTo>
                  <a:pt x="361950" y="3390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006916" y="7821825"/>
            <a:ext cx="351896" cy="462403"/>
          </a:xfrm>
          <a:custGeom>
            <a:avLst/>
            <a:gdLst/>
            <a:ahLst/>
            <a:cxnLst/>
            <a:rect l="l" t="t" r="r" b="b"/>
            <a:pathLst>
              <a:path w="361950" h="475615">
                <a:moveTo>
                  <a:pt x="180594" y="0"/>
                </a:moveTo>
                <a:lnTo>
                  <a:pt x="139159" y="6291"/>
                </a:lnTo>
                <a:lnTo>
                  <a:pt x="101137" y="24206"/>
                </a:lnTo>
                <a:lnTo>
                  <a:pt x="67606" y="52304"/>
                </a:lnTo>
                <a:lnTo>
                  <a:pt x="39648" y="89147"/>
                </a:lnTo>
                <a:lnTo>
                  <a:pt x="18341" y="133294"/>
                </a:lnTo>
                <a:lnTo>
                  <a:pt x="4765" y="183306"/>
                </a:lnTo>
                <a:lnTo>
                  <a:pt x="0" y="237743"/>
                </a:lnTo>
                <a:lnTo>
                  <a:pt x="4765" y="292181"/>
                </a:lnTo>
                <a:lnTo>
                  <a:pt x="18341" y="342193"/>
                </a:lnTo>
                <a:lnTo>
                  <a:pt x="39648" y="386340"/>
                </a:lnTo>
                <a:lnTo>
                  <a:pt x="67606" y="423183"/>
                </a:lnTo>
                <a:lnTo>
                  <a:pt x="101137" y="451281"/>
                </a:lnTo>
                <a:lnTo>
                  <a:pt x="139159" y="469196"/>
                </a:lnTo>
                <a:lnTo>
                  <a:pt x="180594" y="475487"/>
                </a:lnTo>
                <a:lnTo>
                  <a:pt x="222070" y="469196"/>
                </a:lnTo>
                <a:lnTo>
                  <a:pt x="260201" y="451281"/>
                </a:lnTo>
                <a:lnTo>
                  <a:pt x="293880" y="423183"/>
                </a:lnTo>
                <a:lnTo>
                  <a:pt x="322001" y="386340"/>
                </a:lnTo>
                <a:lnTo>
                  <a:pt x="343457" y="342193"/>
                </a:lnTo>
                <a:lnTo>
                  <a:pt x="357142" y="292181"/>
                </a:lnTo>
                <a:lnTo>
                  <a:pt x="361950" y="237743"/>
                </a:lnTo>
                <a:lnTo>
                  <a:pt x="357142" y="183306"/>
                </a:lnTo>
                <a:lnTo>
                  <a:pt x="343457" y="133294"/>
                </a:lnTo>
                <a:lnTo>
                  <a:pt x="322001" y="89147"/>
                </a:lnTo>
                <a:lnTo>
                  <a:pt x="293880" y="52304"/>
                </a:lnTo>
                <a:lnTo>
                  <a:pt x="260201" y="24206"/>
                </a:lnTo>
                <a:lnTo>
                  <a:pt x="222070" y="6291"/>
                </a:lnTo>
                <a:lnTo>
                  <a:pt x="1805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135329" y="79075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53503" y="7227677"/>
            <a:ext cx="350044" cy="462403"/>
          </a:xfrm>
          <a:custGeom>
            <a:avLst/>
            <a:gdLst/>
            <a:ahLst/>
            <a:cxnLst/>
            <a:rect l="l" t="t" r="r" b="b"/>
            <a:pathLst>
              <a:path w="360044" h="475615">
                <a:moveTo>
                  <a:pt x="179831" y="0"/>
                </a:moveTo>
                <a:lnTo>
                  <a:pt x="138679" y="6291"/>
                </a:lnTo>
                <a:lnTo>
                  <a:pt x="100859" y="24206"/>
                </a:lnTo>
                <a:lnTo>
                  <a:pt x="67464" y="52304"/>
                </a:lnTo>
                <a:lnTo>
                  <a:pt x="39588" y="89147"/>
                </a:lnTo>
                <a:lnTo>
                  <a:pt x="18323" y="133294"/>
                </a:lnTo>
                <a:lnTo>
                  <a:pt x="4763" y="183306"/>
                </a:lnTo>
                <a:lnTo>
                  <a:pt x="0" y="237743"/>
                </a:lnTo>
                <a:lnTo>
                  <a:pt x="4763" y="292181"/>
                </a:lnTo>
                <a:lnTo>
                  <a:pt x="18323" y="342193"/>
                </a:lnTo>
                <a:lnTo>
                  <a:pt x="39588" y="386340"/>
                </a:lnTo>
                <a:lnTo>
                  <a:pt x="67464" y="423183"/>
                </a:lnTo>
                <a:lnTo>
                  <a:pt x="100859" y="451281"/>
                </a:lnTo>
                <a:lnTo>
                  <a:pt x="138679" y="469196"/>
                </a:lnTo>
                <a:lnTo>
                  <a:pt x="179831" y="475487"/>
                </a:lnTo>
                <a:lnTo>
                  <a:pt x="221224" y="469196"/>
                </a:lnTo>
                <a:lnTo>
                  <a:pt x="259137" y="451281"/>
                </a:lnTo>
                <a:lnTo>
                  <a:pt x="292519" y="423183"/>
                </a:lnTo>
                <a:lnTo>
                  <a:pt x="320315" y="386340"/>
                </a:lnTo>
                <a:lnTo>
                  <a:pt x="341473" y="342193"/>
                </a:lnTo>
                <a:lnTo>
                  <a:pt x="354940" y="292181"/>
                </a:lnTo>
                <a:lnTo>
                  <a:pt x="359663" y="237743"/>
                </a:lnTo>
                <a:lnTo>
                  <a:pt x="354940" y="183306"/>
                </a:lnTo>
                <a:lnTo>
                  <a:pt x="341473" y="133294"/>
                </a:lnTo>
                <a:lnTo>
                  <a:pt x="320315" y="89147"/>
                </a:lnTo>
                <a:lnTo>
                  <a:pt x="292519" y="52304"/>
                </a:lnTo>
                <a:lnTo>
                  <a:pt x="259137" y="24206"/>
                </a:lnTo>
                <a:lnTo>
                  <a:pt x="221224" y="629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481172" y="731410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54280" y="6963938"/>
            <a:ext cx="301890" cy="329671"/>
          </a:xfrm>
          <a:custGeom>
            <a:avLst/>
            <a:gdLst/>
            <a:ahLst/>
            <a:cxnLst/>
            <a:rect l="l" t="t" r="r" b="b"/>
            <a:pathLst>
              <a:path w="310514" h="339090">
                <a:moveTo>
                  <a:pt x="310134" y="0"/>
                </a:moveTo>
                <a:lnTo>
                  <a:pt x="0" y="3390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013710" y="6567594"/>
            <a:ext cx="350661" cy="462403"/>
          </a:xfrm>
          <a:custGeom>
            <a:avLst/>
            <a:gdLst/>
            <a:ahLst/>
            <a:cxnLst/>
            <a:rect l="l" t="t" r="r" b="b"/>
            <a:pathLst>
              <a:path w="360679" h="475615">
                <a:moveTo>
                  <a:pt x="179831" y="0"/>
                </a:moveTo>
                <a:lnTo>
                  <a:pt x="138679" y="6251"/>
                </a:lnTo>
                <a:lnTo>
                  <a:pt x="100859" y="24072"/>
                </a:lnTo>
                <a:lnTo>
                  <a:pt x="67464" y="52064"/>
                </a:lnTo>
                <a:lnTo>
                  <a:pt x="39588" y="88827"/>
                </a:lnTo>
                <a:lnTo>
                  <a:pt x="18323" y="132961"/>
                </a:lnTo>
                <a:lnTo>
                  <a:pt x="4763" y="183066"/>
                </a:lnTo>
                <a:lnTo>
                  <a:pt x="0" y="237744"/>
                </a:lnTo>
                <a:lnTo>
                  <a:pt x="4763" y="292181"/>
                </a:lnTo>
                <a:lnTo>
                  <a:pt x="18323" y="342193"/>
                </a:lnTo>
                <a:lnTo>
                  <a:pt x="39588" y="386340"/>
                </a:lnTo>
                <a:lnTo>
                  <a:pt x="67464" y="423183"/>
                </a:lnTo>
                <a:lnTo>
                  <a:pt x="100859" y="451281"/>
                </a:lnTo>
                <a:lnTo>
                  <a:pt x="138679" y="469196"/>
                </a:lnTo>
                <a:lnTo>
                  <a:pt x="179831" y="475488"/>
                </a:lnTo>
                <a:lnTo>
                  <a:pt x="221266" y="469196"/>
                </a:lnTo>
                <a:lnTo>
                  <a:pt x="259288" y="451281"/>
                </a:lnTo>
                <a:lnTo>
                  <a:pt x="292819" y="423183"/>
                </a:lnTo>
                <a:lnTo>
                  <a:pt x="320777" y="386340"/>
                </a:lnTo>
                <a:lnTo>
                  <a:pt x="342084" y="342193"/>
                </a:lnTo>
                <a:lnTo>
                  <a:pt x="355660" y="292181"/>
                </a:lnTo>
                <a:lnTo>
                  <a:pt x="360425" y="237744"/>
                </a:lnTo>
                <a:lnTo>
                  <a:pt x="355660" y="183066"/>
                </a:lnTo>
                <a:lnTo>
                  <a:pt x="342084" y="132961"/>
                </a:lnTo>
                <a:lnTo>
                  <a:pt x="320777" y="88827"/>
                </a:lnTo>
                <a:lnTo>
                  <a:pt x="292819" y="52064"/>
                </a:lnTo>
                <a:lnTo>
                  <a:pt x="259288" y="24072"/>
                </a:lnTo>
                <a:lnTo>
                  <a:pt x="221266" y="625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141380" y="66540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56615" y="7624022"/>
            <a:ext cx="132115" cy="858132"/>
          </a:xfrm>
          <a:custGeom>
            <a:avLst/>
            <a:gdLst/>
            <a:ahLst/>
            <a:cxnLst/>
            <a:rect l="l" t="t" r="r" b="b"/>
            <a:pathLst>
              <a:path w="135889" h="882650">
                <a:moveTo>
                  <a:pt x="0" y="0"/>
                </a:moveTo>
                <a:lnTo>
                  <a:pt x="135636" y="8823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761826" y="6303856"/>
            <a:ext cx="301890" cy="329671"/>
          </a:xfrm>
          <a:custGeom>
            <a:avLst/>
            <a:gdLst/>
            <a:ahLst/>
            <a:cxnLst/>
            <a:rect l="l" t="t" r="r" b="b"/>
            <a:pathLst>
              <a:path w="310514" h="339089">
                <a:moveTo>
                  <a:pt x="0" y="0"/>
                </a:moveTo>
                <a:lnTo>
                  <a:pt x="310133" y="3390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544763" y="8481906"/>
            <a:ext cx="350044" cy="462403"/>
          </a:xfrm>
          <a:custGeom>
            <a:avLst/>
            <a:gdLst/>
            <a:ahLst/>
            <a:cxnLst/>
            <a:rect l="l" t="t" r="r" b="b"/>
            <a:pathLst>
              <a:path w="360044" h="475615">
                <a:moveTo>
                  <a:pt x="179831" y="0"/>
                </a:moveTo>
                <a:lnTo>
                  <a:pt x="138679" y="6251"/>
                </a:lnTo>
                <a:lnTo>
                  <a:pt x="100859" y="24072"/>
                </a:lnTo>
                <a:lnTo>
                  <a:pt x="67464" y="52064"/>
                </a:lnTo>
                <a:lnTo>
                  <a:pt x="39588" y="88827"/>
                </a:lnTo>
                <a:lnTo>
                  <a:pt x="18323" y="132961"/>
                </a:lnTo>
                <a:lnTo>
                  <a:pt x="4763" y="183066"/>
                </a:lnTo>
                <a:lnTo>
                  <a:pt x="0" y="237744"/>
                </a:lnTo>
                <a:lnTo>
                  <a:pt x="4763" y="292181"/>
                </a:lnTo>
                <a:lnTo>
                  <a:pt x="18323" y="342193"/>
                </a:lnTo>
                <a:lnTo>
                  <a:pt x="39588" y="386340"/>
                </a:lnTo>
                <a:lnTo>
                  <a:pt x="67464" y="423183"/>
                </a:lnTo>
                <a:lnTo>
                  <a:pt x="100859" y="451281"/>
                </a:lnTo>
                <a:lnTo>
                  <a:pt x="138679" y="469196"/>
                </a:lnTo>
                <a:lnTo>
                  <a:pt x="179831" y="475488"/>
                </a:lnTo>
                <a:lnTo>
                  <a:pt x="221224" y="469196"/>
                </a:lnTo>
                <a:lnTo>
                  <a:pt x="259137" y="451281"/>
                </a:lnTo>
                <a:lnTo>
                  <a:pt x="292519" y="423183"/>
                </a:lnTo>
                <a:lnTo>
                  <a:pt x="320315" y="386340"/>
                </a:lnTo>
                <a:lnTo>
                  <a:pt x="341473" y="342193"/>
                </a:lnTo>
                <a:lnTo>
                  <a:pt x="354940" y="292181"/>
                </a:lnTo>
                <a:lnTo>
                  <a:pt x="359663" y="237744"/>
                </a:lnTo>
                <a:lnTo>
                  <a:pt x="354940" y="183066"/>
                </a:lnTo>
                <a:lnTo>
                  <a:pt x="341473" y="132961"/>
                </a:lnTo>
                <a:lnTo>
                  <a:pt x="320315" y="88827"/>
                </a:lnTo>
                <a:lnTo>
                  <a:pt x="292519" y="52064"/>
                </a:lnTo>
                <a:lnTo>
                  <a:pt x="259137" y="24072"/>
                </a:lnTo>
                <a:lnTo>
                  <a:pt x="221224" y="6251"/>
                </a:lnTo>
                <a:lnTo>
                  <a:pt x="1798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1352267" y="8568336"/>
            <a:ext cx="4852458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2235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76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get the </a:t>
            </a:r>
            <a:r>
              <a:rPr sz="1069" spc="5" dirty="0">
                <a:latin typeface="Times New Roman"/>
                <a:cs typeface="Times New Roman"/>
              </a:rPr>
              <a:t>inorder successor of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Therefore we will 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connect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92137" y="8218169"/>
            <a:ext cx="302507" cy="329671"/>
          </a:xfrm>
          <a:custGeom>
            <a:avLst/>
            <a:gdLst/>
            <a:ahLst/>
            <a:cxnLst/>
            <a:rect l="l" t="t" r="r" b="b"/>
            <a:pathLst>
              <a:path w="311150" h="339090">
                <a:moveTo>
                  <a:pt x="0" y="0"/>
                </a:moveTo>
                <a:lnTo>
                  <a:pt x="310896" y="3390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896533" y="7887757"/>
            <a:ext cx="528461" cy="330906"/>
          </a:xfrm>
          <a:custGeom>
            <a:avLst/>
            <a:gdLst/>
            <a:ahLst/>
            <a:cxnLst/>
            <a:rect l="l" t="t" r="r" b="b"/>
            <a:pathLst>
              <a:path w="543560" h="340359">
                <a:moveTo>
                  <a:pt x="0" y="339852"/>
                </a:moveTo>
                <a:lnTo>
                  <a:pt x="54330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896533" y="7887757"/>
            <a:ext cx="528461" cy="330906"/>
          </a:xfrm>
          <a:custGeom>
            <a:avLst/>
            <a:gdLst/>
            <a:ahLst/>
            <a:cxnLst/>
            <a:rect l="l" t="t" r="r" b="b"/>
            <a:pathLst>
              <a:path w="543560" h="340359">
                <a:moveTo>
                  <a:pt x="543306" y="339852"/>
                </a:moveTo>
                <a:lnTo>
                  <a:pt x="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200275" y="3061229"/>
            <a:ext cx="272256" cy="358687"/>
          </a:xfrm>
          <a:custGeom>
            <a:avLst/>
            <a:gdLst/>
            <a:ahLst/>
            <a:cxnLst/>
            <a:rect l="l" t="t" r="r" b="b"/>
            <a:pathLst>
              <a:path w="280035" h="368935">
                <a:moveTo>
                  <a:pt x="139446" y="0"/>
                </a:moveTo>
                <a:lnTo>
                  <a:pt x="69088" y="25287"/>
                </a:lnTo>
                <a:lnTo>
                  <a:pt x="40862" y="54197"/>
                </a:lnTo>
                <a:lnTo>
                  <a:pt x="19050" y="91552"/>
                </a:lnTo>
                <a:lnTo>
                  <a:pt x="4984" y="135554"/>
                </a:lnTo>
                <a:lnTo>
                  <a:pt x="0" y="184403"/>
                </a:lnTo>
                <a:lnTo>
                  <a:pt x="4984" y="233517"/>
                </a:lnTo>
                <a:lnTo>
                  <a:pt x="19050" y="277593"/>
                </a:lnTo>
                <a:lnTo>
                  <a:pt x="40862" y="314896"/>
                </a:lnTo>
                <a:lnTo>
                  <a:pt x="69088" y="343690"/>
                </a:lnTo>
                <a:lnTo>
                  <a:pt x="102393" y="362239"/>
                </a:lnTo>
                <a:lnTo>
                  <a:pt x="139446" y="368808"/>
                </a:lnTo>
                <a:lnTo>
                  <a:pt x="176819" y="362239"/>
                </a:lnTo>
                <a:lnTo>
                  <a:pt x="210340" y="343690"/>
                </a:lnTo>
                <a:lnTo>
                  <a:pt x="238696" y="314896"/>
                </a:lnTo>
                <a:lnTo>
                  <a:pt x="260575" y="277593"/>
                </a:lnTo>
                <a:lnTo>
                  <a:pt x="274665" y="233517"/>
                </a:lnTo>
                <a:lnTo>
                  <a:pt x="279654" y="184403"/>
                </a:lnTo>
                <a:lnTo>
                  <a:pt x="274665" y="135554"/>
                </a:lnTo>
                <a:lnTo>
                  <a:pt x="260575" y="91552"/>
                </a:lnTo>
                <a:lnTo>
                  <a:pt x="238696" y="54197"/>
                </a:lnTo>
                <a:lnTo>
                  <a:pt x="210340" y="25287"/>
                </a:lnTo>
                <a:lnTo>
                  <a:pt x="176819" y="662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297572" y="312592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6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69850" y="3573145"/>
            <a:ext cx="273491" cy="359304"/>
          </a:xfrm>
          <a:custGeom>
            <a:avLst/>
            <a:gdLst/>
            <a:ahLst/>
            <a:cxnLst/>
            <a:rect l="l" t="t" r="r" b="b"/>
            <a:pathLst>
              <a:path w="281305" h="369570">
                <a:moveTo>
                  <a:pt x="140969" y="0"/>
                </a:moveTo>
                <a:lnTo>
                  <a:pt x="69878" y="25287"/>
                </a:lnTo>
                <a:lnTo>
                  <a:pt x="41338" y="54197"/>
                </a:lnTo>
                <a:lnTo>
                  <a:pt x="19275" y="91552"/>
                </a:lnTo>
                <a:lnTo>
                  <a:pt x="5044" y="135554"/>
                </a:lnTo>
                <a:lnTo>
                  <a:pt x="0" y="184403"/>
                </a:lnTo>
                <a:lnTo>
                  <a:pt x="5044" y="233574"/>
                </a:lnTo>
                <a:lnTo>
                  <a:pt x="19275" y="277791"/>
                </a:lnTo>
                <a:lnTo>
                  <a:pt x="41338" y="315277"/>
                </a:lnTo>
                <a:lnTo>
                  <a:pt x="69878" y="344254"/>
                </a:lnTo>
                <a:lnTo>
                  <a:pt x="103540" y="362944"/>
                </a:lnTo>
                <a:lnTo>
                  <a:pt x="140969" y="369569"/>
                </a:lnTo>
                <a:lnTo>
                  <a:pt x="178078" y="362944"/>
                </a:lnTo>
                <a:lnTo>
                  <a:pt x="211525" y="344254"/>
                </a:lnTo>
                <a:lnTo>
                  <a:pt x="239934" y="315277"/>
                </a:lnTo>
                <a:lnTo>
                  <a:pt x="261930" y="277791"/>
                </a:lnTo>
                <a:lnTo>
                  <a:pt x="276136" y="233574"/>
                </a:lnTo>
                <a:lnTo>
                  <a:pt x="281177" y="184403"/>
                </a:lnTo>
                <a:lnTo>
                  <a:pt x="276136" y="135554"/>
                </a:lnTo>
                <a:lnTo>
                  <a:pt x="261930" y="91552"/>
                </a:lnTo>
                <a:lnTo>
                  <a:pt x="239934" y="54197"/>
                </a:lnTo>
                <a:lnTo>
                  <a:pt x="211525" y="25287"/>
                </a:lnTo>
                <a:lnTo>
                  <a:pt x="178078" y="6621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1867887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2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03954" y="3368675"/>
            <a:ext cx="235215" cy="256822"/>
          </a:xfrm>
          <a:custGeom>
            <a:avLst/>
            <a:gdLst/>
            <a:ahLst/>
            <a:cxnLst/>
            <a:rect l="l" t="t" r="r" b="b"/>
            <a:pathLst>
              <a:path w="241935" h="264160">
                <a:moveTo>
                  <a:pt x="241553" y="0"/>
                </a:moveTo>
                <a:lnTo>
                  <a:pt x="0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238798" y="4085802"/>
            <a:ext cx="272874" cy="358687"/>
          </a:xfrm>
          <a:custGeom>
            <a:avLst/>
            <a:gdLst/>
            <a:ahLst/>
            <a:cxnLst/>
            <a:rect l="l" t="t" r="r" b="b"/>
            <a:pathLst>
              <a:path w="280669" h="368935">
                <a:moveTo>
                  <a:pt x="140208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3"/>
                </a:lnTo>
                <a:lnTo>
                  <a:pt x="4988" y="233517"/>
                </a:lnTo>
                <a:lnTo>
                  <a:pt x="19078" y="277593"/>
                </a:lnTo>
                <a:lnTo>
                  <a:pt x="40957" y="314896"/>
                </a:lnTo>
                <a:lnTo>
                  <a:pt x="69313" y="343690"/>
                </a:lnTo>
                <a:lnTo>
                  <a:pt x="102834" y="362239"/>
                </a:lnTo>
                <a:lnTo>
                  <a:pt x="140208" y="368808"/>
                </a:lnTo>
                <a:lnTo>
                  <a:pt x="177316" y="362239"/>
                </a:lnTo>
                <a:lnTo>
                  <a:pt x="210763" y="343690"/>
                </a:lnTo>
                <a:lnTo>
                  <a:pt x="239172" y="314896"/>
                </a:lnTo>
                <a:lnTo>
                  <a:pt x="261168" y="277593"/>
                </a:lnTo>
                <a:lnTo>
                  <a:pt x="275374" y="233517"/>
                </a:lnTo>
                <a:lnTo>
                  <a:pt x="280416" y="184403"/>
                </a:lnTo>
                <a:lnTo>
                  <a:pt x="275374" y="135554"/>
                </a:lnTo>
                <a:lnTo>
                  <a:pt x="261168" y="91552"/>
                </a:lnTo>
                <a:lnTo>
                  <a:pt x="239172" y="54197"/>
                </a:lnTo>
                <a:lnTo>
                  <a:pt x="210763" y="25287"/>
                </a:lnTo>
                <a:lnTo>
                  <a:pt x="177316" y="662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336835" y="4150500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5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03955" y="3881331"/>
            <a:ext cx="273491" cy="255588"/>
          </a:xfrm>
          <a:custGeom>
            <a:avLst/>
            <a:gdLst/>
            <a:ahLst/>
            <a:cxnLst/>
            <a:rect l="l" t="t" r="r" b="b"/>
            <a:pathLst>
              <a:path w="281305" h="262889">
                <a:moveTo>
                  <a:pt x="0" y="0"/>
                </a:moveTo>
                <a:lnTo>
                  <a:pt x="281177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847638" y="4546600"/>
            <a:ext cx="274108" cy="359304"/>
          </a:xfrm>
          <a:custGeom>
            <a:avLst/>
            <a:gdLst/>
            <a:ahLst/>
            <a:cxnLst/>
            <a:rect l="l" t="t" r="r" b="b"/>
            <a:pathLst>
              <a:path w="281939" h="369570">
                <a:moveTo>
                  <a:pt x="140970" y="0"/>
                </a:moveTo>
                <a:lnTo>
                  <a:pt x="69878" y="25287"/>
                </a:lnTo>
                <a:lnTo>
                  <a:pt x="41338" y="54197"/>
                </a:lnTo>
                <a:lnTo>
                  <a:pt x="19275" y="91552"/>
                </a:lnTo>
                <a:lnTo>
                  <a:pt x="5044" y="135554"/>
                </a:lnTo>
                <a:lnTo>
                  <a:pt x="0" y="184404"/>
                </a:lnTo>
                <a:lnTo>
                  <a:pt x="5044" y="233574"/>
                </a:lnTo>
                <a:lnTo>
                  <a:pt x="19275" y="277791"/>
                </a:lnTo>
                <a:lnTo>
                  <a:pt x="41338" y="315277"/>
                </a:lnTo>
                <a:lnTo>
                  <a:pt x="69878" y="344254"/>
                </a:lnTo>
                <a:lnTo>
                  <a:pt x="103540" y="362944"/>
                </a:lnTo>
                <a:lnTo>
                  <a:pt x="140970" y="369570"/>
                </a:lnTo>
                <a:lnTo>
                  <a:pt x="178399" y="362944"/>
                </a:lnTo>
                <a:lnTo>
                  <a:pt x="212061" y="344254"/>
                </a:lnTo>
                <a:lnTo>
                  <a:pt x="240601" y="315277"/>
                </a:lnTo>
                <a:lnTo>
                  <a:pt x="262664" y="277791"/>
                </a:lnTo>
                <a:lnTo>
                  <a:pt x="276895" y="233574"/>
                </a:lnTo>
                <a:lnTo>
                  <a:pt x="281940" y="184404"/>
                </a:lnTo>
                <a:lnTo>
                  <a:pt x="276895" y="135554"/>
                </a:lnTo>
                <a:lnTo>
                  <a:pt x="262664" y="91552"/>
                </a:lnTo>
                <a:lnTo>
                  <a:pt x="240601" y="54197"/>
                </a:lnTo>
                <a:lnTo>
                  <a:pt x="212061" y="25287"/>
                </a:lnTo>
                <a:lnTo>
                  <a:pt x="178399" y="6621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1946416" y="461129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40908" y="4085802"/>
            <a:ext cx="273491" cy="358687"/>
          </a:xfrm>
          <a:custGeom>
            <a:avLst/>
            <a:gdLst/>
            <a:ahLst/>
            <a:cxnLst/>
            <a:rect l="l" t="t" r="r" b="b"/>
            <a:pathLst>
              <a:path w="281305" h="368935">
                <a:moveTo>
                  <a:pt x="140970" y="0"/>
                </a:moveTo>
                <a:lnTo>
                  <a:pt x="69878" y="25287"/>
                </a:lnTo>
                <a:lnTo>
                  <a:pt x="41338" y="54197"/>
                </a:lnTo>
                <a:lnTo>
                  <a:pt x="19275" y="91552"/>
                </a:lnTo>
                <a:lnTo>
                  <a:pt x="5044" y="135554"/>
                </a:lnTo>
                <a:lnTo>
                  <a:pt x="0" y="184403"/>
                </a:lnTo>
                <a:lnTo>
                  <a:pt x="5044" y="233517"/>
                </a:lnTo>
                <a:lnTo>
                  <a:pt x="19275" y="277593"/>
                </a:lnTo>
                <a:lnTo>
                  <a:pt x="41338" y="314896"/>
                </a:lnTo>
                <a:lnTo>
                  <a:pt x="69878" y="343690"/>
                </a:lnTo>
                <a:lnTo>
                  <a:pt x="103540" y="362239"/>
                </a:lnTo>
                <a:lnTo>
                  <a:pt x="140970" y="368808"/>
                </a:lnTo>
                <a:lnTo>
                  <a:pt x="178343" y="362239"/>
                </a:lnTo>
                <a:lnTo>
                  <a:pt x="211864" y="343690"/>
                </a:lnTo>
                <a:lnTo>
                  <a:pt x="240220" y="314896"/>
                </a:lnTo>
                <a:lnTo>
                  <a:pt x="262099" y="277593"/>
                </a:lnTo>
                <a:lnTo>
                  <a:pt x="276189" y="233517"/>
                </a:lnTo>
                <a:lnTo>
                  <a:pt x="281178" y="184403"/>
                </a:lnTo>
                <a:lnTo>
                  <a:pt x="276189" y="135554"/>
                </a:lnTo>
                <a:lnTo>
                  <a:pt x="262099" y="91552"/>
                </a:lnTo>
                <a:lnTo>
                  <a:pt x="240220" y="54197"/>
                </a:lnTo>
                <a:lnTo>
                  <a:pt x="211864" y="25287"/>
                </a:lnTo>
                <a:lnTo>
                  <a:pt x="178343" y="6621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1439686" y="4150500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1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75011" y="3881331"/>
            <a:ext cx="234597" cy="255588"/>
          </a:xfrm>
          <a:custGeom>
            <a:avLst/>
            <a:gdLst/>
            <a:ahLst/>
            <a:cxnLst/>
            <a:rect l="l" t="t" r="r" b="b"/>
            <a:pathLst>
              <a:path w="241300" h="262889">
                <a:moveTo>
                  <a:pt x="240792" y="0"/>
                </a:moveTo>
                <a:lnTo>
                  <a:pt x="0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628477" y="3573145"/>
            <a:ext cx="273491" cy="359304"/>
          </a:xfrm>
          <a:custGeom>
            <a:avLst/>
            <a:gdLst/>
            <a:ahLst/>
            <a:cxnLst/>
            <a:rect l="l" t="t" r="r" b="b"/>
            <a:pathLst>
              <a:path w="281305" h="369570">
                <a:moveTo>
                  <a:pt x="140207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74"/>
                </a:lnTo>
                <a:lnTo>
                  <a:pt x="19247" y="277791"/>
                </a:lnTo>
                <a:lnTo>
                  <a:pt x="41243" y="315277"/>
                </a:lnTo>
                <a:lnTo>
                  <a:pt x="69652" y="344254"/>
                </a:lnTo>
                <a:lnTo>
                  <a:pt x="103099" y="362944"/>
                </a:lnTo>
                <a:lnTo>
                  <a:pt x="140207" y="369569"/>
                </a:lnTo>
                <a:lnTo>
                  <a:pt x="177637" y="362944"/>
                </a:lnTo>
                <a:lnTo>
                  <a:pt x="211299" y="344254"/>
                </a:lnTo>
                <a:lnTo>
                  <a:pt x="239839" y="315277"/>
                </a:lnTo>
                <a:lnTo>
                  <a:pt x="261902" y="277791"/>
                </a:lnTo>
                <a:lnTo>
                  <a:pt x="276133" y="233574"/>
                </a:lnTo>
                <a:lnTo>
                  <a:pt x="281178" y="184403"/>
                </a:lnTo>
                <a:lnTo>
                  <a:pt x="276133" y="135554"/>
                </a:lnTo>
                <a:lnTo>
                  <a:pt x="261902" y="91552"/>
                </a:lnTo>
                <a:lnTo>
                  <a:pt x="239839" y="54197"/>
                </a:lnTo>
                <a:lnTo>
                  <a:pt x="211299" y="25287"/>
                </a:lnTo>
                <a:lnTo>
                  <a:pt x="177637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2726514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8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1742" y="4392507"/>
            <a:ext cx="195703" cy="205580"/>
          </a:xfrm>
          <a:custGeom>
            <a:avLst/>
            <a:gdLst/>
            <a:ahLst/>
            <a:cxnLst/>
            <a:rect l="l" t="t" r="r" b="b"/>
            <a:pathLst>
              <a:path w="201294" h="211454">
                <a:moveTo>
                  <a:pt x="201168" y="0"/>
                </a:moveTo>
                <a:lnTo>
                  <a:pt x="0" y="2110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34379" y="3368675"/>
            <a:ext cx="233362" cy="256822"/>
          </a:xfrm>
          <a:custGeom>
            <a:avLst/>
            <a:gdLst/>
            <a:ahLst/>
            <a:cxnLst/>
            <a:rect l="l" t="t" r="r" b="b"/>
            <a:pathLst>
              <a:path w="240030" h="264160">
                <a:moveTo>
                  <a:pt x="0" y="0"/>
                </a:moveTo>
                <a:lnTo>
                  <a:pt x="240030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264727" y="5059257"/>
            <a:ext cx="273491" cy="358069"/>
          </a:xfrm>
          <a:custGeom>
            <a:avLst/>
            <a:gdLst/>
            <a:ahLst/>
            <a:cxnLst/>
            <a:rect l="l" t="t" r="r" b="b"/>
            <a:pathLst>
              <a:path w="281305" h="368300">
                <a:moveTo>
                  <a:pt x="140208" y="0"/>
                </a:moveTo>
                <a:lnTo>
                  <a:pt x="69313" y="25089"/>
                </a:lnTo>
                <a:lnTo>
                  <a:pt x="40957" y="53816"/>
                </a:lnTo>
                <a:lnTo>
                  <a:pt x="19078" y="90988"/>
                </a:lnTo>
                <a:lnTo>
                  <a:pt x="4988" y="134849"/>
                </a:lnTo>
                <a:lnTo>
                  <a:pt x="0" y="183641"/>
                </a:lnTo>
                <a:lnTo>
                  <a:pt x="4988" y="232755"/>
                </a:lnTo>
                <a:lnTo>
                  <a:pt x="19078" y="276831"/>
                </a:lnTo>
                <a:lnTo>
                  <a:pt x="40957" y="314134"/>
                </a:lnTo>
                <a:lnTo>
                  <a:pt x="69313" y="342928"/>
                </a:lnTo>
                <a:lnTo>
                  <a:pt x="102834" y="361477"/>
                </a:lnTo>
                <a:lnTo>
                  <a:pt x="140208" y="368045"/>
                </a:lnTo>
                <a:lnTo>
                  <a:pt x="177637" y="361477"/>
                </a:lnTo>
                <a:lnTo>
                  <a:pt x="211299" y="342928"/>
                </a:lnTo>
                <a:lnTo>
                  <a:pt x="239839" y="314134"/>
                </a:lnTo>
                <a:lnTo>
                  <a:pt x="261902" y="276831"/>
                </a:lnTo>
                <a:lnTo>
                  <a:pt x="276133" y="232755"/>
                </a:lnTo>
                <a:lnTo>
                  <a:pt x="281178" y="183641"/>
                </a:lnTo>
                <a:lnTo>
                  <a:pt x="276133" y="134849"/>
                </a:lnTo>
                <a:lnTo>
                  <a:pt x="261902" y="90988"/>
                </a:lnTo>
                <a:lnTo>
                  <a:pt x="239839" y="53816"/>
                </a:lnTo>
                <a:lnTo>
                  <a:pt x="211299" y="25089"/>
                </a:lnTo>
                <a:lnTo>
                  <a:pt x="177637" y="6565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2362765" y="5123214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69887" y="4854046"/>
            <a:ext cx="234597" cy="256822"/>
          </a:xfrm>
          <a:custGeom>
            <a:avLst/>
            <a:gdLst/>
            <a:ahLst/>
            <a:cxnLst/>
            <a:rect l="l" t="t" r="r" b="b"/>
            <a:pathLst>
              <a:path w="241300" h="264160">
                <a:moveTo>
                  <a:pt x="0" y="0"/>
                </a:moveTo>
                <a:lnTo>
                  <a:pt x="240792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87140" y="3061229"/>
            <a:ext cx="272874" cy="358687"/>
          </a:xfrm>
          <a:custGeom>
            <a:avLst/>
            <a:gdLst/>
            <a:ahLst/>
            <a:cxnLst/>
            <a:rect l="l" t="t" r="r" b="b"/>
            <a:pathLst>
              <a:path w="280670" h="368935">
                <a:moveTo>
                  <a:pt x="140207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17"/>
                </a:lnTo>
                <a:lnTo>
                  <a:pt x="19247" y="277593"/>
                </a:lnTo>
                <a:lnTo>
                  <a:pt x="41243" y="314896"/>
                </a:lnTo>
                <a:lnTo>
                  <a:pt x="69652" y="343690"/>
                </a:lnTo>
                <a:lnTo>
                  <a:pt x="103099" y="362239"/>
                </a:lnTo>
                <a:lnTo>
                  <a:pt x="140207" y="368808"/>
                </a:lnTo>
                <a:lnTo>
                  <a:pt x="177581" y="362239"/>
                </a:lnTo>
                <a:lnTo>
                  <a:pt x="211102" y="343690"/>
                </a:lnTo>
                <a:lnTo>
                  <a:pt x="239458" y="314896"/>
                </a:lnTo>
                <a:lnTo>
                  <a:pt x="261337" y="277593"/>
                </a:lnTo>
                <a:lnTo>
                  <a:pt x="275427" y="233517"/>
                </a:lnTo>
                <a:lnTo>
                  <a:pt x="280415" y="184403"/>
                </a:lnTo>
                <a:lnTo>
                  <a:pt x="275427" y="135554"/>
                </a:lnTo>
                <a:lnTo>
                  <a:pt x="261337" y="91552"/>
                </a:lnTo>
                <a:lnTo>
                  <a:pt x="239458" y="54197"/>
                </a:lnTo>
                <a:lnTo>
                  <a:pt x="211102" y="25287"/>
                </a:lnTo>
                <a:lnTo>
                  <a:pt x="177581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3884437" y="312592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6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57457" y="3573145"/>
            <a:ext cx="273491" cy="359304"/>
          </a:xfrm>
          <a:custGeom>
            <a:avLst/>
            <a:gdLst/>
            <a:ahLst/>
            <a:cxnLst/>
            <a:rect l="l" t="t" r="r" b="b"/>
            <a:pathLst>
              <a:path w="281304" h="369570">
                <a:moveTo>
                  <a:pt x="140207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74"/>
                </a:lnTo>
                <a:lnTo>
                  <a:pt x="19247" y="277791"/>
                </a:lnTo>
                <a:lnTo>
                  <a:pt x="41243" y="315277"/>
                </a:lnTo>
                <a:lnTo>
                  <a:pt x="69652" y="344254"/>
                </a:lnTo>
                <a:lnTo>
                  <a:pt x="103099" y="362944"/>
                </a:lnTo>
                <a:lnTo>
                  <a:pt x="140207" y="369569"/>
                </a:lnTo>
                <a:lnTo>
                  <a:pt x="177637" y="362944"/>
                </a:lnTo>
                <a:lnTo>
                  <a:pt x="211299" y="344254"/>
                </a:lnTo>
                <a:lnTo>
                  <a:pt x="239839" y="315277"/>
                </a:lnTo>
                <a:lnTo>
                  <a:pt x="261902" y="277791"/>
                </a:lnTo>
                <a:lnTo>
                  <a:pt x="276133" y="233574"/>
                </a:lnTo>
                <a:lnTo>
                  <a:pt x="281177" y="184403"/>
                </a:lnTo>
                <a:lnTo>
                  <a:pt x="276133" y="135554"/>
                </a:lnTo>
                <a:lnTo>
                  <a:pt x="261902" y="91552"/>
                </a:lnTo>
                <a:lnTo>
                  <a:pt x="239839" y="54197"/>
                </a:lnTo>
                <a:lnTo>
                  <a:pt x="211299" y="25287"/>
                </a:lnTo>
                <a:lnTo>
                  <a:pt x="177637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3455493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591560" y="3368675"/>
            <a:ext cx="235215" cy="256822"/>
          </a:xfrm>
          <a:custGeom>
            <a:avLst/>
            <a:gdLst/>
            <a:ahLst/>
            <a:cxnLst/>
            <a:rect l="l" t="t" r="r" b="b"/>
            <a:pathLst>
              <a:path w="241935" h="264160">
                <a:moveTo>
                  <a:pt x="241553" y="0"/>
                </a:moveTo>
                <a:lnTo>
                  <a:pt x="0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826404" y="4085802"/>
            <a:ext cx="272256" cy="358687"/>
          </a:xfrm>
          <a:custGeom>
            <a:avLst/>
            <a:gdLst/>
            <a:ahLst/>
            <a:cxnLst/>
            <a:rect l="l" t="t" r="r" b="b"/>
            <a:pathLst>
              <a:path w="280035" h="368935">
                <a:moveTo>
                  <a:pt x="140208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3"/>
                </a:lnTo>
                <a:lnTo>
                  <a:pt x="4988" y="233517"/>
                </a:lnTo>
                <a:lnTo>
                  <a:pt x="19078" y="277593"/>
                </a:lnTo>
                <a:lnTo>
                  <a:pt x="40957" y="314896"/>
                </a:lnTo>
                <a:lnTo>
                  <a:pt x="69313" y="343690"/>
                </a:lnTo>
                <a:lnTo>
                  <a:pt x="102834" y="362239"/>
                </a:lnTo>
                <a:lnTo>
                  <a:pt x="140208" y="368808"/>
                </a:lnTo>
                <a:lnTo>
                  <a:pt x="177260" y="362239"/>
                </a:lnTo>
                <a:lnTo>
                  <a:pt x="210566" y="343690"/>
                </a:lnTo>
                <a:lnTo>
                  <a:pt x="238791" y="314896"/>
                </a:lnTo>
                <a:lnTo>
                  <a:pt x="260604" y="277593"/>
                </a:lnTo>
                <a:lnTo>
                  <a:pt x="274669" y="233517"/>
                </a:lnTo>
                <a:lnTo>
                  <a:pt x="279654" y="184403"/>
                </a:lnTo>
                <a:lnTo>
                  <a:pt x="274669" y="135554"/>
                </a:lnTo>
                <a:lnTo>
                  <a:pt x="260604" y="91552"/>
                </a:lnTo>
                <a:lnTo>
                  <a:pt x="238791" y="54197"/>
                </a:lnTo>
                <a:lnTo>
                  <a:pt x="210565" y="25287"/>
                </a:lnTo>
                <a:lnTo>
                  <a:pt x="177260" y="662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3923700" y="4150500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5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91560" y="3881331"/>
            <a:ext cx="273491" cy="255588"/>
          </a:xfrm>
          <a:custGeom>
            <a:avLst/>
            <a:gdLst/>
            <a:ahLst/>
            <a:cxnLst/>
            <a:rect l="l" t="t" r="r" b="b"/>
            <a:pathLst>
              <a:path w="281304" h="262889">
                <a:moveTo>
                  <a:pt x="0" y="0"/>
                </a:moveTo>
                <a:lnTo>
                  <a:pt x="281177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435244" y="4546600"/>
            <a:ext cx="274108" cy="359304"/>
          </a:xfrm>
          <a:custGeom>
            <a:avLst/>
            <a:gdLst/>
            <a:ahLst/>
            <a:cxnLst/>
            <a:rect l="l" t="t" r="r" b="b"/>
            <a:pathLst>
              <a:path w="281939" h="369570">
                <a:moveTo>
                  <a:pt x="140969" y="0"/>
                </a:moveTo>
                <a:lnTo>
                  <a:pt x="69878" y="25287"/>
                </a:lnTo>
                <a:lnTo>
                  <a:pt x="41338" y="54197"/>
                </a:lnTo>
                <a:lnTo>
                  <a:pt x="19275" y="91552"/>
                </a:lnTo>
                <a:lnTo>
                  <a:pt x="5044" y="135554"/>
                </a:lnTo>
                <a:lnTo>
                  <a:pt x="0" y="184404"/>
                </a:lnTo>
                <a:lnTo>
                  <a:pt x="5044" y="233574"/>
                </a:lnTo>
                <a:lnTo>
                  <a:pt x="19275" y="277791"/>
                </a:lnTo>
                <a:lnTo>
                  <a:pt x="41338" y="315277"/>
                </a:lnTo>
                <a:lnTo>
                  <a:pt x="69878" y="344254"/>
                </a:lnTo>
                <a:lnTo>
                  <a:pt x="103540" y="362944"/>
                </a:lnTo>
                <a:lnTo>
                  <a:pt x="140969" y="369570"/>
                </a:lnTo>
                <a:lnTo>
                  <a:pt x="178399" y="362944"/>
                </a:lnTo>
                <a:lnTo>
                  <a:pt x="212061" y="344254"/>
                </a:lnTo>
                <a:lnTo>
                  <a:pt x="240601" y="315277"/>
                </a:lnTo>
                <a:lnTo>
                  <a:pt x="262664" y="277791"/>
                </a:lnTo>
                <a:lnTo>
                  <a:pt x="276895" y="233574"/>
                </a:lnTo>
                <a:lnTo>
                  <a:pt x="281939" y="184404"/>
                </a:lnTo>
                <a:lnTo>
                  <a:pt x="276895" y="135554"/>
                </a:lnTo>
                <a:lnTo>
                  <a:pt x="262664" y="91552"/>
                </a:lnTo>
                <a:lnTo>
                  <a:pt x="240601" y="54197"/>
                </a:lnTo>
                <a:lnTo>
                  <a:pt x="212061" y="25287"/>
                </a:lnTo>
                <a:lnTo>
                  <a:pt x="178399" y="6621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3533282" y="461129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28514" y="4085802"/>
            <a:ext cx="273491" cy="358687"/>
          </a:xfrm>
          <a:custGeom>
            <a:avLst/>
            <a:gdLst/>
            <a:ahLst/>
            <a:cxnLst/>
            <a:rect l="l" t="t" r="r" b="b"/>
            <a:pathLst>
              <a:path w="281304" h="368935">
                <a:moveTo>
                  <a:pt x="140207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3"/>
                </a:lnTo>
                <a:lnTo>
                  <a:pt x="4988" y="233517"/>
                </a:lnTo>
                <a:lnTo>
                  <a:pt x="19078" y="277593"/>
                </a:lnTo>
                <a:lnTo>
                  <a:pt x="40957" y="314896"/>
                </a:lnTo>
                <a:lnTo>
                  <a:pt x="69313" y="343690"/>
                </a:lnTo>
                <a:lnTo>
                  <a:pt x="102834" y="362239"/>
                </a:lnTo>
                <a:lnTo>
                  <a:pt x="140207" y="368808"/>
                </a:lnTo>
                <a:lnTo>
                  <a:pt x="177637" y="362239"/>
                </a:lnTo>
                <a:lnTo>
                  <a:pt x="211299" y="343690"/>
                </a:lnTo>
                <a:lnTo>
                  <a:pt x="239839" y="314896"/>
                </a:lnTo>
                <a:lnTo>
                  <a:pt x="261902" y="277593"/>
                </a:lnTo>
                <a:lnTo>
                  <a:pt x="276133" y="233517"/>
                </a:lnTo>
                <a:lnTo>
                  <a:pt x="281177" y="184403"/>
                </a:lnTo>
                <a:lnTo>
                  <a:pt x="276133" y="135554"/>
                </a:lnTo>
                <a:lnTo>
                  <a:pt x="261902" y="91552"/>
                </a:lnTo>
                <a:lnTo>
                  <a:pt x="239839" y="54197"/>
                </a:lnTo>
                <a:lnTo>
                  <a:pt x="211299" y="25287"/>
                </a:lnTo>
                <a:lnTo>
                  <a:pt x="177637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3026551" y="4150500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1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62618" y="3881331"/>
            <a:ext cx="234597" cy="255588"/>
          </a:xfrm>
          <a:custGeom>
            <a:avLst/>
            <a:gdLst/>
            <a:ahLst/>
            <a:cxnLst/>
            <a:rect l="l" t="t" r="r" b="b"/>
            <a:pathLst>
              <a:path w="241300" h="262889">
                <a:moveTo>
                  <a:pt x="240792" y="0"/>
                </a:moveTo>
                <a:lnTo>
                  <a:pt x="0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216081" y="3573145"/>
            <a:ext cx="272874" cy="359304"/>
          </a:xfrm>
          <a:custGeom>
            <a:avLst/>
            <a:gdLst/>
            <a:ahLst/>
            <a:cxnLst/>
            <a:rect l="l" t="t" r="r" b="b"/>
            <a:pathLst>
              <a:path w="280670" h="369570">
                <a:moveTo>
                  <a:pt x="140208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3"/>
                </a:lnTo>
                <a:lnTo>
                  <a:pt x="4988" y="233574"/>
                </a:lnTo>
                <a:lnTo>
                  <a:pt x="19078" y="277791"/>
                </a:lnTo>
                <a:lnTo>
                  <a:pt x="40957" y="315277"/>
                </a:lnTo>
                <a:lnTo>
                  <a:pt x="69313" y="344254"/>
                </a:lnTo>
                <a:lnTo>
                  <a:pt x="102834" y="362944"/>
                </a:lnTo>
                <a:lnTo>
                  <a:pt x="140208" y="369569"/>
                </a:lnTo>
                <a:lnTo>
                  <a:pt x="177581" y="362944"/>
                </a:lnTo>
                <a:lnTo>
                  <a:pt x="211102" y="344254"/>
                </a:lnTo>
                <a:lnTo>
                  <a:pt x="239458" y="315277"/>
                </a:lnTo>
                <a:lnTo>
                  <a:pt x="261337" y="277791"/>
                </a:lnTo>
                <a:lnTo>
                  <a:pt x="275427" y="233574"/>
                </a:lnTo>
                <a:lnTo>
                  <a:pt x="280416" y="184403"/>
                </a:lnTo>
                <a:lnTo>
                  <a:pt x="275427" y="135554"/>
                </a:lnTo>
                <a:lnTo>
                  <a:pt x="261337" y="91552"/>
                </a:lnTo>
                <a:lnTo>
                  <a:pt x="239458" y="54197"/>
                </a:lnTo>
                <a:lnTo>
                  <a:pt x="211102" y="25287"/>
                </a:lnTo>
                <a:lnTo>
                  <a:pt x="177581" y="662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4314119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8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669347" y="4392507"/>
            <a:ext cx="195703" cy="205580"/>
          </a:xfrm>
          <a:custGeom>
            <a:avLst/>
            <a:gdLst/>
            <a:ahLst/>
            <a:cxnLst/>
            <a:rect l="l" t="t" r="r" b="b"/>
            <a:pathLst>
              <a:path w="201295" h="211454">
                <a:moveTo>
                  <a:pt x="201167" y="0"/>
                </a:moveTo>
                <a:lnTo>
                  <a:pt x="0" y="2110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021243" y="3368675"/>
            <a:ext cx="233362" cy="256822"/>
          </a:xfrm>
          <a:custGeom>
            <a:avLst/>
            <a:gdLst/>
            <a:ahLst/>
            <a:cxnLst/>
            <a:rect l="l" t="t" r="r" b="b"/>
            <a:pathLst>
              <a:path w="240029" h="264160">
                <a:moveTo>
                  <a:pt x="0" y="0"/>
                </a:moveTo>
                <a:lnTo>
                  <a:pt x="240029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852334" y="5059257"/>
            <a:ext cx="273491" cy="358069"/>
          </a:xfrm>
          <a:custGeom>
            <a:avLst/>
            <a:gdLst/>
            <a:ahLst/>
            <a:cxnLst/>
            <a:rect l="l" t="t" r="r" b="b"/>
            <a:pathLst>
              <a:path w="281304" h="368300">
                <a:moveTo>
                  <a:pt x="140208" y="0"/>
                </a:moveTo>
                <a:lnTo>
                  <a:pt x="69652" y="25089"/>
                </a:lnTo>
                <a:lnTo>
                  <a:pt x="41243" y="53816"/>
                </a:lnTo>
                <a:lnTo>
                  <a:pt x="19247" y="90988"/>
                </a:lnTo>
                <a:lnTo>
                  <a:pt x="5041" y="134849"/>
                </a:lnTo>
                <a:lnTo>
                  <a:pt x="0" y="183641"/>
                </a:lnTo>
                <a:lnTo>
                  <a:pt x="5041" y="232755"/>
                </a:lnTo>
                <a:lnTo>
                  <a:pt x="19247" y="276831"/>
                </a:lnTo>
                <a:lnTo>
                  <a:pt x="41243" y="314134"/>
                </a:lnTo>
                <a:lnTo>
                  <a:pt x="69652" y="342928"/>
                </a:lnTo>
                <a:lnTo>
                  <a:pt x="103099" y="361477"/>
                </a:lnTo>
                <a:lnTo>
                  <a:pt x="140208" y="368045"/>
                </a:lnTo>
                <a:lnTo>
                  <a:pt x="177637" y="361477"/>
                </a:lnTo>
                <a:lnTo>
                  <a:pt x="211299" y="342928"/>
                </a:lnTo>
                <a:lnTo>
                  <a:pt x="239839" y="314134"/>
                </a:lnTo>
                <a:lnTo>
                  <a:pt x="261902" y="276831"/>
                </a:lnTo>
                <a:lnTo>
                  <a:pt x="276133" y="232755"/>
                </a:lnTo>
                <a:lnTo>
                  <a:pt x="281177" y="183641"/>
                </a:lnTo>
                <a:lnTo>
                  <a:pt x="276133" y="134849"/>
                </a:lnTo>
                <a:lnTo>
                  <a:pt x="261902" y="90988"/>
                </a:lnTo>
                <a:lnTo>
                  <a:pt x="239839" y="53816"/>
                </a:lnTo>
                <a:lnTo>
                  <a:pt x="211299" y="25089"/>
                </a:lnTo>
                <a:lnTo>
                  <a:pt x="177637" y="6565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3950371" y="5123214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657494" y="4854046"/>
            <a:ext cx="234597" cy="256822"/>
          </a:xfrm>
          <a:custGeom>
            <a:avLst/>
            <a:gdLst/>
            <a:ahLst/>
            <a:cxnLst/>
            <a:rect l="l" t="t" r="r" b="b"/>
            <a:pathLst>
              <a:path w="241300" h="264160">
                <a:moveTo>
                  <a:pt x="0" y="0"/>
                </a:moveTo>
                <a:lnTo>
                  <a:pt x="240791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/>
          <p:nvPr/>
        </p:nvSpPr>
        <p:spPr>
          <a:xfrm>
            <a:off x="3103598" y="3178281"/>
            <a:ext cx="1878013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658194" algn="l"/>
              </a:tabLst>
            </a:pPr>
            <a:r>
              <a:rPr sz="1458" spc="817" dirty="0">
                <a:latin typeface="Microsoft Sans Serif"/>
                <a:cs typeface="Microsoft Sans Serif"/>
              </a:rPr>
              <a:t>€	€</a:t>
            </a:r>
            <a:endParaRPr sz="1458"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79957" y="3061229"/>
            <a:ext cx="272256" cy="358687"/>
          </a:xfrm>
          <a:custGeom>
            <a:avLst/>
            <a:gdLst/>
            <a:ahLst/>
            <a:cxnLst/>
            <a:rect l="l" t="t" r="r" b="b"/>
            <a:pathLst>
              <a:path w="280035" h="368935">
                <a:moveTo>
                  <a:pt x="140207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3"/>
                </a:lnTo>
                <a:lnTo>
                  <a:pt x="4988" y="233517"/>
                </a:lnTo>
                <a:lnTo>
                  <a:pt x="19078" y="277593"/>
                </a:lnTo>
                <a:lnTo>
                  <a:pt x="40957" y="314896"/>
                </a:lnTo>
                <a:lnTo>
                  <a:pt x="69313" y="343690"/>
                </a:lnTo>
                <a:lnTo>
                  <a:pt x="102834" y="362239"/>
                </a:lnTo>
                <a:lnTo>
                  <a:pt x="140207" y="368808"/>
                </a:lnTo>
                <a:lnTo>
                  <a:pt x="177260" y="362239"/>
                </a:lnTo>
                <a:lnTo>
                  <a:pt x="210565" y="343690"/>
                </a:lnTo>
                <a:lnTo>
                  <a:pt x="238791" y="314896"/>
                </a:lnTo>
                <a:lnTo>
                  <a:pt x="260604" y="277593"/>
                </a:lnTo>
                <a:lnTo>
                  <a:pt x="274669" y="233517"/>
                </a:lnTo>
                <a:lnTo>
                  <a:pt x="279653" y="184403"/>
                </a:lnTo>
                <a:lnTo>
                  <a:pt x="274669" y="135554"/>
                </a:lnTo>
                <a:lnTo>
                  <a:pt x="260603" y="91552"/>
                </a:lnTo>
                <a:lnTo>
                  <a:pt x="238791" y="54197"/>
                </a:lnTo>
                <a:lnTo>
                  <a:pt x="210565" y="25287"/>
                </a:lnTo>
                <a:lnTo>
                  <a:pt x="177260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5677252" y="312592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6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149531" y="3573145"/>
            <a:ext cx="272874" cy="359304"/>
          </a:xfrm>
          <a:custGeom>
            <a:avLst/>
            <a:gdLst/>
            <a:ahLst/>
            <a:cxnLst/>
            <a:rect l="l" t="t" r="r" b="b"/>
            <a:pathLst>
              <a:path w="280670" h="369570">
                <a:moveTo>
                  <a:pt x="140208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74"/>
                </a:lnTo>
                <a:lnTo>
                  <a:pt x="19247" y="277791"/>
                </a:lnTo>
                <a:lnTo>
                  <a:pt x="41243" y="315277"/>
                </a:lnTo>
                <a:lnTo>
                  <a:pt x="69652" y="344254"/>
                </a:lnTo>
                <a:lnTo>
                  <a:pt x="103099" y="362944"/>
                </a:lnTo>
                <a:lnTo>
                  <a:pt x="140208" y="369569"/>
                </a:lnTo>
                <a:lnTo>
                  <a:pt x="177581" y="362944"/>
                </a:lnTo>
                <a:lnTo>
                  <a:pt x="211102" y="344254"/>
                </a:lnTo>
                <a:lnTo>
                  <a:pt x="239458" y="315277"/>
                </a:lnTo>
                <a:lnTo>
                  <a:pt x="261337" y="277791"/>
                </a:lnTo>
                <a:lnTo>
                  <a:pt x="275427" y="233574"/>
                </a:lnTo>
                <a:lnTo>
                  <a:pt x="280415" y="184403"/>
                </a:lnTo>
                <a:lnTo>
                  <a:pt x="275427" y="135554"/>
                </a:lnTo>
                <a:lnTo>
                  <a:pt x="261337" y="91552"/>
                </a:lnTo>
                <a:lnTo>
                  <a:pt x="239458" y="54197"/>
                </a:lnTo>
                <a:lnTo>
                  <a:pt x="211102" y="25287"/>
                </a:lnTo>
                <a:lnTo>
                  <a:pt x="177581" y="662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5248310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83635" y="3368675"/>
            <a:ext cx="234597" cy="256822"/>
          </a:xfrm>
          <a:custGeom>
            <a:avLst/>
            <a:gdLst/>
            <a:ahLst/>
            <a:cxnLst/>
            <a:rect l="l" t="t" r="r" b="b"/>
            <a:pathLst>
              <a:path w="241300" h="264160">
                <a:moveTo>
                  <a:pt x="240792" y="0"/>
                </a:moveTo>
                <a:lnTo>
                  <a:pt x="0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617739" y="4085802"/>
            <a:ext cx="272874" cy="358687"/>
          </a:xfrm>
          <a:custGeom>
            <a:avLst/>
            <a:gdLst/>
            <a:ahLst/>
            <a:cxnLst/>
            <a:rect l="l" t="t" r="r" b="b"/>
            <a:pathLst>
              <a:path w="280670" h="368935">
                <a:moveTo>
                  <a:pt x="140207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17"/>
                </a:lnTo>
                <a:lnTo>
                  <a:pt x="19247" y="277593"/>
                </a:lnTo>
                <a:lnTo>
                  <a:pt x="41243" y="314896"/>
                </a:lnTo>
                <a:lnTo>
                  <a:pt x="69652" y="343690"/>
                </a:lnTo>
                <a:lnTo>
                  <a:pt x="103099" y="362239"/>
                </a:lnTo>
                <a:lnTo>
                  <a:pt x="140207" y="368808"/>
                </a:lnTo>
                <a:lnTo>
                  <a:pt x="177581" y="362239"/>
                </a:lnTo>
                <a:lnTo>
                  <a:pt x="211102" y="343690"/>
                </a:lnTo>
                <a:lnTo>
                  <a:pt x="239458" y="314896"/>
                </a:lnTo>
                <a:lnTo>
                  <a:pt x="261337" y="277593"/>
                </a:lnTo>
                <a:lnTo>
                  <a:pt x="275427" y="233517"/>
                </a:lnTo>
                <a:lnTo>
                  <a:pt x="280415" y="184403"/>
                </a:lnTo>
                <a:lnTo>
                  <a:pt x="275427" y="135554"/>
                </a:lnTo>
                <a:lnTo>
                  <a:pt x="261337" y="91552"/>
                </a:lnTo>
                <a:lnTo>
                  <a:pt x="239458" y="54197"/>
                </a:lnTo>
                <a:lnTo>
                  <a:pt x="211102" y="25287"/>
                </a:lnTo>
                <a:lnTo>
                  <a:pt x="177581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 txBox="1"/>
          <p:nvPr/>
        </p:nvSpPr>
        <p:spPr>
          <a:xfrm>
            <a:off x="5715777" y="414975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5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383635" y="3881331"/>
            <a:ext cx="272874" cy="255588"/>
          </a:xfrm>
          <a:custGeom>
            <a:avLst/>
            <a:gdLst/>
            <a:ahLst/>
            <a:cxnLst/>
            <a:rect l="l" t="t" r="r" b="b"/>
            <a:pathLst>
              <a:path w="280670" h="262889">
                <a:moveTo>
                  <a:pt x="0" y="0"/>
                </a:moveTo>
                <a:lnTo>
                  <a:pt x="280416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228061" y="4546600"/>
            <a:ext cx="273491" cy="359304"/>
          </a:xfrm>
          <a:custGeom>
            <a:avLst/>
            <a:gdLst/>
            <a:ahLst/>
            <a:cxnLst/>
            <a:rect l="l" t="t" r="r" b="b"/>
            <a:pathLst>
              <a:path w="281304" h="369570">
                <a:moveTo>
                  <a:pt x="140207" y="0"/>
                </a:moveTo>
                <a:lnTo>
                  <a:pt x="69313" y="25287"/>
                </a:lnTo>
                <a:lnTo>
                  <a:pt x="40957" y="54197"/>
                </a:lnTo>
                <a:lnTo>
                  <a:pt x="19078" y="91552"/>
                </a:lnTo>
                <a:lnTo>
                  <a:pt x="4988" y="135554"/>
                </a:lnTo>
                <a:lnTo>
                  <a:pt x="0" y="184404"/>
                </a:lnTo>
                <a:lnTo>
                  <a:pt x="4988" y="233574"/>
                </a:lnTo>
                <a:lnTo>
                  <a:pt x="19078" y="277791"/>
                </a:lnTo>
                <a:lnTo>
                  <a:pt x="40957" y="315277"/>
                </a:lnTo>
                <a:lnTo>
                  <a:pt x="69313" y="344254"/>
                </a:lnTo>
                <a:lnTo>
                  <a:pt x="102834" y="362944"/>
                </a:lnTo>
                <a:lnTo>
                  <a:pt x="140207" y="369570"/>
                </a:lnTo>
                <a:lnTo>
                  <a:pt x="177637" y="362944"/>
                </a:lnTo>
                <a:lnTo>
                  <a:pt x="211299" y="344254"/>
                </a:lnTo>
                <a:lnTo>
                  <a:pt x="239839" y="315277"/>
                </a:lnTo>
                <a:lnTo>
                  <a:pt x="261902" y="277791"/>
                </a:lnTo>
                <a:lnTo>
                  <a:pt x="276133" y="233574"/>
                </a:lnTo>
                <a:lnTo>
                  <a:pt x="281177" y="184404"/>
                </a:lnTo>
                <a:lnTo>
                  <a:pt x="276133" y="135554"/>
                </a:lnTo>
                <a:lnTo>
                  <a:pt x="261902" y="91552"/>
                </a:lnTo>
                <a:lnTo>
                  <a:pt x="239839" y="54197"/>
                </a:lnTo>
                <a:lnTo>
                  <a:pt x="211299" y="25287"/>
                </a:lnTo>
                <a:lnTo>
                  <a:pt x="177637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 txBox="1"/>
          <p:nvPr/>
        </p:nvSpPr>
        <p:spPr>
          <a:xfrm>
            <a:off x="5326097" y="461129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720590" y="4085802"/>
            <a:ext cx="273491" cy="358687"/>
          </a:xfrm>
          <a:custGeom>
            <a:avLst/>
            <a:gdLst/>
            <a:ahLst/>
            <a:cxnLst/>
            <a:rect l="l" t="t" r="r" b="b"/>
            <a:pathLst>
              <a:path w="281304" h="368935">
                <a:moveTo>
                  <a:pt x="140970" y="0"/>
                </a:moveTo>
                <a:lnTo>
                  <a:pt x="69878" y="25287"/>
                </a:lnTo>
                <a:lnTo>
                  <a:pt x="41338" y="54197"/>
                </a:lnTo>
                <a:lnTo>
                  <a:pt x="19275" y="91552"/>
                </a:lnTo>
                <a:lnTo>
                  <a:pt x="5044" y="135554"/>
                </a:lnTo>
                <a:lnTo>
                  <a:pt x="0" y="184403"/>
                </a:lnTo>
                <a:lnTo>
                  <a:pt x="5044" y="233517"/>
                </a:lnTo>
                <a:lnTo>
                  <a:pt x="19275" y="277593"/>
                </a:lnTo>
                <a:lnTo>
                  <a:pt x="41338" y="314896"/>
                </a:lnTo>
                <a:lnTo>
                  <a:pt x="69878" y="343690"/>
                </a:lnTo>
                <a:lnTo>
                  <a:pt x="103540" y="362239"/>
                </a:lnTo>
                <a:lnTo>
                  <a:pt x="140970" y="368808"/>
                </a:lnTo>
                <a:lnTo>
                  <a:pt x="178343" y="362239"/>
                </a:lnTo>
                <a:lnTo>
                  <a:pt x="211864" y="343690"/>
                </a:lnTo>
                <a:lnTo>
                  <a:pt x="240220" y="314896"/>
                </a:lnTo>
                <a:lnTo>
                  <a:pt x="262099" y="277593"/>
                </a:lnTo>
                <a:lnTo>
                  <a:pt x="276189" y="233517"/>
                </a:lnTo>
                <a:lnTo>
                  <a:pt x="281177" y="184403"/>
                </a:lnTo>
                <a:lnTo>
                  <a:pt x="276189" y="135554"/>
                </a:lnTo>
                <a:lnTo>
                  <a:pt x="262099" y="91552"/>
                </a:lnTo>
                <a:lnTo>
                  <a:pt x="240220" y="54197"/>
                </a:lnTo>
                <a:lnTo>
                  <a:pt x="211864" y="25287"/>
                </a:lnTo>
                <a:lnTo>
                  <a:pt x="178343" y="6621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 txBox="1"/>
          <p:nvPr/>
        </p:nvSpPr>
        <p:spPr>
          <a:xfrm>
            <a:off x="4819368" y="4149759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1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954692" y="3881331"/>
            <a:ext cx="234597" cy="255588"/>
          </a:xfrm>
          <a:custGeom>
            <a:avLst/>
            <a:gdLst/>
            <a:ahLst/>
            <a:cxnLst/>
            <a:rect l="l" t="t" r="r" b="b"/>
            <a:pathLst>
              <a:path w="241300" h="262889">
                <a:moveTo>
                  <a:pt x="240792" y="0"/>
                </a:moveTo>
                <a:lnTo>
                  <a:pt x="0" y="2628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6008159" y="3573145"/>
            <a:ext cx="273491" cy="359304"/>
          </a:xfrm>
          <a:custGeom>
            <a:avLst/>
            <a:gdLst/>
            <a:ahLst/>
            <a:cxnLst/>
            <a:rect l="l" t="t" r="r" b="b"/>
            <a:pathLst>
              <a:path w="281304" h="369570">
                <a:moveTo>
                  <a:pt x="140207" y="0"/>
                </a:moveTo>
                <a:lnTo>
                  <a:pt x="69652" y="25287"/>
                </a:lnTo>
                <a:lnTo>
                  <a:pt x="41243" y="54197"/>
                </a:lnTo>
                <a:lnTo>
                  <a:pt x="19247" y="91552"/>
                </a:lnTo>
                <a:lnTo>
                  <a:pt x="5041" y="135554"/>
                </a:lnTo>
                <a:lnTo>
                  <a:pt x="0" y="184403"/>
                </a:lnTo>
                <a:lnTo>
                  <a:pt x="5041" y="233574"/>
                </a:lnTo>
                <a:lnTo>
                  <a:pt x="19247" y="277791"/>
                </a:lnTo>
                <a:lnTo>
                  <a:pt x="41243" y="315277"/>
                </a:lnTo>
                <a:lnTo>
                  <a:pt x="69652" y="344254"/>
                </a:lnTo>
                <a:lnTo>
                  <a:pt x="103099" y="362944"/>
                </a:lnTo>
                <a:lnTo>
                  <a:pt x="140207" y="369569"/>
                </a:lnTo>
                <a:lnTo>
                  <a:pt x="177637" y="362944"/>
                </a:lnTo>
                <a:lnTo>
                  <a:pt x="211299" y="344254"/>
                </a:lnTo>
                <a:lnTo>
                  <a:pt x="239839" y="315277"/>
                </a:lnTo>
                <a:lnTo>
                  <a:pt x="261902" y="277791"/>
                </a:lnTo>
                <a:lnTo>
                  <a:pt x="276133" y="233574"/>
                </a:lnTo>
                <a:lnTo>
                  <a:pt x="281177" y="184403"/>
                </a:lnTo>
                <a:lnTo>
                  <a:pt x="276133" y="135554"/>
                </a:lnTo>
                <a:lnTo>
                  <a:pt x="261902" y="91552"/>
                </a:lnTo>
                <a:lnTo>
                  <a:pt x="239839" y="54197"/>
                </a:lnTo>
                <a:lnTo>
                  <a:pt x="211299" y="25287"/>
                </a:lnTo>
                <a:lnTo>
                  <a:pt x="177637" y="662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 txBox="1"/>
          <p:nvPr/>
        </p:nvSpPr>
        <p:spPr>
          <a:xfrm>
            <a:off x="6106196" y="3637843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8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449569" y="4392507"/>
            <a:ext cx="205580" cy="205580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074" y="0"/>
                </a:moveTo>
                <a:lnTo>
                  <a:pt x="0" y="2110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814060" y="3368675"/>
            <a:ext cx="233362" cy="256822"/>
          </a:xfrm>
          <a:custGeom>
            <a:avLst/>
            <a:gdLst/>
            <a:ahLst/>
            <a:cxnLst/>
            <a:rect l="l" t="t" r="r" b="b"/>
            <a:pathLst>
              <a:path w="240029" h="264160">
                <a:moveTo>
                  <a:pt x="0" y="0"/>
                </a:moveTo>
                <a:lnTo>
                  <a:pt x="240029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644410" y="5059257"/>
            <a:ext cx="273491" cy="358069"/>
          </a:xfrm>
          <a:custGeom>
            <a:avLst/>
            <a:gdLst/>
            <a:ahLst/>
            <a:cxnLst/>
            <a:rect l="l" t="t" r="r" b="b"/>
            <a:pathLst>
              <a:path w="281304" h="368300">
                <a:moveTo>
                  <a:pt x="140208" y="0"/>
                </a:moveTo>
                <a:lnTo>
                  <a:pt x="69313" y="25089"/>
                </a:lnTo>
                <a:lnTo>
                  <a:pt x="40957" y="53816"/>
                </a:lnTo>
                <a:lnTo>
                  <a:pt x="19078" y="90988"/>
                </a:lnTo>
                <a:lnTo>
                  <a:pt x="4988" y="134849"/>
                </a:lnTo>
                <a:lnTo>
                  <a:pt x="0" y="183641"/>
                </a:lnTo>
                <a:lnTo>
                  <a:pt x="4988" y="232755"/>
                </a:lnTo>
                <a:lnTo>
                  <a:pt x="19078" y="276831"/>
                </a:lnTo>
                <a:lnTo>
                  <a:pt x="40957" y="314134"/>
                </a:lnTo>
                <a:lnTo>
                  <a:pt x="69313" y="342928"/>
                </a:lnTo>
                <a:lnTo>
                  <a:pt x="102834" y="361477"/>
                </a:lnTo>
                <a:lnTo>
                  <a:pt x="140208" y="368045"/>
                </a:lnTo>
                <a:lnTo>
                  <a:pt x="177637" y="361477"/>
                </a:lnTo>
                <a:lnTo>
                  <a:pt x="211299" y="342928"/>
                </a:lnTo>
                <a:lnTo>
                  <a:pt x="239839" y="314134"/>
                </a:lnTo>
                <a:lnTo>
                  <a:pt x="261902" y="276831"/>
                </a:lnTo>
                <a:lnTo>
                  <a:pt x="276133" y="232755"/>
                </a:lnTo>
                <a:lnTo>
                  <a:pt x="281177" y="183641"/>
                </a:lnTo>
                <a:lnTo>
                  <a:pt x="276133" y="134849"/>
                </a:lnTo>
                <a:lnTo>
                  <a:pt x="261902" y="90988"/>
                </a:lnTo>
                <a:lnTo>
                  <a:pt x="239839" y="53816"/>
                </a:lnTo>
                <a:lnTo>
                  <a:pt x="211299" y="25089"/>
                </a:lnTo>
                <a:lnTo>
                  <a:pt x="177637" y="6565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 txBox="1"/>
          <p:nvPr/>
        </p:nvSpPr>
        <p:spPr>
          <a:xfrm>
            <a:off x="5743188" y="5123214"/>
            <a:ext cx="77170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449569" y="4854046"/>
            <a:ext cx="234597" cy="256822"/>
          </a:xfrm>
          <a:custGeom>
            <a:avLst/>
            <a:gdLst/>
            <a:ahLst/>
            <a:cxnLst/>
            <a:rect l="l" t="t" r="r" b="b"/>
            <a:pathLst>
              <a:path w="241300" h="264160">
                <a:moveTo>
                  <a:pt x="0" y="0"/>
                </a:moveTo>
                <a:lnTo>
                  <a:pt x="240791" y="263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142124" y="4597717"/>
            <a:ext cx="410545" cy="256822"/>
          </a:xfrm>
          <a:custGeom>
            <a:avLst/>
            <a:gdLst/>
            <a:ahLst/>
            <a:cxnLst/>
            <a:rect l="l" t="t" r="r" b="b"/>
            <a:pathLst>
              <a:path w="422275" h="264160">
                <a:moveTo>
                  <a:pt x="0" y="263652"/>
                </a:moveTo>
                <a:lnTo>
                  <a:pt x="422148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142124" y="4597717"/>
            <a:ext cx="410545" cy="256822"/>
          </a:xfrm>
          <a:custGeom>
            <a:avLst/>
            <a:gdLst/>
            <a:ahLst/>
            <a:cxnLst/>
            <a:rect l="l" t="t" r="r" b="b"/>
            <a:pathLst>
              <a:path w="422275" h="264160">
                <a:moveTo>
                  <a:pt x="422148" y="263652"/>
                </a:moveTo>
                <a:lnTo>
                  <a:pt x="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7607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265946"/>
            <a:ext cx="4853076" cy="6145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680934" indent="-208662">
              <a:spcBef>
                <a:spcPts val="326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0" dirty="0">
                <a:latin typeface="Times New Roman"/>
                <a:cs typeface="Times New Roman"/>
              </a:rPr>
              <a:t>Reference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Variables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0" dirty="0">
                <a:latin typeface="Times New Roman"/>
                <a:cs typeface="Times New Roman"/>
              </a:rPr>
              <a:t>Sample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After demonstrating </a:t>
            </a:r>
            <a:r>
              <a:rPr sz="1069" spc="5" dirty="0">
                <a:latin typeface="Times New Roman"/>
                <a:cs typeface="Times New Roman"/>
              </a:rPr>
              <a:t>the use of </a:t>
            </a:r>
            <a:r>
              <a:rPr sz="1069" spc="10" dirty="0">
                <a:latin typeface="Times New Roman"/>
                <a:cs typeface="Times New Roman"/>
              </a:rPr>
              <a:t>const and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spc="10" dirty="0">
                <a:latin typeface="Times New Roman"/>
                <a:cs typeface="Times New Roman"/>
              </a:rPr>
              <a:t>variables in the interface </a:t>
            </a:r>
            <a:r>
              <a:rPr sz="1069" spc="5" dirty="0">
                <a:latin typeface="Times New Roman"/>
                <a:cs typeface="Times New Roman"/>
              </a:rPr>
              <a:t>class for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 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these </a:t>
            </a:r>
            <a:r>
              <a:rPr sz="1069" spc="5" dirty="0">
                <a:latin typeface="Times New Roman"/>
                <a:cs typeface="Times New Roman"/>
              </a:rPr>
              <a:t>reference  </a:t>
            </a:r>
            <a:r>
              <a:rPr sz="1069" spc="10" dirty="0">
                <a:latin typeface="Times New Roman"/>
                <a:cs typeface="Times New Roman"/>
              </a:rPr>
              <a:t>variables are 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does internal process go on during the use of reference  </a:t>
            </a:r>
            <a:r>
              <a:rPr sz="1069" spc="5" dirty="0">
                <a:latin typeface="Times New Roman"/>
                <a:cs typeface="Times New Roman"/>
              </a:rPr>
              <a:t>variables.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167" b="1" i="1" spc="10" dirty="0">
                <a:latin typeface="Arial"/>
                <a:cs typeface="Arial"/>
              </a:rPr>
              <a:t>Reference</a:t>
            </a:r>
            <a:r>
              <a:rPr sz="1167" b="1" i="1" spc="-58" dirty="0">
                <a:latin typeface="Arial"/>
                <a:cs typeface="Arial"/>
              </a:rPr>
              <a:t> </a:t>
            </a:r>
            <a:r>
              <a:rPr sz="1167" b="1" i="1" spc="5" dirty="0">
                <a:latin typeface="Arial"/>
                <a:cs typeface="Arial"/>
              </a:rPr>
              <a:t>Variables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258"/>
              </a:spcBef>
            </a:pPr>
            <a:r>
              <a:rPr sz="1069" spc="5" dirty="0">
                <a:latin typeface="Times New Roman"/>
                <a:cs typeface="Times New Roman"/>
              </a:rPr>
              <a:t>Before proceeding </a:t>
            </a:r>
            <a:r>
              <a:rPr sz="1069" spc="10" dirty="0">
                <a:latin typeface="Times New Roman"/>
                <a:cs typeface="Times New Roman"/>
              </a:rPr>
              <a:t>ahead,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the reference variables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used;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what benefits a programmer can get while employing them.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all things in detail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examples.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symbol &amp;, used for reference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has a few </a:t>
            </a:r>
            <a:r>
              <a:rPr sz="1069" spc="5" dirty="0">
                <a:latin typeface="Times New Roman"/>
                <a:cs typeface="Times New Roman"/>
              </a:rPr>
              <a:t>different purposes with respect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occurrence in the </a:t>
            </a:r>
            <a:r>
              <a:rPr sz="1069" spc="5" dirty="0">
                <a:latin typeface="Times New Roman"/>
                <a:cs typeface="Times New Roman"/>
              </a:rPr>
              <a:t>code. In </a:t>
            </a:r>
            <a:r>
              <a:rPr sz="1069" spc="10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programming,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that when the  ampersand </a:t>
            </a:r>
            <a:r>
              <a:rPr sz="1069" spc="5" dirty="0">
                <a:latin typeface="Times New Roman"/>
                <a:cs typeface="Times New Roman"/>
              </a:rPr>
              <a:t>sign i.e.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appears </a:t>
            </a:r>
            <a:r>
              <a:rPr sz="1069" spc="5" dirty="0">
                <a:latin typeface="Times New Roman"/>
                <a:cs typeface="Times New Roman"/>
              </a:rPr>
              <a:t>in front of </a:t>
            </a:r>
            <a:r>
              <a:rPr sz="1069" spc="10" dirty="0">
                <a:latin typeface="Times New Roman"/>
                <a:cs typeface="Times New Roman"/>
              </a:rPr>
              <a:t>a variable name,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address operator.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the variable in front </a:t>
            </a:r>
            <a:r>
              <a:rPr sz="1069" spc="10" dirty="0">
                <a:latin typeface="Times New Roman"/>
                <a:cs typeface="Times New Roman"/>
              </a:rPr>
              <a:t>of which </a:t>
            </a:r>
            <a:r>
              <a:rPr sz="1069" spc="5" dirty="0">
                <a:latin typeface="Times New Roman"/>
                <a:cs typeface="Times New Roman"/>
              </a:rPr>
              <a:t>it is written. </a:t>
            </a:r>
            <a:r>
              <a:rPr sz="1069" spc="10" dirty="0">
                <a:latin typeface="Times New Roman"/>
                <a:cs typeface="Times New Roman"/>
              </a:rPr>
              <a:t>Thus 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name, then </a:t>
            </a:r>
            <a:r>
              <a:rPr sz="1069" i="1" spc="10" dirty="0">
                <a:latin typeface="Times New Roman"/>
                <a:cs typeface="Times New Roman"/>
              </a:rPr>
              <a:t>&amp;x </a:t>
            </a:r>
            <a:r>
              <a:rPr sz="1069" i="1" spc="5" dirty="0">
                <a:latin typeface="Times New Roman"/>
                <a:cs typeface="Times New Roman"/>
              </a:rPr>
              <a:t>;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the address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general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127893"/>
            <a:r>
              <a:rPr sz="1069" spc="10" dirty="0">
                <a:latin typeface="Times New Roman"/>
                <a:cs typeface="Times New Roman"/>
              </a:rPr>
              <a:t>&amp;</a:t>
            </a:r>
            <a:r>
              <a:rPr sz="1069" i="1" spc="10" dirty="0">
                <a:latin typeface="Times New Roman"/>
                <a:cs typeface="Times New Roman"/>
              </a:rPr>
              <a:t>variablename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will return the address of the variable.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further understand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concept, </a:t>
            </a:r>
            <a:r>
              <a:rPr sz="1069" spc="10" dirty="0">
                <a:latin typeface="Times New Roman"/>
                <a:cs typeface="Times New Roman"/>
              </a:rPr>
              <a:t>let’s suppose </a:t>
            </a:r>
            <a:r>
              <a:rPr sz="1069" spc="5" dirty="0">
                <a:latin typeface="Times New Roman"/>
                <a:cs typeface="Times New Roman"/>
              </a:rPr>
              <a:t>that there are following lines  in our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1149500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R="702541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int* ptr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&amp;x;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line declares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while the second one declares a </a:t>
            </a:r>
            <a:r>
              <a:rPr sz="1069" spc="5" dirty="0">
                <a:latin typeface="Times New Roman"/>
                <a:cs typeface="Times New Roman"/>
              </a:rPr>
              <a:t>pointer  to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the address of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 address </a:t>
            </a:r>
            <a:r>
              <a:rPr sz="1069" spc="5" dirty="0">
                <a:latin typeface="Times New Roman"/>
                <a:cs typeface="Times New Roman"/>
              </a:rPr>
              <a:t>of variable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returned by the </a:t>
            </a:r>
            <a:r>
              <a:rPr sz="1069" spc="19" dirty="0">
                <a:latin typeface="Times New Roman"/>
                <a:cs typeface="Times New Roman"/>
              </a:rPr>
              <a:t>&amp;  </a:t>
            </a:r>
            <a:r>
              <a:rPr sz="1069" spc="5" dirty="0">
                <a:latin typeface="Times New Roman"/>
                <a:cs typeface="Times New Roman"/>
              </a:rPr>
              <a:t>sign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in front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Thus a </a:t>
            </a:r>
            <a:r>
              <a:rPr sz="1069" spc="5" dirty="0">
                <a:latin typeface="Times New Roman"/>
                <a:cs typeface="Times New Roman"/>
              </a:rPr>
              <a:t>pointer variable is initialized by  assigning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the address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address of the variable is gotten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place  </a:t>
            </a:r>
            <a:r>
              <a:rPr sz="1069" spc="10" dirty="0">
                <a:latin typeface="Times New Roman"/>
                <a:cs typeface="Times New Roman"/>
              </a:rPr>
              <a:t>where 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 </a:t>
            </a:r>
            <a:r>
              <a:rPr sz="1069" spc="10" dirty="0">
                <a:latin typeface="Times New Roman"/>
                <a:cs typeface="Times New Roman"/>
              </a:rPr>
              <a:t>can appear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  of  the  function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1921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2458" cy="419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appears after the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parameter. </a:t>
            </a: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remove methods from  BinarySearchTree </a:t>
            </a:r>
            <a:r>
              <a:rPr sz="1069" spc="5" dirty="0">
                <a:latin typeface="Times New Roman"/>
                <a:cs typeface="Times New Roman"/>
              </a:rPr>
              <a:t>class that </a:t>
            </a:r>
            <a:r>
              <a:rPr sz="1069" spc="10" dirty="0">
                <a:latin typeface="Times New Roman"/>
                <a:cs typeface="Times New Roman"/>
              </a:rPr>
              <a:t>were declared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insert(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EType&amp; x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68473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remove(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EType&amp; x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Notice that the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is after </a:t>
            </a:r>
            <a:r>
              <a:rPr sz="1069" spc="10" dirty="0">
                <a:latin typeface="Times New Roman"/>
                <a:cs typeface="Times New Roman"/>
              </a:rPr>
              <a:t>the type. Here we </a:t>
            </a:r>
            <a:r>
              <a:rPr sz="1069" spc="5" dirty="0">
                <a:latin typeface="Times New Roman"/>
                <a:cs typeface="Times New Roman"/>
              </a:rPr>
              <a:t>define the class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functions as  templates. </a:t>
            </a:r>
            <a:r>
              <a:rPr sz="1069" spc="10" dirty="0">
                <a:latin typeface="Times New Roman"/>
                <a:cs typeface="Times New Roman"/>
              </a:rPr>
              <a:t>Whenever, 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methods, the </a:t>
            </a:r>
            <a:r>
              <a:rPr sz="1069" spc="10" dirty="0">
                <a:latin typeface="Times New Roman"/>
                <a:cs typeface="Times New Roman"/>
              </a:rPr>
              <a:t>type EType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replaced with </a:t>
            </a:r>
            <a:r>
              <a:rPr sz="1069" spc="10" dirty="0">
                <a:latin typeface="Times New Roman"/>
                <a:cs typeface="Times New Roman"/>
              </a:rPr>
              <a:t>a  proper data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designed the </a:t>
            </a:r>
            <a:r>
              <a:rPr sz="1069" spc="5" dirty="0">
                <a:latin typeface="Times New Roman"/>
                <a:cs typeface="Times New Roman"/>
              </a:rPr>
              <a:t>BinarySearchTree class to hold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integers only.  This means that there are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templates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spc="5" dirty="0">
                <a:latin typeface="Times New Roman"/>
                <a:cs typeface="Times New Roman"/>
              </a:rPr>
              <a:t>only for integers.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insert and remove methods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insert(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int&amp; x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68473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remove(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int&amp; x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Here, in the function signature,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</a:t>
            </a:r>
            <a:r>
              <a:rPr sz="1069" spc="10" dirty="0">
                <a:latin typeface="Times New Roman"/>
                <a:cs typeface="Times New Roman"/>
              </a:rPr>
              <a:t>after the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of the parameter indicates that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reference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with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built-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or user defined, of an </a:t>
            </a:r>
            <a:r>
              <a:rPr sz="1069" spc="10" dirty="0">
                <a:latin typeface="Times New Roman"/>
                <a:cs typeface="Times New Roman"/>
              </a:rPr>
              <a:t>argument to show </a:t>
            </a:r>
            <a:r>
              <a:rPr sz="1069" spc="5" dirty="0">
                <a:latin typeface="Times New Roman"/>
                <a:cs typeface="Times New Roman"/>
              </a:rPr>
              <a:t>that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reference variable.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syntax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reference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why and how we </a:t>
            </a:r>
            <a:r>
              <a:rPr sz="1069" spc="5" dirty="0">
                <a:latin typeface="Times New Roman"/>
                <a:cs typeface="Times New Roman"/>
              </a:rPr>
              <a:t>use 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what  is its </a:t>
            </a:r>
            <a:r>
              <a:rPr sz="1069" spc="10" dirty="0">
                <a:latin typeface="Times New Roman"/>
                <a:cs typeface="Times New Roman"/>
              </a:rPr>
              <a:t>advantage?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look at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will explain the reference variable.  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following three different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of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spc="5" dirty="0">
                <a:latin typeface="Times New Roman"/>
                <a:cs typeface="Times New Roman"/>
              </a:rPr>
              <a:t>, written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5143711"/>
            <a:ext cx="4951853" cy="11391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10" dirty="0">
                <a:latin typeface="Times New Roman"/>
                <a:cs typeface="Times New Roman"/>
              </a:rPr>
              <a:t>//Function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 intMinus1( int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288609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– 1;  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6435466"/>
            <a:ext cx="4852458" cy="2129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function takes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 as </a:t>
            </a:r>
            <a:r>
              <a:rPr sz="1069" spc="10" dirty="0">
                <a:latin typeface="Times New Roman"/>
                <a:cs typeface="Times New Roman"/>
              </a:rPr>
              <a:t>an argument. The </a:t>
            </a:r>
            <a:r>
              <a:rPr sz="1069" spc="5" dirty="0">
                <a:latin typeface="Times New Roman"/>
                <a:cs typeface="Times New Roman"/>
              </a:rPr>
              <a:t>local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i="1" spc="5" dirty="0">
                <a:latin typeface="Times New Roman"/>
                <a:cs typeface="Times New Roman"/>
              </a:rPr>
              <a:t>oldVal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statement in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the function decreases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oldVal  </a:t>
            </a:r>
            <a:r>
              <a:rPr sz="1069" spc="10" dirty="0">
                <a:latin typeface="Times New Roman"/>
                <a:cs typeface="Times New Roman"/>
              </a:rPr>
              <a:t>by 1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statement returns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the calling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function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intMinus2</a:t>
            </a:r>
            <a:r>
              <a:rPr sz="1069" spc="5" dirty="0">
                <a:latin typeface="Times New Roman"/>
                <a:cs typeface="Times New Roman"/>
              </a:rPr>
              <a:t>. This function 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integer as an  </a:t>
            </a:r>
            <a:r>
              <a:rPr sz="1069" spc="10" dirty="0">
                <a:latin typeface="Times New Roman"/>
                <a:cs typeface="Times New Roman"/>
              </a:rPr>
              <a:t>argument. In 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66796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 2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i="1" spc="5" dirty="0">
                <a:latin typeface="Times New Roman"/>
                <a:cs typeface="Times New Roman"/>
              </a:rPr>
              <a:t>*oldVal </a:t>
            </a:r>
            <a:r>
              <a:rPr sz="1069" spc="10" dirty="0">
                <a:latin typeface="Times New Roman"/>
                <a:cs typeface="Times New Roman"/>
              </a:rPr>
              <a:t>means the value at the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5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is pointing to.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value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is called dereferencing. After experiencing </a:t>
            </a:r>
            <a:r>
              <a:rPr sz="1069" spc="10" dirty="0">
                <a:latin typeface="Times New Roman"/>
                <a:cs typeface="Times New Roman"/>
              </a:rPr>
              <a:t>a decrease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2, this </a:t>
            </a:r>
            <a:r>
              <a:rPr sz="1069" spc="10" dirty="0">
                <a:latin typeface="Times New Roman"/>
                <a:cs typeface="Times New Roman"/>
              </a:rPr>
              <a:t>value  remains at the same </a:t>
            </a:r>
            <a:r>
              <a:rPr sz="1069" spc="5" dirty="0">
                <a:latin typeface="Times New Roman"/>
                <a:cs typeface="Times New Roman"/>
              </a:rPr>
              <a:t>location i.e.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is pointing to.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 integer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returned. This </a:t>
            </a:r>
            <a:r>
              <a:rPr sz="1069" spc="5" dirty="0">
                <a:latin typeface="Times New Roman"/>
                <a:cs typeface="Times New Roman"/>
              </a:rPr>
              <a:t>function is defined as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8681931"/>
            <a:ext cx="4951853" cy="64699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5" dirty="0">
                <a:latin typeface="Times New Roman"/>
                <a:cs typeface="Times New Roman"/>
              </a:rPr>
              <a:t>// Function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intMinus2( int*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1959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48709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 marR="274719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 2;  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947497"/>
            <a:ext cx="48512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third function </a:t>
            </a:r>
            <a:r>
              <a:rPr sz="1069" i="1" spc="10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a reference variable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argument. Its definition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2430410"/>
            <a:ext cx="4951853" cy="11391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// Function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intMinus3( int&amp;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2886097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– 3;  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3717005"/>
            <a:ext cx="4852458" cy="2427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after the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in the signature (declaration line) indicates that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reference variable.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is </a:t>
            </a:r>
            <a:r>
              <a:rPr sz="1069" spc="10" dirty="0">
                <a:latin typeface="Times New Roman"/>
                <a:cs typeface="Times New Roman"/>
              </a:rPr>
              <a:t>used only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function  </a:t>
            </a:r>
            <a:r>
              <a:rPr sz="1069" spc="5" dirty="0">
                <a:latin typeface="Times New Roman"/>
                <a:cs typeface="Times New Roman"/>
              </a:rPr>
              <a:t>declaration, leaving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for its use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body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statements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body </a:t>
            </a:r>
            <a:r>
              <a:rPr sz="1069" spc="5" dirty="0">
                <a:latin typeface="Times New Roman"/>
                <a:cs typeface="Times New Roman"/>
              </a:rPr>
              <a:t>of the function </a:t>
            </a:r>
            <a:r>
              <a:rPr sz="1069" spc="10" dirty="0">
                <a:latin typeface="Times New Roman"/>
                <a:cs typeface="Times New Roman"/>
              </a:rPr>
              <a:t>decrease the </a:t>
            </a:r>
            <a:r>
              <a:rPr sz="1069" spc="5" dirty="0">
                <a:latin typeface="Times New Roman"/>
                <a:cs typeface="Times New Roman"/>
              </a:rPr>
              <a:t>vale of </a:t>
            </a:r>
            <a:r>
              <a:rPr sz="1069" i="1" spc="5" dirty="0">
                <a:latin typeface="Times New Roman"/>
                <a:cs typeface="Times New Roman"/>
              </a:rPr>
              <a:t>oldVal </a:t>
            </a:r>
            <a:r>
              <a:rPr sz="1069" spc="10" dirty="0">
                <a:latin typeface="Times New Roman"/>
                <a:cs typeface="Times New Roman"/>
              </a:rPr>
              <a:t>by 3 and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to the calling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functions </a:t>
            </a:r>
            <a:r>
              <a:rPr sz="1069" spc="10" dirty="0">
                <a:latin typeface="Times New Roman"/>
                <a:cs typeface="Times New Roman"/>
              </a:rPr>
              <a:t>have the same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body  </a:t>
            </a:r>
            <a:r>
              <a:rPr sz="1069" spc="5" dirty="0">
                <a:latin typeface="Times New Roman"/>
                <a:cs typeface="Times New Roman"/>
              </a:rPr>
              <a:t>performs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task of </a:t>
            </a:r>
            <a:r>
              <a:rPr sz="1069" spc="10" dirty="0">
                <a:latin typeface="Times New Roman"/>
                <a:cs typeface="Times New Roman"/>
              </a:rPr>
              <a:t>decreasing the passed value. However </a:t>
            </a:r>
            <a:r>
              <a:rPr sz="1069" spc="5" dirty="0">
                <a:latin typeface="Times New Roman"/>
                <a:cs typeface="Times New Roman"/>
              </a:rPr>
              <a:t>it is clear </a:t>
            </a:r>
            <a:r>
              <a:rPr sz="1069" spc="10" dirty="0">
                <a:latin typeface="Times New Roman"/>
                <a:cs typeface="Times New Roman"/>
              </a:rPr>
              <a:t>from the  </a:t>
            </a:r>
            <a:r>
              <a:rPr sz="1069" spc="5" dirty="0">
                <a:latin typeface="Times New Roman"/>
                <a:cs typeface="Times New Roman"/>
              </a:rPr>
              <a:t>declaration of </a:t>
            </a:r>
            <a:r>
              <a:rPr sz="1069" spc="10" dirty="0">
                <a:latin typeface="Times New Roman"/>
                <a:cs typeface="Times New Roman"/>
              </a:rPr>
              <a:t>these functions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of passing </a:t>
            </a:r>
            <a:r>
              <a:rPr sz="1069" spc="10" dirty="0">
                <a:latin typeface="Times New Roman"/>
                <a:cs typeface="Times New Roman"/>
              </a:rPr>
              <a:t>argument to these </a:t>
            </a:r>
            <a:r>
              <a:rPr sz="1069" spc="5" dirty="0">
                <a:latin typeface="Times New Roman"/>
                <a:cs typeface="Times New Roman"/>
              </a:rPr>
              <a:t>functions is  different.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changes occur </a:t>
            </a:r>
            <a:r>
              <a:rPr sz="1069" spc="5" dirty="0">
                <a:latin typeface="Times New Roman"/>
                <a:cs typeface="Times New Roman"/>
              </a:rPr>
              <a:t>while passing </a:t>
            </a:r>
            <a:r>
              <a:rPr sz="1069" spc="10" dirty="0">
                <a:latin typeface="Times New Roman"/>
                <a:cs typeface="Times New Roman"/>
              </a:rPr>
              <a:t>the argument in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ways.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write calling functions those call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three functions  </a:t>
            </a:r>
            <a:r>
              <a:rPr sz="1069" spc="10" dirty="0">
                <a:latin typeface="Times New Roman"/>
                <a:cs typeface="Times New Roman"/>
              </a:rPr>
              <a:t>one 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how </a:t>
            </a:r>
            <a:r>
              <a:rPr sz="1069" spc="5" dirty="0">
                <a:latin typeface="Times New Roman"/>
                <a:cs typeface="Times New Roman"/>
              </a:rPr>
              <a:t>these calls are </a:t>
            </a:r>
            <a:r>
              <a:rPr sz="1069" spc="10" dirty="0">
                <a:latin typeface="Times New Roman"/>
                <a:cs typeface="Times New Roman"/>
              </a:rPr>
              <a:t>made and what </a:t>
            </a:r>
            <a:r>
              <a:rPr sz="1069" spc="5" dirty="0">
                <a:latin typeface="Times New Roman"/>
                <a:cs typeface="Times New Roman"/>
              </a:rPr>
              <a:t>differences </a:t>
            </a:r>
            <a:r>
              <a:rPr sz="1069" spc="10" dirty="0">
                <a:latin typeface="Times New Roman"/>
                <a:cs typeface="Times New Roman"/>
              </a:rPr>
              <a:t>happen during  the </a:t>
            </a:r>
            <a:r>
              <a:rPr sz="1069" spc="5" dirty="0">
                <a:latin typeface="Times New Roman"/>
                <a:cs typeface="Times New Roman"/>
              </a:rPr>
              <a:t>process of passing same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(in different </a:t>
            </a:r>
            <a:r>
              <a:rPr sz="1069" spc="10" dirty="0">
                <a:latin typeface="Times New Roman"/>
                <a:cs typeface="Times New Roman"/>
              </a:rPr>
              <a:t>ways)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call stack will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in ascertaining </a:t>
            </a:r>
            <a:r>
              <a:rPr sz="1069" spc="10" dirty="0">
                <a:latin typeface="Times New Roman"/>
                <a:cs typeface="Times New Roman"/>
              </a:rPr>
              <a:t>what happens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local variables </a:t>
            </a:r>
            <a:r>
              <a:rPr sz="1069" spc="10" dirty="0">
                <a:latin typeface="Times New Roman"/>
                <a:cs typeface="Times New Roman"/>
              </a:rPr>
              <a:t>and  parameters.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that calls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function </a:t>
            </a:r>
            <a:r>
              <a:rPr sz="1069" dirty="0">
                <a:latin typeface="Times New Roman"/>
                <a:cs typeface="Times New Roman"/>
              </a:rPr>
              <a:t>i.e.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014" y="6449430"/>
            <a:ext cx="4951853" cy="11413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caller()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3617653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int myInt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31;  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477827" marR="285461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intMinus1( myInt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myInt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7740814"/>
            <a:ext cx="4851841" cy="1635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In this function (caller),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 variable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 it </a:t>
            </a:r>
            <a:r>
              <a:rPr sz="1069" spc="10" dirty="0">
                <a:latin typeface="Times New Roman"/>
                <a:cs typeface="Times New Roman"/>
              </a:rPr>
              <a:t>a value  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declare </a:t>
            </a:r>
            <a:r>
              <a:rPr sz="1069" spc="10" dirty="0">
                <a:latin typeface="Times New Roman"/>
                <a:cs typeface="Times New Roman"/>
              </a:rPr>
              <a:t>a variable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10" dirty="0">
                <a:latin typeface="Times New Roman"/>
                <a:cs typeface="Times New Roman"/>
              </a:rPr>
              <a:t>of type </a:t>
            </a:r>
            <a:r>
              <a:rPr sz="1069" i="1" dirty="0">
                <a:latin typeface="Times New Roman"/>
                <a:cs typeface="Times New Roman"/>
              </a:rPr>
              <a:t>int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</a:t>
            </a:r>
            <a:r>
              <a:rPr sz="1069" spc="5" dirty="0">
                <a:latin typeface="Times New Roman"/>
                <a:cs typeface="Times New Roman"/>
              </a:rPr>
              <a:t> 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103301"/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intMinus1( myInt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intMinus1 </a:t>
            </a:r>
            <a:r>
              <a:rPr sz="1069" spc="5" dirty="0">
                <a:latin typeface="Times New Roman"/>
                <a:cs typeface="Times New Roman"/>
              </a:rPr>
              <a:t>by passing it </a:t>
            </a:r>
            <a:r>
              <a:rPr sz="1069" spc="10" dirty="0">
                <a:latin typeface="Times New Roman"/>
                <a:cs typeface="Times New Roman"/>
              </a:rPr>
              <a:t>the variable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(the value of which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31) and assign the return value </a:t>
            </a:r>
            <a:r>
              <a:rPr sz="1069" spc="5" dirty="0">
                <a:latin typeface="Times New Roman"/>
                <a:cs typeface="Times New Roman"/>
              </a:rPr>
              <a:t>of this function call to </a:t>
            </a:r>
            <a:r>
              <a:rPr sz="1069" i="1" spc="10" dirty="0">
                <a:latin typeface="Times New Roman"/>
                <a:cs typeface="Times New Roman"/>
              </a:rPr>
              <a:t>retVal</a:t>
            </a:r>
            <a:r>
              <a:rPr sz="1069" spc="10" dirty="0">
                <a:latin typeface="Times New Roman"/>
                <a:cs typeface="Times New Roman"/>
              </a:rPr>
              <a:t>. In the next statement,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two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While talking about runtime  environment,  we  </a:t>
            </a:r>
            <a:r>
              <a:rPr sz="1069" spc="5" dirty="0">
                <a:latin typeface="Times New Roman"/>
                <a:cs typeface="Times New Roman"/>
              </a:rPr>
              <a:t>noticed  </a:t>
            </a:r>
            <a:r>
              <a:rPr sz="1069" spc="10" dirty="0">
                <a:latin typeface="Times New Roman"/>
                <a:cs typeface="Times New Roman"/>
              </a:rPr>
              <a:t>that an  executable 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80897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355" y="3380527"/>
            <a:ext cx="4259174" cy="0"/>
          </a:xfrm>
          <a:custGeom>
            <a:avLst/>
            <a:gdLst/>
            <a:ahLst/>
            <a:cxnLst/>
            <a:rect l="l" t="t" r="r" b="b"/>
            <a:pathLst>
              <a:path w="4380865">
                <a:moveTo>
                  <a:pt x="0" y="0"/>
                </a:moveTo>
                <a:lnTo>
                  <a:pt x="43807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651318" y="3377564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648354" y="6271630"/>
            <a:ext cx="4253618" cy="0"/>
          </a:xfrm>
          <a:custGeom>
            <a:avLst/>
            <a:gdLst/>
            <a:ahLst/>
            <a:cxnLst/>
            <a:rect l="l" t="t" r="r" b="b"/>
            <a:pathLst>
              <a:path w="4375150">
                <a:moveTo>
                  <a:pt x="0" y="0"/>
                </a:moveTo>
                <a:lnTo>
                  <a:pt x="43746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5904442" y="3377564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5941231"/>
            <a:ext cx="4853076" cy="162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9709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17.1: </a:t>
            </a:r>
            <a:r>
              <a:rPr sz="1069" spc="10" dirty="0">
                <a:latin typeface="Times New Roman"/>
                <a:cs typeface="Times New Roman"/>
              </a:rPr>
              <a:t>Internal memory organization of a process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(ourtest.exe)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in detail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stack that is used in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calls.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a function </a:t>
            </a:r>
            <a:r>
              <a:rPr sz="1069" spc="5" dirty="0">
                <a:latin typeface="Times New Roman"/>
                <a:cs typeface="Times New Roman"/>
              </a:rPr>
              <a:t>call is </a:t>
            </a:r>
            <a:r>
              <a:rPr sz="1069" spc="10" dirty="0">
                <a:latin typeface="Times New Roman"/>
                <a:cs typeface="Times New Roman"/>
              </a:rPr>
              <a:t>made, </a:t>
            </a:r>
            <a:r>
              <a:rPr sz="1069" dirty="0">
                <a:latin typeface="Times New Roman"/>
                <a:cs typeface="Times New Roman"/>
              </a:rPr>
              <a:t>it’s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arguments go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address  of the </a:t>
            </a:r>
            <a:r>
              <a:rPr sz="1069" spc="10" dirty="0">
                <a:latin typeface="Times New Roman"/>
                <a:cs typeface="Times New Roman"/>
              </a:rPr>
              <a:t>function also goes to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local variables </a:t>
            </a:r>
            <a:r>
              <a:rPr sz="1069" spc="5" dirty="0">
                <a:latin typeface="Times New Roman"/>
                <a:cs typeface="Times New Roman"/>
              </a:rPr>
              <a:t>are placed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stack. 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function calls some other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an activation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made. </a:t>
            </a:r>
            <a:r>
              <a:rPr sz="1069" spc="5" dirty="0">
                <a:latin typeface="Times New Roman"/>
                <a:cs typeface="Times New Roman"/>
              </a:rPr>
              <a:t>It has </a:t>
            </a:r>
            <a:r>
              <a:rPr sz="1069" spc="10" dirty="0">
                <a:latin typeface="Times New Roman"/>
                <a:cs typeface="Times New Roman"/>
              </a:rPr>
              <a:t>much  </a:t>
            </a:r>
            <a:r>
              <a:rPr sz="1069" spc="5" dirty="0">
                <a:latin typeface="Times New Roman"/>
                <a:cs typeface="Times New Roman"/>
              </a:rPr>
              <a:t>information including all </a:t>
            </a:r>
            <a:r>
              <a:rPr sz="1069" spc="10" dirty="0">
                <a:latin typeface="Times New Roman"/>
                <a:cs typeface="Times New Roman"/>
              </a:rPr>
              <a:t>these things </a:t>
            </a:r>
            <a:r>
              <a:rPr sz="1069" spc="5" dirty="0">
                <a:latin typeface="Times New Roman"/>
                <a:cs typeface="Times New Roman"/>
              </a:rPr>
              <a:t>(parameters, return address etc).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activation record relates to </a:t>
            </a:r>
            <a:r>
              <a:rPr sz="1069" spc="10" dirty="0">
                <a:latin typeface="Times New Roman"/>
                <a:cs typeface="Times New Roman"/>
              </a:rPr>
              <a:t>the compiler construction course.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concerned  with </a:t>
            </a:r>
            <a:r>
              <a:rPr sz="1069" spc="5" dirty="0">
                <a:latin typeface="Times New Roman"/>
                <a:cs typeface="Times New Roman"/>
              </a:rPr>
              <a:t>only the call stack. 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call </a:t>
            </a:r>
            <a:r>
              <a:rPr sz="1069" spc="10" dirty="0">
                <a:latin typeface="Times New Roman"/>
                <a:cs typeface="Times New Roman"/>
              </a:rPr>
              <a:t>stack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layout.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7188" y="5283728"/>
            <a:ext cx="940858" cy="313619"/>
          </a:xfrm>
          <a:custGeom>
            <a:avLst/>
            <a:gdLst/>
            <a:ahLst/>
            <a:cxnLst/>
            <a:rect l="l" t="t" r="r" b="b"/>
            <a:pathLst>
              <a:path w="967739" h="322579">
                <a:moveTo>
                  <a:pt x="967739" y="0"/>
                </a:moveTo>
                <a:lnTo>
                  <a:pt x="0" y="0"/>
                </a:lnTo>
                <a:lnTo>
                  <a:pt x="0" y="322325"/>
                </a:lnTo>
                <a:lnTo>
                  <a:pt x="967739" y="322325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479325" y="5324968"/>
            <a:ext cx="317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7188" y="4760701"/>
            <a:ext cx="940858" cy="523522"/>
          </a:xfrm>
          <a:custGeom>
            <a:avLst/>
            <a:gdLst/>
            <a:ahLst/>
            <a:cxnLst/>
            <a:rect l="l" t="t" r="r" b="b"/>
            <a:pathLst>
              <a:path w="967739" h="538479">
                <a:moveTo>
                  <a:pt x="967739" y="0"/>
                </a:moveTo>
                <a:lnTo>
                  <a:pt x="0" y="0"/>
                </a:lnTo>
                <a:lnTo>
                  <a:pt x="0" y="537972"/>
                </a:lnTo>
                <a:lnTo>
                  <a:pt x="967739" y="537972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167188" y="4029499"/>
            <a:ext cx="940858" cy="313619"/>
          </a:xfrm>
          <a:custGeom>
            <a:avLst/>
            <a:gdLst/>
            <a:ahLst/>
            <a:cxnLst/>
            <a:rect l="l" t="t" r="r" b="b"/>
            <a:pathLst>
              <a:path w="967739" h="322579">
                <a:moveTo>
                  <a:pt x="967739" y="0"/>
                </a:moveTo>
                <a:lnTo>
                  <a:pt x="0" y="0"/>
                </a:lnTo>
                <a:lnTo>
                  <a:pt x="0" y="322325"/>
                </a:lnTo>
                <a:lnTo>
                  <a:pt x="967739" y="322325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167188" y="4342872"/>
            <a:ext cx="940858" cy="417953"/>
          </a:xfrm>
          <a:custGeom>
            <a:avLst/>
            <a:gdLst/>
            <a:ahLst/>
            <a:cxnLst/>
            <a:rect l="l" t="t" r="r" b="b"/>
            <a:pathLst>
              <a:path w="967739" h="429895">
                <a:moveTo>
                  <a:pt x="967739" y="0"/>
                </a:moveTo>
                <a:lnTo>
                  <a:pt x="0" y="0"/>
                </a:lnTo>
                <a:lnTo>
                  <a:pt x="0" y="429767"/>
                </a:lnTo>
                <a:lnTo>
                  <a:pt x="967739" y="429767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67188" y="3610926"/>
            <a:ext cx="940858" cy="418571"/>
          </a:xfrm>
          <a:custGeom>
            <a:avLst/>
            <a:gdLst/>
            <a:ahLst/>
            <a:cxnLst/>
            <a:rect l="l" t="t" r="r" b="b"/>
            <a:pathLst>
              <a:path w="967739" h="430529">
                <a:moveTo>
                  <a:pt x="967739" y="0"/>
                </a:moveTo>
                <a:lnTo>
                  <a:pt x="0" y="0"/>
                </a:lnTo>
                <a:lnTo>
                  <a:pt x="0" y="430529"/>
                </a:lnTo>
                <a:lnTo>
                  <a:pt x="967739" y="430529"/>
                </a:lnTo>
                <a:lnTo>
                  <a:pt x="9677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68856"/>
            <a:ext cx="4853076" cy="3718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while in run,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loaded in </a:t>
            </a:r>
            <a:r>
              <a:rPr sz="1069" spc="10" dirty="0">
                <a:latin typeface="Times New Roman"/>
                <a:cs typeface="Times New Roman"/>
              </a:rPr>
              <a:t>the memory.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later becomes a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 block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memory, which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5" dirty="0">
                <a:latin typeface="Times New Roman"/>
                <a:cs typeface="Times New Roman"/>
              </a:rPr>
              <a:t>during its execution.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running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programs </a:t>
            </a:r>
            <a:r>
              <a:rPr sz="1069" spc="10" dirty="0">
                <a:latin typeface="Times New Roman"/>
                <a:cs typeface="Times New Roman"/>
              </a:rPr>
              <a:t>simultaneously </a:t>
            </a:r>
            <a:r>
              <a:rPr sz="1069" spc="5" dirty="0">
                <a:latin typeface="Times New Roman"/>
                <a:cs typeface="Times New Roman"/>
              </a:rPr>
              <a:t>i.e. browser, </a:t>
            </a:r>
            <a:r>
              <a:rPr sz="1069" spc="15" dirty="0">
                <a:latin typeface="Times New Roman"/>
                <a:cs typeface="Times New Roman"/>
              </a:rPr>
              <a:t>MS </a:t>
            </a:r>
            <a:r>
              <a:rPr sz="1069" spc="10" dirty="0">
                <a:latin typeface="Times New Roman"/>
                <a:cs typeface="Times New Roman"/>
              </a:rPr>
              <a:t>Word, Excel and dev-C++.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also </a:t>
            </a:r>
            <a:r>
              <a:rPr sz="1069" spc="5" dirty="0">
                <a:latin typeface="Times New Roman"/>
                <a:cs typeface="Times New Roman"/>
              </a:rPr>
              <a:t>run programs written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17.1 shows </a:t>
            </a:r>
            <a:r>
              <a:rPr sz="1069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process4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program  written by </a:t>
            </a:r>
            <a:r>
              <a:rPr sz="1069" spc="5" dirty="0">
                <a:latin typeface="Times New Roman"/>
                <a:cs typeface="Times New Roman"/>
              </a:rPr>
              <a:t>us. Every program,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run 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block of </a:t>
            </a:r>
            <a:r>
              <a:rPr sz="1069" spc="10" dirty="0">
                <a:latin typeface="Times New Roman"/>
                <a:cs typeface="Times New Roman"/>
              </a:rPr>
              <a:t>memory and becomes a 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occupied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process is further partitioned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different parts.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part of the memory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for 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program. This 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binary 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i.e. it is the </a:t>
            </a:r>
            <a:r>
              <a:rPr sz="1069" spc="10" dirty="0">
                <a:latin typeface="Times New Roman"/>
                <a:cs typeface="Times New Roman"/>
              </a:rPr>
              <a:t>compiled code. </a:t>
            </a:r>
            <a:r>
              <a:rPr sz="1069" spc="5" dirty="0">
                <a:latin typeface="Times New Roman"/>
                <a:cs typeface="Times New Roman"/>
              </a:rPr>
              <a:t>Afterwards, there is </a:t>
            </a:r>
            <a:r>
              <a:rPr sz="1069" spc="10" dirty="0">
                <a:latin typeface="Times New Roman"/>
                <a:cs typeface="Times New Roman"/>
              </a:rPr>
              <a:t>some area of memory </a:t>
            </a:r>
            <a:r>
              <a:rPr sz="1069" spc="5" dirty="0">
                <a:latin typeface="Times New Roman"/>
                <a:cs typeface="Times New Roman"/>
              </a:rPr>
              <a:t>for static  data that </a:t>
            </a:r>
            <a:r>
              <a:rPr sz="1069" spc="10" dirty="0">
                <a:latin typeface="Times New Roman"/>
                <a:cs typeface="Times New Roman"/>
              </a:rPr>
              <a:t>holds </a:t>
            </a:r>
            <a:r>
              <a:rPr sz="1069" spc="5" dirty="0">
                <a:latin typeface="Times New Roman"/>
                <a:cs typeface="Times New Roman"/>
              </a:rPr>
              <a:t>static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global variables.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becomes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This stack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function calls.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end, there is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area, called heap.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dynamically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10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operator,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allocated from the heap.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figure </a:t>
            </a:r>
            <a:r>
              <a:rPr sz="1069" spc="15" dirty="0">
                <a:latin typeface="Times New Roman"/>
                <a:cs typeface="Times New Roman"/>
              </a:rPr>
              <a:t>shows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memory organization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program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(ourtest.exe).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719311" algn="ctr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  <a:p>
            <a:pPr marL="2992898" marR="1266179" algn="ctr">
              <a:lnSpc>
                <a:spcPct val="192300"/>
              </a:lnSpc>
              <a:spcBef>
                <a:spcPts val="826"/>
              </a:spcBef>
            </a:pPr>
            <a:r>
              <a:rPr sz="1069" spc="5" dirty="0">
                <a:latin typeface="Times New Roman"/>
                <a:cs typeface="Times New Roman"/>
              </a:rPr>
              <a:t>Static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7757" y="4865899"/>
            <a:ext cx="1359429" cy="731573"/>
          </a:xfrm>
          <a:custGeom>
            <a:avLst/>
            <a:gdLst/>
            <a:ahLst/>
            <a:cxnLst/>
            <a:rect l="l" t="t" r="r" b="b"/>
            <a:pathLst>
              <a:path w="1398270" h="752475">
                <a:moveTo>
                  <a:pt x="0" y="0"/>
                </a:moveTo>
                <a:lnTo>
                  <a:pt x="1398270" y="75209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07757" y="3506470"/>
            <a:ext cx="1359429" cy="940858"/>
          </a:xfrm>
          <a:custGeom>
            <a:avLst/>
            <a:gdLst/>
            <a:ahLst/>
            <a:cxnLst/>
            <a:rect l="l" t="t" r="r" b="b"/>
            <a:pathLst>
              <a:path w="1398270" h="967739">
                <a:moveTo>
                  <a:pt x="0" y="967739"/>
                </a:moveTo>
                <a:lnTo>
                  <a:pt x="1398270" y="107441"/>
                </a:lnTo>
                <a:lnTo>
                  <a:pt x="13982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08046" y="3506470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44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167188" y="5597101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108046" y="5597101"/>
            <a:ext cx="0" cy="1049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62541" y="3506470"/>
          <a:ext cx="954440" cy="2199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0">
                <a:tc>
                  <a:txBody>
                    <a:bodyPr/>
                    <a:lstStyle/>
                    <a:p>
                      <a:pPr marL="201930" marR="191135" indent="50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(bro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268605" marR="198120" indent="-62230">
                        <a:lnSpc>
                          <a:spcPts val="1310"/>
                        </a:lnSpc>
                        <a:spcBef>
                          <a:spcPts val="3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  (Word)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71">
                <a:tc>
                  <a:txBody>
                    <a:bodyPr/>
                    <a:lstStyle/>
                    <a:p>
                      <a:pPr marL="119380" marR="110489" indent="876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4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xe)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29">
                <a:tc>
                  <a:txBody>
                    <a:bodyPr/>
                    <a:lstStyle/>
                    <a:p>
                      <a:pPr marL="160655" marR="150495" indent="46355">
                        <a:lnSpc>
                          <a:spcPts val="1310"/>
                        </a:lnSpc>
                        <a:spcBef>
                          <a:spcPts val="3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Process 2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(Dev-C++)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72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759855" y="5074815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4" h="291464">
                <a:moveTo>
                  <a:pt x="35813" y="54863"/>
                </a:moveTo>
                <a:lnTo>
                  <a:pt x="32765" y="56387"/>
                </a:lnTo>
                <a:lnTo>
                  <a:pt x="31241" y="59436"/>
                </a:lnTo>
                <a:lnTo>
                  <a:pt x="31241" y="286512"/>
                </a:lnTo>
                <a:lnTo>
                  <a:pt x="32765" y="289559"/>
                </a:lnTo>
                <a:lnTo>
                  <a:pt x="35813" y="291083"/>
                </a:lnTo>
                <a:lnTo>
                  <a:pt x="38862" y="289559"/>
                </a:lnTo>
                <a:lnTo>
                  <a:pt x="40386" y="286512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291464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59436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5" y="54863"/>
                </a:lnTo>
                <a:lnTo>
                  <a:pt x="35813" y="0"/>
                </a:lnTo>
                <a:close/>
              </a:path>
              <a:path w="71754" h="291464">
                <a:moveTo>
                  <a:pt x="63245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759855" y="4651799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41" y="256031"/>
                </a:moveTo>
                <a:lnTo>
                  <a:pt x="0" y="256031"/>
                </a:lnTo>
                <a:lnTo>
                  <a:pt x="35813" y="327659"/>
                </a:lnTo>
                <a:lnTo>
                  <a:pt x="63626" y="272033"/>
                </a:lnTo>
                <a:lnTo>
                  <a:pt x="35813" y="272033"/>
                </a:lnTo>
                <a:lnTo>
                  <a:pt x="32765" y="270509"/>
                </a:lnTo>
                <a:lnTo>
                  <a:pt x="31241" y="267461"/>
                </a:lnTo>
                <a:lnTo>
                  <a:pt x="31241" y="256031"/>
                </a:lnTo>
                <a:close/>
              </a:path>
              <a:path w="71754" h="327660">
                <a:moveTo>
                  <a:pt x="35813" y="0"/>
                </a:moveTo>
                <a:lnTo>
                  <a:pt x="32765" y="1523"/>
                </a:lnTo>
                <a:lnTo>
                  <a:pt x="31241" y="4571"/>
                </a:lnTo>
                <a:lnTo>
                  <a:pt x="31241" y="267461"/>
                </a:lnTo>
                <a:lnTo>
                  <a:pt x="32765" y="270509"/>
                </a:lnTo>
                <a:lnTo>
                  <a:pt x="35813" y="272033"/>
                </a:lnTo>
                <a:lnTo>
                  <a:pt x="38862" y="270509"/>
                </a:lnTo>
                <a:lnTo>
                  <a:pt x="40386" y="267461"/>
                </a:lnTo>
                <a:lnTo>
                  <a:pt x="40386" y="4571"/>
                </a:lnTo>
                <a:lnTo>
                  <a:pt x="38862" y="1523"/>
                </a:lnTo>
                <a:lnTo>
                  <a:pt x="35813" y="0"/>
                </a:lnTo>
                <a:close/>
              </a:path>
              <a:path w="71754" h="327660">
                <a:moveTo>
                  <a:pt x="71627" y="256031"/>
                </a:moveTo>
                <a:lnTo>
                  <a:pt x="40386" y="256031"/>
                </a:lnTo>
                <a:lnTo>
                  <a:pt x="40386" y="267461"/>
                </a:lnTo>
                <a:lnTo>
                  <a:pt x="38862" y="270509"/>
                </a:lnTo>
                <a:lnTo>
                  <a:pt x="35813" y="272033"/>
                </a:lnTo>
                <a:lnTo>
                  <a:pt x="63626" y="272033"/>
                </a:lnTo>
                <a:lnTo>
                  <a:pt x="71627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9959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7771" y="1592897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580573" y="1592897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907771" y="2986404"/>
            <a:ext cx="0" cy="502532"/>
          </a:xfrm>
          <a:custGeom>
            <a:avLst/>
            <a:gdLst/>
            <a:ahLst/>
            <a:cxnLst/>
            <a:rect l="l" t="t" r="r" b="b"/>
            <a:pathLst>
              <a:path h="516889">
                <a:moveTo>
                  <a:pt x="0" y="0"/>
                </a:moveTo>
                <a:lnTo>
                  <a:pt x="0" y="51663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580573" y="2986404"/>
            <a:ext cx="0" cy="502532"/>
          </a:xfrm>
          <a:custGeom>
            <a:avLst/>
            <a:gdLst/>
            <a:ahLst/>
            <a:cxnLst/>
            <a:rect l="l" t="t" r="r" b="b"/>
            <a:pathLst>
              <a:path h="516889">
                <a:moveTo>
                  <a:pt x="0" y="0"/>
                </a:moveTo>
                <a:lnTo>
                  <a:pt x="0" y="51663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907771" y="1732175"/>
            <a:ext cx="1673049" cy="627856"/>
          </a:xfrm>
          <a:custGeom>
            <a:avLst/>
            <a:gdLst/>
            <a:ahLst/>
            <a:cxnLst/>
            <a:rect l="l" t="t" r="r" b="b"/>
            <a:pathLst>
              <a:path w="1720850" h="645794">
                <a:moveTo>
                  <a:pt x="1720595" y="0"/>
                </a:moveTo>
                <a:lnTo>
                  <a:pt x="0" y="0"/>
                </a:lnTo>
                <a:lnTo>
                  <a:pt x="0" y="645414"/>
                </a:lnTo>
                <a:lnTo>
                  <a:pt x="1720595" y="645414"/>
                </a:lnTo>
                <a:lnTo>
                  <a:pt x="1720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907771" y="2359661"/>
            <a:ext cx="1673049" cy="920485"/>
          </a:xfrm>
          <a:custGeom>
            <a:avLst/>
            <a:gdLst/>
            <a:ahLst/>
            <a:cxnLst/>
            <a:rect l="l" t="t" r="r" b="b"/>
            <a:pathLst>
              <a:path w="1720850" h="946785">
                <a:moveTo>
                  <a:pt x="1720595" y="0"/>
                </a:moveTo>
                <a:lnTo>
                  <a:pt x="0" y="0"/>
                </a:lnTo>
                <a:lnTo>
                  <a:pt x="0" y="946403"/>
                </a:lnTo>
                <a:lnTo>
                  <a:pt x="1720595" y="946403"/>
                </a:lnTo>
                <a:lnTo>
                  <a:pt x="17205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406227" y="3359785"/>
            <a:ext cx="434622" cy="69762"/>
          </a:xfrm>
          <a:custGeom>
            <a:avLst/>
            <a:gdLst/>
            <a:ahLst/>
            <a:cxnLst/>
            <a:rect l="l" t="t" r="r" b="b"/>
            <a:pathLst>
              <a:path w="447039" h="71755">
                <a:moveTo>
                  <a:pt x="376428" y="0"/>
                </a:moveTo>
                <a:lnTo>
                  <a:pt x="375417" y="31655"/>
                </a:lnTo>
                <a:lnTo>
                  <a:pt x="387096" y="32003"/>
                </a:lnTo>
                <a:lnTo>
                  <a:pt x="390144" y="33527"/>
                </a:lnTo>
                <a:lnTo>
                  <a:pt x="391668" y="36575"/>
                </a:lnTo>
                <a:lnTo>
                  <a:pt x="390144" y="39624"/>
                </a:lnTo>
                <a:lnTo>
                  <a:pt x="387096" y="40385"/>
                </a:lnTo>
                <a:lnTo>
                  <a:pt x="375139" y="40385"/>
                </a:lnTo>
                <a:lnTo>
                  <a:pt x="374142" y="71627"/>
                </a:lnTo>
                <a:lnTo>
                  <a:pt x="441596" y="40385"/>
                </a:lnTo>
                <a:lnTo>
                  <a:pt x="387096" y="40385"/>
                </a:lnTo>
                <a:lnTo>
                  <a:pt x="375149" y="40053"/>
                </a:lnTo>
                <a:lnTo>
                  <a:pt x="442314" y="40053"/>
                </a:lnTo>
                <a:lnTo>
                  <a:pt x="446531" y="38100"/>
                </a:lnTo>
                <a:lnTo>
                  <a:pt x="376428" y="0"/>
                </a:lnTo>
                <a:close/>
              </a:path>
              <a:path w="447039" h="71755">
                <a:moveTo>
                  <a:pt x="375417" y="31655"/>
                </a:moveTo>
                <a:lnTo>
                  <a:pt x="375149" y="40053"/>
                </a:lnTo>
                <a:lnTo>
                  <a:pt x="387096" y="40385"/>
                </a:lnTo>
                <a:lnTo>
                  <a:pt x="390144" y="39624"/>
                </a:lnTo>
                <a:lnTo>
                  <a:pt x="391668" y="36575"/>
                </a:lnTo>
                <a:lnTo>
                  <a:pt x="390144" y="33527"/>
                </a:lnTo>
                <a:lnTo>
                  <a:pt x="387096" y="32003"/>
                </a:lnTo>
                <a:lnTo>
                  <a:pt x="375417" y="31655"/>
                </a:lnTo>
                <a:close/>
              </a:path>
              <a:path w="447039" h="71755">
                <a:moveTo>
                  <a:pt x="4572" y="20574"/>
                </a:moveTo>
                <a:lnTo>
                  <a:pt x="762" y="22098"/>
                </a:lnTo>
                <a:lnTo>
                  <a:pt x="0" y="25145"/>
                </a:lnTo>
                <a:lnTo>
                  <a:pt x="762" y="28193"/>
                </a:lnTo>
                <a:lnTo>
                  <a:pt x="3810" y="29717"/>
                </a:lnTo>
                <a:lnTo>
                  <a:pt x="375149" y="40053"/>
                </a:lnTo>
                <a:lnTo>
                  <a:pt x="375417" y="31655"/>
                </a:lnTo>
                <a:lnTo>
                  <a:pt x="4572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570076" y="3296073"/>
            <a:ext cx="69762" cy="283369"/>
          </a:xfrm>
          <a:custGeom>
            <a:avLst/>
            <a:gdLst/>
            <a:ahLst/>
            <a:cxnLst/>
            <a:rect l="l" t="t" r="r" b="b"/>
            <a:pathLst>
              <a:path w="71754" h="291464">
                <a:moveTo>
                  <a:pt x="31242" y="219456"/>
                </a:moveTo>
                <a:lnTo>
                  <a:pt x="0" y="219456"/>
                </a:lnTo>
                <a:lnTo>
                  <a:pt x="35813" y="291084"/>
                </a:lnTo>
                <a:lnTo>
                  <a:pt x="63626" y="235458"/>
                </a:lnTo>
                <a:lnTo>
                  <a:pt x="35813" y="235458"/>
                </a:lnTo>
                <a:lnTo>
                  <a:pt x="32766" y="234696"/>
                </a:lnTo>
                <a:lnTo>
                  <a:pt x="31242" y="231648"/>
                </a:lnTo>
                <a:lnTo>
                  <a:pt x="31242" y="219456"/>
                </a:lnTo>
                <a:close/>
              </a:path>
              <a:path w="71754" h="291464">
                <a:moveTo>
                  <a:pt x="35813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231648"/>
                </a:lnTo>
                <a:lnTo>
                  <a:pt x="32766" y="234696"/>
                </a:lnTo>
                <a:lnTo>
                  <a:pt x="35813" y="235458"/>
                </a:lnTo>
                <a:lnTo>
                  <a:pt x="38862" y="234696"/>
                </a:lnTo>
                <a:lnTo>
                  <a:pt x="40386" y="231648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291464">
                <a:moveTo>
                  <a:pt x="71627" y="219456"/>
                </a:moveTo>
                <a:lnTo>
                  <a:pt x="40386" y="219456"/>
                </a:lnTo>
                <a:lnTo>
                  <a:pt x="40386" y="231648"/>
                </a:lnTo>
                <a:lnTo>
                  <a:pt x="38862" y="234696"/>
                </a:lnTo>
                <a:lnTo>
                  <a:pt x="35813" y="235458"/>
                </a:lnTo>
                <a:lnTo>
                  <a:pt x="63626" y="235458"/>
                </a:lnTo>
                <a:lnTo>
                  <a:pt x="71627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074333" y="3240510"/>
            <a:ext cx="348192" cy="280282"/>
          </a:xfrm>
          <a:custGeom>
            <a:avLst/>
            <a:gdLst/>
            <a:ahLst/>
            <a:cxnLst/>
            <a:rect l="l" t="t" r="r" b="b"/>
            <a:pathLst>
              <a:path w="358139" h="288289">
                <a:moveTo>
                  <a:pt x="0" y="288035"/>
                </a:moveTo>
                <a:lnTo>
                  <a:pt x="358139" y="288035"/>
                </a:lnTo>
                <a:lnTo>
                  <a:pt x="358139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56" y="1774214"/>
            <a:ext cx="4851841" cy="407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3995" marR="1879203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Parameters </a:t>
            </a:r>
            <a:r>
              <a:rPr sz="1069" spc="5" dirty="0">
                <a:latin typeface="Times New Roman"/>
                <a:cs typeface="Times New Roman"/>
              </a:rPr>
              <a:t>(caller)  Local variables(caller)  </a:t>
            </a:r>
            <a:r>
              <a:rPr sz="1069" spc="10" dirty="0">
                <a:latin typeface="Times New Roman"/>
                <a:cs typeface="Times New Roman"/>
              </a:rPr>
              <a:t>Return address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(caller)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72">
              <a:latin typeface="Times New Roman"/>
              <a:cs typeface="Times New Roman"/>
            </a:endParaRPr>
          </a:p>
          <a:p>
            <a:pPr marL="1643995" marR="1879203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Parameters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(intMinus1)  </a:t>
            </a:r>
            <a:r>
              <a:rPr sz="1069" spc="5" dirty="0">
                <a:latin typeface="Times New Roman"/>
                <a:cs typeface="Times New Roman"/>
              </a:rPr>
              <a:t>Local  variables(intMinus1)  </a:t>
            </a:r>
            <a:r>
              <a:rPr sz="1069" spc="10" dirty="0">
                <a:latin typeface="Times New Roman"/>
                <a:cs typeface="Times New Roman"/>
              </a:rPr>
              <a:t>Return address  </a:t>
            </a:r>
            <a:r>
              <a:rPr sz="1069" spc="5" dirty="0">
                <a:latin typeface="Times New Roman"/>
                <a:cs typeface="Times New Roman"/>
              </a:rPr>
              <a:t>(intMinus1)</a:t>
            </a:r>
            <a:endParaRPr sz="1069">
              <a:latin typeface="Times New Roman"/>
              <a:cs typeface="Times New Roman"/>
            </a:endParaRPr>
          </a:p>
          <a:p>
            <a:pPr marL="805638">
              <a:spcBef>
                <a:spcPts val="559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559419"/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grows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downwards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502623"/>
            <a:r>
              <a:rPr sz="1069" b="1" spc="10" dirty="0">
                <a:latin typeface="Times New Roman"/>
                <a:cs typeface="Times New Roman"/>
              </a:rPr>
              <a:t>Fig 17.2: </a:t>
            </a:r>
            <a:r>
              <a:rPr sz="1069" b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all stack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layout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stack layout </a:t>
            </a:r>
            <a:r>
              <a:rPr sz="1069" spc="5" dirty="0">
                <a:latin typeface="Times New Roman"/>
                <a:cs typeface="Times New Roman"/>
              </a:rPr>
              <a:t>figure, there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5" dirty="0">
                <a:latin typeface="Times New Roman"/>
                <a:cs typeface="Times New Roman"/>
              </a:rPr>
              <a:t>entries of the caller in the </a:t>
            </a:r>
            <a:r>
              <a:rPr sz="1069" spc="10" dirty="0">
                <a:latin typeface="Times New Roman"/>
                <a:cs typeface="Times New Roman"/>
              </a:rPr>
              <a:t>upper </a:t>
            </a:r>
            <a:r>
              <a:rPr sz="1069" spc="5" dirty="0">
                <a:latin typeface="Times New Roman"/>
                <a:cs typeface="Times New Roman"/>
              </a:rPr>
              <a:t>portion.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function itself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called (executed) </a:t>
            </a:r>
            <a:r>
              <a:rPr sz="1069" spc="10" dirty="0">
                <a:latin typeface="Times New Roman"/>
                <a:cs typeface="Times New Roman"/>
              </a:rPr>
              <a:t>by some one </a:t>
            </a:r>
            <a:r>
              <a:rPr sz="1069" spc="5" dirty="0">
                <a:latin typeface="Times New Roman"/>
                <a:cs typeface="Times New Roman"/>
              </a:rPr>
              <a:t>else.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lower portion of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describes the </a:t>
            </a:r>
            <a:r>
              <a:rPr sz="1069" spc="5" dirty="0">
                <a:latin typeface="Times New Roman"/>
                <a:cs typeface="Times New Roman"/>
              </a:rPr>
              <a:t>stack status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called.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contains parameters, local variables and return address of 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intMinus1</a:t>
            </a:r>
            <a:r>
              <a:rPr sz="1069" spc="10" dirty="0">
                <a:latin typeface="Times New Roman"/>
                <a:cs typeface="Times New Roman"/>
              </a:rPr>
              <a:t>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stack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sp </a:t>
            </a:r>
            <a:r>
              <a:rPr sz="1069" spc="5" dirty="0">
                <a:latin typeface="Times New Roman"/>
                <a:cs typeface="Times New Roman"/>
              </a:rPr>
              <a:t>that points to the top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(the 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spc="10" dirty="0">
                <a:latin typeface="Times New Roman"/>
                <a:cs typeface="Times New Roman"/>
              </a:rPr>
              <a:t>downward; </a:t>
            </a:r>
            <a:r>
              <a:rPr sz="1069" spc="5" dirty="0">
                <a:latin typeface="Times New Roman"/>
                <a:cs typeface="Times New Roman"/>
              </a:rPr>
              <a:t>it should </a:t>
            </a:r>
            <a:r>
              <a:rPr sz="1069" spc="10" dirty="0">
                <a:latin typeface="Times New Roman"/>
                <a:cs typeface="Times New Roman"/>
              </a:rPr>
              <a:t>not be confused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top).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 caller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10" dirty="0">
                <a:latin typeface="Times New Roman"/>
                <a:cs typeface="Times New Roman"/>
              </a:rPr>
              <a:t>intMinus1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this function is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top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  <a:spcBef>
                <a:spcPts val="2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figure </a:t>
            </a:r>
            <a:r>
              <a:rPr sz="1069" spc="15" dirty="0">
                <a:latin typeface="Times New Roman"/>
                <a:cs typeface="Times New Roman"/>
              </a:rPr>
              <a:t>shows </a:t>
            </a:r>
            <a:r>
              <a:rPr sz="1069" spc="10" dirty="0">
                <a:latin typeface="Times New Roman"/>
                <a:cs typeface="Times New Roman"/>
              </a:rPr>
              <a:t>the contents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1439" y="6314969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31439" y="6523883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31439" y="7080991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31439" y="7290647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631439" y="7499561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631439" y="596603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607118" y="596603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631439" y="770847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07118" y="770847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084829" y="7773670"/>
            <a:ext cx="69762" cy="214224"/>
          </a:xfrm>
          <a:custGeom>
            <a:avLst/>
            <a:gdLst/>
            <a:ahLst/>
            <a:cxnLst/>
            <a:rect l="l" t="t" r="r" b="b"/>
            <a:pathLst>
              <a:path w="71755" h="220345">
                <a:moveTo>
                  <a:pt x="31242" y="147828"/>
                </a:moveTo>
                <a:lnTo>
                  <a:pt x="0" y="147828"/>
                </a:lnTo>
                <a:lnTo>
                  <a:pt x="35813" y="220218"/>
                </a:lnTo>
                <a:lnTo>
                  <a:pt x="63334" y="164592"/>
                </a:lnTo>
                <a:lnTo>
                  <a:pt x="35813" y="164592"/>
                </a:lnTo>
                <a:lnTo>
                  <a:pt x="32765" y="163068"/>
                </a:lnTo>
                <a:lnTo>
                  <a:pt x="31242" y="160020"/>
                </a:lnTo>
                <a:lnTo>
                  <a:pt x="31242" y="147828"/>
                </a:lnTo>
                <a:close/>
              </a:path>
              <a:path w="71755" h="220345">
                <a:moveTo>
                  <a:pt x="35813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160020"/>
                </a:lnTo>
                <a:lnTo>
                  <a:pt x="32765" y="163068"/>
                </a:lnTo>
                <a:lnTo>
                  <a:pt x="35813" y="164592"/>
                </a:lnTo>
                <a:lnTo>
                  <a:pt x="38862" y="163068"/>
                </a:lnTo>
                <a:lnTo>
                  <a:pt x="40386" y="160020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220345">
                <a:moveTo>
                  <a:pt x="71627" y="147828"/>
                </a:moveTo>
                <a:lnTo>
                  <a:pt x="40386" y="147828"/>
                </a:lnTo>
                <a:lnTo>
                  <a:pt x="40386" y="160020"/>
                </a:lnTo>
                <a:lnTo>
                  <a:pt x="38862" y="163068"/>
                </a:lnTo>
                <a:lnTo>
                  <a:pt x="35813" y="164592"/>
                </a:lnTo>
                <a:lnTo>
                  <a:pt x="63334" y="164592"/>
                </a:lnTo>
                <a:lnTo>
                  <a:pt x="71627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348441" y="774329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8" y="0"/>
                </a:moveTo>
                <a:lnTo>
                  <a:pt x="147828" y="71627"/>
                </a:lnTo>
                <a:lnTo>
                  <a:pt x="210311" y="40385"/>
                </a:lnTo>
                <a:lnTo>
                  <a:pt x="160020" y="40385"/>
                </a:lnTo>
                <a:lnTo>
                  <a:pt x="163068" y="38861"/>
                </a:lnTo>
                <a:lnTo>
                  <a:pt x="164592" y="35813"/>
                </a:lnTo>
                <a:lnTo>
                  <a:pt x="163068" y="32765"/>
                </a:lnTo>
                <a:lnTo>
                  <a:pt x="160020" y="31241"/>
                </a:lnTo>
                <a:lnTo>
                  <a:pt x="210312" y="31241"/>
                </a:lnTo>
                <a:lnTo>
                  <a:pt x="147828" y="0"/>
                </a:lnTo>
                <a:close/>
              </a:path>
              <a:path w="219710" h="71754">
                <a:moveTo>
                  <a:pt x="147828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47828" y="40385"/>
                </a:lnTo>
                <a:lnTo>
                  <a:pt x="147828" y="31241"/>
                </a:lnTo>
                <a:close/>
              </a:path>
              <a:path w="219710" h="71754">
                <a:moveTo>
                  <a:pt x="210312" y="31241"/>
                </a:moveTo>
                <a:lnTo>
                  <a:pt x="160020" y="31241"/>
                </a:lnTo>
                <a:lnTo>
                  <a:pt x="163068" y="32765"/>
                </a:lnTo>
                <a:lnTo>
                  <a:pt x="164592" y="35813"/>
                </a:lnTo>
                <a:lnTo>
                  <a:pt x="163068" y="38861"/>
                </a:lnTo>
                <a:lnTo>
                  <a:pt x="160020" y="40385"/>
                </a:lnTo>
                <a:lnTo>
                  <a:pt x="210311" y="40385"/>
                </a:lnTo>
                <a:lnTo>
                  <a:pt x="219456" y="35813"/>
                </a:lnTo>
                <a:lnTo>
                  <a:pt x="21031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284976" y="6139392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4976" y="635349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84976" y="7100981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4976" y="7315082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4976" y="7528429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8863" y="6140625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8863" y="6464358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8863" y="7268914"/>
            <a:ext cx="4031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oldVal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31439" y="6105314"/>
            <a:ext cx="976048" cy="1603287"/>
          </a:xfrm>
          <a:custGeom>
            <a:avLst/>
            <a:gdLst/>
            <a:ahLst/>
            <a:cxnLst/>
            <a:rect l="l" t="t" r="r" b="b"/>
            <a:pathLst>
              <a:path w="1003935" h="1649095">
                <a:moveTo>
                  <a:pt x="1003553" y="0"/>
                </a:moveTo>
                <a:lnTo>
                  <a:pt x="0" y="0"/>
                </a:lnTo>
                <a:lnTo>
                  <a:pt x="0" y="1648968"/>
                </a:lnTo>
                <a:lnTo>
                  <a:pt x="1003553" y="1648968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037664" y="6145812"/>
            <a:ext cx="164218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 marL="5062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4308" y="6634009"/>
            <a:ext cx="709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183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37664" y="710738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34603" y="7080992"/>
            <a:ext cx="209285" cy="847018"/>
          </a:xfrm>
          <a:custGeom>
            <a:avLst/>
            <a:gdLst/>
            <a:ahLst/>
            <a:cxnLst/>
            <a:rect l="l" t="t" r="r" b="b"/>
            <a:pathLst>
              <a:path w="215264" h="871220">
                <a:moveTo>
                  <a:pt x="0" y="0"/>
                </a:moveTo>
                <a:lnTo>
                  <a:pt x="41862" y="5750"/>
                </a:lnTo>
                <a:lnTo>
                  <a:pt x="76009" y="21431"/>
                </a:lnTo>
                <a:lnTo>
                  <a:pt x="99012" y="44684"/>
                </a:lnTo>
                <a:lnTo>
                  <a:pt x="107442" y="73151"/>
                </a:lnTo>
                <a:lnTo>
                  <a:pt x="107442" y="362711"/>
                </a:lnTo>
                <a:lnTo>
                  <a:pt x="115871" y="391179"/>
                </a:lnTo>
                <a:lnTo>
                  <a:pt x="138874" y="414432"/>
                </a:lnTo>
                <a:lnTo>
                  <a:pt x="173021" y="430113"/>
                </a:lnTo>
                <a:lnTo>
                  <a:pt x="214884" y="435863"/>
                </a:lnTo>
                <a:lnTo>
                  <a:pt x="173021" y="441495"/>
                </a:lnTo>
                <a:lnTo>
                  <a:pt x="138874" y="456914"/>
                </a:lnTo>
                <a:lnTo>
                  <a:pt x="115871" y="479905"/>
                </a:lnTo>
                <a:lnTo>
                  <a:pt x="107442" y="508253"/>
                </a:lnTo>
                <a:lnTo>
                  <a:pt x="107442" y="798575"/>
                </a:lnTo>
                <a:lnTo>
                  <a:pt x="99012" y="826603"/>
                </a:lnTo>
                <a:lnTo>
                  <a:pt x="76009" y="849629"/>
                </a:lnTo>
                <a:lnTo>
                  <a:pt x="41862" y="865227"/>
                </a:lnTo>
                <a:lnTo>
                  <a:pt x="0" y="87096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34603" y="6035674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4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2" y="83819"/>
                </a:lnTo>
                <a:lnTo>
                  <a:pt x="107442" y="418338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4" y="502157"/>
                </a:lnTo>
                <a:lnTo>
                  <a:pt x="173021" y="508718"/>
                </a:lnTo>
                <a:lnTo>
                  <a:pt x="138874" y="526637"/>
                </a:lnTo>
                <a:lnTo>
                  <a:pt x="115871" y="553271"/>
                </a:lnTo>
                <a:lnTo>
                  <a:pt x="107442" y="585977"/>
                </a:lnTo>
                <a:lnTo>
                  <a:pt x="107442" y="920495"/>
                </a:lnTo>
                <a:lnTo>
                  <a:pt x="99012" y="952761"/>
                </a:lnTo>
                <a:lnTo>
                  <a:pt x="76009" y="979170"/>
                </a:lnTo>
                <a:lnTo>
                  <a:pt x="41862" y="997005"/>
                </a:lnTo>
                <a:lnTo>
                  <a:pt x="0" y="10035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585264" y="6420661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85264" y="7395598"/>
            <a:ext cx="8877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2280" y="7675632"/>
            <a:ext cx="4851841" cy="1682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5878"/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93342"/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637719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17.3: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stack layout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intMinus1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part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upper curly  bracket,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contents of the calling function i.e. caller. </a:t>
            </a:r>
            <a:r>
              <a:rPr sz="1069" spc="10" dirty="0">
                <a:latin typeface="Times New Roman"/>
                <a:cs typeface="Times New Roman"/>
              </a:rPr>
              <a:t>The lower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shows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contents  </a:t>
            </a:r>
            <a:r>
              <a:rPr sz="1069" spc="5" dirty="0">
                <a:latin typeface="Times New Roman"/>
                <a:cs typeface="Times New Roman"/>
              </a:rPr>
              <a:t>of  the  called  </a:t>
            </a:r>
            <a:r>
              <a:rPr sz="1069" spc="10" dirty="0">
                <a:latin typeface="Times New Roman"/>
                <a:cs typeface="Times New Roman"/>
              </a:rPr>
              <a:t>function  </a:t>
            </a:r>
            <a:r>
              <a:rPr sz="1069" spc="5" dirty="0">
                <a:latin typeface="Times New Roman"/>
                <a:cs typeface="Times New Roman"/>
              </a:rPr>
              <a:t>i.e.  </a:t>
            </a:r>
            <a:r>
              <a:rPr sz="1069" i="1" spc="10" dirty="0">
                <a:latin typeface="Times New Roman"/>
                <a:cs typeface="Times New Roman"/>
              </a:rPr>
              <a:t>intMinus1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5" dirty="0">
                <a:latin typeface="Times New Roman"/>
                <a:cs typeface="Times New Roman"/>
              </a:rPr>
              <a:t>Recall  that 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declared 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two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7582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3076" cy="5434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variables in the caller function.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retVal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spc="5" dirty="0">
                <a:latin typeface="Times New Roman"/>
                <a:cs typeface="Times New Roman"/>
              </a:rPr>
              <a:t>assigned </a:t>
            </a:r>
            <a:r>
              <a:rPr sz="1069" spc="10" dirty="0">
                <a:latin typeface="Times New Roman"/>
                <a:cs typeface="Times New Roman"/>
              </a:rPr>
              <a:t>a value 31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myInt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value (31) is in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 of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declared </a:t>
            </a:r>
            <a:r>
              <a:rPr sz="1069" spc="5" dirty="0">
                <a:latin typeface="Times New Roman"/>
                <a:cs typeface="Times New Roman"/>
              </a:rPr>
              <a:t>the variable </a:t>
            </a:r>
            <a:r>
              <a:rPr sz="1069" i="1" spc="10" dirty="0">
                <a:latin typeface="Times New Roman"/>
                <a:cs typeface="Times New Roman"/>
              </a:rPr>
              <a:t>retVal,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was no value </a:t>
            </a:r>
            <a:r>
              <a:rPr sz="1069" spc="5" dirty="0">
                <a:latin typeface="Times New Roman"/>
                <a:cs typeface="Times New Roman"/>
              </a:rPr>
              <a:t>assigned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 contains nothing </a:t>
            </a:r>
            <a:r>
              <a:rPr sz="1069" spc="10" dirty="0">
                <a:latin typeface="Times New Roman"/>
                <a:cs typeface="Times New Roman"/>
              </a:rPr>
              <a:t>yet. </a:t>
            </a:r>
            <a:r>
              <a:rPr sz="1069" spc="5" dirty="0">
                <a:latin typeface="Times New Roman"/>
                <a:cs typeface="Times New Roman"/>
              </a:rPr>
              <a:t>After it, there is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stuff of the caller  function.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hand  </a:t>
            </a:r>
            <a:r>
              <a:rPr sz="1069" spc="5" dirty="0">
                <a:latin typeface="Times New Roman"/>
                <a:cs typeface="Times New Roman"/>
              </a:rPr>
              <a:t>side.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1072 </a:t>
            </a:r>
            <a:r>
              <a:rPr sz="1069" spc="5" dirty="0">
                <a:latin typeface="Times New Roman"/>
                <a:cs typeface="Times New Roman"/>
              </a:rPr>
              <a:t>while that of </a:t>
            </a:r>
            <a:r>
              <a:rPr sz="1069" i="1" spc="5" dirty="0">
                <a:latin typeface="Times New Roman"/>
                <a:cs typeface="Times New Roman"/>
              </a:rPr>
              <a:t>retVal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1068. Similarly,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addresses 1060, </a:t>
            </a:r>
            <a:r>
              <a:rPr sz="1069" spc="15" dirty="0">
                <a:latin typeface="Times New Roman"/>
                <a:cs typeface="Times New Roman"/>
              </a:rPr>
              <a:t>1056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1052 </a:t>
            </a:r>
            <a:r>
              <a:rPr sz="1069" spc="10" dirty="0">
                <a:latin typeface="Times New Roman"/>
                <a:cs typeface="Times New Roman"/>
              </a:rPr>
              <a:t>further down.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note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addresses are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difference of four. This is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integer variable,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0" dirty="0">
                <a:latin typeface="Times New Roman"/>
                <a:cs typeface="Times New Roman"/>
              </a:rPr>
              <a:t>requires four bytes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memory for </a:t>
            </a:r>
            <a:r>
              <a:rPr sz="1069" spc="5" dirty="0">
                <a:latin typeface="Times New Roman"/>
                <a:cs typeface="Times New Roman"/>
              </a:rPr>
              <a:t>storing. Similarly  </a:t>
            </a:r>
            <a:r>
              <a:rPr sz="1069" spc="10" dirty="0">
                <a:latin typeface="Times New Roman"/>
                <a:cs typeface="Times New Roman"/>
              </a:rPr>
              <a:t>the pointer variables are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of four bytes.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addresses are in </a:t>
            </a:r>
            <a:r>
              <a:rPr sz="1069" spc="10" dirty="0">
                <a:latin typeface="Times New Roman"/>
                <a:cs typeface="Times New Roman"/>
              </a:rPr>
              <a:t>32 </a:t>
            </a:r>
            <a:r>
              <a:rPr sz="1069" spc="5" dirty="0">
                <a:latin typeface="Times New Roman"/>
                <a:cs typeface="Times New Roman"/>
              </a:rPr>
              <a:t>bits that  is four </a:t>
            </a:r>
            <a:r>
              <a:rPr sz="1069" spc="10" dirty="0">
                <a:latin typeface="Times New Roman"/>
                <a:cs typeface="Times New Roman"/>
              </a:rPr>
              <a:t>bytes </a:t>
            </a:r>
            <a:r>
              <a:rPr sz="1069" spc="5" dirty="0">
                <a:latin typeface="Times New Roman"/>
                <a:cs typeface="Times New Roman"/>
              </a:rPr>
              <a:t>(eight bits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byte). Generally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addressing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from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lowest </a:t>
            </a:r>
            <a:r>
              <a:rPr sz="1069" spc="10" dirty="0">
                <a:latin typeface="Times New Roman"/>
                <a:cs typeface="Times New Roman"/>
              </a:rPr>
              <a:t>byte </a:t>
            </a:r>
            <a:r>
              <a:rPr sz="1069" spc="5" dirty="0">
                <a:latin typeface="Times New Roman"/>
                <a:cs typeface="Times New Roman"/>
              </a:rPr>
              <a:t>is addressed 0,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1, 2, </a:t>
            </a:r>
            <a:r>
              <a:rPr sz="1069" spc="10" dirty="0">
                <a:latin typeface="Times New Roman"/>
                <a:cs typeface="Times New Roman"/>
              </a:rPr>
              <a:t>3 and so 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upward  direction.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larger variables, for example, objects created by our defined  </a:t>
            </a:r>
            <a:r>
              <a:rPr sz="1069" spc="5" dirty="0">
                <a:latin typeface="Times New Roman"/>
                <a:cs typeface="Times New Roman"/>
              </a:rPr>
              <a:t>classes, these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require </a:t>
            </a:r>
            <a:r>
              <a:rPr sz="1069" spc="10" dirty="0">
                <a:latin typeface="Times New Roman"/>
                <a:cs typeface="Times New Roman"/>
              </a:rPr>
              <a:t>more memory. </a:t>
            </a:r>
            <a:r>
              <a:rPr sz="1069" spc="5" dirty="0">
                <a:latin typeface="Times New Roman"/>
                <a:cs typeface="Times New Roman"/>
              </a:rPr>
              <a:t>In that case,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chunks 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of four bytes. </a:t>
            </a:r>
            <a:r>
              <a:rPr sz="1069" spc="10" dirty="0">
                <a:latin typeface="Times New Roman"/>
                <a:cs typeface="Times New Roman"/>
              </a:rPr>
              <a:t>Rather,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equal </a:t>
            </a:r>
            <a:r>
              <a:rPr sz="1069" spc="5" dirty="0">
                <a:latin typeface="Times New Roman"/>
                <a:cs typeface="Times New Roman"/>
              </a:rPr>
              <a:t>to the 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object. In </a:t>
            </a:r>
            <a:r>
              <a:rPr sz="1069" spc="10" dirty="0">
                <a:latin typeface="Times New Roman"/>
                <a:cs typeface="Times New Roman"/>
              </a:rPr>
              <a:t>C++,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operator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sizeof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the size of </a:t>
            </a:r>
            <a:r>
              <a:rPr sz="1069" spc="10" dirty="0">
                <a:latin typeface="Times New Roman"/>
                <a:cs typeface="Times New Roman"/>
              </a:rPr>
              <a:t>a type </a:t>
            </a:r>
            <a:r>
              <a:rPr sz="1069" spc="5" dirty="0">
                <a:latin typeface="Times New Roman"/>
                <a:cs typeface="Times New Roman"/>
              </a:rPr>
              <a:t>or variable, acquired in the </a:t>
            </a:r>
            <a:r>
              <a:rPr sz="1069" spc="10" dirty="0">
                <a:latin typeface="Times New Roman"/>
                <a:cs typeface="Times New Roman"/>
              </a:rPr>
              <a:t>memory, 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found. There are some machines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do not use byte </a:t>
            </a:r>
            <a:r>
              <a:rPr sz="1069" spc="5" dirty="0">
                <a:latin typeface="Times New Roman"/>
                <a:cs typeface="Times New Roman"/>
              </a:rPr>
              <a:t>addressing.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machines </a:t>
            </a:r>
            <a:r>
              <a:rPr sz="1069" spc="10" dirty="0">
                <a:latin typeface="Times New Roman"/>
                <a:cs typeface="Times New Roman"/>
              </a:rPr>
              <a:t>use word </a:t>
            </a:r>
            <a:r>
              <a:rPr sz="1069" spc="5" dirty="0">
                <a:latin typeface="Times New Roman"/>
                <a:cs typeface="Times New Roman"/>
              </a:rPr>
              <a:t>addressing. </a:t>
            </a:r>
            <a:r>
              <a:rPr sz="1069" spc="10" dirty="0">
                <a:latin typeface="Times New Roman"/>
                <a:cs typeface="Times New Roman"/>
              </a:rPr>
              <a:t>Every word </a:t>
            </a:r>
            <a:r>
              <a:rPr sz="1069" spc="5" dirty="0">
                <a:latin typeface="Times New Roman"/>
                <a:cs typeface="Times New Roman"/>
              </a:rPr>
              <a:t>is of </a:t>
            </a:r>
            <a:r>
              <a:rPr sz="1069" spc="10" dirty="0">
                <a:latin typeface="Times New Roman"/>
                <a:cs typeface="Times New Roman"/>
              </a:rPr>
              <a:t>48 </a:t>
            </a:r>
            <a:r>
              <a:rPr sz="1069" spc="5" dirty="0">
                <a:latin typeface="Times New Roman"/>
                <a:cs typeface="Times New Roman"/>
              </a:rPr>
              <a:t>bits. 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things </a:t>
            </a:r>
            <a:r>
              <a:rPr sz="1069" spc="10" dirty="0">
                <a:latin typeface="Times New Roman"/>
                <a:cs typeface="Times New Roman"/>
              </a:rPr>
              <a:t>(memory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addressing etc) relate to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architecture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the stack,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the entries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parameter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called </a:t>
            </a:r>
            <a:r>
              <a:rPr sz="1069" spc="5" dirty="0">
                <a:latin typeface="Times New Roman"/>
                <a:cs typeface="Times New Roman"/>
              </a:rPr>
              <a:t>function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It has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31. This is </a:t>
            </a:r>
            <a:r>
              <a:rPr sz="1069" spc="10" dirty="0">
                <a:latin typeface="Times New Roman"/>
                <a:cs typeface="Times New Roman"/>
              </a:rPr>
              <a:t>the same value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that of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function.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studied earlier, in call by value </a:t>
            </a:r>
            <a:r>
              <a:rPr sz="1069" spc="10" dirty="0">
                <a:latin typeface="Times New Roman"/>
                <a:cs typeface="Times New Roman"/>
              </a:rPr>
              <a:t>phenomenon,  when </a:t>
            </a:r>
            <a:r>
              <a:rPr sz="1069" spc="5" dirty="0">
                <a:latin typeface="Times New Roman"/>
                <a:cs typeface="Times New Roman"/>
              </a:rPr>
              <a:t>arguments (whatever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they have) </a:t>
            </a:r>
            <a:r>
              <a:rPr sz="1069" spc="10" dirty="0">
                <a:latin typeface="Times New Roman"/>
                <a:cs typeface="Times New Roman"/>
              </a:rPr>
              <a:t>are sent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these  </a:t>
            </a:r>
            <a:r>
              <a:rPr sz="1069" spc="10" dirty="0">
                <a:latin typeface="Times New Roman"/>
                <a:cs typeface="Times New Roman"/>
              </a:rPr>
              <a:t>arguments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before sending. That copy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sent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 function </a:t>
            </a:r>
            <a:r>
              <a:rPr sz="1069" spc="10" dirty="0">
                <a:latin typeface="Times New Roman"/>
                <a:cs typeface="Times New Roman"/>
              </a:rPr>
              <a:t>uses this </a:t>
            </a:r>
            <a:r>
              <a:rPr sz="1069" spc="5" dirty="0">
                <a:latin typeface="Times New Roman"/>
                <a:cs typeface="Times New Roman"/>
              </a:rPr>
              <a:t>copy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argument. </a:t>
            </a:r>
            <a:r>
              <a:rPr sz="1069" spc="10" dirty="0">
                <a:latin typeface="Times New Roman"/>
                <a:cs typeface="Times New Roman"/>
              </a:rPr>
              <a:t>Thus a 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 function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31.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oldVal)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its functionality. It makes alternations to this </a:t>
            </a:r>
            <a:r>
              <a:rPr sz="1069" spc="10" dirty="0">
                <a:latin typeface="Times New Roman"/>
                <a:cs typeface="Times New Roman"/>
              </a:rPr>
              <a:t>copy.  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change. This phenomenon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 </a:t>
            </a:r>
            <a:r>
              <a:rPr sz="1069" spc="5" dirty="0">
                <a:latin typeface="Times New Roman"/>
                <a:cs typeface="Times New Roman"/>
              </a:rPr>
              <a:t>following figure. </a:t>
            </a:r>
            <a:r>
              <a:rPr sz="1069" spc="10" dirty="0">
                <a:latin typeface="Times New Roman"/>
                <a:cs typeface="Times New Roman"/>
              </a:rPr>
              <a:t>Here the function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spc="5" dirty="0">
                <a:latin typeface="Times New Roman"/>
                <a:cs typeface="Times New Roman"/>
              </a:rPr>
              <a:t>decreases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30.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myInt</a:t>
            </a:r>
            <a:r>
              <a:rPr sz="1069" spc="5" dirty="0">
                <a:latin typeface="Times New Roman"/>
                <a:cs typeface="Times New Roman"/>
              </a:rPr>
              <a:t>) remains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unchanged.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1801" y="6324600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537479" y="6324600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561801" y="8067040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537479" y="8067040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015191" y="8132232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09">
                <a:moveTo>
                  <a:pt x="31242" y="147827"/>
                </a:moveTo>
                <a:lnTo>
                  <a:pt x="0" y="147827"/>
                </a:lnTo>
                <a:lnTo>
                  <a:pt x="35814" y="219455"/>
                </a:lnTo>
                <a:lnTo>
                  <a:pt x="63246" y="164591"/>
                </a:lnTo>
                <a:lnTo>
                  <a:pt x="35814" y="164591"/>
                </a:lnTo>
                <a:lnTo>
                  <a:pt x="32004" y="163067"/>
                </a:lnTo>
                <a:lnTo>
                  <a:pt x="31242" y="160019"/>
                </a:lnTo>
                <a:lnTo>
                  <a:pt x="31242" y="147827"/>
                </a:lnTo>
                <a:close/>
              </a:path>
              <a:path w="71755" h="219709">
                <a:moveTo>
                  <a:pt x="35814" y="0"/>
                </a:moveTo>
                <a:lnTo>
                  <a:pt x="32004" y="1523"/>
                </a:lnTo>
                <a:lnTo>
                  <a:pt x="31242" y="4571"/>
                </a:lnTo>
                <a:lnTo>
                  <a:pt x="31242" y="160019"/>
                </a:lnTo>
                <a:lnTo>
                  <a:pt x="32004" y="163067"/>
                </a:lnTo>
                <a:lnTo>
                  <a:pt x="35814" y="164591"/>
                </a:lnTo>
                <a:lnTo>
                  <a:pt x="38862" y="163067"/>
                </a:lnTo>
                <a:lnTo>
                  <a:pt x="39624" y="160019"/>
                </a:lnTo>
                <a:lnTo>
                  <a:pt x="39624" y="4571"/>
                </a:lnTo>
                <a:lnTo>
                  <a:pt x="38862" y="1523"/>
                </a:lnTo>
                <a:lnTo>
                  <a:pt x="35814" y="0"/>
                </a:lnTo>
                <a:close/>
              </a:path>
              <a:path w="71755" h="219709">
                <a:moveTo>
                  <a:pt x="71628" y="147827"/>
                </a:moveTo>
                <a:lnTo>
                  <a:pt x="39624" y="147827"/>
                </a:lnTo>
                <a:lnTo>
                  <a:pt x="39624" y="160019"/>
                </a:lnTo>
                <a:lnTo>
                  <a:pt x="38862" y="163067"/>
                </a:lnTo>
                <a:lnTo>
                  <a:pt x="35814" y="164591"/>
                </a:lnTo>
                <a:lnTo>
                  <a:pt x="63246" y="164591"/>
                </a:lnTo>
                <a:lnTo>
                  <a:pt x="71628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278802" y="8101860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8"/>
                </a:lnTo>
                <a:lnTo>
                  <a:pt x="210312" y="40386"/>
                </a:lnTo>
                <a:lnTo>
                  <a:pt x="160019" y="40386"/>
                </a:lnTo>
                <a:lnTo>
                  <a:pt x="163068" y="38862"/>
                </a:lnTo>
                <a:lnTo>
                  <a:pt x="163830" y="35814"/>
                </a:lnTo>
                <a:lnTo>
                  <a:pt x="163068" y="32766"/>
                </a:lnTo>
                <a:lnTo>
                  <a:pt x="160019" y="31242"/>
                </a:lnTo>
                <a:lnTo>
                  <a:pt x="210311" y="31242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147827" y="40386"/>
                </a:lnTo>
                <a:lnTo>
                  <a:pt x="147827" y="31242"/>
                </a:lnTo>
                <a:close/>
              </a:path>
              <a:path w="219710" h="71754">
                <a:moveTo>
                  <a:pt x="210311" y="31242"/>
                </a:moveTo>
                <a:lnTo>
                  <a:pt x="160019" y="31242"/>
                </a:lnTo>
                <a:lnTo>
                  <a:pt x="163068" y="32766"/>
                </a:lnTo>
                <a:lnTo>
                  <a:pt x="163830" y="35814"/>
                </a:lnTo>
                <a:lnTo>
                  <a:pt x="163068" y="38862"/>
                </a:lnTo>
                <a:lnTo>
                  <a:pt x="160019" y="40386"/>
                </a:lnTo>
                <a:lnTo>
                  <a:pt x="210312" y="40386"/>
                </a:lnTo>
                <a:lnTo>
                  <a:pt x="219456" y="35814"/>
                </a:lnTo>
                <a:lnTo>
                  <a:pt x="21031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006424" y="8032714"/>
            <a:ext cx="1487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5338" y="649721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5338" y="6711314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5338" y="7459544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5338" y="7673645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5338" y="788699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1801" y="6463877"/>
            <a:ext cx="976048" cy="1603287"/>
          </a:xfrm>
          <a:custGeom>
            <a:avLst/>
            <a:gdLst/>
            <a:ahLst/>
            <a:cxnLst/>
            <a:rect l="l" t="t" r="r" b="b"/>
            <a:pathLst>
              <a:path w="1003935" h="1649095">
                <a:moveTo>
                  <a:pt x="1003553" y="0"/>
                </a:moveTo>
                <a:lnTo>
                  <a:pt x="0" y="0"/>
                </a:lnTo>
                <a:lnTo>
                  <a:pt x="0" y="1648968"/>
                </a:lnTo>
                <a:lnTo>
                  <a:pt x="1003553" y="1648968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94670" y="6991832"/>
            <a:ext cx="709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566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2090" y="7465939"/>
            <a:ext cx="4438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1388" algn="l"/>
              </a:tabLst>
            </a:pP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64966" y="7439555"/>
            <a:ext cx="209285" cy="846402"/>
          </a:xfrm>
          <a:custGeom>
            <a:avLst/>
            <a:gdLst/>
            <a:ahLst/>
            <a:cxnLst/>
            <a:rect l="l" t="t" r="r" b="b"/>
            <a:pathLst>
              <a:path w="215264" h="870584">
                <a:moveTo>
                  <a:pt x="0" y="0"/>
                </a:moveTo>
                <a:lnTo>
                  <a:pt x="41862" y="5738"/>
                </a:lnTo>
                <a:lnTo>
                  <a:pt x="76009" y="21336"/>
                </a:lnTo>
                <a:lnTo>
                  <a:pt x="99012" y="44362"/>
                </a:lnTo>
                <a:lnTo>
                  <a:pt x="107441" y="72389"/>
                </a:lnTo>
                <a:lnTo>
                  <a:pt x="107441" y="362712"/>
                </a:lnTo>
                <a:lnTo>
                  <a:pt x="115871" y="391060"/>
                </a:lnTo>
                <a:lnTo>
                  <a:pt x="138874" y="414051"/>
                </a:lnTo>
                <a:lnTo>
                  <a:pt x="173021" y="429470"/>
                </a:lnTo>
                <a:lnTo>
                  <a:pt x="214884" y="435101"/>
                </a:lnTo>
                <a:lnTo>
                  <a:pt x="173021" y="440852"/>
                </a:lnTo>
                <a:lnTo>
                  <a:pt x="138874" y="456533"/>
                </a:lnTo>
                <a:lnTo>
                  <a:pt x="115871" y="479786"/>
                </a:lnTo>
                <a:lnTo>
                  <a:pt x="107441" y="508254"/>
                </a:lnTo>
                <a:lnTo>
                  <a:pt x="107441" y="797813"/>
                </a:lnTo>
                <a:lnTo>
                  <a:pt x="99012" y="826162"/>
                </a:lnTo>
                <a:lnTo>
                  <a:pt x="76009" y="849153"/>
                </a:lnTo>
                <a:lnTo>
                  <a:pt x="41862" y="864572"/>
                </a:lnTo>
                <a:lnTo>
                  <a:pt x="0" y="87020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64966" y="6394238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4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8"/>
                </a:lnTo>
                <a:lnTo>
                  <a:pt x="115871" y="450723"/>
                </a:lnTo>
                <a:lnTo>
                  <a:pt x="138874" y="477393"/>
                </a:lnTo>
                <a:lnTo>
                  <a:pt x="173021" y="495490"/>
                </a:lnTo>
                <a:lnTo>
                  <a:pt x="214884" y="502158"/>
                </a:lnTo>
                <a:lnTo>
                  <a:pt x="173021" y="508706"/>
                </a:lnTo>
                <a:lnTo>
                  <a:pt x="138874" y="526542"/>
                </a:lnTo>
                <a:lnTo>
                  <a:pt x="115871" y="552950"/>
                </a:lnTo>
                <a:lnTo>
                  <a:pt x="107441" y="585216"/>
                </a:lnTo>
                <a:lnTo>
                  <a:pt x="107441" y="919734"/>
                </a:lnTo>
                <a:lnTo>
                  <a:pt x="99012" y="952440"/>
                </a:lnTo>
                <a:lnTo>
                  <a:pt x="76009" y="979074"/>
                </a:lnTo>
                <a:lnTo>
                  <a:pt x="41862" y="996993"/>
                </a:lnTo>
                <a:lnTo>
                  <a:pt x="0" y="10035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968026" y="6503635"/>
            <a:ext cx="1069269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  <a:tabLst>
                <a:tab pos="722913" algn="l"/>
              </a:tabLst>
            </a:pP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604" spc="7" baseline="2525" dirty="0">
                <a:latin typeface="Times New Roman"/>
                <a:cs typeface="Times New Roman"/>
              </a:rPr>
              <a:t>m</a:t>
            </a:r>
            <a:r>
              <a:rPr sz="1604" spc="29" baseline="2525" dirty="0">
                <a:latin typeface="Times New Roman"/>
                <a:cs typeface="Times New Roman"/>
              </a:rPr>
              <a:t>y</a:t>
            </a:r>
            <a:r>
              <a:rPr sz="1604" spc="7" baseline="2525" dirty="0">
                <a:latin typeface="Times New Roman"/>
                <a:cs typeface="Times New Roman"/>
              </a:rPr>
              <a:t>Int</a:t>
            </a:r>
            <a:endParaRPr sz="1604" baseline="2525">
              <a:latin typeface="Times New Roman"/>
              <a:cs typeface="Times New Roman"/>
            </a:endParaRPr>
          </a:p>
          <a:p>
            <a:pPr marL="5062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9226" y="6822180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9226" y="7627453"/>
            <a:ext cx="4031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oldVal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5627" y="6778483"/>
            <a:ext cx="137115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15626" y="7760830"/>
            <a:ext cx="8877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  “intMinus1”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255" y="8378683"/>
            <a:ext cx="4852458" cy="954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582"/>
            <a:r>
              <a:rPr sz="924" spc="-5" dirty="0">
                <a:latin typeface="Times New Roman"/>
                <a:cs typeface="Times New Roman"/>
              </a:rPr>
              <a:t>stack </a:t>
            </a:r>
            <a:r>
              <a:rPr sz="924" spc="-10" dirty="0">
                <a:latin typeface="Times New Roman"/>
                <a:cs typeface="Times New Roman"/>
              </a:rPr>
              <a:t>grows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56857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17.4: </a:t>
            </a:r>
            <a:r>
              <a:rPr sz="1069" spc="5" dirty="0">
                <a:latin typeface="Times New Roman"/>
                <a:cs typeface="Times New Roman"/>
              </a:rPr>
              <a:t>call stack layout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subtraction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return call of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spc="5" dirty="0">
                <a:latin typeface="Times New Roman"/>
                <a:cs typeface="Times New Roman"/>
              </a:rPr>
              <a:t>is executed,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comes back to </a:t>
            </a:r>
            <a:r>
              <a:rPr sz="1069" spc="5" dirty="0">
                <a:latin typeface="Times New Roman"/>
                <a:cs typeface="Times New Roman"/>
              </a:rPr>
              <a:t>the calling  </a:t>
            </a:r>
            <a:r>
              <a:rPr sz="1069" spc="10" dirty="0">
                <a:latin typeface="Times New Roman"/>
                <a:cs typeface="Times New Roman"/>
              </a:rPr>
              <a:t>function.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stuff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intMinus1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popped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01078" y="7509193"/>
            <a:ext cx="209285" cy="69762"/>
          </a:xfrm>
          <a:custGeom>
            <a:avLst/>
            <a:gdLst/>
            <a:ahLst/>
            <a:cxnLst/>
            <a:rect l="l" t="t" r="r" b="b"/>
            <a:pathLst>
              <a:path w="215264" h="71754">
                <a:moveTo>
                  <a:pt x="214884" y="0"/>
                </a:moveTo>
                <a:lnTo>
                  <a:pt x="0" y="7162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4144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2458" cy="139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sp </a:t>
            </a:r>
            <a:r>
              <a:rPr sz="1069" spc="10" dirty="0">
                <a:latin typeface="Times New Roman"/>
                <a:cs typeface="Times New Roman"/>
              </a:rPr>
              <a:t>moves up accordingly. In other words, the activation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of the function 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spc="10" dirty="0">
                <a:latin typeface="Times New Roman"/>
                <a:cs typeface="Times New Roman"/>
              </a:rPr>
              <a:t>has been removed from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10" dirty="0">
                <a:latin typeface="Times New Roman"/>
                <a:cs typeface="Times New Roman"/>
              </a:rPr>
              <a:t>(value of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30 </a:t>
            </a:r>
            <a:r>
              <a:rPr sz="1069" spc="15" dirty="0">
                <a:latin typeface="Times New Roman"/>
                <a:cs typeface="Times New Roman"/>
              </a:rPr>
              <a:t>now) </a:t>
            </a:r>
            <a:r>
              <a:rPr sz="1069" spc="5" dirty="0">
                <a:latin typeface="Times New Roman"/>
                <a:cs typeface="Times New Roman"/>
              </a:rPr>
              <a:t>is  returned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function.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stack </a:t>
            </a:r>
            <a:r>
              <a:rPr sz="1069" spc="10" dirty="0">
                <a:latin typeface="Times New Roman"/>
                <a:cs typeface="Times New Roman"/>
              </a:rPr>
              <a:t>layout,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 of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10" dirty="0">
                <a:latin typeface="Times New Roman"/>
                <a:cs typeface="Times New Roman"/>
              </a:rPr>
              <a:t>has the  value </a:t>
            </a:r>
            <a:r>
              <a:rPr sz="1069" spc="5" dirty="0">
                <a:latin typeface="Times New Roman"/>
                <a:cs typeface="Times New Roman"/>
              </a:rPr>
              <a:t>30.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17.5 shows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layout </a:t>
            </a:r>
            <a:r>
              <a:rPr sz="1069" spc="5" dirty="0">
                <a:latin typeface="Times New Roman"/>
                <a:cs typeface="Times New Roman"/>
              </a:rPr>
              <a:t>after return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called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intMinus1.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5784532"/>
            <a:ext cx="4951853" cy="96802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caller()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477827" marR="1945878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intMinus1(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); //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literal is </a:t>
            </a:r>
            <a:r>
              <a:rPr sz="1069" spc="10" dirty="0">
                <a:latin typeface="Times New Roman"/>
                <a:cs typeface="Times New Roman"/>
              </a:rPr>
              <a:t>passed  </a:t>
            </a: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6911629"/>
            <a:ext cx="4852458" cy="2455228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Here we did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put the value </a:t>
            </a:r>
            <a:r>
              <a:rPr sz="1069" spc="15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in an integer variable. Rather,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directly passed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argument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(31)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passing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caller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written as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2103301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intMinus1( 30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this statement, first the </a:t>
            </a:r>
            <a:r>
              <a:rPr sz="1069" spc="10" dirty="0">
                <a:latin typeface="Times New Roman"/>
                <a:cs typeface="Times New Roman"/>
              </a:rPr>
              <a:t>expression 30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evaluated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copy of </a:t>
            </a:r>
            <a:r>
              <a:rPr sz="1069" spc="5" dirty="0">
                <a:latin typeface="Times New Roman"/>
                <a:cs typeface="Times New Roman"/>
              </a:rPr>
              <a:t>the  result </a:t>
            </a:r>
            <a:r>
              <a:rPr sz="1069" spc="10" dirty="0">
                <a:latin typeface="Times New Roman"/>
                <a:cs typeface="Times New Roman"/>
              </a:rPr>
              <a:t>goes to </a:t>
            </a:r>
            <a:r>
              <a:rPr sz="1069" spc="5" dirty="0">
                <a:latin typeface="Times New Roman"/>
                <a:cs typeface="Times New Roman"/>
              </a:rPr>
              <a:t>the call stack as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of called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(i.e. caller),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witnessed that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the  passed variable </a:t>
            </a:r>
            <a:r>
              <a:rPr sz="1069" spc="10" dirty="0">
                <a:latin typeface="Times New Roman"/>
                <a:cs typeface="Times New Roman"/>
              </a:rPr>
              <a:t>(myInt) remained same when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passed 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there 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situations </a:t>
            </a:r>
            <a:r>
              <a:rPr sz="1069" spc="10" dirty="0">
                <a:latin typeface="Times New Roman"/>
                <a:cs typeface="Times New Roman"/>
              </a:rPr>
              <a:t>where we want </a:t>
            </a:r>
            <a:r>
              <a:rPr sz="1069" spc="5" dirty="0">
                <a:latin typeface="Times New Roman"/>
                <a:cs typeface="Times New Roman"/>
              </a:rPr>
              <a:t>to actually </a:t>
            </a:r>
            <a:r>
              <a:rPr sz="1069" spc="10" dirty="0">
                <a:latin typeface="Times New Roman"/>
                <a:cs typeface="Times New Roman"/>
              </a:rPr>
              <a:t>change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caller function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function. In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situation,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(i.e.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variable)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argument. </a:t>
            </a:r>
            <a:r>
              <a:rPr sz="1069" spc="15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caller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intMinus2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1801" y="2710815"/>
            <a:ext cx="976048" cy="976048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1003553" y="0"/>
                </a:moveTo>
                <a:lnTo>
                  <a:pt x="0" y="0"/>
                </a:lnTo>
                <a:lnTo>
                  <a:pt x="0" y="1003553"/>
                </a:lnTo>
                <a:lnTo>
                  <a:pt x="1003553" y="1003553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968025" y="275057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8025" y="291059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1801" y="2919730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561801" y="3128645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164966" y="2641177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5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8"/>
                </a:lnTo>
                <a:lnTo>
                  <a:pt x="115871" y="450603"/>
                </a:lnTo>
                <a:lnTo>
                  <a:pt x="138874" y="477012"/>
                </a:lnTo>
                <a:lnTo>
                  <a:pt x="173021" y="494847"/>
                </a:lnTo>
                <a:lnTo>
                  <a:pt x="214884" y="501396"/>
                </a:lnTo>
                <a:lnTo>
                  <a:pt x="173021" y="508063"/>
                </a:lnTo>
                <a:lnTo>
                  <a:pt x="138874" y="526160"/>
                </a:lnTo>
                <a:lnTo>
                  <a:pt x="115871" y="552830"/>
                </a:lnTo>
                <a:lnTo>
                  <a:pt x="107441" y="585216"/>
                </a:lnTo>
                <a:lnTo>
                  <a:pt x="107441" y="919733"/>
                </a:lnTo>
                <a:lnTo>
                  <a:pt x="99012" y="952440"/>
                </a:lnTo>
                <a:lnTo>
                  <a:pt x="76009" y="979074"/>
                </a:lnTo>
                <a:lnTo>
                  <a:pt x="41862" y="996993"/>
                </a:lnTo>
                <a:lnTo>
                  <a:pt x="0" y="10035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61801" y="257153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537479" y="257153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61801" y="3686493"/>
            <a:ext cx="0" cy="626004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6438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37479" y="3686493"/>
            <a:ext cx="0" cy="626004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64389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015191" y="4238412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10">
                <a:moveTo>
                  <a:pt x="31242" y="147827"/>
                </a:moveTo>
                <a:lnTo>
                  <a:pt x="0" y="147827"/>
                </a:lnTo>
                <a:lnTo>
                  <a:pt x="35814" y="219455"/>
                </a:lnTo>
                <a:lnTo>
                  <a:pt x="63246" y="164591"/>
                </a:lnTo>
                <a:lnTo>
                  <a:pt x="35814" y="164591"/>
                </a:lnTo>
                <a:lnTo>
                  <a:pt x="32004" y="163067"/>
                </a:lnTo>
                <a:lnTo>
                  <a:pt x="31242" y="160019"/>
                </a:lnTo>
                <a:lnTo>
                  <a:pt x="31242" y="147827"/>
                </a:lnTo>
                <a:close/>
              </a:path>
              <a:path w="71755" h="219710">
                <a:moveTo>
                  <a:pt x="35814" y="0"/>
                </a:moveTo>
                <a:lnTo>
                  <a:pt x="32004" y="1524"/>
                </a:lnTo>
                <a:lnTo>
                  <a:pt x="31242" y="4572"/>
                </a:lnTo>
                <a:lnTo>
                  <a:pt x="31242" y="160019"/>
                </a:lnTo>
                <a:lnTo>
                  <a:pt x="32004" y="163067"/>
                </a:lnTo>
                <a:lnTo>
                  <a:pt x="35814" y="164591"/>
                </a:lnTo>
                <a:lnTo>
                  <a:pt x="38862" y="163067"/>
                </a:lnTo>
                <a:lnTo>
                  <a:pt x="39624" y="160019"/>
                </a:lnTo>
                <a:lnTo>
                  <a:pt x="39624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5" h="219710">
                <a:moveTo>
                  <a:pt x="71628" y="147827"/>
                </a:moveTo>
                <a:lnTo>
                  <a:pt x="39624" y="147827"/>
                </a:lnTo>
                <a:lnTo>
                  <a:pt x="39624" y="160019"/>
                </a:lnTo>
                <a:lnTo>
                  <a:pt x="38862" y="163067"/>
                </a:lnTo>
                <a:lnTo>
                  <a:pt x="35814" y="164591"/>
                </a:lnTo>
                <a:lnTo>
                  <a:pt x="63246" y="164591"/>
                </a:lnTo>
                <a:lnTo>
                  <a:pt x="71628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78802" y="3721311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7"/>
                </a:lnTo>
                <a:lnTo>
                  <a:pt x="210311" y="40385"/>
                </a:lnTo>
                <a:lnTo>
                  <a:pt x="160019" y="40385"/>
                </a:lnTo>
                <a:lnTo>
                  <a:pt x="163068" y="38861"/>
                </a:lnTo>
                <a:lnTo>
                  <a:pt x="163830" y="35813"/>
                </a:lnTo>
                <a:lnTo>
                  <a:pt x="163068" y="32766"/>
                </a:lnTo>
                <a:lnTo>
                  <a:pt x="160019" y="31242"/>
                </a:lnTo>
                <a:lnTo>
                  <a:pt x="210312" y="31242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147827" y="40385"/>
                </a:lnTo>
                <a:lnTo>
                  <a:pt x="147827" y="31242"/>
                </a:lnTo>
                <a:close/>
              </a:path>
              <a:path w="219710" h="71754">
                <a:moveTo>
                  <a:pt x="210312" y="31242"/>
                </a:moveTo>
                <a:lnTo>
                  <a:pt x="160019" y="31242"/>
                </a:lnTo>
                <a:lnTo>
                  <a:pt x="163068" y="32766"/>
                </a:lnTo>
                <a:lnTo>
                  <a:pt x="163830" y="35813"/>
                </a:lnTo>
                <a:lnTo>
                  <a:pt x="163068" y="38861"/>
                </a:lnTo>
                <a:lnTo>
                  <a:pt x="160019" y="40385"/>
                </a:lnTo>
                <a:lnTo>
                  <a:pt x="210311" y="40385"/>
                </a:lnTo>
                <a:lnTo>
                  <a:pt x="219456" y="35813"/>
                </a:lnTo>
                <a:lnTo>
                  <a:pt x="2103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06424" y="3238769"/>
            <a:ext cx="1398323" cy="588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907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29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5338" y="2744152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5338" y="2960475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9226" y="2745387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9225" y="3069119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5627" y="3025422"/>
            <a:ext cx="137115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56" y="4485605"/>
            <a:ext cx="4851841" cy="114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3822"/>
            <a:r>
              <a:rPr sz="924" spc="-5" dirty="0">
                <a:latin typeface="Times New Roman"/>
                <a:cs typeface="Times New Roman"/>
              </a:rPr>
              <a:t>stack </a:t>
            </a:r>
            <a:r>
              <a:rPr sz="924" spc="-10" dirty="0">
                <a:latin typeface="Times New Roman"/>
                <a:cs typeface="Times New Roman"/>
              </a:rPr>
              <a:t>grows</a:t>
            </a:r>
            <a:r>
              <a:rPr sz="924" spc="-58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56857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17.5 </a:t>
            </a:r>
            <a:r>
              <a:rPr sz="1069" spc="5" dirty="0">
                <a:latin typeface="Times New Roman"/>
                <a:cs typeface="Times New Roman"/>
              </a:rPr>
              <a:t>call stack </a:t>
            </a:r>
            <a:r>
              <a:rPr sz="1069" spc="10" dirty="0">
                <a:latin typeface="Times New Roman"/>
                <a:cs typeface="Times New Roman"/>
              </a:rPr>
              <a:t>layout </a:t>
            </a:r>
            <a:r>
              <a:rPr sz="1069" spc="5" dirty="0">
                <a:latin typeface="Times New Roman"/>
                <a:cs typeface="Times New Roman"/>
              </a:rPr>
              <a:t>after return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phenomenon of </a:t>
            </a:r>
            <a:r>
              <a:rPr sz="1069" spc="5" dirty="0">
                <a:latin typeface="Times New Roman"/>
                <a:cs typeface="Times New Roman"/>
              </a:rPr>
              <a:t>function calling,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pass a </a:t>
            </a:r>
            <a:r>
              <a:rPr sz="1069" spc="5" dirty="0">
                <a:latin typeface="Times New Roman"/>
                <a:cs typeface="Times New Roman"/>
              </a:rPr>
              <a:t>literal or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expression. Thus in the previous function </a:t>
            </a:r>
            <a:r>
              <a:rPr sz="1069" i="1" spc="5" dirty="0">
                <a:latin typeface="Times New Roman"/>
                <a:cs typeface="Times New Roman"/>
              </a:rPr>
              <a:t>caller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could have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intMinus1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08729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8" y="1286685"/>
            <a:ext cx="24404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passing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variable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myInt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1616974"/>
            <a:ext cx="4951853" cy="11413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caller()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myInt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31;</a:t>
            </a:r>
            <a:endParaRPr sz="1069">
              <a:latin typeface="Times New Roman"/>
              <a:cs typeface="Times New Roman"/>
            </a:endParaRPr>
          </a:p>
          <a:p>
            <a:pPr marL="477827" marR="274781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intMinus2( &amp;myInt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myInt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2900962"/>
            <a:ext cx="4853076" cy="2099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function calling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intMinus2( &amp;myInt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‘&amp;’ </a:t>
            </a:r>
            <a:r>
              <a:rPr sz="1069" spc="5" dirty="0">
                <a:latin typeface="Times New Roman"/>
                <a:cs typeface="Times New Roman"/>
              </a:rPr>
              <a:t>sign </a:t>
            </a:r>
            <a:r>
              <a:rPr sz="1069" spc="10" dirty="0">
                <a:latin typeface="Times New Roman"/>
                <a:cs typeface="Times New Roman"/>
              </a:rPr>
              <a:t>before the name of the variable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of the  variable is </a:t>
            </a:r>
            <a:r>
              <a:rPr sz="1069" spc="10" dirty="0">
                <a:latin typeface="Times New Roman"/>
                <a:cs typeface="Times New Roman"/>
              </a:rPr>
              <a:t>being passed. The </a:t>
            </a:r>
            <a:r>
              <a:rPr sz="1069" spc="5" dirty="0">
                <a:latin typeface="Times New Roman"/>
                <a:cs typeface="Times New Roman"/>
              </a:rPr>
              <a:t>called function 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Remember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argument of the function </a:t>
            </a:r>
            <a:r>
              <a:rPr sz="1069" i="1" spc="5" dirty="0">
                <a:latin typeface="Times New Roman"/>
                <a:cs typeface="Times New Roman"/>
              </a:rPr>
              <a:t>intMinus2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int* oldVal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means  </a:t>
            </a:r>
            <a:r>
              <a:rPr sz="1069" spc="5" dirty="0">
                <a:latin typeface="Times New Roman"/>
                <a:cs typeface="Times New Roman"/>
              </a:rPr>
              <a:t>this function 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as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argument.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Now,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keeping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being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sent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function,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happening in the </a:t>
            </a:r>
            <a:r>
              <a:rPr sz="1069" spc="5" dirty="0">
                <a:latin typeface="Times New Roman"/>
                <a:cs typeface="Times New Roman"/>
              </a:rPr>
              <a:t>call stack.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portion </a:t>
            </a:r>
            <a:r>
              <a:rPr sz="1069" spc="10" dirty="0">
                <a:latin typeface="Times New Roman"/>
                <a:cs typeface="Times New Roman"/>
              </a:rPr>
              <a:t>which has the </a:t>
            </a:r>
            <a:r>
              <a:rPr sz="1069" spc="5" dirty="0">
                <a:latin typeface="Times New Roman"/>
                <a:cs typeface="Times New Roman"/>
              </a:rPr>
              <a:t>stuff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calling  function i.e. </a:t>
            </a:r>
            <a:r>
              <a:rPr sz="1069" i="1" spc="5" dirty="0">
                <a:latin typeface="Times New Roman"/>
                <a:cs typeface="Times New Roman"/>
              </a:rPr>
              <a:t>caller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process.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myInt  </a:t>
            </a:r>
            <a:r>
              <a:rPr sz="1069" spc="5" dirty="0">
                <a:latin typeface="Times New Roman"/>
                <a:cs typeface="Times New Roman"/>
              </a:rPr>
              <a:t>has value </a:t>
            </a:r>
            <a:r>
              <a:rPr sz="1069" spc="15" dirty="0">
                <a:latin typeface="Times New Roman"/>
                <a:cs typeface="Times New Roman"/>
              </a:rPr>
              <a:t>31 </a:t>
            </a:r>
            <a:r>
              <a:rPr sz="1069" spc="10" dirty="0">
                <a:latin typeface="Times New Roman"/>
                <a:cs typeface="Times New Roman"/>
              </a:rPr>
              <a:t>and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after </a:t>
            </a:r>
            <a:r>
              <a:rPr sz="1069" spc="10" dirty="0">
                <a:latin typeface="Times New Roman"/>
                <a:cs typeface="Times New Roman"/>
              </a:rPr>
              <a:t>returning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called  </a:t>
            </a:r>
            <a:r>
              <a:rPr sz="1069" spc="5" dirty="0">
                <a:latin typeface="Times New Roman"/>
                <a:cs typeface="Times New Roman"/>
              </a:rPr>
              <a:t>function. Its stack </a:t>
            </a:r>
            <a:r>
              <a:rPr sz="1069" spc="10" dirty="0">
                <a:latin typeface="Times New Roman"/>
                <a:cs typeface="Times New Roman"/>
              </a:rPr>
              <a:t>layout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17.6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1077" y="5767492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701077" y="5976408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701077" y="6534255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701077" y="6743171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701077" y="6952086"/>
            <a:ext cx="1235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76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01077" y="5419301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676755" y="5419301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701077" y="7161741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76755" y="7161741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154468" y="7226935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4" h="219709">
                <a:moveTo>
                  <a:pt x="31242" y="147828"/>
                </a:moveTo>
                <a:lnTo>
                  <a:pt x="0" y="147828"/>
                </a:lnTo>
                <a:lnTo>
                  <a:pt x="35814" y="219456"/>
                </a:lnTo>
                <a:lnTo>
                  <a:pt x="63627" y="163830"/>
                </a:lnTo>
                <a:lnTo>
                  <a:pt x="35814" y="163830"/>
                </a:lnTo>
                <a:lnTo>
                  <a:pt x="32766" y="163068"/>
                </a:lnTo>
                <a:lnTo>
                  <a:pt x="31242" y="160020"/>
                </a:lnTo>
                <a:lnTo>
                  <a:pt x="31242" y="147828"/>
                </a:lnTo>
                <a:close/>
              </a:path>
              <a:path w="71754" h="219709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160020"/>
                </a:lnTo>
                <a:lnTo>
                  <a:pt x="32766" y="163068"/>
                </a:lnTo>
                <a:lnTo>
                  <a:pt x="35814" y="163830"/>
                </a:lnTo>
                <a:lnTo>
                  <a:pt x="38862" y="163068"/>
                </a:lnTo>
                <a:lnTo>
                  <a:pt x="40386" y="160020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4" h="219709">
                <a:moveTo>
                  <a:pt x="71628" y="147828"/>
                </a:moveTo>
                <a:lnTo>
                  <a:pt x="40386" y="147828"/>
                </a:lnTo>
                <a:lnTo>
                  <a:pt x="40386" y="160020"/>
                </a:lnTo>
                <a:lnTo>
                  <a:pt x="38862" y="163068"/>
                </a:lnTo>
                <a:lnTo>
                  <a:pt x="35814" y="163830"/>
                </a:lnTo>
                <a:lnTo>
                  <a:pt x="63627" y="163830"/>
                </a:lnTo>
                <a:lnTo>
                  <a:pt x="71628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18079" y="7196561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8"/>
                </a:lnTo>
                <a:lnTo>
                  <a:pt x="210311" y="40386"/>
                </a:lnTo>
                <a:lnTo>
                  <a:pt x="160019" y="40386"/>
                </a:lnTo>
                <a:lnTo>
                  <a:pt x="163068" y="38862"/>
                </a:lnTo>
                <a:lnTo>
                  <a:pt x="164592" y="35814"/>
                </a:lnTo>
                <a:lnTo>
                  <a:pt x="163068" y="32766"/>
                </a:lnTo>
                <a:lnTo>
                  <a:pt x="160019" y="31242"/>
                </a:lnTo>
                <a:lnTo>
                  <a:pt x="210312" y="31242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40386"/>
                </a:lnTo>
                <a:lnTo>
                  <a:pt x="147827" y="40386"/>
                </a:lnTo>
                <a:lnTo>
                  <a:pt x="147827" y="31242"/>
                </a:lnTo>
                <a:close/>
              </a:path>
              <a:path w="219710" h="71754">
                <a:moveTo>
                  <a:pt x="210312" y="31242"/>
                </a:moveTo>
                <a:lnTo>
                  <a:pt x="160019" y="31242"/>
                </a:lnTo>
                <a:lnTo>
                  <a:pt x="163068" y="32766"/>
                </a:lnTo>
                <a:lnTo>
                  <a:pt x="164592" y="35814"/>
                </a:lnTo>
                <a:lnTo>
                  <a:pt x="163068" y="38862"/>
                </a:lnTo>
                <a:lnTo>
                  <a:pt x="160019" y="40386"/>
                </a:lnTo>
                <a:lnTo>
                  <a:pt x="210311" y="40386"/>
                </a:lnTo>
                <a:lnTo>
                  <a:pt x="219456" y="35814"/>
                </a:lnTo>
                <a:lnTo>
                  <a:pt x="21031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145700" y="7128157"/>
            <a:ext cx="1487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4614" y="5591915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4614" y="5806017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4614" y="6554246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4614" y="6767606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4614" y="6980954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01078" y="5558579"/>
            <a:ext cx="976048" cy="1603287"/>
          </a:xfrm>
          <a:custGeom>
            <a:avLst/>
            <a:gdLst/>
            <a:ahLst/>
            <a:cxnLst/>
            <a:rect l="l" t="t" r="r" b="b"/>
            <a:pathLst>
              <a:path w="1003935" h="1649095">
                <a:moveTo>
                  <a:pt x="1003553" y="0"/>
                </a:moveTo>
                <a:lnTo>
                  <a:pt x="0" y="0"/>
                </a:lnTo>
                <a:lnTo>
                  <a:pt x="0" y="1648968"/>
                </a:lnTo>
                <a:lnTo>
                  <a:pt x="1003553" y="1648968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107302" y="5598337"/>
            <a:ext cx="164218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 marL="5062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3946" y="6086534"/>
            <a:ext cx="7105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183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5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7675" y="6559900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1072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04242" y="6534255"/>
            <a:ext cx="209285" cy="697618"/>
          </a:xfrm>
          <a:custGeom>
            <a:avLst/>
            <a:gdLst/>
            <a:ahLst/>
            <a:cxnLst/>
            <a:rect l="l" t="t" r="r" b="b"/>
            <a:pathLst>
              <a:path w="215264" h="717550">
                <a:moveTo>
                  <a:pt x="0" y="0"/>
                </a:moveTo>
                <a:lnTo>
                  <a:pt x="41862" y="4679"/>
                </a:lnTo>
                <a:lnTo>
                  <a:pt x="76009" y="17430"/>
                </a:lnTo>
                <a:lnTo>
                  <a:pt x="99012" y="36325"/>
                </a:lnTo>
                <a:lnTo>
                  <a:pt x="107441" y="59436"/>
                </a:lnTo>
                <a:lnTo>
                  <a:pt x="107441" y="298703"/>
                </a:lnTo>
                <a:lnTo>
                  <a:pt x="115871" y="321814"/>
                </a:lnTo>
                <a:lnTo>
                  <a:pt x="138874" y="340709"/>
                </a:lnTo>
                <a:lnTo>
                  <a:pt x="173021" y="353460"/>
                </a:lnTo>
                <a:lnTo>
                  <a:pt x="214883" y="358139"/>
                </a:lnTo>
                <a:lnTo>
                  <a:pt x="173021" y="362831"/>
                </a:lnTo>
                <a:lnTo>
                  <a:pt x="138874" y="375665"/>
                </a:lnTo>
                <a:lnTo>
                  <a:pt x="115871" y="394787"/>
                </a:lnTo>
                <a:lnTo>
                  <a:pt x="107441" y="418338"/>
                </a:lnTo>
                <a:lnTo>
                  <a:pt x="107441" y="656844"/>
                </a:lnTo>
                <a:lnTo>
                  <a:pt x="99012" y="680394"/>
                </a:lnTo>
                <a:lnTo>
                  <a:pt x="76009" y="699515"/>
                </a:lnTo>
                <a:lnTo>
                  <a:pt x="41862" y="712350"/>
                </a:lnTo>
                <a:lnTo>
                  <a:pt x="0" y="717041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304242" y="5488939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5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8"/>
                </a:lnTo>
                <a:lnTo>
                  <a:pt x="115871" y="450603"/>
                </a:lnTo>
                <a:lnTo>
                  <a:pt x="138874" y="477012"/>
                </a:lnTo>
                <a:lnTo>
                  <a:pt x="173021" y="494847"/>
                </a:lnTo>
                <a:lnTo>
                  <a:pt x="214883" y="501396"/>
                </a:lnTo>
                <a:lnTo>
                  <a:pt x="173021" y="507956"/>
                </a:lnTo>
                <a:lnTo>
                  <a:pt x="138874" y="525875"/>
                </a:lnTo>
                <a:lnTo>
                  <a:pt x="115871" y="552509"/>
                </a:lnTo>
                <a:lnTo>
                  <a:pt x="107441" y="585216"/>
                </a:lnTo>
                <a:lnTo>
                  <a:pt x="107441" y="919734"/>
                </a:lnTo>
                <a:lnTo>
                  <a:pt x="99012" y="952440"/>
                </a:lnTo>
                <a:lnTo>
                  <a:pt x="76009" y="979074"/>
                </a:lnTo>
                <a:lnTo>
                  <a:pt x="41862" y="996993"/>
                </a:lnTo>
                <a:lnTo>
                  <a:pt x="0" y="10035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3818502" y="5593149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8502" y="5916882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retVal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8502" y="6722155"/>
            <a:ext cx="4031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oldVal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4903" y="5873926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4903" y="6854542"/>
            <a:ext cx="888383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 </a:t>
            </a:r>
            <a:r>
              <a:rPr sz="1069" spc="10" dirty="0">
                <a:latin typeface="Times New Roman"/>
                <a:cs typeface="Times New Roman"/>
              </a:rPr>
              <a:t>“intMinus2”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2267" y="7473385"/>
            <a:ext cx="4850606" cy="1887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43934" algn="ctr"/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70748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17.6 </a:t>
            </a:r>
            <a:r>
              <a:rPr sz="1069" spc="5" dirty="0">
                <a:latin typeface="Times New Roman"/>
                <a:cs typeface="Times New Roman"/>
              </a:rPr>
              <a:t>call stack </a:t>
            </a:r>
            <a:r>
              <a:rPr sz="1069" spc="10" dirty="0">
                <a:latin typeface="Times New Roman"/>
                <a:cs typeface="Times New Roman"/>
              </a:rPr>
              <a:t>layout when intMinus2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stuff of </a:t>
            </a:r>
            <a:r>
              <a:rPr sz="1069" spc="10" dirty="0">
                <a:latin typeface="Times New Roman"/>
                <a:cs typeface="Times New Roman"/>
              </a:rPr>
              <a:t>the called </a:t>
            </a:r>
            <a:r>
              <a:rPr sz="1069" spc="5" dirty="0">
                <a:latin typeface="Times New Roman"/>
                <a:cs typeface="Times New Roman"/>
              </a:rPr>
              <a:t>function i.e. </a:t>
            </a:r>
            <a:r>
              <a:rPr sz="1069" i="1" spc="5" dirty="0">
                <a:latin typeface="Times New Roman"/>
                <a:cs typeface="Times New Roman"/>
              </a:rPr>
              <a:t>intMinus2,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oldVal  </a:t>
            </a:r>
            <a:r>
              <a:rPr sz="1069" spc="5" dirty="0">
                <a:latin typeface="Times New Roman"/>
                <a:cs typeface="Times New Roman"/>
              </a:rPr>
              <a:t>holds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1072.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1072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address of the variable </a:t>
            </a:r>
            <a:r>
              <a:rPr sz="1069" i="1" spc="5" dirty="0">
                <a:latin typeface="Times New Roman"/>
                <a:cs typeface="Times New Roman"/>
              </a:rPr>
              <a:t>myInt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978495" algn="ctr"/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 2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intMinus2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*oldVal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expressed as ‘the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7644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1751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i="1" spc="5" dirty="0">
                <a:latin typeface="Times New Roman"/>
                <a:cs typeface="Times New Roman"/>
              </a:rPr>
              <a:t>oldVal</a:t>
            </a:r>
            <a:r>
              <a:rPr sz="1069" spc="5" dirty="0">
                <a:latin typeface="Times New Roman"/>
                <a:cs typeface="Times New Roman"/>
              </a:rPr>
              <a:t>’. In </a:t>
            </a:r>
            <a:r>
              <a:rPr sz="1069" spc="10" dirty="0">
                <a:latin typeface="Times New Roman"/>
                <a:cs typeface="Times New Roman"/>
              </a:rPr>
              <a:t>the stack layout,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memory address in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1072.  The value </a:t>
            </a:r>
            <a:r>
              <a:rPr sz="1069" spc="5" dirty="0">
                <a:latin typeface="Times New Roman"/>
                <a:cs typeface="Times New Roman"/>
              </a:rPr>
              <a:t>stored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1072 </a:t>
            </a:r>
            <a:r>
              <a:rPr sz="1069" spc="5" dirty="0">
                <a:latin typeface="Times New Roman"/>
                <a:cs typeface="Times New Roman"/>
              </a:rPr>
              <a:t>is 31. </a:t>
            </a:r>
            <a:r>
              <a:rPr sz="1069" spc="10" dirty="0">
                <a:latin typeface="Times New Roman"/>
                <a:cs typeface="Times New Roman"/>
              </a:rPr>
              <a:t>The following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2103301"/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 2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decreases this </a:t>
            </a:r>
            <a:r>
              <a:rPr sz="1069" spc="10" dirty="0">
                <a:latin typeface="Times New Roman"/>
                <a:cs typeface="Times New Roman"/>
              </a:rPr>
              <a:t>value 2 and thus </a:t>
            </a:r>
            <a:r>
              <a:rPr sz="1069" spc="5" dirty="0">
                <a:latin typeface="Times New Roman"/>
                <a:cs typeface="Times New Roman"/>
              </a:rPr>
              <a:t>brings the value at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1072 down 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29. </a:t>
            </a:r>
            <a:r>
              <a:rPr sz="1069" spc="10" dirty="0">
                <a:latin typeface="Times New Roman"/>
                <a:cs typeface="Times New Roman"/>
              </a:rPr>
              <a:t>As 1072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address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myInt, </a:t>
            </a:r>
            <a:r>
              <a:rPr sz="1069" spc="5" dirty="0">
                <a:latin typeface="Times New Roman"/>
                <a:cs typeface="Times New Roman"/>
              </a:rPr>
              <a:t>thus actually the value of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changed.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following figure of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layout depicts this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1801" y="2753784"/>
            <a:ext cx="976048" cy="1603287"/>
          </a:xfrm>
          <a:custGeom>
            <a:avLst/>
            <a:gdLst/>
            <a:ahLst/>
            <a:cxnLst/>
            <a:rect l="l" t="t" r="r" b="b"/>
            <a:pathLst>
              <a:path w="1003935" h="1649095">
                <a:moveTo>
                  <a:pt x="1003553" y="0"/>
                </a:moveTo>
                <a:lnTo>
                  <a:pt x="0" y="0"/>
                </a:lnTo>
                <a:lnTo>
                  <a:pt x="0" y="1648968"/>
                </a:lnTo>
                <a:lnTo>
                  <a:pt x="1003553" y="1648968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3006549" y="2954289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4658" y="3281739"/>
            <a:ext cx="709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566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387" y="3755858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1072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801" y="2962697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561801" y="3171612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561801" y="3729460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561801" y="3938376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61801" y="4148032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64966" y="3729460"/>
            <a:ext cx="209285" cy="828498"/>
          </a:xfrm>
          <a:custGeom>
            <a:avLst/>
            <a:gdLst/>
            <a:ahLst/>
            <a:cxnLst/>
            <a:rect l="l" t="t" r="r" b="b"/>
            <a:pathLst>
              <a:path w="215264" h="852170">
                <a:moveTo>
                  <a:pt x="0" y="0"/>
                </a:moveTo>
                <a:lnTo>
                  <a:pt x="41862" y="5607"/>
                </a:lnTo>
                <a:lnTo>
                  <a:pt x="76009" y="20859"/>
                </a:lnTo>
                <a:lnTo>
                  <a:pt x="99012" y="43398"/>
                </a:lnTo>
                <a:lnTo>
                  <a:pt x="107441" y="70866"/>
                </a:lnTo>
                <a:lnTo>
                  <a:pt x="107441" y="355092"/>
                </a:lnTo>
                <a:lnTo>
                  <a:pt x="115871" y="382559"/>
                </a:lnTo>
                <a:lnTo>
                  <a:pt x="138874" y="405098"/>
                </a:lnTo>
                <a:lnTo>
                  <a:pt x="173021" y="420350"/>
                </a:lnTo>
                <a:lnTo>
                  <a:pt x="214884" y="425958"/>
                </a:lnTo>
                <a:lnTo>
                  <a:pt x="173021" y="431565"/>
                </a:lnTo>
                <a:lnTo>
                  <a:pt x="138874" y="446817"/>
                </a:lnTo>
                <a:lnTo>
                  <a:pt x="115871" y="469356"/>
                </a:lnTo>
                <a:lnTo>
                  <a:pt x="107441" y="496824"/>
                </a:lnTo>
                <a:lnTo>
                  <a:pt x="107441" y="781050"/>
                </a:lnTo>
                <a:lnTo>
                  <a:pt x="99012" y="808517"/>
                </a:lnTo>
                <a:lnTo>
                  <a:pt x="76009" y="831056"/>
                </a:lnTo>
                <a:lnTo>
                  <a:pt x="41862" y="846308"/>
                </a:lnTo>
                <a:lnTo>
                  <a:pt x="0" y="85191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164966" y="2684145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5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7"/>
                </a:lnTo>
                <a:lnTo>
                  <a:pt x="115871" y="450603"/>
                </a:lnTo>
                <a:lnTo>
                  <a:pt x="138874" y="477011"/>
                </a:lnTo>
                <a:lnTo>
                  <a:pt x="173021" y="494847"/>
                </a:lnTo>
                <a:lnTo>
                  <a:pt x="214884" y="501396"/>
                </a:lnTo>
                <a:lnTo>
                  <a:pt x="173021" y="508063"/>
                </a:lnTo>
                <a:lnTo>
                  <a:pt x="138874" y="526160"/>
                </a:lnTo>
                <a:lnTo>
                  <a:pt x="115871" y="552830"/>
                </a:lnTo>
                <a:lnTo>
                  <a:pt x="107441" y="585216"/>
                </a:lnTo>
                <a:lnTo>
                  <a:pt x="107441" y="919733"/>
                </a:lnTo>
                <a:lnTo>
                  <a:pt x="99012" y="952440"/>
                </a:lnTo>
                <a:lnTo>
                  <a:pt x="76009" y="979074"/>
                </a:lnTo>
                <a:lnTo>
                  <a:pt x="41862" y="996993"/>
                </a:lnTo>
                <a:lnTo>
                  <a:pt x="0" y="10035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61801" y="261450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537479" y="261450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61801" y="435694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37479" y="435694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015191" y="4422139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10">
                <a:moveTo>
                  <a:pt x="31242" y="147827"/>
                </a:moveTo>
                <a:lnTo>
                  <a:pt x="0" y="147827"/>
                </a:lnTo>
                <a:lnTo>
                  <a:pt x="35814" y="219455"/>
                </a:lnTo>
                <a:lnTo>
                  <a:pt x="63246" y="164591"/>
                </a:lnTo>
                <a:lnTo>
                  <a:pt x="35814" y="164591"/>
                </a:lnTo>
                <a:lnTo>
                  <a:pt x="32004" y="163067"/>
                </a:lnTo>
                <a:lnTo>
                  <a:pt x="31242" y="160020"/>
                </a:lnTo>
                <a:lnTo>
                  <a:pt x="31242" y="147827"/>
                </a:lnTo>
                <a:close/>
              </a:path>
              <a:path w="71755" h="219710">
                <a:moveTo>
                  <a:pt x="35814" y="0"/>
                </a:moveTo>
                <a:lnTo>
                  <a:pt x="32004" y="1524"/>
                </a:lnTo>
                <a:lnTo>
                  <a:pt x="31242" y="4572"/>
                </a:lnTo>
                <a:lnTo>
                  <a:pt x="31242" y="160020"/>
                </a:lnTo>
                <a:lnTo>
                  <a:pt x="32004" y="163067"/>
                </a:lnTo>
                <a:lnTo>
                  <a:pt x="35814" y="164591"/>
                </a:lnTo>
                <a:lnTo>
                  <a:pt x="38862" y="163067"/>
                </a:lnTo>
                <a:lnTo>
                  <a:pt x="39624" y="160020"/>
                </a:lnTo>
                <a:lnTo>
                  <a:pt x="39624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5" h="219710">
                <a:moveTo>
                  <a:pt x="71628" y="147827"/>
                </a:moveTo>
                <a:lnTo>
                  <a:pt x="39624" y="147827"/>
                </a:lnTo>
                <a:lnTo>
                  <a:pt x="39624" y="160020"/>
                </a:lnTo>
                <a:lnTo>
                  <a:pt x="38862" y="163067"/>
                </a:lnTo>
                <a:lnTo>
                  <a:pt x="35814" y="164591"/>
                </a:lnTo>
                <a:lnTo>
                  <a:pt x="63246" y="164591"/>
                </a:lnTo>
                <a:lnTo>
                  <a:pt x="71628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78802" y="439176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7"/>
                </a:lnTo>
                <a:lnTo>
                  <a:pt x="210312" y="40385"/>
                </a:lnTo>
                <a:lnTo>
                  <a:pt x="160019" y="40385"/>
                </a:lnTo>
                <a:lnTo>
                  <a:pt x="163068" y="38862"/>
                </a:lnTo>
                <a:lnTo>
                  <a:pt x="163830" y="35813"/>
                </a:lnTo>
                <a:lnTo>
                  <a:pt x="163068" y="32765"/>
                </a:lnTo>
                <a:lnTo>
                  <a:pt x="160019" y="31241"/>
                </a:lnTo>
                <a:lnTo>
                  <a:pt x="210311" y="31241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1" y="40385"/>
                </a:lnTo>
                <a:lnTo>
                  <a:pt x="147827" y="40385"/>
                </a:lnTo>
                <a:lnTo>
                  <a:pt x="147827" y="31241"/>
                </a:lnTo>
                <a:close/>
              </a:path>
              <a:path w="219710" h="71754">
                <a:moveTo>
                  <a:pt x="210311" y="31241"/>
                </a:moveTo>
                <a:lnTo>
                  <a:pt x="160019" y="31241"/>
                </a:lnTo>
                <a:lnTo>
                  <a:pt x="163068" y="32765"/>
                </a:lnTo>
                <a:lnTo>
                  <a:pt x="163830" y="35813"/>
                </a:lnTo>
                <a:lnTo>
                  <a:pt x="163068" y="38862"/>
                </a:lnTo>
                <a:lnTo>
                  <a:pt x="160019" y="40385"/>
                </a:lnTo>
                <a:lnTo>
                  <a:pt x="210312" y="40385"/>
                </a:lnTo>
                <a:lnTo>
                  <a:pt x="219456" y="35813"/>
                </a:lnTo>
                <a:lnTo>
                  <a:pt x="21031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006424" y="4323361"/>
            <a:ext cx="1487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5338" y="2787121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5338" y="3001221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5338" y="3749451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5338" y="3963552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5338" y="4176158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2078" y="2793541"/>
            <a:ext cx="1295224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48861" algn="l"/>
              </a:tabLst>
            </a:pP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9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604" spc="7" baseline="2525" dirty="0">
                <a:latin typeface="Times New Roman"/>
                <a:cs typeface="Times New Roman"/>
              </a:rPr>
              <a:t>m</a:t>
            </a:r>
            <a:r>
              <a:rPr sz="1604" spc="29" baseline="2525" dirty="0">
                <a:latin typeface="Times New Roman"/>
                <a:cs typeface="Times New Roman"/>
              </a:rPr>
              <a:t>y</a:t>
            </a:r>
            <a:r>
              <a:rPr sz="1604" spc="7" baseline="2525" dirty="0">
                <a:latin typeface="Times New Roman"/>
                <a:cs typeface="Times New Roman"/>
              </a:rPr>
              <a:t>Int</a:t>
            </a:r>
            <a:endParaRPr sz="1604" baseline="25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9226" y="3112100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9226" y="3915891"/>
            <a:ext cx="4031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oldVal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5627" y="3069130"/>
            <a:ext cx="137115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15626" y="4049747"/>
            <a:ext cx="887765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  </a:t>
            </a:r>
            <a:r>
              <a:rPr sz="1069" spc="5" dirty="0">
                <a:latin typeface="Times New Roman"/>
                <a:cs typeface="Times New Roman"/>
              </a:rPr>
              <a:t>“intMinus2”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256" y="4669332"/>
            <a:ext cx="4851841" cy="14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582"/>
            <a:r>
              <a:rPr sz="924" spc="-5" dirty="0">
                <a:latin typeface="Times New Roman"/>
                <a:cs typeface="Times New Roman"/>
              </a:rPr>
              <a:t>stack </a:t>
            </a:r>
            <a:r>
              <a:rPr sz="924" spc="-10" dirty="0">
                <a:latin typeface="Times New Roman"/>
                <a:cs typeface="Times New Roman"/>
              </a:rPr>
              <a:t>grows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56857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17.7: </a:t>
            </a:r>
            <a:r>
              <a:rPr sz="1069" spc="5" dirty="0">
                <a:latin typeface="Times New Roman"/>
                <a:cs typeface="Times New Roman"/>
              </a:rPr>
              <a:t>call stack layout </a:t>
            </a:r>
            <a:r>
              <a:rPr sz="1069" spc="10" dirty="0">
                <a:latin typeface="Times New Roman"/>
                <a:cs typeface="Times New Roman"/>
              </a:rPr>
              <a:t>after  </a:t>
            </a:r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execution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 ends </a:t>
            </a:r>
            <a:r>
              <a:rPr sz="1069" spc="5" dirty="0">
                <a:latin typeface="Times New Roman"/>
                <a:cs typeface="Times New Roman"/>
              </a:rPr>
              <a:t>after returning </a:t>
            </a:r>
            <a:r>
              <a:rPr sz="1069" i="1" spc="5" dirty="0">
                <a:latin typeface="Times New Roman"/>
                <a:cs typeface="Times New Roman"/>
              </a:rPr>
              <a:t>*oldVal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activation record of this function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from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of the stack 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29 </a:t>
            </a:r>
            <a:r>
              <a:rPr sz="1069" spc="5" dirty="0">
                <a:latin typeface="Times New Roman"/>
                <a:cs typeface="Times New Roman"/>
              </a:rPr>
              <a:t>is put in the variable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calling function. Following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layout </a:t>
            </a:r>
            <a:r>
              <a:rPr sz="1069" spc="5" dirty="0">
                <a:latin typeface="Times New Roman"/>
                <a:cs typeface="Times New Roman"/>
              </a:rPr>
              <a:t>after return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intMinus2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01078" y="2823421"/>
            <a:ext cx="209285" cy="69762"/>
          </a:xfrm>
          <a:custGeom>
            <a:avLst/>
            <a:gdLst/>
            <a:ahLst/>
            <a:cxnLst/>
            <a:rect l="l" t="t" r="r" b="b"/>
            <a:pathLst>
              <a:path w="215264" h="71755">
                <a:moveTo>
                  <a:pt x="214884" y="0"/>
                </a:moveTo>
                <a:lnTo>
                  <a:pt x="0" y="716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701078" y="6487583"/>
            <a:ext cx="976048" cy="976048"/>
          </a:xfrm>
          <a:custGeom>
            <a:avLst/>
            <a:gdLst/>
            <a:ahLst/>
            <a:cxnLst/>
            <a:rect l="l" t="t" r="r" b="b"/>
            <a:pathLst>
              <a:path w="1003935" h="1003934">
                <a:moveTo>
                  <a:pt x="1003553" y="0"/>
                </a:moveTo>
                <a:lnTo>
                  <a:pt x="0" y="0"/>
                </a:lnTo>
                <a:lnTo>
                  <a:pt x="0" y="1003553"/>
                </a:lnTo>
                <a:lnTo>
                  <a:pt x="1003553" y="1003553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846533" y="6527340"/>
            <a:ext cx="4438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1388" algn="l"/>
              </a:tabLst>
            </a:pP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7302" y="668808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01078" y="6696498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701078" y="6906153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304242" y="6417945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4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8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3" y="502158"/>
                </a:lnTo>
                <a:lnTo>
                  <a:pt x="173021" y="508706"/>
                </a:lnTo>
                <a:lnTo>
                  <a:pt x="138874" y="526542"/>
                </a:lnTo>
                <a:lnTo>
                  <a:pt x="115871" y="552950"/>
                </a:lnTo>
                <a:lnTo>
                  <a:pt x="107441" y="585215"/>
                </a:lnTo>
                <a:lnTo>
                  <a:pt x="107441" y="920496"/>
                </a:lnTo>
                <a:lnTo>
                  <a:pt x="99012" y="952761"/>
                </a:lnTo>
                <a:lnTo>
                  <a:pt x="76009" y="979170"/>
                </a:lnTo>
                <a:lnTo>
                  <a:pt x="41862" y="997005"/>
                </a:lnTo>
                <a:lnTo>
                  <a:pt x="0" y="10035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701077" y="634830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676755" y="6348306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701077" y="7463260"/>
            <a:ext cx="0" cy="766763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78867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676755" y="7463260"/>
            <a:ext cx="0" cy="766763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788670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154468" y="8155940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4" h="219709">
                <a:moveTo>
                  <a:pt x="31242" y="147828"/>
                </a:moveTo>
                <a:lnTo>
                  <a:pt x="0" y="147828"/>
                </a:lnTo>
                <a:lnTo>
                  <a:pt x="35814" y="219456"/>
                </a:lnTo>
                <a:lnTo>
                  <a:pt x="63246" y="164592"/>
                </a:lnTo>
                <a:lnTo>
                  <a:pt x="35814" y="164592"/>
                </a:lnTo>
                <a:lnTo>
                  <a:pt x="32766" y="163068"/>
                </a:lnTo>
                <a:lnTo>
                  <a:pt x="31242" y="160020"/>
                </a:lnTo>
                <a:lnTo>
                  <a:pt x="31242" y="147828"/>
                </a:lnTo>
                <a:close/>
              </a:path>
              <a:path w="71754" h="219709">
                <a:moveTo>
                  <a:pt x="35814" y="0"/>
                </a:moveTo>
                <a:lnTo>
                  <a:pt x="32766" y="1524"/>
                </a:lnTo>
                <a:lnTo>
                  <a:pt x="31242" y="4572"/>
                </a:lnTo>
                <a:lnTo>
                  <a:pt x="31242" y="160020"/>
                </a:lnTo>
                <a:lnTo>
                  <a:pt x="32766" y="163068"/>
                </a:lnTo>
                <a:lnTo>
                  <a:pt x="35814" y="164592"/>
                </a:lnTo>
                <a:lnTo>
                  <a:pt x="38862" y="163068"/>
                </a:lnTo>
                <a:lnTo>
                  <a:pt x="40386" y="160020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4" h="219709">
                <a:moveTo>
                  <a:pt x="71628" y="147828"/>
                </a:moveTo>
                <a:lnTo>
                  <a:pt x="40386" y="147828"/>
                </a:lnTo>
                <a:lnTo>
                  <a:pt x="40386" y="160020"/>
                </a:lnTo>
                <a:lnTo>
                  <a:pt x="38862" y="163068"/>
                </a:lnTo>
                <a:lnTo>
                  <a:pt x="35814" y="164592"/>
                </a:lnTo>
                <a:lnTo>
                  <a:pt x="63246" y="164592"/>
                </a:lnTo>
                <a:lnTo>
                  <a:pt x="71628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418079" y="749807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7"/>
                </a:lnTo>
                <a:lnTo>
                  <a:pt x="210312" y="40385"/>
                </a:lnTo>
                <a:lnTo>
                  <a:pt x="160019" y="40385"/>
                </a:lnTo>
                <a:lnTo>
                  <a:pt x="163068" y="39624"/>
                </a:lnTo>
                <a:lnTo>
                  <a:pt x="164592" y="35813"/>
                </a:lnTo>
                <a:lnTo>
                  <a:pt x="163068" y="32765"/>
                </a:lnTo>
                <a:lnTo>
                  <a:pt x="160019" y="32003"/>
                </a:lnTo>
                <a:lnTo>
                  <a:pt x="211835" y="32003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2003"/>
                </a:moveTo>
                <a:lnTo>
                  <a:pt x="4571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4"/>
                </a:lnTo>
                <a:lnTo>
                  <a:pt x="4571" y="40385"/>
                </a:lnTo>
                <a:lnTo>
                  <a:pt x="147827" y="40385"/>
                </a:lnTo>
                <a:lnTo>
                  <a:pt x="147827" y="32003"/>
                </a:lnTo>
                <a:close/>
              </a:path>
              <a:path w="219710" h="71754">
                <a:moveTo>
                  <a:pt x="211835" y="32003"/>
                </a:moveTo>
                <a:lnTo>
                  <a:pt x="160019" y="32003"/>
                </a:lnTo>
                <a:lnTo>
                  <a:pt x="163068" y="32765"/>
                </a:lnTo>
                <a:lnTo>
                  <a:pt x="164592" y="35813"/>
                </a:lnTo>
                <a:lnTo>
                  <a:pt x="163068" y="39624"/>
                </a:lnTo>
                <a:lnTo>
                  <a:pt x="160019" y="40385"/>
                </a:lnTo>
                <a:lnTo>
                  <a:pt x="210312" y="40385"/>
                </a:lnTo>
                <a:lnTo>
                  <a:pt x="219456" y="35813"/>
                </a:lnTo>
                <a:lnTo>
                  <a:pt x="21183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145699" y="7015525"/>
            <a:ext cx="1398940" cy="59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907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5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44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54614" y="6521662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54614" y="673724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8502" y="6523637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18503" y="6845900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retVal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4903" y="6803672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2256" y="8403871"/>
            <a:ext cx="4198673" cy="91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3102"/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45745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17.8: </a:t>
            </a:r>
            <a:r>
              <a:rPr sz="1069" spc="10" dirty="0">
                <a:latin typeface="Times New Roman"/>
                <a:cs typeface="Times New Roman"/>
              </a:rPr>
              <a:t>call stack after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069" spc="5" dirty="0">
                <a:latin typeface="Times New Roman"/>
                <a:cs typeface="Times New Roman"/>
              </a:rPr>
              <a:t>Notice that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caller function </a:t>
            </a:r>
            <a:r>
              <a:rPr sz="1069" spc="5" dirty="0">
                <a:latin typeface="Times New Roman"/>
                <a:cs typeface="Times New Roman"/>
              </a:rPr>
              <a:t>has also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40354" y="6557222"/>
            <a:ext cx="139524" cy="69762"/>
          </a:xfrm>
          <a:custGeom>
            <a:avLst/>
            <a:gdLst/>
            <a:ahLst/>
            <a:cxnLst/>
            <a:rect l="l" t="t" r="r" b="b"/>
            <a:pathLst>
              <a:path w="143510" h="71754">
                <a:moveTo>
                  <a:pt x="143256" y="0"/>
                </a:moveTo>
                <a:lnTo>
                  <a:pt x="0" y="716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58727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9314"/>
            <a:ext cx="4853076" cy="370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that in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passed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used by the  called function. In this method,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argument in the calling 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remains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unchanged.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method,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saw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pass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address of the variable,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manipulate </a:t>
            </a:r>
            <a:r>
              <a:rPr sz="1069" spc="5" dirty="0">
                <a:latin typeface="Times New Roman"/>
                <a:cs typeface="Times New Roman"/>
              </a:rPr>
              <a:t>the variable data. In this  case,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variable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calling function is changed. Suppose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a function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an object (variable/argument) but don’t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the  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reason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not sending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copy is </a:t>
            </a:r>
            <a:r>
              <a:rPr sz="1069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(as we have seen 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i="1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bank simulation example) and  making a copy </a:t>
            </a:r>
            <a:r>
              <a:rPr sz="1069" spc="5" dirty="0">
                <a:latin typeface="Times New Roman"/>
                <a:cs typeface="Times New Roman"/>
              </a:rPr>
              <a:t>of it </a:t>
            </a:r>
            <a:r>
              <a:rPr sz="1069" spc="10" dirty="0">
                <a:latin typeface="Times New Roman"/>
                <a:cs typeface="Times New Roman"/>
              </a:rPr>
              <a:t>costs time and memory </a:t>
            </a:r>
            <a:r>
              <a:rPr sz="1069" spc="5" dirty="0">
                <a:latin typeface="Times New Roman"/>
                <a:cs typeface="Times New Roman"/>
              </a:rPr>
              <a:t>space. </a:t>
            </a:r>
            <a:r>
              <a:rPr sz="1069" spc="10" dirty="0">
                <a:latin typeface="Times New Roman"/>
                <a:cs typeface="Times New Roman"/>
              </a:rPr>
              <a:t>Say, the object </a:t>
            </a:r>
            <a:r>
              <a:rPr sz="1069" i="1" spc="10" dirty="0">
                <a:latin typeface="Times New Roman"/>
                <a:cs typeface="Times New Roman"/>
              </a:rPr>
              <a:t>Customer </a:t>
            </a:r>
            <a:r>
              <a:rPr sz="1069" spc="5" dirty="0">
                <a:latin typeface="Times New Roman"/>
                <a:cs typeface="Times New Roman"/>
              </a:rPr>
              <a:t>is of </a:t>
            </a:r>
            <a:r>
              <a:rPr sz="1069" spc="15" dirty="0">
                <a:latin typeface="Times New Roman"/>
                <a:cs typeface="Times New Roman"/>
              </a:rPr>
              <a:t>500  </a:t>
            </a:r>
            <a:r>
              <a:rPr sz="1069" spc="5" dirty="0">
                <a:latin typeface="Times New Roman"/>
                <a:cs typeface="Times New Roman"/>
              </a:rPr>
              <a:t>bytes.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5" dirty="0">
                <a:latin typeface="Times New Roman"/>
                <a:cs typeface="Times New Roman"/>
              </a:rPr>
              <a:t>calling function will call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method, </a:t>
            </a:r>
            <a:r>
              <a:rPr sz="1069" spc="10" dirty="0">
                <a:latin typeface="Times New Roman"/>
                <a:cs typeface="Times New Roman"/>
              </a:rPr>
              <a:t>a  copy </a:t>
            </a:r>
            <a:r>
              <a:rPr sz="1069" spc="5" dirty="0">
                <a:latin typeface="Times New Roman"/>
                <a:cs typeface="Times New Roman"/>
              </a:rPr>
              <a:t>of this object will </a:t>
            </a:r>
            <a:r>
              <a:rPr sz="1069" spc="10" dirty="0">
                <a:latin typeface="Times New Roman"/>
                <a:cs typeface="Times New Roman"/>
              </a:rPr>
              <a:t>be made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call </a:t>
            </a:r>
            <a:r>
              <a:rPr sz="1069" spc="10" dirty="0">
                <a:latin typeface="Times New Roman"/>
                <a:cs typeface="Times New Roman"/>
              </a:rPr>
              <a:t>stack same </a:t>
            </a:r>
            <a:r>
              <a:rPr sz="1069" spc="5" dirty="0">
                <a:latin typeface="Times New Roman"/>
                <a:cs typeface="Times New Roman"/>
              </a:rPr>
              <a:t>as in our previous </a:t>
            </a:r>
            <a:r>
              <a:rPr sz="1069" spc="10" dirty="0">
                <a:latin typeface="Times New Roman"/>
                <a:cs typeface="Times New Roman"/>
              </a:rPr>
              <a:t>example a  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was made.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copy constructor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a 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whole object  </a:t>
            </a:r>
            <a:r>
              <a:rPr sz="1069" spc="5" dirty="0">
                <a:latin typeface="Times New Roman"/>
                <a:cs typeface="Times New Roman"/>
              </a:rPr>
              <a:t>that costs time. </a:t>
            </a:r>
            <a:r>
              <a:rPr sz="1069" spc="10" dirty="0">
                <a:latin typeface="Times New Roman"/>
                <a:cs typeface="Times New Roman"/>
              </a:rPr>
              <a:t>Moreover, the copy </a:t>
            </a:r>
            <a:r>
              <a:rPr sz="1069" spc="5" dirty="0">
                <a:latin typeface="Times New Roman"/>
                <a:cs typeface="Times New Roman"/>
              </a:rPr>
              <a:t>of this object will </a:t>
            </a:r>
            <a:r>
              <a:rPr sz="1069" spc="10" dirty="0">
                <a:latin typeface="Times New Roman"/>
                <a:cs typeface="Times New Roman"/>
              </a:rPr>
              <a:t>take 500 bytes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that  is </a:t>
            </a:r>
            <a:r>
              <a:rPr sz="1069" spc="10" dirty="0">
                <a:latin typeface="Times New Roman"/>
                <a:cs typeface="Times New Roman"/>
              </a:rPr>
              <a:t>a lot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consuming.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copies as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calls. </a:t>
            </a:r>
            <a:r>
              <a:rPr sz="1069" spc="10" dirty="0">
                <a:latin typeface="Times New Roman"/>
                <a:cs typeface="Times New Roman"/>
              </a:rPr>
              <a:t>In  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calls, there 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inefficient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as call </a:t>
            </a:r>
            <a:r>
              <a:rPr sz="1069" spc="10" dirty="0">
                <a:latin typeface="Times New Roman"/>
                <a:cs typeface="Times New Roman"/>
              </a:rPr>
              <a:t>stack has a  limited memory.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use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methodology. </a:t>
            </a:r>
            <a:r>
              <a:rPr sz="1069" spc="5" dirty="0">
                <a:latin typeface="Times New Roman"/>
                <a:cs typeface="Times New Roman"/>
              </a:rPr>
              <a:t>Furthermore,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want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avoid the </a:t>
            </a:r>
            <a:r>
              <a:rPr sz="1069" spc="5" dirty="0">
                <a:latin typeface="Times New Roman"/>
                <a:cs typeface="Times New Roman"/>
              </a:rPr>
              <a:t>massive </a:t>
            </a:r>
            <a:r>
              <a:rPr sz="1069" spc="10" dirty="0">
                <a:latin typeface="Times New Roman"/>
                <a:cs typeface="Times New Roman"/>
              </a:rPr>
              <a:t>syntax </a:t>
            </a:r>
            <a:r>
              <a:rPr sz="1069" spc="5" dirty="0">
                <a:latin typeface="Times New Roman"/>
                <a:cs typeface="Times New Roman"/>
              </a:rPr>
              <a:t>of pointers.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use pointers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calling.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any way through which we </a:t>
            </a:r>
            <a:r>
              <a:rPr sz="1069" spc="5" dirty="0">
                <a:latin typeface="Times New Roman"/>
                <a:cs typeface="Times New Roman"/>
              </a:rPr>
              <a:t>can  fulfill our requirement.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a copy and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the  </a:t>
            </a:r>
            <a:r>
              <a:rPr sz="1069" spc="5" dirty="0">
                <a:latin typeface="Times New Roman"/>
                <a:cs typeface="Times New Roman"/>
              </a:rPr>
              <a:t>objective without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pointers 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reference variables </a:t>
            </a:r>
            <a:r>
              <a:rPr sz="1069" spc="10" dirty="0">
                <a:latin typeface="Times New Roman"/>
                <a:cs typeface="Times New Roman"/>
              </a:rPr>
              <a:t>may be a  </a:t>
            </a:r>
            <a:r>
              <a:rPr sz="1069" spc="5" dirty="0">
                <a:latin typeface="Times New Roman"/>
                <a:cs typeface="Times New Roman"/>
              </a:rPr>
              <a:t>suitable </a:t>
            </a:r>
            <a:r>
              <a:rPr sz="1069" spc="10" dirty="0">
                <a:latin typeface="Times New Roman"/>
                <a:cs typeface="Times New Roman"/>
              </a:rPr>
              <a:t>answer </a:t>
            </a:r>
            <a:r>
              <a:rPr sz="1069" spc="5" dirty="0">
                <a:latin typeface="Times New Roman"/>
                <a:cs typeface="Times New Roman"/>
              </a:rPr>
              <a:t>to this very ticklish situation.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phenomenon </a:t>
            </a:r>
            <a:r>
              <a:rPr sz="1069" spc="5" dirty="0">
                <a:latin typeface="Times New Roman"/>
                <a:cs typeface="Times New Roman"/>
              </a:rPr>
              <a:t>of function calls </a:t>
            </a:r>
            <a:r>
              <a:rPr sz="1069" spc="10" dirty="0">
                <a:latin typeface="Times New Roman"/>
                <a:cs typeface="Times New Roman"/>
              </a:rPr>
              <a:t>using  reference variables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termed as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by reference. 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10" dirty="0">
                <a:latin typeface="Times New Roman"/>
                <a:cs typeface="Times New Roman"/>
              </a:rPr>
              <a:t>of the caller  </a:t>
            </a:r>
            <a:r>
              <a:rPr sz="1069" spc="5" dirty="0">
                <a:latin typeface="Times New Roman"/>
                <a:cs typeface="Times New Roman"/>
              </a:rPr>
              <a:t>function that involves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reference.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5463751"/>
            <a:ext cx="4951853" cy="11413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Void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caller()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int myInt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31;</a:t>
            </a:r>
            <a:endParaRPr sz="1069">
              <a:latin typeface="Times New Roman"/>
              <a:cs typeface="Times New Roman"/>
            </a:endParaRPr>
          </a:p>
          <a:p>
            <a:pPr marL="477827" marR="285461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intMinus3( myInt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myInt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6750705"/>
            <a:ext cx="4853693" cy="257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this is </a:t>
            </a:r>
            <a:r>
              <a:rPr sz="1069" spc="10" dirty="0">
                <a:latin typeface="Times New Roman"/>
                <a:cs typeface="Times New Roman"/>
              </a:rPr>
              <a:t>almost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wrote at first to call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only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difference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here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calling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instead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intMinus1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with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as used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for </a:t>
            </a:r>
            <a:r>
              <a:rPr sz="1069" i="1" spc="5" dirty="0">
                <a:latin typeface="Times New Roman"/>
                <a:cs typeface="Times New Roman"/>
              </a:rPr>
              <a:t>intMinus2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due to 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not sending an address. It is pertinent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that in  the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intMinus3</a:t>
            </a:r>
            <a:r>
              <a:rPr sz="1069" spc="10" dirty="0">
                <a:latin typeface="Times New Roman"/>
                <a:cs typeface="Times New Roman"/>
              </a:rPr>
              <a:t>, we have used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sign </a:t>
            </a:r>
            <a:r>
              <a:rPr sz="1069" spc="10" dirty="0">
                <a:latin typeface="Times New Roman"/>
                <a:cs typeface="Times New Roman"/>
              </a:rPr>
              <a:t>with the argument 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it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int intMinus3( int&amp;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means that the function </a:t>
            </a:r>
            <a:r>
              <a:rPr sz="1069" i="1" spc="10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a reference as an  </a:t>
            </a:r>
            <a:r>
              <a:rPr sz="1069" spc="5" dirty="0">
                <a:latin typeface="Times New Roman"/>
                <a:cs typeface="Times New Roman"/>
              </a:rPr>
              <a:t>argument.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words, a </a:t>
            </a:r>
            <a:r>
              <a:rPr sz="1069" spc="5" dirty="0">
                <a:latin typeface="Times New Roman"/>
                <a:cs typeface="Times New Roman"/>
              </a:rPr>
              <a:t>reference of </a:t>
            </a:r>
            <a:r>
              <a:rPr sz="1069" spc="10" dirty="0">
                <a:latin typeface="Times New Roman"/>
                <a:cs typeface="Times New Roman"/>
              </a:rPr>
              <a:t>the argument </a:t>
            </a:r>
            <a:r>
              <a:rPr sz="1069" spc="5" dirty="0">
                <a:latin typeface="Times New Roman"/>
                <a:cs typeface="Times New Roman"/>
              </a:rPr>
              <a:t>variable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passed to this  function. </a:t>
            </a:r>
            <a:r>
              <a:rPr sz="1069" spc="10" dirty="0">
                <a:latin typeface="Times New Roman"/>
                <a:cs typeface="Times New Roman"/>
              </a:rPr>
              <a:t>Thus the idea </a:t>
            </a:r>
            <a:r>
              <a:rPr sz="1069" spc="5" dirty="0">
                <a:latin typeface="Times New Roman"/>
                <a:cs typeface="Times New Roman"/>
              </a:rPr>
              <a:t>of reference variable is that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exactly as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exists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caller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 simply </a:t>
            </a:r>
            <a:r>
              <a:rPr sz="1069" spc="5" dirty="0">
                <a:latin typeface="Times New Roman"/>
                <a:cs typeface="Times New Roman"/>
              </a:rPr>
              <a:t>accesses it </a:t>
            </a:r>
            <a:r>
              <a:rPr sz="1069" spc="10" dirty="0">
                <a:latin typeface="Times New Roman"/>
                <a:cs typeface="Times New Roman"/>
              </a:rPr>
              <a:t>through a </a:t>
            </a:r>
            <a:r>
              <a:rPr sz="1069" spc="5" dirty="0">
                <a:latin typeface="Times New Roman"/>
                <a:cs typeface="Times New Roman"/>
              </a:rPr>
              <a:t>different 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i.e. other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caller </a:t>
            </a:r>
            <a:r>
              <a:rPr sz="1069" spc="10" dirty="0">
                <a:latin typeface="Times New Roman"/>
                <a:cs typeface="Times New Roman"/>
              </a:rPr>
              <a:t>function. Here in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example, the </a:t>
            </a:r>
            <a:r>
              <a:rPr sz="1069" spc="5" dirty="0">
                <a:latin typeface="Times New Roman"/>
                <a:cs typeface="Times New Roman"/>
              </a:rPr>
              <a:t>called  function </a:t>
            </a:r>
            <a:r>
              <a:rPr sz="1069" i="1" spc="10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accesses (and </a:t>
            </a:r>
            <a:r>
              <a:rPr sz="1069" spc="10" dirty="0">
                <a:latin typeface="Times New Roman"/>
                <a:cs typeface="Times New Roman"/>
              </a:rPr>
              <a:t>uses) the passed argument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with the name  </a:t>
            </a:r>
            <a:r>
              <a:rPr sz="1069" i="1" spc="5" dirty="0">
                <a:latin typeface="Times New Roman"/>
                <a:cs typeface="Times New Roman"/>
              </a:rPr>
              <a:t>oldVal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intMinus3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caller’s  scope.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(myInt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oldVal)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681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840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5 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pointer of </a:t>
            </a:r>
            <a:r>
              <a:rPr sz="1069" spc="10" dirty="0">
                <a:latin typeface="Times New Roman"/>
                <a:cs typeface="Times New Roman"/>
              </a:rPr>
              <a:t>5 which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earlier pointing to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But now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number 3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copied in the node 2. This way, we </a:t>
            </a:r>
            <a:r>
              <a:rPr sz="1069" spc="5" dirty="0">
                <a:latin typeface="Times New Roman"/>
                <a:cs typeface="Times New Roman"/>
              </a:rPr>
              <a:t>will delete </a:t>
            </a:r>
            <a:r>
              <a:rPr sz="1069" spc="10" dirty="0">
                <a:latin typeface="Times New Roman"/>
                <a:cs typeface="Times New Roman"/>
              </a:rPr>
              <a:t>the node having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C++ code </a:t>
            </a:r>
            <a:r>
              <a:rPr sz="1264" b="1" dirty="0">
                <a:latin typeface="Arial"/>
                <a:cs typeface="Arial"/>
              </a:rPr>
              <a:t>for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remove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3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the C++ code </a:t>
            </a:r>
            <a:r>
              <a:rPr sz="1069" spc="5" dirty="0">
                <a:latin typeface="Times New Roman"/>
                <a:cs typeface="Times New Roman"/>
              </a:rPr>
              <a:t>to carry out this deletion.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named </a:t>
            </a:r>
            <a:r>
              <a:rPr sz="1069" spc="5" dirty="0">
                <a:latin typeface="Times New Roman"/>
                <a:cs typeface="Times New Roman"/>
              </a:rPr>
              <a:t>the method as </a:t>
            </a:r>
            <a:r>
              <a:rPr sz="1069" i="1" spc="5" dirty="0">
                <a:latin typeface="Times New Roman"/>
                <a:cs typeface="Times New Roman"/>
              </a:rPr>
              <a:t>delete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keyword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cannot write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named </a:t>
            </a:r>
            <a:r>
              <a:rPr sz="1069" i="1" spc="5" dirty="0">
                <a:latin typeface="Times New Roman"/>
                <a:cs typeface="Times New Roman"/>
              </a:rPr>
              <a:t>delete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name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something </a:t>
            </a:r>
            <a:r>
              <a:rPr sz="1069" spc="5" dirty="0">
                <a:latin typeface="Times New Roman"/>
                <a:cs typeface="Times New Roman"/>
              </a:rPr>
              <a:t>else, say </a:t>
            </a:r>
            <a:r>
              <a:rPr sz="1069" i="1" spc="5" dirty="0">
                <a:latin typeface="Times New Roman"/>
                <a:cs typeface="Times New Roman"/>
              </a:rPr>
              <a:t>remove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Keep in  mind </a:t>
            </a:r>
            <a:r>
              <a:rPr sz="1069" spc="5" dirty="0">
                <a:latin typeface="Times New Roman"/>
                <a:cs typeface="Times New Roman"/>
              </a:rPr>
              <a:t>all the three cases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i="1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 marL="398805" marR="1212470">
              <a:lnSpc>
                <a:spcPct val="196400"/>
              </a:lnSpc>
              <a:spcBef>
                <a:spcPts val="49"/>
              </a:spcBef>
              <a:tabLst>
                <a:tab pos="1470521" algn="l"/>
              </a:tabLst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to remove a </a:t>
            </a:r>
            <a:r>
              <a:rPr sz="1069" spc="15" dirty="0">
                <a:latin typeface="Times New Roman"/>
                <a:cs typeface="Times New Roman"/>
              </a:rPr>
              <a:t>node 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10" dirty="0">
                <a:latin typeface="Times New Roman"/>
                <a:cs typeface="Times New Roman"/>
              </a:rPr>
              <a:t>*/  TreeNode&lt;int&gt;*	</a:t>
            </a:r>
            <a:r>
              <a:rPr sz="1069" spc="5" dirty="0">
                <a:latin typeface="Times New Roman"/>
                <a:cs typeface="Times New Roman"/>
              </a:rPr>
              <a:t>remove(TreeNode&lt;int&gt;* tree, int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</a:t>
            </a:r>
            <a:endParaRPr sz="1069">
              <a:latin typeface="Times New Roman"/>
              <a:cs typeface="Times New Roman"/>
            </a:endParaRPr>
          </a:p>
          <a:p>
            <a:pPr marL="398805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TreeNode&lt;int&gt;*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t;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cmp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*(tree-&gt;getInfo());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781561" marR="768597" indent="-243852">
              <a:lnSpc>
                <a:spcPts val="1264"/>
              </a:lnSpc>
              <a:tabLst>
                <a:tab pos="2250230" algn="l"/>
              </a:tabLst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cmp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 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remove(tree-&gt;getLeft(),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info);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tree-&gt;setLeft( 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81561" marR="755015" indent="-243852">
              <a:lnSpc>
                <a:spcPts val="1264"/>
              </a:lnSpc>
              <a:spcBef>
                <a:spcPts val="49"/>
              </a:spcBef>
              <a:tabLst>
                <a:tab pos="2187878" algn="l"/>
              </a:tabLst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cmp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to delete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remove(tree-&gt;getRight(),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info);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tree-&gt;setRight( 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67723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//two children, replace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successor</a:t>
            </a:r>
            <a:endParaRPr sz="1069">
              <a:latin typeface="Times New Roman"/>
              <a:cs typeface="Times New Roman"/>
            </a:endParaRPr>
          </a:p>
          <a:p>
            <a:pPr marL="781561" marR="618582" indent="-24385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else if(tree-&gt;getLeft() != </a:t>
            </a:r>
            <a:r>
              <a:rPr sz="1069" spc="15" dirty="0">
                <a:latin typeface="Times New Roman"/>
                <a:cs typeface="Times New Roman"/>
              </a:rPr>
              <a:t>NULL &amp;&amp; </a:t>
            </a:r>
            <a:r>
              <a:rPr sz="1069" spc="10" dirty="0">
                <a:latin typeface="Times New Roman"/>
                <a:cs typeface="Times New Roman"/>
              </a:rPr>
              <a:t>tree-&gt;getRight() 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){  TreeNode&lt;int&gt;*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minNode;</a:t>
            </a:r>
            <a:endParaRPr sz="1069">
              <a:latin typeface="Times New Roman"/>
              <a:cs typeface="Times New Roman"/>
            </a:endParaRPr>
          </a:p>
          <a:p>
            <a:pPr marL="781561" marR="188537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MinNode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findMin(tree-&gt;getRight());  </a:t>
            </a:r>
            <a:r>
              <a:rPr sz="1069" spc="10" dirty="0">
                <a:latin typeface="Times New Roman"/>
                <a:cs typeface="Times New Roman"/>
              </a:rPr>
              <a:t>tree-&gt;setInfo( minNode-&gt;getInfo()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remove(tree-&gt;getRight(),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*(minNode-&gt;getInfo()));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tree-&gt;setRight( 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39880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else </a:t>
            </a:r>
            <a:r>
              <a:rPr sz="1069" spc="10" dirty="0">
                <a:latin typeface="Times New Roman"/>
                <a:cs typeface="Times New Roman"/>
              </a:rPr>
              <a:t>{ 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i="1" spc="10" dirty="0">
                <a:latin typeface="Times New Roman"/>
                <a:cs typeface="Times New Roman"/>
              </a:rPr>
              <a:t>case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nodeToDelete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tree;</a:t>
            </a:r>
            <a:endParaRPr sz="1069">
              <a:latin typeface="Times New Roman"/>
              <a:cs typeface="Times New Roman"/>
            </a:endParaRPr>
          </a:p>
          <a:p>
            <a:pPr marL="955653" marR="1054429" indent="-174092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if( tree-&gt;getLeft()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//will </a:t>
            </a:r>
            <a:r>
              <a:rPr sz="1069" spc="10" dirty="0">
                <a:latin typeface="Times New Roman"/>
                <a:cs typeface="Times New Roman"/>
              </a:rPr>
              <a:t>handle 0 </a:t>
            </a:r>
            <a:r>
              <a:rPr sz="1069" spc="5" dirty="0">
                <a:latin typeface="Times New Roman"/>
                <a:cs typeface="Times New Roman"/>
              </a:rPr>
              <a:t>children 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tree-&gt;getRight();</a:t>
            </a:r>
            <a:endParaRPr sz="1069">
              <a:latin typeface="Times New Roman"/>
              <a:cs typeface="Times New Roman"/>
            </a:endParaRPr>
          </a:p>
          <a:p>
            <a:pPr marL="781561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tree-&gt;getRight() ==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781561" marR="2663235" indent="17409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tree-&gt;getLeft();  </a:t>
            </a:r>
            <a:r>
              <a:rPr sz="1069" spc="5" dirty="0">
                <a:latin typeface="Times New Roman"/>
                <a:cs typeface="Times New Roman"/>
              </a:rPr>
              <a:t>else tree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78156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delete nodeToDelete;  </a:t>
            </a: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5" dirty="0">
                <a:latin typeface="Times New Roman"/>
                <a:cs typeface="Times New Roman"/>
              </a:rPr>
              <a:t>release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</a:t>
            </a:r>
            <a:endParaRPr sz="1069">
              <a:latin typeface="Times New Roman"/>
              <a:cs typeface="Times New Roman"/>
            </a:endParaRPr>
          </a:p>
          <a:p>
            <a:pPr marL="53832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3770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tree;</a:t>
            </a:r>
            <a:endParaRPr sz="1069">
              <a:latin typeface="Times New Roman"/>
              <a:cs typeface="Times New Roman"/>
            </a:endParaRPr>
          </a:p>
          <a:p>
            <a:pPr marL="39880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5396" y="3476465"/>
            <a:ext cx="4185091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53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688359" y="3473873"/>
            <a:ext cx="0" cy="5622308"/>
          </a:xfrm>
          <a:custGeom>
            <a:avLst/>
            <a:gdLst/>
            <a:ahLst/>
            <a:cxnLst/>
            <a:rect l="l" t="t" r="r" b="b"/>
            <a:pathLst>
              <a:path h="5782945">
                <a:moveTo>
                  <a:pt x="0" y="0"/>
                </a:moveTo>
                <a:lnTo>
                  <a:pt x="0" y="578281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685396" y="9093093"/>
            <a:ext cx="4179535" cy="0"/>
          </a:xfrm>
          <a:custGeom>
            <a:avLst/>
            <a:gdLst/>
            <a:ahLst/>
            <a:cxnLst/>
            <a:rect l="l" t="t" r="r" b="b"/>
            <a:pathLst>
              <a:path w="4298950">
                <a:moveTo>
                  <a:pt x="0" y="0"/>
                </a:moveTo>
                <a:lnTo>
                  <a:pt x="42984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5867400" y="3473873"/>
            <a:ext cx="0" cy="5622308"/>
          </a:xfrm>
          <a:custGeom>
            <a:avLst/>
            <a:gdLst/>
            <a:ahLst/>
            <a:cxnLst/>
            <a:rect l="l" t="t" r="r" b="b"/>
            <a:pathLst>
              <a:path h="5782945">
                <a:moveTo>
                  <a:pt x="0" y="0"/>
                </a:moveTo>
                <a:lnTo>
                  <a:pt x="0" y="578281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1513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693" cy="1715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means that </a:t>
            </a:r>
            <a:r>
              <a:rPr sz="1069" spc="10" dirty="0">
                <a:latin typeface="Times New Roman"/>
                <a:cs typeface="Times New Roman"/>
              </a:rPr>
              <a:t>the same memory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object lies.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read the </a:t>
            </a:r>
            <a:r>
              <a:rPr sz="1069" spc="10" dirty="0">
                <a:latin typeface="Times New Roman"/>
                <a:cs typeface="Times New Roman"/>
              </a:rPr>
              <a:t>scope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local variables can be used only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they are  </a:t>
            </a:r>
            <a:r>
              <a:rPr sz="1069" spc="5" dirty="0">
                <a:latin typeface="Times New Roman"/>
                <a:cs typeface="Times New Roman"/>
              </a:rPr>
              <a:t>declared.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functions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local </a:t>
            </a:r>
            <a:r>
              <a:rPr sz="1069" spc="5" dirty="0">
                <a:latin typeface="Times New Roman"/>
                <a:cs typeface="Times New Roman"/>
              </a:rPr>
              <a:t>variables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But in  </a:t>
            </a:r>
            <a:r>
              <a:rPr sz="1069" spc="5" dirty="0">
                <a:latin typeface="Times New Roman"/>
                <a:cs typeface="Times New Roman"/>
              </a:rPr>
              <a:t>reference variables,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local variable in another  function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another </a:t>
            </a:r>
            <a:r>
              <a:rPr sz="1069" spc="10" dirty="0">
                <a:latin typeface="Times New Roman"/>
                <a:cs typeface="Times New Roman"/>
              </a:rPr>
              <a:t>name. Thus in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example, we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local variable 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10" dirty="0">
                <a:latin typeface="Times New Roman"/>
                <a:cs typeface="Times New Roman"/>
              </a:rPr>
              <a:t>(actually the memory location) of the function </a:t>
            </a:r>
            <a:r>
              <a:rPr sz="1069" i="1" spc="5" dirty="0">
                <a:latin typeface="Times New Roman"/>
                <a:cs typeface="Times New Roman"/>
              </a:rPr>
              <a:t>caller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function  </a:t>
            </a:r>
            <a:r>
              <a:rPr sz="1069" i="1" spc="5" dirty="0">
                <a:latin typeface="Times New Roman"/>
                <a:cs typeface="Times New Roman"/>
              </a:rPr>
              <a:t>intMinus3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i="1" spc="5" dirty="0">
                <a:latin typeface="Times New Roman"/>
                <a:cs typeface="Times New Roman"/>
              </a:rPr>
              <a:t>oldVal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explains this phenomenon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reference variables with the help </a:t>
            </a:r>
            <a:r>
              <a:rPr sz="1069" spc="5" dirty="0">
                <a:latin typeface="Times New Roman"/>
                <a:cs typeface="Times New Roman"/>
              </a:rPr>
              <a:t>of call </a:t>
            </a:r>
            <a:r>
              <a:rPr sz="1069" spc="10" dirty="0">
                <a:latin typeface="Times New Roman"/>
                <a:cs typeface="Times New Roman"/>
              </a:rPr>
              <a:t>stack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layout.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1439" y="2809346"/>
            <a:ext cx="976048" cy="1603287"/>
          </a:xfrm>
          <a:custGeom>
            <a:avLst/>
            <a:gdLst/>
            <a:ahLst/>
            <a:cxnLst/>
            <a:rect l="l" t="t" r="r" b="b"/>
            <a:pathLst>
              <a:path w="1003935" h="1649095">
                <a:moveTo>
                  <a:pt x="1003553" y="0"/>
                </a:moveTo>
                <a:lnTo>
                  <a:pt x="0" y="0"/>
                </a:lnTo>
                <a:lnTo>
                  <a:pt x="0" y="1648968"/>
                </a:lnTo>
                <a:lnTo>
                  <a:pt x="1003553" y="1648968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3037664" y="284910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199" y="3009877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4308" y="3338066"/>
            <a:ext cx="709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183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1439" y="3018260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631439" y="3227916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31439" y="3785022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31439" y="3994679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31439" y="4203594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234603" y="3785022"/>
            <a:ext cx="209285" cy="697618"/>
          </a:xfrm>
          <a:custGeom>
            <a:avLst/>
            <a:gdLst/>
            <a:ahLst/>
            <a:cxnLst/>
            <a:rect l="l" t="t" r="r" b="b"/>
            <a:pathLst>
              <a:path w="215264" h="717550">
                <a:moveTo>
                  <a:pt x="0" y="0"/>
                </a:moveTo>
                <a:lnTo>
                  <a:pt x="41862" y="4691"/>
                </a:lnTo>
                <a:lnTo>
                  <a:pt x="76009" y="17525"/>
                </a:lnTo>
                <a:lnTo>
                  <a:pt x="99012" y="36647"/>
                </a:lnTo>
                <a:lnTo>
                  <a:pt x="107442" y="60198"/>
                </a:lnTo>
                <a:lnTo>
                  <a:pt x="107442" y="298704"/>
                </a:lnTo>
                <a:lnTo>
                  <a:pt x="115871" y="322254"/>
                </a:lnTo>
                <a:lnTo>
                  <a:pt x="138874" y="341376"/>
                </a:lnTo>
                <a:lnTo>
                  <a:pt x="173021" y="354210"/>
                </a:lnTo>
                <a:lnTo>
                  <a:pt x="214884" y="358901"/>
                </a:lnTo>
                <a:lnTo>
                  <a:pt x="173021" y="363581"/>
                </a:lnTo>
                <a:lnTo>
                  <a:pt x="138874" y="376332"/>
                </a:lnTo>
                <a:lnTo>
                  <a:pt x="115871" y="395227"/>
                </a:lnTo>
                <a:lnTo>
                  <a:pt x="107442" y="418338"/>
                </a:lnTo>
                <a:lnTo>
                  <a:pt x="107442" y="657606"/>
                </a:lnTo>
                <a:lnTo>
                  <a:pt x="99012" y="680716"/>
                </a:lnTo>
                <a:lnTo>
                  <a:pt x="76009" y="699611"/>
                </a:lnTo>
                <a:lnTo>
                  <a:pt x="41862" y="712362"/>
                </a:lnTo>
                <a:lnTo>
                  <a:pt x="0" y="71704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234603" y="2739708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5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2" y="83820"/>
                </a:lnTo>
                <a:lnTo>
                  <a:pt x="107442" y="418337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4" y="502157"/>
                </a:lnTo>
                <a:lnTo>
                  <a:pt x="173021" y="508706"/>
                </a:lnTo>
                <a:lnTo>
                  <a:pt x="138874" y="526542"/>
                </a:lnTo>
                <a:lnTo>
                  <a:pt x="115871" y="552950"/>
                </a:lnTo>
                <a:lnTo>
                  <a:pt x="107442" y="585216"/>
                </a:lnTo>
                <a:lnTo>
                  <a:pt x="107442" y="919733"/>
                </a:lnTo>
                <a:lnTo>
                  <a:pt x="99012" y="952440"/>
                </a:lnTo>
                <a:lnTo>
                  <a:pt x="76009" y="979074"/>
                </a:lnTo>
                <a:lnTo>
                  <a:pt x="41862" y="996993"/>
                </a:lnTo>
                <a:lnTo>
                  <a:pt x="0" y="10035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631439" y="2670069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07118" y="2670069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31439" y="441250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607118" y="4412508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084829" y="4477702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10">
                <a:moveTo>
                  <a:pt x="31242" y="147827"/>
                </a:moveTo>
                <a:lnTo>
                  <a:pt x="0" y="147827"/>
                </a:lnTo>
                <a:lnTo>
                  <a:pt x="35813" y="219455"/>
                </a:lnTo>
                <a:lnTo>
                  <a:pt x="63245" y="164591"/>
                </a:lnTo>
                <a:lnTo>
                  <a:pt x="35813" y="164591"/>
                </a:lnTo>
                <a:lnTo>
                  <a:pt x="32765" y="163067"/>
                </a:lnTo>
                <a:lnTo>
                  <a:pt x="31242" y="160020"/>
                </a:lnTo>
                <a:lnTo>
                  <a:pt x="31242" y="147827"/>
                </a:lnTo>
                <a:close/>
              </a:path>
              <a:path w="71755" h="219710">
                <a:moveTo>
                  <a:pt x="35813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160020"/>
                </a:lnTo>
                <a:lnTo>
                  <a:pt x="32765" y="163067"/>
                </a:lnTo>
                <a:lnTo>
                  <a:pt x="35813" y="164591"/>
                </a:lnTo>
                <a:lnTo>
                  <a:pt x="38862" y="163067"/>
                </a:lnTo>
                <a:lnTo>
                  <a:pt x="40386" y="160020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219710">
                <a:moveTo>
                  <a:pt x="71627" y="147827"/>
                </a:moveTo>
                <a:lnTo>
                  <a:pt x="40386" y="147827"/>
                </a:lnTo>
                <a:lnTo>
                  <a:pt x="40386" y="160020"/>
                </a:lnTo>
                <a:lnTo>
                  <a:pt x="38862" y="163067"/>
                </a:lnTo>
                <a:lnTo>
                  <a:pt x="35813" y="164591"/>
                </a:lnTo>
                <a:lnTo>
                  <a:pt x="63245" y="164591"/>
                </a:lnTo>
                <a:lnTo>
                  <a:pt x="71627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348441" y="444732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8" y="0"/>
                </a:moveTo>
                <a:lnTo>
                  <a:pt x="147828" y="71627"/>
                </a:lnTo>
                <a:lnTo>
                  <a:pt x="210312" y="40385"/>
                </a:lnTo>
                <a:lnTo>
                  <a:pt x="160020" y="40385"/>
                </a:lnTo>
                <a:lnTo>
                  <a:pt x="163068" y="38862"/>
                </a:lnTo>
                <a:lnTo>
                  <a:pt x="164592" y="35813"/>
                </a:lnTo>
                <a:lnTo>
                  <a:pt x="163068" y="32765"/>
                </a:lnTo>
                <a:lnTo>
                  <a:pt x="160020" y="31241"/>
                </a:lnTo>
                <a:lnTo>
                  <a:pt x="210311" y="31241"/>
                </a:lnTo>
                <a:lnTo>
                  <a:pt x="147828" y="0"/>
                </a:lnTo>
                <a:close/>
              </a:path>
              <a:path w="219710" h="71754">
                <a:moveTo>
                  <a:pt x="147828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5"/>
                </a:lnTo>
                <a:lnTo>
                  <a:pt x="147828" y="40385"/>
                </a:lnTo>
                <a:lnTo>
                  <a:pt x="147828" y="31241"/>
                </a:lnTo>
                <a:close/>
              </a:path>
              <a:path w="219710" h="71754">
                <a:moveTo>
                  <a:pt x="210311" y="31241"/>
                </a:moveTo>
                <a:lnTo>
                  <a:pt x="160020" y="31241"/>
                </a:lnTo>
                <a:lnTo>
                  <a:pt x="163068" y="32765"/>
                </a:lnTo>
                <a:lnTo>
                  <a:pt x="164592" y="35813"/>
                </a:lnTo>
                <a:lnTo>
                  <a:pt x="163068" y="38862"/>
                </a:lnTo>
                <a:lnTo>
                  <a:pt x="160020" y="40385"/>
                </a:lnTo>
                <a:lnTo>
                  <a:pt x="210312" y="40385"/>
                </a:lnTo>
                <a:lnTo>
                  <a:pt x="219456" y="35813"/>
                </a:lnTo>
                <a:lnTo>
                  <a:pt x="21031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284976" y="2843424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4976" y="305678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4976" y="380501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4976" y="4019114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4976" y="4232461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8863" y="2844658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8863" y="3167662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8863" y="3972947"/>
            <a:ext cx="4031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oldVal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5264" y="3124693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5264" y="4100370"/>
            <a:ext cx="15897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“intMinus3”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293" y="4379665"/>
            <a:ext cx="4851841" cy="239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5878"/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93342"/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637719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17.9: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intMinus3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function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the stack contains </a:t>
            </a:r>
            <a:r>
              <a:rPr sz="1069" i="1" spc="5" dirty="0">
                <a:latin typeface="Times New Roman"/>
                <a:cs typeface="Times New Roman"/>
              </a:rPr>
              <a:t>myInt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other stuff of the caller  </a:t>
            </a:r>
            <a:r>
              <a:rPr sz="1069" spc="10" dirty="0">
                <a:latin typeface="Times New Roman"/>
                <a:cs typeface="Times New Roman"/>
              </a:rPr>
              <a:t>function. In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i="1" spc="5" dirty="0">
                <a:latin typeface="Times New Roman"/>
                <a:cs typeface="Times New Roman"/>
              </a:rPr>
              <a:t>intMinus3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has nothing in this  portion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other name of the memory location 1072, named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caller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dotted arrow shows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17.10,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show the </a:t>
            </a:r>
            <a:r>
              <a:rPr sz="1069" i="1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along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i="1" spc="10" dirty="0">
                <a:latin typeface="Times New Roman"/>
                <a:cs typeface="Times New Roman"/>
              </a:rPr>
              <a:t>myInt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same  memory </a:t>
            </a:r>
            <a:r>
              <a:rPr sz="1069" spc="5" dirty="0">
                <a:latin typeface="Times New Roman"/>
                <a:cs typeface="Times New Roman"/>
              </a:rPr>
              <a:t>location.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called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myInt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caller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are the two 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same memory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01932" y="2878984"/>
            <a:ext cx="358069" cy="840845"/>
          </a:xfrm>
          <a:custGeom>
            <a:avLst/>
            <a:gdLst/>
            <a:ahLst/>
            <a:cxnLst/>
            <a:rect l="l" t="t" r="r" b="b"/>
            <a:pathLst>
              <a:path w="368300" h="864870">
                <a:moveTo>
                  <a:pt x="355091" y="831342"/>
                </a:moveTo>
                <a:lnTo>
                  <a:pt x="352043" y="831342"/>
                </a:lnTo>
                <a:lnTo>
                  <a:pt x="349757" y="833627"/>
                </a:lnTo>
                <a:lnTo>
                  <a:pt x="349757" y="837438"/>
                </a:lnTo>
                <a:lnTo>
                  <a:pt x="359663" y="862583"/>
                </a:lnTo>
                <a:lnTo>
                  <a:pt x="361950" y="864870"/>
                </a:lnTo>
                <a:lnTo>
                  <a:pt x="365759" y="864870"/>
                </a:lnTo>
                <a:lnTo>
                  <a:pt x="368045" y="861822"/>
                </a:lnTo>
                <a:lnTo>
                  <a:pt x="368045" y="858774"/>
                </a:lnTo>
                <a:lnTo>
                  <a:pt x="357377" y="833627"/>
                </a:lnTo>
                <a:lnTo>
                  <a:pt x="355091" y="831342"/>
                </a:lnTo>
                <a:close/>
              </a:path>
              <a:path w="368300" h="864870">
                <a:moveTo>
                  <a:pt x="331469" y="773429"/>
                </a:moveTo>
                <a:lnTo>
                  <a:pt x="327659" y="773429"/>
                </a:lnTo>
                <a:lnTo>
                  <a:pt x="325373" y="775716"/>
                </a:lnTo>
                <a:lnTo>
                  <a:pt x="325373" y="779526"/>
                </a:lnTo>
                <a:lnTo>
                  <a:pt x="336041" y="804672"/>
                </a:lnTo>
                <a:lnTo>
                  <a:pt x="338327" y="806957"/>
                </a:lnTo>
                <a:lnTo>
                  <a:pt x="341375" y="806957"/>
                </a:lnTo>
                <a:lnTo>
                  <a:pt x="343661" y="803910"/>
                </a:lnTo>
                <a:lnTo>
                  <a:pt x="343661" y="800862"/>
                </a:lnTo>
                <a:lnTo>
                  <a:pt x="333755" y="775716"/>
                </a:lnTo>
                <a:lnTo>
                  <a:pt x="331469" y="773429"/>
                </a:lnTo>
                <a:close/>
              </a:path>
              <a:path w="368300" h="864870">
                <a:moveTo>
                  <a:pt x="307085" y="715518"/>
                </a:moveTo>
                <a:lnTo>
                  <a:pt x="303275" y="715518"/>
                </a:lnTo>
                <a:lnTo>
                  <a:pt x="300989" y="717803"/>
                </a:lnTo>
                <a:lnTo>
                  <a:pt x="300989" y="721614"/>
                </a:lnTo>
                <a:lnTo>
                  <a:pt x="311657" y="746760"/>
                </a:lnTo>
                <a:lnTo>
                  <a:pt x="313943" y="749046"/>
                </a:lnTo>
                <a:lnTo>
                  <a:pt x="317753" y="749046"/>
                </a:lnTo>
                <a:lnTo>
                  <a:pt x="320039" y="746760"/>
                </a:lnTo>
                <a:lnTo>
                  <a:pt x="320039" y="742950"/>
                </a:lnTo>
                <a:lnTo>
                  <a:pt x="309371" y="717803"/>
                </a:lnTo>
                <a:lnTo>
                  <a:pt x="307085" y="715518"/>
                </a:lnTo>
                <a:close/>
              </a:path>
              <a:path w="368300" h="864870">
                <a:moveTo>
                  <a:pt x="282701" y="657605"/>
                </a:moveTo>
                <a:lnTo>
                  <a:pt x="279653" y="657605"/>
                </a:lnTo>
                <a:lnTo>
                  <a:pt x="277367" y="659892"/>
                </a:lnTo>
                <a:lnTo>
                  <a:pt x="277367" y="663701"/>
                </a:lnTo>
                <a:lnTo>
                  <a:pt x="287273" y="688848"/>
                </a:lnTo>
                <a:lnTo>
                  <a:pt x="289559" y="691133"/>
                </a:lnTo>
                <a:lnTo>
                  <a:pt x="293369" y="691133"/>
                </a:lnTo>
                <a:lnTo>
                  <a:pt x="295655" y="688848"/>
                </a:lnTo>
                <a:lnTo>
                  <a:pt x="295655" y="685038"/>
                </a:lnTo>
                <a:lnTo>
                  <a:pt x="284988" y="659892"/>
                </a:lnTo>
                <a:lnTo>
                  <a:pt x="282701" y="657605"/>
                </a:lnTo>
                <a:close/>
              </a:path>
              <a:path w="368300" h="864870">
                <a:moveTo>
                  <a:pt x="259079" y="599694"/>
                </a:moveTo>
                <a:lnTo>
                  <a:pt x="255269" y="599694"/>
                </a:lnTo>
                <a:lnTo>
                  <a:pt x="252983" y="601979"/>
                </a:lnTo>
                <a:lnTo>
                  <a:pt x="252983" y="605790"/>
                </a:lnTo>
                <a:lnTo>
                  <a:pt x="263651" y="630936"/>
                </a:lnTo>
                <a:lnTo>
                  <a:pt x="265938" y="633222"/>
                </a:lnTo>
                <a:lnTo>
                  <a:pt x="268985" y="633222"/>
                </a:lnTo>
                <a:lnTo>
                  <a:pt x="271271" y="630936"/>
                </a:lnTo>
                <a:lnTo>
                  <a:pt x="271271" y="627126"/>
                </a:lnTo>
                <a:lnTo>
                  <a:pt x="261365" y="601979"/>
                </a:lnTo>
                <a:lnTo>
                  <a:pt x="259079" y="599694"/>
                </a:lnTo>
                <a:close/>
              </a:path>
              <a:path w="368300" h="864870">
                <a:moveTo>
                  <a:pt x="234695" y="541781"/>
                </a:moveTo>
                <a:lnTo>
                  <a:pt x="230885" y="541781"/>
                </a:lnTo>
                <a:lnTo>
                  <a:pt x="228600" y="544068"/>
                </a:lnTo>
                <a:lnTo>
                  <a:pt x="228600" y="547877"/>
                </a:lnTo>
                <a:lnTo>
                  <a:pt x="239267" y="573024"/>
                </a:lnTo>
                <a:lnTo>
                  <a:pt x="241553" y="575310"/>
                </a:lnTo>
                <a:lnTo>
                  <a:pt x="245363" y="575310"/>
                </a:lnTo>
                <a:lnTo>
                  <a:pt x="247650" y="573024"/>
                </a:lnTo>
                <a:lnTo>
                  <a:pt x="247650" y="569214"/>
                </a:lnTo>
                <a:lnTo>
                  <a:pt x="236981" y="544068"/>
                </a:lnTo>
                <a:lnTo>
                  <a:pt x="234695" y="541781"/>
                </a:lnTo>
                <a:close/>
              </a:path>
              <a:path w="368300" h="864870">
                <a:moveTo>
                  <a:pt x="210311" y="483870"/>
                </a:moveTo>
                <a:lnTo>
                  <a:pt x="207263" y="483870"/>
                </a:lnTo>
                <a:lnTo>
                  <a:pt x="204977" y="486918"/>
                </a:lnTo>
                <a:lnTo>
                  <a:pt x="204977" y="489966"/>
                </a:lnTo>
                <a:lnTo>
                  <a:pt x="214883" y="515112"/>
                </a:lnTo>
                <a:lnTo>
                  <a:pt x="217169" y="517398"/>
                </a:lnTo>
                <a:lnTo>
                  <a:pt x="220979" y="517398"/>
                </a:lnTo>
                <a:lnTo>
                  <a:pt x="223265" y="515112"/>
                </a:lnTo>
                <a:lnTo>
                  <a:pt x="223265" y="511301"/>
                </a:lnTo>
                <a:lnTo>
                  <a:pt x="213359" y="486155"/>
                </a:lnTo>
                <a:lnTo>
                  <a:pt x="210311" y="483870"/>
                </a:lnTo>
                <a:close/>
              </a:path>
              <a:path w="368300" h="864870">
                <a:moveTo>
                  <a:pt x="186689" y="425957"/>
                </a:moveTo>
                <a:lnTo>
                  <a:pt x="182879" y="425957"/>
                </a:lnTo>
                <a:lnTo>
                  <a:pt x="180593" y="429005"/>
                </a:lnTo>
                <a:lnTo>
                  <a:pt x="180593" y="432053"/>
                </a:lnTo>
                <a:lnTo>
                  <a:pt x="191261" y="457200"/>
                </a:lnTo>
                <a:lnTo>
                  <a:pt x="193547" y="459486"/>
                </a:lnTo>
                <a:lnTo>
                  <a:pt x="196595" y="459486"/>
                </a:lnTo>
                <a:lnTo>
                  <a:pt x="198881" y="457200"/>
                </a:lnTo>
                <a:lnTo>
                  <a:pt x="198881" y="453390"/>
                </a:lnTo>
                <a:lnTo>
                  <a:pt x="188975" y="428244"/>
                </a:lnTo>
                <a:lnTo>
                  <a:pt x="186689" y="425957"/>
                </a:lnTo>
                <a:close/>
              </a:path>
              <a:path w="368300" h="864870">
                <a:moveTo>
                  <a:pt x="162305" y="368046"/>
                </a:moveTo>
                <a:lnTo>
                  <a:pt x="158495" y="368046"/>
                </a:lnTo>
                <a:lnTo>
                  <a:pt x="156209" y="371094"/>
                </a:lnTo>
                <a:lnTo>
                  <a:pt x="156209" y="374142"/>
                </a:lnTo>
                <a:lnTo>
                  <a:pt x="166877" y="399288"/>
                </a:lnTo>
                <a:lnTo>
                  <a:pt x="169163" y="401574"/>
                </a:lnTo>
                <a:lnTo>
                  <a:pt x="172973" y="401574"/>
                </a:lnTo>
                <a:lnTo>
                  <a:pt x="175259" y="399288"/>
                </a:lnTo>
                <a:lnTo>
                  <a:pt x="175259" y="395477"/>
                </a:lnTo>
                <a:lnTo>
                  <a:pt x="164591" y="371094"/>
                </a:lnTo>
                <a:lnTo>
                  <a:pt x="162305" y="368046"/>
                </a:lnTo>
                <a:close/>
              </a:path>
              <a:path w="368300" h="864870">
                <a:moveTo>
                  <a:pt x="137921" y="310133"/>
                </a:moveTo>
                <a:lnTo>
                  <a:pt x="134873" y="310133"/>
                </a:lnTo>
                <a:lnTo>
                  <a:pt x="132587" y="313181"/>
                </a:lnTo>
                <a:lnTo>
                  <a:pt x="132587" y="316229"/>
                </a:lnTo>
                <a:lnTo>
                  <a:pt x="142493" y="341375"/>
                </a:lnTo>
                <a:lnTo>
                  <a:pt x="144779" y="343662"/>
                </a:lnTo>
                <a:lnTo>
                  <a:pt x="148589" y="343662"/>
                </a:lnTo>
                <a:lnTo>
                  <a:pt x="150875" y="341375"/>
                </a:lnTo>
                <a:lnTo>
                  <a:pt x="150875" y="337566"/>
                </a:lnTo>
                <a:lnTo>
                  <a:pt x="140969" y="313181"/>
                </a:lnTo>
                <a:lnTo>
                  <a:pt x="137921" y="310133"/>
                </a:lnTo>
                <a:close/>
              </a:path>
              <a:path w="368300" h="864870">
                <a:moveTo>
                  <a:pt x="114300" y="252222"/>
                </a:moveTo>
                <a:lnTo>
                  <a:pt x="110489" y="252222"/>
                </a:lnTo>
                <a:lnTo>
                  <a:pt x="108203" y="255270"/>
                </a:lnTo>
                <a:lnTo>
                  <a:pt x="108203" y="258318"/>
                </a:lnTo>
                <a:lnTo>
                  <a:pt x="118871" y="283464"/>
                </a:lnTo>
                <a:lnTo>
                  <a:pt x="121157" y="285750"/>
                </a:lnTo>
                <a:lnTo>
                  <a:pt x="124205" y="285750"/>
                </a:lnTo>
                <a:lnTo>
                  <a:pt x="126491" y="283464"/>
                </a:lnTo>
                <a:lnTo>
                  <a:pt x="126491" y="279653"/>
                </a:lnTo>
                <a:lnTo>
                  <a:pt x="116585" y="255270"/>
                </a:lnTo>
                <a:lnTo>
                  <a:pt x="114300" y="252222"/>
                </a:lnTo>
                <a:close/>
              </a:path>
              <a:path w="368300" h="864870">
                <a:moveTo>
                  <a:pt x="89915" y="194310"/>
                </a:moveTo>
                <a:lnTo>
                  <a:pt x="86867" y="194310"/>
                </a:lnTo>
                <a:lnTo>
                  <a:pt x="83819" y="197357"/>
                </a:lnTo>
                <a:lnTo>
                  <a:pt x="83819" y="200405"/>
                </a:lnTo>
                <a:lnTo>
                  <a:pt x="94487" y="225551"/>
                </a:lnTo>
                <a:lnTo>
                  <a:pt x="96773" y="227838"/>
                </a:lnTo>
                <a:lnTo>
                  <a:pt x="100583" y="227838"/>
                </a:lnTo>
                <a:lnTo>
                  <a:pt x="102869" y="225551"/>
                </a:lnTo>
                <a:lnTo>
                  <a:pt x="102869" y="221742"/>
                </a:lnTo>
                <a:lnTo>
                  <a:pt x="92201" y="197357"/>
                </a:lnTo>
                <a:lnTo>
                  <a:pt x="89915" y="194310"/>
                </a:lnTo>
                <a:close/>
              </a:path>
              <a:path w="368300" h="864870">
                <a:moveTo>
                  <a:pt x="65531" y="136398"/>
                </a:moveTo>
                <a:lnTo>
                  <a:pt x="62483" y="136398"/>
                </a:lnTo>
                <a:lnTo>
                  <a:pt x="60197" y="139446"/>
                </a:lnTo>
                <a:lnTo>
                  <a:pt x="60197" y="142494"/>
                </a:lnTo>
                <a:lnTo>
                  <a:pt x="70103" y="167640"/>
                </a:lnTo>
                <a:lnTo>
                  <a:pt x="72389" y="169925"/>
                </a:lnTo>
                <a:lnTo>
                  <a:pt x="76200" y="169925"/>
                </a:lnTo>
                <a:lnTo>
                  <a:pt x="78485" y="167640"/>
                </a:lnTo>
                <a:lnTo>
                  <a:pt x="78485" y="163829"/>
                </a:lnTo>
                <a:lnTo>
                  <a:pt x="68579" y="139446"/>
                </a:lnTo>
                <a:lnTo>
                  <a:pt x="65531" y="136398"/>
                </a:lnTo>
                <a:close/>
              </a:path>
              <a:path w="368300" h="864870">
                <a:moveTo>
                  <a:pt x="41909" y="78486"/>
                </a:moveTo>
                <a:lnTo>
                  <a:pt x="38100" y="78486"/>
                </a:lnTo>
                <a:lnTo>
                  <a:pt x="35813" y="81533"/>
                </a:lnTo>
                <a:lnTo>
                  <a:pt x="35813" y="84581"/>
                </a:lnTo>
                <a:lnTo>
                  <a:pt x="46481" y="109727"/>
                </a:lnTo>
                <a:lnTo>
                  <a:pt x="48767" y="112014"/>
                </a:lnTo>
                <a:lnTo>
                  <a:pt x="51815" y="112014"/>
                </a:lnTo>
                <a:lnTo>
                  <a:pt x="54101" y="109727"/>
                </a:lnTo>
                <a:lnTo>
                  <a:pt x="54101" y="105918"/>
                </a:lnTo>
                <a:lnTo>
                  <a:pt x="44195" y="81533"/>
                </a:lnTo>
                <a:lnTo>
                  <a:pt x="41909" y="78486"/>
                </a:lnTo>
                <a:close/>
              </a:path>
              <a:path w="368300" h="864870">
                <a:moveTo>
                  <a:pt x="5333" y="0"/>
                </a:moveTo>
                <a:lnTo>
                  <a:pt x="0" y="80010"/>
                </a:lnTo>
                <a:lnTo>
                  <a:pt x="66293" y="52577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840354" y="7073582"/>
            <a:ext cx="976048" cy="1602669"/>
          </a:xfrm>
          <a:custGeom>
            <a:avLst/>
            <a:gdLst/>
            <a:ahLst/>
            <a:cxnLst/>
            <a:rect l="l" t="t" r="r" b="b"/>
            <a:pathLst>
              <a:path w="1003935" h="1648459">
                <a:moveTo>
                  <a:pt x="1003553" y="0"/>
                </a:moveTo>
                <a:lnTo>
                  <a:pt x="0" y="0"/>
                </a:lnTo>
                <a:lnTo>
                  <a:pt x="0" y="1648206"/>
                </a:lnTo>
                <a:lnTo>
                  <a:pt x="1003553" y="1648206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246579" y="7113340"/>
            <a:ext cx="1654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85114" y="7273348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3964" y="7601525"/>
            <a:ext cx="70934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949" marR="4939" indent="-21421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  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40354" y="7282498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840354" y="7491413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840354" y="8049260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840354" y="8258174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840354" y="8467089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443519" y="8049261"/>
            <a:ext cx="209285" cy="836524"/>
          </a:xfrm>
          <a:custGeom>
            <a:avLst/>
            <a:gdLst/>
            <a:ahLst/>
            <a:cxnLst/>
            <a:rect l="l" t="t" r="r" b="b"/>
            <a:pathLst>
              <a:path w="215264" h="860425">
                <a:moveTo>
                  <a:pt x="0" y="0"/>
                </a:moveTo>
                <a:lnTo>
                  <a:pt x="41862" y="5619"/>
                </a:lnTo>
                <a:lnTo>
                  <a:pt x="76009" y="20955"/>
                </a:lnTo>
                <a:lnTo>
                  <a:pt x="99012" y="43719"/>
                </a:lnTo>
                <a:lnTo>
                  <a:pt x="107441" y="71628"/>
                </a:lnTo>
                <a:lnTo>
                  <a:pt x="107441" y="358140"/>
                </a:lnTo>
                <a:lnTo>
                  <a:pt x="115871" y="386048"/>
                </a:lnTo>
                <a:lnTo>
                  <a:pt x="138874" y="408813"/>
                </a:lnTo>
                <a:lnTo>
                  <a:pt x="173021" y="424148"/>
                </a:lnTo>
                <a:lnTo>
                  <a:pt x="214884" y="429768"/>
                </a:lnTo>
                <a:lnTo>
                  <a:pt x="173021" y="435387"/>
                </a:lnTo>
                <a:lnTo>
                  <a:pt x="138874" y="450723"/>
                </a:lnTo>
                <a:lnTo>
                  <a:pt x="115871" y="473487"/>
                </a:lnTo>
                <a:lnTo>
                  <a:pt x="107441" y="501396"/>
                </a:lnTo>
                <a:lnTo>
                  <a:pt x="107441" y="787908"/>
                </a:lnTo>
                <a:lnTo>
                  <a:pt x="99012" y="815935"/>
                </a:lnTo>
                <a:lnTo>
                  <a:pt x="76009" y="838962"/>
                </a:lnTo>
                <a:lnTo>
                  <a:pt x="41862" y="854559"/>
                </a:lnTo>
                <a:lnTo>
                  <a:pt x="0" y="86029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443519" y="7003203"/>
            <a:ext cx="209285" cy="976664"/>
          </a:xfrm>
          <a:custGeom>
            <a:avLst/>
            <a:gdLst/>
            <a:ahLst/>
            <a:cxnLst/>
            <a:rect l="l" t="t" r="r" b="b"/>
            <a:pathLst>
              <a:path w="215264" h="1004570">
                <a:moveTo>
                  <a:pt x="0" y="0"/>
                </a:moveTo>
                <a:lnTo>
                  <a:pt x="41862" y="6667"/>
                </a:lnTo>
                <a:lnTo>
                  <a:pt x="76009" y="24764"/>
                </a:lnTo>
                <a:lnTo>
                  <a:pt x="99012" y="51434"/>
                </a:lnTo>
                <a:lnTo>
                  <a:pt x="107441" y="83819"/>
                </a:lnTo>
                <a:lnTo>
                  <a:pt x="107441" y="418337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4" y="502157"/>
                </a:lnTo>
                <a:lnTo>
                  <a:pt x="173021" y="508718"/>
                </a:lnTo>
                <a:lnTo>
                  <a:pt x="138874" y="526637"/>
                </a:lnTo>
                <a:lnTo>
                  <a:pt x="115871" y="553271"/>
                </a:lnTo>
                <a:lnTo>
                  <a:pt x="107441" y="585977"/>
                </a:lnTo>
                <a:lnTo>
                  <a:pt x="107441" y="920495"/>
                </a:lnTo>
                <a:lnTo>
                  <a:pt x="99012" y="952880"/>
                </a:lnTo>
                <a:lnTo>
                  <a:pt x="76009" y="979550"/>
                </a:lnTo>
                <a:lnTo>
                  <a:pt x="41862" y="997648"/>
                </a:lnTo>
                <a:lnTo>
                  <a:pt x="0" y="100431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840354" y="693356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401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816032" y="693356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401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40354" y="8676005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816032" y="8676005"/>
            <a:ext cx="0" cy="139524"/>
          </a:xfrm>
          <a:custGeom>
            <a:avLst/>
            <a:gdLst/>
            <a:ahLst/>
            <a:cxnLst/>
            <a:rect l="l" t="t" r="r" b="b"/>
            <a:pathLst>
              <a:path h="143509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293745" y="8741938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4" h="219709">
                <a:moveTo>
                  <a:pt x="31242" y="147827"/>
                </a:moveTo>
                <a:lnTo>
                  <a:pt x="0" y="147827"/>
                </a:lnTo>
                <a:lnTo>
                  <a:pt x="35813" y="219455"/>
                </a:lnTo>
                <a:lnTo>
                  <a:pt x="63626" y="163829"/>
                </a:lnTo>
                <a:lnTo>
                  <a:pt x="35813" y="163829"/>
                </a:lnTo>
                <a:lnTo>
                  <a:pt x="32765" y="162305"/>
                </a:lnTo>
                <a:lnTo>
                  <a:pt x="31242" y="159257"/>
                </a:lnTo>
                <a:lnTo>
                  <a:pt x="31242" y="147827"/>
                </a:lnTo>
                <a:close/>
              </a:path>
              <a:path w="71754" h="219709">
                <a:moveTo>
                  <a:pt x="35813" y="0"/>
                </a:moveTo>
                <a:lnTo>
                  <a:pt x="32765" y="761"/>
                </a:lnTo>
                <a:lnTo>
                  <a:pt x="31242" y="3809"/>
                </a:lnTo>
                <a:lnTo>
                  <a:pt x="31242" y="159257"/>
                </a:lnTo>
                <a:lnTo>
                  <a:pt x="32765" y="162305"/>
                </a:lnTo>
                <a:lnTo>
                  <a:pt x="35813" y="163829"/>
                </a:lnTo>
                <a:lnTo>
                  <a:pt x="38862" y="162305"/>
                </a:lnTo>
                <a:lnTo>
                  <a:pt x="40386" y="159257"/>
                </a:lnTo>
                <a:lnTo>
                  <a:pt x="40386" y="3809"/>
                </a:lnTo>
                <a:lnTo>
                  <a:pt x="38862" y="761"/>
                </a:lnTo>
                <a:lnTo>
                  <a:pt x="35813" y="0"/>
                </a:lnTo>
                <a:close/>
              </a:path>
              <a:path w="71754" h="219709">
                <a:moveTo>
                  <a:pt x="71627" y="147827"/>
                </a:moveTo>
                <a:lnTo>
                  <a:pt x="40386" y="147827"/>
                </a:lnTo>
                <a:lnTo>
                  <a:pt x="40386" y="159257"/>
                </a:lnTo>
                <a:lnTo>
                  <a:pt x="38862" y="162305"/>
                </a:lnTo>
                <a:lnTo>
                  <a:pt x="35813" y="163829"/>
                </a:lnTo>
                <a:lnTo>
                  <a:pt x="63626" y="163829"/>
                </a:lnTo>
                <a:lnTo>
                  <a:pt x="71627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557356" y="871082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7" y="0"/>
                </a:moveTo>
                <a:lnTo>
                  <a:pt x="147827" y="71627"/>
                </a:lnTo>
                <a:lnTo>
                  <a:pt x="210312" y="40385"/>
                </a:lnTo>
                <a:lnTo>
                  <a:pt x="160019" y="40385"/>
                </a:lnTo>
                <a:lnTo>
                  <a:pt x="163068" y="39623"/>
                </a:lnTo>
                <a:lnTo>
                  <a:pt x="164592" y="35813"/>
                </a:lnTo>
                <a:lnTo>
                  <a:pt x="163068" y="32765"/>
                </a:lnTo>
                <a:lnTo>
                  <a:pt x="160019" y="32003"/>
                </a:lnTo>
                <a:lnTo>
                  <a:pt x="211836" y="32003"/>
                </a:lnTo>
                <a:lnTo>
                  <a:pt x="147827" y="0"/>
                </a:lnTo>
                <a:close/>
              </a:path>
              <a:path w="219710" h="71754">
                <a:moveTo>
                  <a:pt x="147827" y="32003"/>
                </a:moveTo>
                <a:lnTo>
                  <a:pt x="4571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3"/>
                </a:lnTo>
                <a:lnTo>
                  <a:pt x="4571" y="40385"/>
                </a:lnTo>
                <a:lnTo>
                  <a:pt x="147827" y="40385"/>
                </a:lnTo>
                <a:lnTo>
                  <a:pt x="147827" y="32003"/>
                </a:lnTo>
                <a:close/>
              </a:path>
              <a:path w="219710" h="71754">
                <a:moveTo>
                  <a:pt x="211836" y="32003"/>
                </a:moveTo>
                <a:lnTo>
                  <a:pt x="160019" y="32003"/>
                </a:lnTo>
                <a:lnTo>
                  <a:pt x="163068" y="32765"/>
                </a:lnTo>
                <a:lnTo>
                  <a:pt x="164592" y="35813"/>
                </a:lnTo>
                <a:lnTo>
                  <a:pt x="163068" y="39623"/>
                </a:lnTo>
                <a:lnTo>
                  <a:pt x="160019" y="40385"/>
                </a:lnTo>
                <a:lnTo>
                  <a:pt x="210312" y="40385"/>
                </a:lnTo>
                <a:lnTo>
                  <a:pt x="219456" y="35813"/>
                </a:lnTo>
                <a:lnTo>
                  <a:pt x="211836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064215" y="7104450"/>
            <a:ext cx="701322" cy="35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582" algn="r">
              <a:tabLst>
                <a:tab pos="480296" algn="l"/>
              </a:tabLst>
            </a:pPr>
            <a:r>
              <a:rPr sz="924" spc="-15" dirty="0">
                <a:latin typeface="Times New Roman"/>
                <a:cs typeface="Times New Roman"/>
              </a:rPr>
              <a:t>O</a:t>
            </a:r>
            <a:r>
              <a:rPr sz="924" spc="-5" dirty="0">
                <a:latin typeface="Times New Roman"/>
                <a:cs typeface="Times New Roman"/>
              </a:rPr>
              <a:t>ld</a:t>
            </a:r>
            <a:r>
              <a:rPr sz="924" spc="-10" dirty="0">
                <a:latin typeface="Times New Roman"/>
                <a:cs typeface="Times New Roman"/>
              </a:rPr>
              <a:t>Va</a:t>
            </a:r>
            <a:r>
              <a:rPr sz="924" spc="-5" dirty="0">
                <a:latin typeface="Times New Roman"/>
                <a:cs typeface="Times New Roman"/>
              </a:rPr>
              <a:t>l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681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53891" y="8095920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53891" y="8309279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7779" y="7108155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57779" y="7431144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retVal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94179" y="7387449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4179" y="8363125"/>
            <a:ext cx="15884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called function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“intMinus3”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65419" y="9373869"/>
            <a:ext cx="3833195" cy="348192"/>
          </a:xfrm>
          <a:custGeom>
            <a:avLst/>
            <a:gdLst/>
            <a:ahLst/>
            <a:cxnLst/>
            <a:rect l="l" t="t" r="r" b="b"/>
            <a:pathLst>
              <a:path w="3942715" h="358140">
                <a:moveTo>
                  <a:pt x="0" y="358140"/>
                </a:moveTo>
                <a:lnTo>
                  <a:pt x="3942587" y="358140"/>
                </a:lnTo>
                <a:lnTo>
                  <a:pt x="394258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2187186" y="8522640"/>
            <a:ext cx="2549084" cy="107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34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  <a:p>
            <a:pPr marL="109888">
              <a:spcBef>
                <a:spcPts val="68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667969"/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17.10: </a:t>
            </a:r>
            <a:r>
              <a:rPr sz="1069" spc="5" dirty="0">
                <a:latin typeface="Times New Roman"/>
                <a:cs typeface="Times New Roman"/>
              </a:rPr>
              <a:t>call stack </a:t>
            </a:r>
            <a:r>
              <a:rPr sz="1069" spc="10" dirty="0">
                <a:latin typeface="Times New Roman"/>
                <a:cs typeface="Times New Roman"/>
              </a:rPr>
              <a:t>when intMinus3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clled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53978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767475"/>
            <a:ext cx="4851841" cy="129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body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intMinus3 </a:t>
            </a:r>
            <a:r>
              <a:rPr sz="1069" spc="10" dirty="0">
                <a:latin typeface="Times New Roman"/>
                <a:cs typeface="Times New Roman"/>
              </a:rPr>
              <a:t>executes the </a:t>
            </a:r>
            <a:r>
              <a:rPr sz="1069" spc="5" dirty="0">
                <a:latin typeface="Times New Roman"/>
                <a:cs typeface="Times New Roman"/>
              </a:rPr>
              <a:t>statement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5" dirty="0">
                <a:latin typeface="Times New Roman"/>
                <a:cs typeface="Times New Roman"/>
              </a:rPr>
              <a:t>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– 3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changes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location in the caller function as it is referring to  that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location. This value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becomes 28. Actually,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5" dirty="0">
                <a:latin typeface="Times New Roman"/>
                <a:cs typeface="Times New Roman"/>
              </a:rPr>
              <a:t>myInt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5" dirty="0">
                <a:latin typeface="Times New Roman"/>
                <a:cs typeface="Times New Roman"/>
              </a:rPr>
              <a:t>as it also refers to the </a:t>
            </a:r>
            <a:r>
              <a:rPr sz="1069" spc="10" dirty="0">
                <a:latin typeface="Times New Roman"/>
                <a:cs typeface="Times New Roman"/>
              </a:rPr>
              <a:t>same memory </a:t>
            </a:r>
            <a:r>
              <a:rPr sz="1069" spc="5" dirty="0">
                <a:latin typeface="Times New Roman"/>
                <a:cs typeface="Times New Roman"/>
              </a:rPr>
              <a:t>location.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explains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lay out after </a:t>
            </a:r>
            <a:r>
              <a:rPr sz="1069" spc="10" dirty="0">
                <a:latin typeface="Times New Roman"/>
                <a:cs typeface="Times New Roman"/>
              </a:rPr>
              <a:t>the execution of the </a:t>
            </a:r>
            <a:r>
              <a:rPr sz="1069" spc="5" dirty="0">
                <a:latin typeface="Times New Roman"/>
                <a:cs typeface="Times New Roman"/>
              </a:rPr>
              <a:t>above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1439" y="3268662"/>
            <a:ext cx="976048" cy="1602669"/>
          </a:xfrm>
          <a:custGeom>
            <a:avLst/>
            <a:gdLst/>
            <a:ahLst/>
            <a:cxnLst/>
            <a:rect l="l" t="t" r="r" b="b"/>
            <a:pathLst>
              <a:path w="1003935" h="1648460">
                <a:moveTo>
                  <a:pt x="1003553" y="0"/>
                </a:moveTo>
                <a:lnTo>
                  <a:pt x="0" y="0"/>
                </a:lnTo>
                <a:lnTo>
                  <a:pt x="0" y="1648205"/>
                </a:lnTo>
                <a:lnTo>
                  <a:pt x="1003553" y="1648205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076186" y="3468440"/>
            <a:ext cx="870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296" y="3796617"/>
            <a:ext cx="7099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183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stuff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1439" y="3477577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31439" y="3686493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631439" y="4244340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631439" y="4453255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631439" y="4662169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234603" y="4244341"/>
            <a:ext cx="209285" cy="836524"/>
          </a:xfrm>
          <a:custGeom>
            <a:avLst/>
            <a:gdLst/>
            <a:ahLst/>
            <a:cxnLst/>
            <a:rect l="l" t="t" r="r" b="b"/>
            <a:pathLst>
              <a:path w="215264" h="860425">
                <a:moveTo>
                  <a:pt x="0" y="0"/>
                </a:moveTo>
                <a:lnTo>
                  <a:pt x="41862" y="5619"/>
                </a:lnTo>
                <a:lnTo>
                  <a:pt x="76009" y="20954"/>
                </a:lnTo>
                <a:lnTo>
                  <a:pt x="99012" y="43719"/>
                </a:lnTo>
                <a:lnTo>
                  <a:pt x="107442" y="71627"/>
                </a:lnTo>
                <a:lnTo>
                  <a:pt x="107442" y="358139"/>
                </a:lnTo>
                <a:lnTo>
                  <a:pt x="115871" y="386048"/>
                </a:lnTo>
                <a:lnTo>
                  <a:pt x="138874" y="408813"/>
                </a:lnTo>
                <a:lnTo>
                  <a:pt x="173021" y="424148"/>
                </a:lnTo>
                <a:lnTo>
                  <a:pt x="214884" y="429767"/>
                </a:lnTo>
                <a:lnTo>
                  <a:pt x="173021" y="435387"/>
                </a:lnTo>
                <a:lnTo>
                  <a:pt x="138874" y="450722"/>
                </a:lnTo>
                <a:lnTo>
                  <a:pt x="115871" y="473487"/>
                </a:lnTo>
                <a:lnTo>
                  <a:pt x="107442" y="501395"/>
                </a:lnTo>
                <a:lnTo>
                  <a:pt x="107442" y="788669"/>
                </a:lnTo>
                <a:lnTo>
                  <a:pt x="99012" y="816256"/>
                </a:lnTo>
                <a:lnTo>
                  <a:pt x="76009" y="839057"/>
                </a:lnTo>
                <a:lnTo>
                  <a:pt x="41862" y="854571"/>
                </a:lnTo>
                <a:lnTo>
                  <a:pt x="0" y="86029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34603" y="3198284"/>
            <a:ext cx="209285" cy="976664"/>
          </a:xfrm>
          <a:custGeom>
            <a:avLst/>
            <a:gdLst/>
            <a:ahLst/>
            <a:cxnLst/>
            <a:rect l="l" t="t" r="r" b="b"/>
            <a:pathLst>
              <a:path w="215264" h="1004570">
                <a:moveTo>
                  <a:pt x="0" y="0"/>
                </a:moveTo>
                <a:lnTo>
                  <a:pt x="41862" y="6667"/>
                </a:lnTo>
                <a:lnTo>
                  <a:pt x="76009" y="24764"/>
                </a:lnTo>
                <a:lnTo>
                  <a:pt x="99012" y="51434"/>
                </a:lnTo>
                <a:lnTo>
                  <a:pt x="107442" y="83820"/>
                </a:lnTo>
                <a:lnTo>
                  <a:pt x="107442" y="418338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4" y="502157"/>
                </a:lnTo>
                <a:lnTo>
                  <a:pt x="173021" y="508718"/>
                </a:lnTo>
                <a:lnTo>
                  <a:pt x="138874" y="526637"/>
                </a:lnTo>
                <a:lnTo>
                  <a:pt x="115871" y="553271"/>
                </a:lnTo>
                <a:lnTo>
                  <a:pt x="107442" y="585977"/>
                </a:lnTo>
                <a:lnTo>
                  <a:pt x="107442" y="920496"/>
                </a:lnTo>
                <a:lnTo>
                  <a:pt x="99012" y="952880"/>
                </a:lnTo>
                <a:lnTo>
                  <a:pt x="76009" y="979550"/>
                </a:lnTo>
                <a:lnTo>
                  <a:pt x="41862" y="997648"/>
                </a:lnTo>
                <a:lnTo>
                  <a:pt x="0" y="100431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31439" y="312864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14401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07118" y="312864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14401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31439" y="487108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4017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607118" y="4871085"/>
            <a:ext cx="0" cy="140141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144017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084829" y="4937019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10">
                <a:moveTo>
                  <a:pt x="31242" y="147827"/>
                </a:moveTo>
                <a:lnTo>
                  <a:pt x="0" y="147827"/>
                </a:lnTo>
                <a:lnTo>
                  <a:pt x="35813" y="219456"/>
                </a:lnTo>
                <a:lnTo>
                  <a:pt x="63626" y="163830"/>
                </a:lnTo>
                <a:lnTo>
                  <a:pt x="35813" y="163830"/>
                </a:lnTo>
                <a:lnTo>
                  <a:pt x="32765" y="162306"/>
                </a:lnTo>
                <a:lnTo>
                  <a:pt x="31242" y="159258"/>
                </a:lnTo>
                <a:lnTo>
                  <a:pt x="31242" y="147827"/>
                </a:lnTo>
                <a:close/>
              </a:path>
              <a:path w="71755" h="219710">
                <a:moveTo>
                  <a:pt x="35813" y="0"/>
                </a:moveTo>
                <a:lnTo>
                  <a:pt x="32765" y="762"/>
                </a:lnTo>
                <a:lnTo>
                  <a:pt x="31242" y="3810"/>
                </a:lnTo>
                <a:lnTo>
                  <a:pt x="31242" y="159258"/>
                </a:lnTo>
                <a:lnTo>
                  <a:pt x="32765" y="162306"/>
                </a:lnTo>
                <a:lnTo>
                  <a:pt x="35813" y="163830"/>
                </a:lnTo>
                <a:lnTo>
                  <a:pt x="38862" y="162306"/>
                </a:lnTo>
                <a:lnTo>
                  <a:pt x="40386" y="159258"/>
                </a:lnTo>
                <a:lnTo>
                  <a:pt x="40386" y="3810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  <a:path w="71755" h="219710">
                <a:moveTo>
                  <a:pt x="71627" y="147827"/>
                </a:moveTo>
                <a:lnTo>
                  <a:pt x="40386" y="147827"/>
                </a:lnTo>
                <a:lnTo>
                  <a:pt x="40386" y="159258"/>
                </a:lnTo>
                <a:lnTo>
                  <a:pt x="38862" y="162306"/>
                </a:lnTo>
                <a:lnTo>
                  <a:pt x="35813" y="163830"/>
                </a:lnTo>
                <a:lnTo>
                  <a:pt x="63626" y="163830"/>
                </a:lnTo>
                <a:lnTo>
                  <a:pt x="71627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348441" y="4976284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28" y="0"/>
                </a:moveTo>
                <a:lnTo>
                  <a:pt x="147828" y="71627"/>
                </a:lnTo>
                <a:lnTo>
                  <a:pt x="211835" y="39624"/>
                </a:lnTo>
                <a:lnTo>
                  <a:pt x="160020" y="39624"/>
                </a:lnTo>
                <a:lnTo>
                  <a:pt x="163068" y="38862"/>
                </a:lnTo>
                <a:lnTo>
                  <a:pt x="164592" y="35813"/>
                </a:lnTo>
                <a:lnTo>
                  <a:pt x="163068" y="32003"/>
                </a:lnTo>
                <a:lnTo>
                  <a:pt x="160020" y="31241"/>
                </a:lnTo>
                <a:lnTo>
                  <a:pt x="210311" y="31241"/>
                </a:lnTo>
                <a:lnTo>
                  <a:pt x="147828" y="0"/>
                </a:lnTo>
                <a:close/>
              </a:path>
              <a:path w="219710" h="71754">
                <a:moveTo>
                  <a:pt x="147828" y="31241"/>
                </a:moveTo>
                <a:lnTo>
                  <a:pt x="4572" y="31241"/>
                </a:lnTo>
                <a:lnTo>
                  <a:pt x="1524" y="32003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39624"/>
                </a:lnTo>
                <a:lnTo>
                  <a:pt x="147828" y="39624"/>
                </a:lnTo>
                <a:lnTo>
                  <a:pt x="147828" y="31241"/>
                </a:lnTo>
                <a:close/>
              </a:path>
              <a:path w="219710" h="71754">
                <a:moveTo>
                  <a:pt x="210311" y="31241"/>
                </a:moveTo>
                <a:lnTo>
                  <a:pt x="160020" y="31241"/>
                </a:lnTo>
                <a:lnTo>
                  <a:pt x="163068" y="32003"/>
                </a:lnTo>
                <a:lnTo>
                  <a:pt x="164592" y="35813"/>
                </a:lnTo>
                <a:lnTo>
                  <a:pt x="163068" y="38862"/>
                </a:lnTo>
                <a:lnTo>
                  <a:pt x="160020" y="39624"/>
                </a:lnTo>
                <a:lnTo>
                  <a:pt x="211835" y="39624"/>
                </a:lnTo>
                <a:lnTo>
                  <a:pt x="219456" y="35813"/>
                </a:lnTo>
                <a:lnTo>
                  <a:pt x="21031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339042" y="3346450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4976" y="3569440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44976" y="4316929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1060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4976" y="4531030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1056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7151" y="3308420"/>
            <a:ext cx="2239786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91459" algn="l"/>
                <a:tab pos="1893403" algn="l"/>
              </a:tabLst>
            </a:pPr>
            <a:r>
              <a:rPr sz="1604" spc="7" baseline="2525" dirty="0">
                <a:latin typeface="Times New Roman"/>
                <a:cs typeface="Times New Roman"/>
              </a:rPr>
              <a:t>o</a:t>
            </a:r>
            <a:r>
              <a:rPr sz="1604" spc="-7" baseline="2525" dirty="0">
                <a:latin typeface="Times New Roman"/>
                <a:cs typeface="Times New Roman"/>
              </a:rPr>
              <a:t>l</a:t>
            </a:r>
            <a:r>
              <a:rPr sz="1604" spc="21" baseline="2525" dirty="0">
                <a:latin typeface="Times New Roman"/>
                <a:cs typeface="Times New Roman"/>
              </a:rPr>
              <a:t>d</a:t>
            </a:r>
            <a:r>
              <a:rPr sz="1604" spc="29" baseline="2525" dirty="0">
                <a:latin typeface="Times New Roman"/>
                <a:cs typeface="Times New Roman"/>
              </a:rPr>
              <a:t>V</a:t>
            </a:r>
            <a:r>
              <a:rPr sz="1604" spc="7" baseline="2525" dirty="0">
                <a:latin typeface="Times New Roman"/>
                <a:cs typeface="Times New Roman"/>
              </a:rPr>
              <a:t>al</a:t>
            </a:r>
            <a:r>
              <a:rPr sz="1604" baseline="2525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604" spc="7" baseline="2525" dirty="0">
                <a:latin typeface="Times New Roman"/>
                <a:cs typeface="Times New Roman"/>
              </a:rPr>
              <a:t>m</a:t>
            </a:r>
            <a:r>
              <a:rPr sz="1604" spc="29" baseline="2525" dirty="0">
                <a:latin typeface="Times New Roman"/>
                <a:cs typeface="Times New Roman"/>
              </a:rPr>
              <a:t>y</a:t>
            </a:r>
            <a:r>
              <a:rPr sz="1604" spc="7" baseline="2525" dirty="0">
                <a:latin typeface="Times New Roman"/>
                <a:cs typeface="Times New Roman"/>
              </a:rPr>
              <a:t>Int</a:t>
            </a:r>
            <a:endParaRPr sz="1604" baseline="25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8863" y="3626237"/>
            <a:ext cx="37350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5264" y="3582528"/>
            <a:ext cx="1372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5264" y="4558206"/>
            <a:ext cx="15897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“intMinus3”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267" y="4744377"/>
            <a:ext cx="4852458" cy="17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4423"/>
            <a:r>
              <a:rPr sz="729" dirty="0">
                <a:latin typeface="Times New Roman"/>
                <a:cs typeface="Times New Roman"/>
              </a:rPr>
              <a:t>1052</a:t>
            </a:r>
            <a:endParaRPr sz="729">
              <a:latin typeface="Times New Roman"/>
              <a:cs typeface="Times New Roman"/>
            </a:endParaRPr>
          </a:p>
          <a:p>
            <a:pPr marL="666117">
              <a:spcBef>
                <a:spcPts val="403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  <a:p>
            <a:pPr marL="1293959">
              <a:spcBef>
                <a:spcPts val="885"/>
              </a:spcBef>
            </a:pPr>
            <a:r>
              <a:rPr sz="924" spc="-5" dirty="0">
                <a:latin typeface="Times New Roman"/>
                <a:cs typeface="Times New Roman"/>
              </a:rPr>
              <a:t>stack grows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63833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17.11: </a:t>
            </a:r>
            <a:r>
              <a:rPr sz="1069" spc="10" dirty="0">
                <a:latin typeface="Times New Roman"/>
                <a:cs typeface="Times New Roman"/>
              </a:rPr>
              <a:t>call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layout after 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returns, </a:t>
            </a:r>
            <a:r>
              <a:rPr sz="1069" spc="10" dirty="0">
                <a:latin typeface="Times New Roman"/>
                <a:cs typeface="Times New Roman"/>
              </a:rPr>
              <a:t>the returned value </a:t>
            </a:r>
            <a:r>
              <a:rPr sz="1069" spc="5" dirty="0">
                <a:latin typeface="Times New Roman"/>
                <a:cs typeface="Times New Roman"/>
              </a:rPr>
              <a:t>(that is </a:t>
            </a:r>
            <a:r>
              <a:rPr sz="1069" spc="10" dirty="0">
                <a:latin typeface="Times New Roman"/>
                <a:cs typeface="Times New Roman"/>
              </a:rPr>
              <a:t>28) </a:t>
            </a:r>
            <a:r>
              <a:rPr sz="1069" spc="5" dirty="0">
                <a:latin typeface="Times New Roman"/>
                <a:cs typeface="Times New Roman"/>
              </a:rPr>
              <a:t>is written in  </a:t>
            </a:r>
            <a:r>
              <a:rPr sz="1069" i="1" spc="10" dirty="0">
                <a:latin typeface="Times New Roman"/>
                <a:cs typeface="Times New Roman"/>
              </a:rPr>
              <a:t>retVal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stuff </a:t>
            </a:r>
            <a:r>
              <a:rPr sz="1069" spc="10" dirty="0">
                <a:latin typeface="Times New Roman"/>
                <a:cs typeface="Times New Roman"/>
              </a:rPr>
              <a:t>(activation record) of </a:t>
            </a:r>
            <a:r>
              <a:rPr sz="1069" i="1" spc="5" dirty="0">
                <a:latin typeface="Times New Roman"/>
                <a:cs typeface="Times New Roman"/>
              </a:rPr>
              <a:t>intMinus3 </a:t>
            </a:r>
            <a:r>
              <a:rPr sz="1069" spc="5" dirty="0">
                <a:latin typeface="Times New Roman"/>
                <a:cs typeface="Times New Roman"/>
              </a:rPr>
              <a:t>is removed.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layout  </a:t>
            </a:r>
            <a:r>
              <a:rPr sz="1069" spc="10" dirty="0">
                <a:latin typeface="Times New Roman"/>
                <a:cs typeface="Times New Roman"/>
              </a:rPr>
              <a:t>becomes as shown in 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40354" y="3357562"/>
            <a:ext cx="209903" cy="69762"/>
          </a:xfrm>
          <a:custGeom>
            <a:avLst/>
            <a:gdLst/>
            <a:ahLst/>
            <a:cxnLst/>
            <a:rect l="l" t="t" r="r" b="b"/>
            <a:pathLst>
              <a:path w="215900" h="71755">
                <a:moveTo>
                  <a:pt x="215646" y="0"/>
                </a:moveTo>
                <a:lnTo>
                  <a:pt x="0" y="716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61801" y="6667606"/>
            <a:ext cx="976048" cy="976048"/>
          </a:xfrm>
          <a:custGeom>
            <a:avLst/>
            <a:gdLst/>
            <a:ahLst/>
            <a:cxnLst/>
            <a:rect l="l" t="t" r="r" b="b"/>
            <a:pathLst>
              <a:path w="1003935" h="1003934">
                <a:moveTo>
                  <a:pt x="1003553" y="0"/>
                </a:moveTo>
                <a:lnTo>
                  <a:pt x="0" y="0"/>
                </a:lnTo>
                <a:lnTo>
                  <a:pt x="0" y="1003553"/>
                </a:lnTo>
                <a:lnTo>
                  <a:pt x="1003553" y="1003553"/>
                </a:lnTo>
                <a:lnTo>
                  <a:pt x="10035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707256" y="6707364"/>
            <a:ext cx="4438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1388" algn="l"/>
              </a:tabLst>
            </a:pP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8025" y="686738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61801" y="6877262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61801" y="7086177"/>
            <a:ext cx="976048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55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164966" y="6597967"/>
            <a:ext cx="209285" cy="976048"/>
          </a:xfrm>
          <a:custGeom>
            <a:avLst/>
            <a:gdLst/>
            <a:ahLst/>
            <a:cxnLst/>
            <a:rect l="l" t="t" r="r" b="b"/>
            <a:pathLst>
              <a:path w="215264" h="1003934">
                <a:moveTo>
                  <a:pt x="0" y="0"/>
                </a:moveTo>
                <a:lnTo>
                  <a:pt x="41862" y="6560"/>
                </a:lnTo>
                <a:lnTo>
                  <a:pt x="76009" y="24479"/>
                </a:lnTo>
                <a:lnTo>
                  <a:pt x="99012" y="51113"/>
                </a:lnTo>
                <a:lnTo>
                  <a:pt x="107441" y="83820"/>
                </a:lnTo>
                <a:lnTo>
                  <a:pt x="107441" y="418338"/>
                </a:lnTo>
                <a:lnTo>
                  <a:pt x="115871" y="451044"/>
                </a:lnTo>
                <a:lnTo>
                  <a:pt x="138874" y="477678"/>
                </a:lnTo>
                <a:lnTo>
                  <a:pt x="173021" y="495597"/>
                </a:lnTo>
                <a:lnTo>
                  <a:pt x="214884" y="502158"/>
                </a:lnTo>
                <a:lnTo>
                  <a:pt x="173021" y="508718"/>
                </a:lnTo>
                <a:lnTo>
                  <a:pt x="138874" y="526637"/>
                </a:lnTo>
                <a:lnTo>
                  <a:pt x="115871" y="553271"/>
                </a:lnTo>
                <a:lnTo>
                  <a:pt x="107441" y="585978"/>
                </a:lnTo>
                <a:lnTo>
                  <a:pt x="107441" y="920496"/>
                </a:lnTo>
                <a:lnTo>
                  <a:pt x="99012" y="952761"/>
                </a:lnTo>
                <a:lnTo>
                  <a:pt x="76009" y="979170"/>
                </a:lnTo>
                <a:lnTo>
                  <a:pt x="41862" y="997005"/>
                </a:lnTo>
                <a:lnTo>
                  <a:pt x="0" y="10035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561801" y="6528329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537479" y="6528329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561801" y="7643283"/>
            <a:ext cx="0" cy="766763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78866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537479" y="7643283"/>
            <a:ext cx="0" cy="766763"/>
          </a:xfrm>
          <a:custGeom>
            <a:avLst/>
            <a:gdLst/>
            <a:ahLst/>
            <a:cxnLst/>
            <a:rect l="l" t="t" r="r" b="b"/>
            <a:pathLst>
              <a:path h="788670">
                <a:moveTo>
                  <a:pt x="0" y="78866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015191" y="8335962"/>
            <a:ext cx="69762" cy="213607"/>
          </a:xfrm>
          <a:custGeom>
            <a:avLst/>
            <a:gdLst/>
            <a:ahLst/>
            <a:cxnLst/>
            <a:rect l="l" t="t" r="r" b="b"/>
            <a:pathLst>
              <a:path w="71755" h="219709">
                <a:moveTo>
                  <a:pt x="31242" y="147827"/>
                </a:moveTo>
                <a:lnTo>
                  <a:pt x="0" y="147827"/>
                </a:lnTo>
                <a:lnTo>
                  <a:pt x="35814" y="219455"/>
                </a:lnTo>
                <a:lnTo>
                  <a:pt x="63246" y="164591"/>
                </a:lnTo>
                <a:lnTo>
                  <a:pt x="35814" y="164591"/>
                </a:lnTo>
                <a:lnTo>
                  <a:pt x="32004" y="163067"/>
                </a:lnTo>
                <a:lnTo>
                  <a:pt x="31242" y="160019"/>
                </a:lnTo>
                <a:lnTo>
                  <a:pt x="31242" y="147827"/>
                </a:lnTo>
                <a:close/>
              </a:path>
              <a:path w="71755" h="219709">
                <a:moveTo>
                  <a:pt x="35814" y="0"/>
                </a:moveTo>
                <a:lnTo>
                  <a:pt x="32004" y="1523"/>
                </a:lnTo>
                <a:lnTo>
                  <a:pt x="31242" y="4571"/>
                </a:lnTo>
                <a:lnTo>
                  <a:pt x="31242" y="160019"/>
                </a:lnTo>
                <a:lnTo>
                  <a:pt x="32004" y="163067"/>
                </a:lnTo>
                <a:lnTo>
                  <a:pt x="35814" y="164591"/>
                </a:lnTo>
                <a:lnTo>
                  <a:pt x="38862" y="163067"/>
                </a:lnTo>
                <a:lnTo>
                  <a:pt x="39624" y="160019"/>
                </a:lnTo>
                <a:lnTo>
                  <a:pt x="39624" y="4571"/>
                </a:lnTo>
                <a:lnTo>
                  <a:pt x="38862" y="1523"/>
                </a:lnTo>
                <a:lnTo>
                  <a:pt x="35814" y="0"/>
                </a:lnTo>
                <a:close/>
              </a:path>
              <a:path w="71755" h="219709">
                <a:moveTo>
                  <a:pt x="71628" y="147827"/>
                </a:moveTo>
                <a:lnTo>
                  <a:pt x="39624" y="147827"/>
                </a:lnTo>
                <a:lnTo>
                  <a:pt x="39624" y="160019"/>
                </a:lnTo>
                <a:lnTo>
                  <a:pt x="38862" y="163067"/>
                </a:lnTo>
                <a:lnTo>
                  <a:pt x="35814" y="164591"/>
                </a:lnTo>
                <a:lnTo>
                  <a:pt x="63246" y="164591"/>
                </a:lnTo>
                <a:lnTo>
                  <a:pt x="71628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278802" y="7678103"/>
            <a:ext cx="213607" cy="70379"/>
          </a:xfrm>
          <a:custGeom>
            <a:avLst/>
            <a:gdLst/>
            <a:ahLst/>
            <a:cxnLst/>
            <a:rect l="l" t="t" r="r" b="b"/>
            <a:pathLst>
              <a:path w="219710" h="72390">
                <a:moveTo>
                  <a:pt x="147827" y="0"/>
                </a:moveTo>
                <a:lnTo>
                  <a:pt x="147827" y="72390"/>
                </a:lnTo>
                <a:lnTo>
                  <a:pt x="210502" y="40386"/>
                </a:lnTo>
                <a:lnTo>
                  <a:pt x="160019" y="40386"/>
                </a:lnTo>
                <a:lnTo>
                  <a:pt x="163068" y="39624"/>
                </a:lnTo>
                <a:lnTo>
                  <a:pt x="163830" y="35814"/>
                </a:lnTo>
                <a:lnTo>
                  <a:pt x="163068" y="32766"/>
                </a:lnTo>
                <a:lnTo>
                  <a:pt x="160019" y="32004"/>
                </a:lnTo>
                <a:lnTo>
                  <a:pt x="211836" y="32004"/>
                </a:lnTo>
                <a:lnTo>
                  <a:pt x="147827" y="0"/>
                </a:lnTo>
                <a:close/>
              </a:path>
              <a:path w="219710" h="72390">
                <a:moveTo>
                  <a:pt x="147827" y="32004"/>
                </a:moveTo>
                <a:lnTo>
                  <a:pt x="4571" y="32004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9624"/>
                </a:lnTo>
                <a:lnTo>
                  <a:pt x="4571" y="40386"/>
                </a:lnTo>
                <a:lnTo>
                  <a:pt x="147827" y="40386"/>
                </a:lnTo>
                <a:lnTo>
                  <a:pt x="147827" y="32004"/>
                </a:lnTo>
                <a:close/>
              </a:path>
              <a:path w="219710" h="72390">
                <a:moveTo>
                  <a:pt x="211836" y="32004"/>
                </a:moveTo>
                <a:lnTo>
                  <a:pt x="160019" y="32004"/>
                </a:lnTo>
                <a:lnTo>
                  <a:pt x="163068" y="32766"/>
                </a:lnTo>
                <a:lnTo>
                  <a:pt x="163830" y="35814"/>
                </a:lnTo>
                <a:lnTo>
                  <a:pt x="163068" y="39624"/>
                </a:lnTo>
                <a:lnTo>
                  <a:pt x="160019" y="40386"/>
                </a:lnTo>
                <a:lnTo>
                  <a:pt x="210502" y="40386"/>
                </a:lnTo>
                <a:lnTo>
                  <a:pt x="219456" y="35814"/>
                </a:lnTo>
                <a:lnTo>
                  <a:pt x="21183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006424" y="7195561"/>
            <a:ext cx="1398323" cy="59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907" marR="4939" indent="-2148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callers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  </a:t>
            </a:r>
            <a:r>
              <a:rPr sz="1069" spc="10" dirty="0">
                <a:latin typeface="Times New Roman"/>
                <a:cs typeface="Times New Roman"/>
              </a:rPr>
              <a:t>stuff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34"/>
              </a:spcBef>
            </a:pPr>
            <a:r>
              <a:rPr sz="1069" spc="5" dirty="0">
                <a:latin typeface="Times New Roman"/>
                <a:cs typeface="Times New Roman"/>
              </a:rPr>
              <a:t>sp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5338" y="6701683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1072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5338" y="6917267"/>
            <a:ext cx="21175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Times New Roman"/>
                <a:cs typeface="Times New Roman"/>
              </a:rPr>
              <a:t>1068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9226" y="6702918"/>
            <a:ext cx="358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9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79225" y="7026650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24" dirty="0">
                <a:latin typeface="Times New Roman"/>
                <a:cs typeface="Times New Roman"/>
              </a:rPr>
              <a:t>V</a:t>
            </a:r>
            <a:r>
              <a:rPr sz="1069" spc="10" dirty="0">
                <a:latin typeface="Times New Roman"/>
                <a:cs typeface="Times New Roman"/>
              </a:rPr>
              <a:t>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15627" y="6983695"/>
            <a:ext cx="137115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“caller”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08634" y="8583154"/>
            <a:ext cx="3125699" cy="595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5"/>
            <a:r>
              <a:rPr sz="924" spc="-5" dirty="0">
                <a:latin typeface="Times New Roman"/>
                <a:cs typeface="Times New Roman"/>
              </a:rPr>
              <a:t>stack </a:t>
            </a:r>
            <a:r>
              <a:rPr sz="924" spc="-10" dirty="0">
                <a:latin typeface="Times New Roman"/>
                <a:cs typeface="Times New Roman"/>
              </a:rPr>
              <a:t>grows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downward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17.12: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stack layout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01078" y="6737244"/>
            <a:ext cx="209285" cy="69762"/>
          </a:xfrm>
          <a:custGeom>
            <a:avLst/>
            <a:gdLst/>
            <a:ahLst/>
            <a:cxnLst/>
            <a:rect l="l" t="t" r="r" b="b"/>
            <a:pathLst>
              <a:path w="215264" h="71754">
                <a:moveTo>
                  <a:pt x="214884" y="0"/>
                </a:moveTo>
                <a:lnTo>
                  <a:pt x="0" y="716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200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161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9314"/>
            <a:ext cx="4852458" cy="212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This phenomenon </a:t>
            </a:r>
            <a:r>
              <a:rPr sz="1069" spc="5" dirty="0">
                <a:latin typeface="Times New Roman"/>
                <a:cs typeface="Times New Roman"/>
              </a:rPr>
              <a:t>of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actually implemented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by  using pointers.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obtaining of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and de-referencing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behind the  scene.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 concern to do  </a:t>
            </a:r>
            <a:r>
              <a:rPr sz="1069" spc="5" dirty="0">
                <a:latin typeface="Times New Roman"/>
                <a:cs typeface="Times New Roman"/>
              </a:rPr>
              <a:t>this.  </a:t>
            </a:r>
            <a:r>
              <a:rPr sz="1069" spc="10" dirty="0">
                <a:latin typeface="Times New Roman"/>
                <a:cs typeface="Times New Roman"/>
              </a:rPr>
              <a:t>For a programmer, </a:t>
            </a:r>
            <a:r>
              <a:rPr sz="1069" spc="5" dirty="0">
                <a:latin typeface="Times New Roman"/>
                <a:cs typeface="Times New Roman"/>
              </a:rPr>
              <a:t>it  is  simply  </a:t>
            </a:r>
            <a:r>
              <a:rPr sz="1069" spc="10" dirty="0">
                <a:latin typeface="Times New Roman"/>
                <a:cs typeface="Times New Roman"/>
              </a:rPr>
              <a:t>a 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renaming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abstraction,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rename the argument variable of the caller function and </a:t>
            </a:r>
            <a:r>
              <a:rPr sz="1069" spc="15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Sample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Program</a:t>
            </a:r>
            <a:endParaRPr sz="1264">
              <a:latin typeface="Arial"/>
              <a:cs typeface="Arial"/>
            </a:endParaRPr>
          </a:p>
          <a:p>
            <a:pPr marL="12347" marR="113591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program, which demonstrate the above three </a:t>
            </a:r>
            <a:r>
              <a:rPr sz="1069" spc="5" dirty="0">
                <a:latin typeface="Times New Roman"/>
                <a:cs typeface="Times New Roman"/>
              </a:rPr>
              <a:t>function calls </a:t>
            </a:r>
            <a:r>
              <a:rPr sz="1069" spc="10" dirty="0">
                <a:latin typeface="Times New Roman"/>
                <a:cs typeface="Times New Roman"/>
              </a:rPr>
              <a:t>that we 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in the previous example.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the three </a:t>
            </a:r>
            <a:r>
              <a:rPr sz="1069" spc="5" dirty="0">
                <a:latin typeface="Times New Roman"/>
                <a:cs typeface="Times New Roman"/>
              </a:rPr>
              <a:t>functions </a:t>
            </a:r>
            <a:r>
              <a:rPr sz="1069" spc="10" dirty="0">
                <a:latin typeface="Times New Roman"/>
                <a:cs typeface="Times New Roman"/>
              </a:rPr>
              <a:t>intMinus1,  intMinus2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intMinus3. These functions accept the argument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value, </a:t>
            </a:r>
            <a:r>
              <a:rPr sz="1069" spc="5" dirty="0">
                <a:latin typeface="Times New Roman"/>
                <a:cs typeface="Times New Roman"/>
              </a:rPr>
              <a:t>pointer and  </a:t>
            </a:r>
            <a:r>
              <a:rPr sz="1069" spc="10" dirty="0">
                <a:latin typeface="Times New Roman"/>
                <a:cs typeface="Times New Roman"/>
              </a:rPr>
              <a:t>reference variable respectively.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endl </a:t>
            </a:r>
            <a:r>
              <a:rPr sz="1069" spc="5" dirty="0">
                <a:latin typeface="Times New Roman"/>
                <a:cs typeface="Times New Roman"/>
              </a:rPr>
              <a:t>puts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 </a:t>
            </a:r>
            <a:r>
              <a:rPr sz="1069" spc="5" dirty="0">
                <a:latin typeface="Times New Roman"/>
                <a:cs typeface="Times New Roman"/>
              </a:rPr>
              <a:t>for the output clarity.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5" dirty="0">
                <a:latin typeface="Times New Roman"/>
                <a:cs typeface="Times New Roman"/>
              </a:rPr>
              <a:t>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output of </a:t>
            </a:r>
            <a:r>
              <a:rPr sz="1069" spc="10" dirty="0">
                <a:latin typeface="Times New Roman"/>
                <a:cs typeface="Times New Roman"/>
              </a:rPr>
              <a:t>the  program.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3727608"/>
            <a:ext cx="4951853" cy="57061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 marR="13396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/*This </a:t>
            </a:r>
            <a:r>
              <a:rPr sz="1069" spc="10" dirty="0">
                <a:latin typeface="Times New Roman"/>
                <a:cs typeface="Times New Roman"/>
              </a:rPr>
              <a:t>program demonstrate tha how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caller function is effected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passed </a:t>
            </a:r>
            <a:r>
              <a:rPr sz="1069" spc="10" dirty="0">
                <a:latin typeface="Times New Roman"/>
                <a:cs typeface="Times New Roman"/>
              </a:rPr>
              <a:t>to 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call by value,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pointers </a:t>
            </a:r>
            <a:r>
              <a:rPr sz="1069" spc="10" dirty="0">
                <a:latin typeface="Times New Roman"/>
                <a:cs typeface="Times New Roman"/>
              </a:rPr>
              <a:t>and by </a:t>
            </a:r>
            <a:r>
              <a:rPr sz="1069" spc="5" dirty="0">
                <a:latin typeface="Times New Roman"/>
                <a:cs typeface="Times New Roman"/>
              </a:rPr>
              <a:t>using call by  reference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methods.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&lt;iostream.h&gt;</a:t>
            </a:r>
            <a:endParaRPr sz="1069">
              <a:latin typeface="Times New Roman"/>
              <a:cs typeface="Times New Roman"/>
            </a:endParaRPr>
          </a:p>
          <a:p>
            <a:pPr marL="59265" marR="3417633">
              <a:lnSpc>
                <a:spcPct val="196800"/>
              </a:lnSpc>
            </a:pPr>
            <a:r>
              <a:rPr sz="1069" spc="10" dirty="0">
                <a:latin typeface="Times New Roman"/>
                <a:cs typeface="Times New Roman"/>
              </a:rPr>
              <a:t>//Function </a:t>
            </a:r>
            <a:r>
              <a:rPr sz="1069" spc="5" dirty="0">
                <a:latin typeface="Times New Roman"/>
                <a:cs typeface="Times New Roman"/>
              </a:rPr>
              <a:t>1,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  </a:t>
            </a:r>
            <a:r>
              <a:rPr sz="1069" spc="10" dirty="0">
                <a:latin typeface="Times New Roman"/>
                <a:cs typeface="Times New Roman"/>
              </a:rPr>
              <a:t>int intMinus1( int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288609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– 1;  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 marR="2899679">
              <a:lnSpc>
                <a:spcPct val="196400"/>
              </a:lnSpc>
            </a:pPr>
            <a:r>
              <a:rPr sz="1069" spc="5" dirty="0">
                <a:latin typeface="Times New Roman"/>
                <a:cs typeface="Times New Roman"/>
              </a:rPr>
              <a:t>// Function </a:t>
            </a:r>
            <a:r>
              <a:rPr sz="1069" spc="10" dirty="0">
                <a:latin typeface="Times New Roman"/>
                <a:cs typeface="Times New Roman"/>
              </a:rPr>
              <a:t>2,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pointers  int intMinus2( int*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2747194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*oldVal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*oldVal – 2;  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265" marR="3166990">
              <a:lnSpc>
                <a:spcPct val="196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Function </a:t>
            </a:r>
            <a:r>
              <a:rPr sz="1069" spc="10" dirty="0">
                <a:latin typeface="Times New Roman"/>
                <a:cs typeface="Times New Roman"/>
              </a:rPr>
              <a:t>3,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by reference  </a:t>
            </a:r>
            <a:r>
              <a:rPr sz="1069" spc="5" dirty="0">
                <a:latin typeface="Times New Roman"/>
                <a:cs typeface="Times New Roman"/>
              </a:rPr>
              <a:t>int intMinus3( int&amp;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95770" marR="2886097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oldVal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oldVal – 3;  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oldVal;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()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myInt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7949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614" y="1292612"/>
            <a:ext cx="4782697" cy="4415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94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retVal;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intMinus1( myInt );  //call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“After returning from 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 intMinus1”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17944" marR="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”The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;  </a:t>
            </a: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”The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function’s variable </a:t>
            </a:r>
            <a:r>
              <a:rPr sz="1069" spc="10" dirty="0">
                <a:latin typeface="Times New Roman"/>
                <a:cs typeface="Times New Roman"/>
              </a:rPr>
              <a:t>(myInt) </a:t>
            </a:r>
            <a:r>
              <a:rPr sz="1069" spc="5" dirty="0">
                <a:latin typeface="Times New Roman"/>
                <a:cs typeface="Times New Roman"/>
              </a:rPr>
              <a:t>is :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myInt ;  </a:t>
            </a:r>
            <a:r>
              <a:rPr sz="1069" spc="10" dirty="0">
                <a:latin typeface="Times New Roman"/>
                <a:cs typeface="Times New Roman"/>
              </a:rPr>
              <a:t>cout &lt;&lt; endl &lt;&lt;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7944" marR="143225">
              <a:lnSpc>
                <a:spcPts val="2528"/>
              </a:lnSpc>
              <a:spcBef>
                <a:spcPts val="247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pass the </a:t>
            </a:r>
            <a:r>
              <a:rPr sz="1069" spc="10" dirty="0">
                <a:latin typeface="Times New Roman"/>
                <a:cs typeface="Times New Roman"/>
              </a:rPr>
              <a:t>argument by </a:t>
            </a:r>
            <a:r>
              <a:rPr sz="1069" spc="5" dirty="0">
                <a:latin typeface="Times New Roman"/>
                <a:cs typeface="Times New Roman"/>
              </a:rPr>
              <a:t>using pointer, also initialize the </a:t>
            </a:r>
            <a:r>
              <a:rPr sz="1069" spc="10" dirty="0">
                <a:latin typeface="Times New Roman"/>
                <a:cs typeface="Times New Roman"/>
              </a:rPr>
              <a:t>value of myInt  myInt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31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958"/>
              </a:lnSpc>
              <a:tabLst>
                <a:tab pos="2507664" algn="l"/>
              </a:tabLst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intMinus2( &amp;myInt </a:t>
            </a:r>
            <a:r>
              <a:rPr sz="1069" spc="5" dirty="0">
                <a:latin typeface="Times New Roman"/>
                <a:cs typeface="Times New Roman"/>
              </a:rPr>
              <a:t>);	//call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passing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“After returning from the called function intMinus2”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7944" marR="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”The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;  cout </a:t>
            </a:r>
            <a:r>
              <a:rPr sz="1069" spc="10" dirty="0">
                <a:latin typeface="Times New Roman"/>
                <a:cs typeface="Times New Roman"/>
              </a:rPr>
              <a:t>&lt;&lt;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”The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function’s variable (myInt) is : 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myInt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cout &lt;&lt; endl &lt;&lt;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7944" marR="206194">
              <a:lnSpc>
                <a:spcPct val="196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the argument by </a:t>
            </a:r>
            <a:r>
              <a:rPr sz="1069" spc="5" dirty="0">
                <a:latin typeface="Times New Roman"/>
                <a:cs typeface="Times New Roman"/>
              </a:rPr>
              <a:t>as reference, also initialize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myInt  </a:t>
            </a:r>
            <a:r>
              <a:rPr sz="1069" spc="10" dirty="0">
                <a:latin typeface="Times New Roman"/>
                <a:cs typeface="Times New Roman"/>
              </a:rPr>
              <a:t>myInt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31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intMinus3( myInt </a:t>
            </a:r>
            <a:r>
              <a:rPr sz="1069" spc="5" dirty="0">
                <a:latin typeface="Times New Roman"/>
                <a:cs typeface="Times New Roman"/>
              </a:rPr>
              <a:t>);  //call </a:t>
            </a:r>
            <a:r>
              <a:rPr sz="1069" spc="10" dirty="0">
                <a:latin typeface="Times New Roman"/>
                <a:cs typeface="Times New Roman"/>
              </a:rPr>
              <a:t>by passing a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reference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“After returning from the called function intMinus3”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7944" marR="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”The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retVal </a:t>
            </a:r>
            <a:r>
              <a:rPr sz="1069" spc="5" dirty="0">
                <a:latin typeface="Times New Roman"/>
                <a:cs typeface="Times New Roman"/>
              </a:rPr>
              <a:t>;  cout </a:t>
            </a:r>
            <a:r>
              <a:rPr sz="1069" spc="10" dirty="0">
                <a:latin typeface="Times New Roman"/>
                <a:cs typeface="Times New Roman"/>
              </a:rPr>
              <a:t>&lt;&lt;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”The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function’s variable (myInt) is :  </a:t>
            </a:r>
            <a:r>
              <a:rPr sz="1069" spc="10" dirty="0">
                <a:latin typeface="Times New Roman"/>
                <a:cs typeface="Times New Roman"/>
              </a:rPr>
              <a:t>”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myInt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1293601"/>
            <a:ext cx="0" cy="4340049"/>
          </a:xfrm>
          <a:custGeom>
            <a:avLst/>
            <a:gdLst/>
            <a:ahLst/>
            <a:cxnLst/>
            <a:rect l="l" t="t" r="r" b="b"/>
            <a:pathLst>
              <a:path h="4464050">
                <a:moveTo>
                  <a:pt x="0" y="0"/>
                </a:moveTo>
                <a:lnTo>
                  <a:pt x="0" y="446379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563043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1293601"/>
            <a:ext cx="0" cy="4340049"/>
          </a:xfrm>
          <a:custGeom>
            <a:avLst/>
            <a:gdLst/>
            <a:ahLst/>
            <a:cxnLst/>
            <a:rect l="l" t="t" r="r" b="b"/>
            <a:pathLst>
              <a:path h="4464050">
                <a:moveTo>
                  <a:pt x="0" y="0"/>
                </a:moveTo>
                <a:lnTo>
                  <a:pt x="0" y="446379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6267283"/>
            <a:ext cx="22194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2014" y="6597967"/>
            <a:ext cx="4951853" cy="180177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After returning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intMinus1</a:t>
            </a:r>
            <a:endParaRPr sz="1069">
              <a:latin typeface="Times New Roman"/>
              <a:cs typeface="Times New Roman"/>
            </a:endParaRPr>
          </a:p>
          <a:p>
            <a:pPr marL="59265" marR="161991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30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calling </a:t>
            </a:r>
            <a:r>
              <a:rPr sz="1069" spc="5" dirty="0">
                <a:latin typeface="Times New Roman"/>
                <a:cs typeface="Times New Roman"/>
              </a:rPr>
              <a:t>function's variable </a:t>
            </a:r>
            <a:r>
              <a:rPr sz="1069" spc="10" dirty="0">
                <a:latin typeface="Times New Roman"/>
                <a:cs typeface="Times New Roman"/>
              </a:rPr>
              <a:t>(myInt)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returning from 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intMinus2</a:t>
            </a:r>
            <a:endParaRPr sz="1069">
              <a:latin typeface="Times New Roman"/>
              <a:cs typeface="Times New Roman"/>
            </a:endParaRPr>
          </a:p>
          <a:p>
            <a:pPr marL="59265" marR="1619918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29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calling </a:t>
            </a:r>
            <a:r>
              <a:rPr sz="1069" spc="5" dirty="0">
                <a:latin typeface="Times New Roman"/>
                <a:cs typeface="Times New Roman"/>
              </a:rPr>
              <a:t>function's variable </a:t>
            </a:r>
            <a:r>
              <a:rPr sz="1069" spc="10" dirty="0">
                <a:latin typeface="Times New Roman"/>
                <a:cs typeface="Times New Roman"/>
              </a:rPr>
              <a:t>(myInt)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29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After returning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intMinus3</a:t>
            </a:r>
            <a:endParaRPr sz="1069">
              <a:latin typeface="Times New Roman"/>
              <a:cs typeface="Times New Roman"/>
            </a:endParaRPr>
          </a:p>
          <a:p>
            <a:pPr marL="59265" marR="1619918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called function (retVal)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: 28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calling </a:t>
            </a:r>
            <a:r>
              <a:rPr sz="1069" spc="5" dirty="0">
                <a:latin typeface="Times New Roman"/>
                <a:cs typeface="Times New Roman"/>
              </a:rPr>
              <a:t>function's variable </a:t>
            </a:r>
            <a:r>
              <a:rPr sz="1069" spc="10" dirty="0">
                <a:latin typeface="Times New Roman"/>
                <a:cs typeface="Times New Roman"/>
              </a:rPr>
              <a:t>(myInt)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8525905"/>
            <a:ext cx="4829616" cy="67121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output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program how the passed </a:t>
            </a:r>
            <a:r>
              <a:rPr sz="1069" spc="5" dirty="0">
                <a:latin typeface="Times New Roman"/>
                <a:cs typeface="Times New Roman"/>
              </a:rPr>
              <a:t>variable of </a:t>
            </a:r>
            <a:r>
              <a:rPr sz="1069" spc="10" dirty="0">
                <a:latin typeface="Times New Roman"/>
                <a:cs typeface="Times New Roman"/>
              </a:rPr>
              <a:t>the caller  </a:t>
            </a:r>
            <a:r>
              <a:rPr sz="1069" spc="5" dirty="0">
                <a:latin typeface="Times New Roman"/>
                <a:cs typeface="Times New Roman"/>
              </a:rPr>
              <a:t>function is affected </a:t>
            </a:r>
            <a:r>
              <a:rPr sz="1069" spc="10" dirty="0">
                <a:latin typeface="Times New Roman"/>
                <a:cs typeface="Times New Roman"/>
              </a:rPr>
              <a:t>by these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of function calling.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values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39201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 variables used </a:t>
            </a:r>
            <a:r>
              <a:rPr sz="1069" spc="10" dirty="0">
                <a:latin typeface="Times New Roman"/>
                <a:cs typeface="Times New Roman"/>
              </a:rPr>
              <a:t>are 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call stack  layout.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7470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372464"/>
            <a:ext cx="1487223" cy="761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8400"/>
              </a:lnSpc>
            </a:pPr>
            <a:r>
              <a:rPr sz="1556" b="1" spc="-15" dirty="0">
                <a:latin typeface="Arial"/>
                <a:cs typeface="Arial"/>
              </a:rPr>
              <a:t>Data </a:t>
            </a:r>
            <a:r>
              <a:rPr sz="1556" b="1" spc="-10" dirty="0">
                <a:latin typeface="Arial"/>
                <a:cs typeface="Arial"/>
              </a:rPr>
              <a:t>Structures  </a:t>
            </a:r>
            <a:r>
              <a:rPr sz="1556" b="1" spc="-5" dirty="0">
                <a:latin typeface="Arial"/>
                <a:cs typeface="Arial"/>
              </a:rPr>
              <a:t>Lecture No.</a:t>
            </a:r>
            <a:r>
              <a:rPr sz="1556" b="1" spc="-83" dirty="0">
                <a:latin typeface="Arial"/>
                <a:cs typeface="Arial"/>
              </a:rPr>
              <a:t> </a:t>
            </a:r>
            <a:r>
              <a:rPr sz="1556" b="1" spc="-5" dirty="0">
                <a:latin typeface="Arial"/>
                <a:cs typeface="Arial"/>
              </a:rPr>
              <a:t>18</a:t>
            </a:r>
            <a:endParaRPr sz="155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903" y="2322864"/>
            <a:ext cx="2857765" cy="374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483"/>
              </a:lnSpc>
            </a:pPr>
            <a:r>
              <a:rPr sz="1264" b="1" u="heavy" spc="-5" dirty="0">
                <a:latin typeface="Arial"/>
                <a:cs typeface="Arial"/>
              </a:rPr>
              <a:t>Reading</a:t>
            </a:r>
            <a:r>
              <a:rPr sz="1264" b="1" u="heavy" spc="-63" dirty="0">
                <a:latin typeface="Arial"/>
                <a:cs typeface="Arial"/>
              </a:rPr>
              <a:t> </a:t>
            </a:r>
            <a:r>
              <a:rPr sz="1264" b="1" u="heavy" spc="-5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 Structures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Algorithm Analysis in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C++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8869" y="2507086"/>
            <a:ext cx="642056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Chapter.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4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4.3.3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03" y="3120989"/>
            <a:ext cx="813064" cy="833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i="1" spc="-5" dirty="0">
                <a:latin typeface="Arial"/>
                <a:cs typeface="Arial"/>
              </a:rPr>
              <a:t>Summary</a:t>
            </a:r>
            <a:endParaRPr sz="1361">
              <a:latin typeface="Arial"/>
              <a:cs typeface="Arial"/>
            </a:endParaRPr>
          </a:p>
          <a:p>
            <a:pPr marL="168536" algn="ctr">
              <a:spcBef>
                <a:spcPts val="603"/>
              </a:spcBef>
            </a:pPr>
            <a:r>
              <a:rPr sz="1167" spc="-5" dirty="0">
                <a:latin typeface="Symbol"/>
                <a:cs typeface="Symbol"/>
              </a:rPr>
              <a:t></a:t>
            </a:r>
            <a:endParaRPr sz="1167">
              <a:latin typeface="Symbol"/>
              <a:cs typeface="Symbol"/>
            </a:endParaRPr>
          </a:p>
          <a:p>
            <a:pPr marL="168536" algn="ctr">
              <a:spcBef>
                <a:spcPts val="24"/>
              </a:spcBef>
            </a:pPr>
            <a:r>
              <a:rPr sz="1167" spc="-5" dirty="0">
                <a:latin typeface="Symbol"/>
                <a:cs typeface="Symbol"/>
              </a:rPr>
              <a:t></a:t>
            </a:r>
            <a:endParaRPr sz="1167">
              <a:latin typeface="Symbol"/>
              <a:cs typeface="Symbol"/>
            </a:endParaRPr>
          </a:p>
          <a:p>
            <a:pPr marL="168536" algn="ctr">
              <a:spcBef>
                <a:spcPts val="29"/>
              </a:spcBef>
            </a:pPr>
            <a:r>
              <a:rPr sz="1167" spc="-5" dirty="0">
                <a:latin typeface="Symbol"/>
                <a:cs typeface="Symbol"/>
              </a:rPr>
              <a:t></a:t>
            </a:r>
            <a:endParaRPr sz="1167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903" y="3404975"/>
            <a:ext cx="1229783" cy="538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Reference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Variables</a:t>
            </a:r>
            <a:endParaRPr sz="1167">
              <a:latin typeface="Times New Roman"/>
              <a:cs typeface="Times New Roman"/>
            </a:endParaRPr>
          </a:p>
          <a:p>
            <a:pPr marL="12347" marR="342010">
              <a:lnSpc>
                <a:spcPts val="1429"/>
              </a:lnSpc>
              <a:spcBef>
                <a:spcPts val="44"/>
              </a:spcBef>
            </a:pPr>
            <a:r>
              <a:rPr sz="1167" i="1" spc="-5" dirty="0">
                <a:latin typeface="Times New Roman"/>
                <a:cs typeface="Times New Roman"/>
              </a:rPr>
              <a:t>const</a:t>
            </a:r>
            <a:r>
              <a:rPr sz="1167" i="1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keyword  Tips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03" y="4277429"/>
            <a:ext cx="5360547" cy="471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99"/>
              </a:lnSpc>
            </a:pPr>
            <a:r>
              <a:rPr sz="1361" b="1" spc="-5" dirty="0">
                <a:latin typeface="Arial"/>
                <a:cs typeface="Arial"/>
              </a:rPr>
              <a:t>Reference</a:t>
            </a:r>
            <a:r>
              <a:rPr sz="1361" b="1" spc="-34" dirty="0">
                <a:latin typeface="Arial"/>
                <a:cs typeface="Arial"/>
              </a:rPr>
              <a:t> </a:t>
            </a:r>
            <a:r>
              <a:rPr sz="1361" b="1" spc="-5" dirty="0">
                <a:latin typeface="Arial"/>
                <a:cs typeface="Arial"/>
              </a:rPr>
              <a:t>Variables</a:t>
            </a:r>
            <a:endParaRPr sz="1361">
              <a:latin typeface="Arial"/>
              <a:cs typeface="Arial"/>
            </a:endParaRPr>
          </a:p>
          <a:p>
            <a:pPr marL="12347" marR="6173" algn="just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the last lecture </a:t>
            </a:r>
            <a:r>
              <a:rPr sz="1167" dirty="0">
                <a:latin typeface="Times New Roman"/>
                <a:cs typeface="Times New Roman"/>
              </a:rPr>
              <a:t>we were </a:t>
            </a:r>
            <a:r>
              <a:rPr sz="1167" spc="-5" dirty="0">
                <a:latin typeface="Times New Roman"/>
                <a:cs typeface="Times New Roman"/>
              </a:rPr>
              <a:t>discussing about reference variables, </a:t>
            </a:r>
            <a:r>
              <a:rPr sz="1167" dirty="0">
                <a:latin typeface="Times New Roman"/>
                <a:cs typeface="Times New Roman"/>
              </a:rPr>
              <a:t>we saw </a:t>
            </a:r>
            <a:r>
              <a:rPr sz="1167" spc="-5" dirty="0">
                <a:latin typeface="Times New Roman"/>
                <a:cs typeface="Times New Roman"/>
              </a:rPr>
              <a:t>three examples;  call by value, call by reference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call by pointer. We saw the </a:t>
            </a:r>
            <a:r>
              <a:rPr sz="1167" dirty="0">
                <a:latin typeface="Times New Roman"/>
                <a:cs typeface="Times New Roman"/>
              </a:rPr>
              <a:t>use of </a:t>
            </a:r>
            <a:r>
              <a:rPr sz="1167" spc="-5" dirty="0">
                <a:latin typeface="Times New Roman"/>
                <a:cs typeface="Times New Roman"/>
              </a:rPr>
              <a:t>stack when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function is called by value, by reference </a:t>
            </a:r>
            <a:r>
              <a:rPr sz="1167" dirty="0">
                <a:latin typeface="Times New Roman"/>
                <a:cs typeface="Times New Roman"/>
              </a:rPr>
              <a:t>or by pointer. The </a:t>
            </a:r>
            <a:r>
              <a:rPr sz="1167" spc="-5" dirty="0">
                <a:latin typeface="Times New Roman"/>
                <a:cs typeface="Times New Roman"/>
              </a:rPr>
              <a:t>arguments </a:t>
            </a:r>
            <a:r>
              <a:rPr sz="1167" dirty="0">
                <a:latin typeface="Times New Roman"/>
                <a:cs typeface="Times New Roman"/>
              </a:rPr>
              <a:t>passed to the  </a:t>
            </a:r>
            <a:r>
              <a:rPr sz="1167" spc="-5" dirty="0">
                <a:latin typeface="Times New Roman"/>
                <a:cs typeface="Times New Roman"/>
              </a:rPr>
              <a:t>function and </a:t>
            </a:r>
            <a:r>
              <a:rPr sz="1167" dirty="0">
                <a:latin typeface="Times New Roman"/>
                <a:cs typeface="Times New Roman"/>
              </a:rPr>
              <a:t>local </a:t>
            </a:r>
            <a:r>
              <a:rPr sz="1167" spc="-5" dirty="0">
                <a:latin typeface="Times New Roman"/>
                <a:cs typeface="Times New Roman"/>
              </a:rPr>
              <a:t>variables are pushed on to the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stack.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There is one important point to note that in this course, </a:t>
            </a:r>
            <a:r>
              <a:rPr sz="1167" dirty="0">
                <a:latin typeface="Times New Roman"/>
                <a:cs typeface="Times New Roman"/>
              </a:rPr>
              <a:t>we are using </a:t>
            </a:r>
            <a:r>
              <a:rPr sz="1167" spc="-5" dirty="0">
                <a:latin typeface="Times New Roman"/>
                <a:cs typeface="Times New Roman"/>
              </a:rPr>
              <a:t>C/C++ but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usage  of stack is similar in most 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computer languages like </a:t>
            </a:r>
            <a:r>
              <a:rPr sz="1167" dirty="0">
                <a:latin typeface="Times New Roman"/>
                <a:cs typeface="Times New Roman"/>
              </a:rPr>
              <a:t>FORTRAN and </a:t>
            </a:r>
            <a:r>
              <a:rPr sz="1167" spc="-5" dirty="0">
                <a:latin typeface="Times New Roman"/>
                <a:cs typeface="Times New Roman"/>
              </a:rPr>
              <a:t>Java </a:t>
            </a:r>
            <a:r>
              <a:rPr sz="1167" dirty="0">
                <a:latin typeface="Times New Roman"/>
                <a:cs typeface="Times New Roman"/>
              </a:rPr>
              <a:t>. The  </a:t>
            </a:r>
            <a:r>
              <a:rPr sz="1167" spc="-5" dirty="0">
                <a:latin typeface="Times New Roman"/>
                <a:cs typeface="Times New Roman"/>
              </a:rPr>
              <a:t>syntax we are using here is C++ specific, like </a:t>
            </a:r>
            <a:r>
              <a:rPr sz="1167" dirty="0">
                <a:latin typeface="Times New Roman"/>
                <a:cs typeface="Times New Roman"/>
              </a:rPr>
              <a:t>we are </a:t>
            </a:r>
            <a:r>
              <a:rPr sz="1167" spc="-5" dirty="0">
                <a:latin typeface="Times New Roman"/>
                <a:cs typeface="Times New Roman"/>
              </a:rPr>
              <a:t>sending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parameter by pointer  using </a:t>
            </a:r>
            <a:r>
              <a:rPr sz="1167" i="1" dirty="0">
                <a:latin typeface="Times New Roman"/>
                <a:cs typeface="Times New Roman"/>
              </a:rPr>
              <a:t>&amp; </a:t>
            </a:r>
            <a:r>
              <a:rPr sz="1167" spc="-5" dirty="0">
                <a:latin typeface="Times New Roman"/>
                <a:cs typeface="Times New Roman"/>
              </a:rPr>
              <a:t>sign.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Java,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native data </a:t>
            </a:r>
            <a:r>
              <a:rPr sz="1167" dirty="0">
                <a:latin typeface="Times New Roman"/>
                <a:cs typeface="Times New Roman"/>
              </a:rPr>
              <a:t>types </a:t>
            </a:r>
            <a:r>
              <a:rPr sz="1167" spc="-5" dirty="0">
                <a:latin typeface="Times New Roman"/>
                <a:cs typeface="Times New Roman"/>
              </a:rPr>
              <a:t>like </a:t>
            </a:r>
            <a:r>
              <a:rPr sz="1167" i="1" spc="-5" dirty="0">
                <a:latin typeface="Times New Roman"/>
                <a:cs typeface="Times New Roman"/>
              </a:rPr>
              <a:t>int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float </a:t>
            </a:r>
            <a:r>
              <a:rPr sz="1167" dirty="0">
                <a:latin typeface="Times New Roman"/>
                <a:cs typeface="Times New Roman"/>
              </a:rPr>
              <a:t>are passed by value and the  objects are passed by </a:t>
            </a:r>
            <a:r>
              <a:rPr sz="1167" spc="-5" dirty="0">
                <a:latin typeface="Times New Roman"/>
                <a:cs typeface="Times New Roman"/>
              </a:rPr>
              <a:t>reference. </a:t>
            </a:r>
            <a:r>
              <a:rPr sz="1167" dirty="0">
                <a:latin typeface="Times New Roman"/>
                <a:cs typeface="Times New Roman"/>
              </a:rPr>
              <a:t>In FORTRAN, </a:t>
            </a:r>
            <a:r>
              <a:rPr sz="1167" spc="-5" dirty="0">
                <a:latin typeface="Times New Roman"/>
                <a:cs typeface="Times New Roman"/>
              </a:rPr>
              <a:t>every parameter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passed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reference. 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PASCAL, </a:t>
            </a:r>
            <a:r>
              <a:rPr sz="1167" dirty="0">
                <a:latin typeface="Times New Roman"/>
                <a:cs typeface="Times New Roman"/>
              </a:rPr>
              <a:t>you can pass a </a:t>
            </a:r>
            <a:r>
              <a:rPr sz="1167" spc="-5" dirty="0">
                <a:latin typeface="Times New Roman"/>
                <a:cs typeface="Times New Roman"/>
              </a:rPr>
              <a:t>parameter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value </a:t>
            </a:r>
            <a:r>
              <a:rPr sz="1167" dirty="0">
                <a:latin typeface="Times New Roman"/>
                <a:cs typeface="Times New Roman"/>
              </a:rPr>
              <a:t>or by </a:t>
            </a:r>
            <a:r>
              <a:rPr sz="1167" spc="-5" dirty="0">
                <a:latin typeface="Times New Roman"/>
                <a:cs typeface="Times New Roman"/>
              </a:rPr>
              <a:t>reference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C++. You </a:t>
            </a:r>
            <a:r>
              <a:rPr sz="1167" spc="-10" dirty="0">
                <a:latin typeface="Times New Roman"/>
                <a:cs typeface="Times New Roman"/>
              </a:rPr>
              <a:t>might  </a:t>
            </a:r>
            <a:r>
              <a:rPr sz="1167" spc="-5" dirty="0">
                <a:latin typeface="Times New Roman"/>
                <a:cs typeface="Times New Roman"/>
              </a:rPr>
              <a:t>have heard of ALGOL, this </a:t>
            </a:r>
            <a:r>
              <a:rPr sz="1167" dirty="0">
                <a:latin typeface="Times New Roman"/>
                <a:cs typeface="Times New Roman"/>
              </a:rPr>
              <a:t>language had provided </a:t>
            </a:r>
            <a:r>
              <a:rPr sz="1167" spc="-5" dirty="0">
                <a:latin typeface="Times New Roman"/>
                <a:cs typeface="Times New Roman"/>
              </a:rPr>
              <a:t>another way </a:t>
            </a:r>
            <a:r>
              <a:rPr sz="1167" dirty="0">
                <a:latin typeface="Times New Roman"/>
                <a:cs typeface="Times New Roman"/>
              </a:rPr>
              <a:t>of passing </a:t>
            </a:r>
            <a:r>
              <a:rPr sz="1167" spc="-5" dirty="0">
                <a:latin typeface="Times New Roman"/>
                <a:cs typeface="Times New Roman"/>
              </a:rPr>
              <a:t>parameter  called </a:t>
            </a:r>
            <a:r>
              <a:rPr sz="1167" i="1" spc="-5" dirty="0">
                <a:latin typeface="Times New Roman"/>
                <a:cs typeface="Times New Roman"/>
              </a:rPr>
              <a:t>call by name</a:t>
            </a:r>
            <a:r>
              <a:rPr sz="1167" spc="-5" dirty="0">
                <a:latin typeface="Times New Roman"/>
                <a:cs typeface="Times New Roman"/>
              </a:rPr>
              <a:t>. These kinds of topics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covered in subjects like </a:t>
            </a:r>
            <a:r>
              <a:rPr sz="1167" i="1" spc="-5" dirty="0">
                <a:latin typeface="Times New Roman"/>
                <a:cs typeface="Times New Roman"/>
              </a:rPr>
              <a:t>Study of Computer  Languages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dirty="0">
                <a:latin typeface="Times New Roman"/>
                <a:cs typeface="Times New Roman"/>
              </a:rPr>
              <a:t>Compiler’s</a:t>
            </a:r>
            <a:r>
              <a:rPr sz="1167" i="1" spc="-58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Theory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It is recommended while </a:t>
            </a:r>
            <a:r>
              <a:rPr sz="1167" dirty="0">
                <a:latin typeface="Times New Roman"/>
                <a:cs typeface="Times New Roman"/>
              </a:rPr>
              <a:t>you are </a:t>
            </a:r>
            <a:r>
              <a:rPr sz="1167" spc="-5" dirty="0">
                <a:latin typeface="Times New Roman"/>
                <a:cs typeface="Times New Roman"/>
              </a:rPr>
              <a:t>doing </a:t>
            </a:r>
            <a:r>
              <a:rPr sz="1167" dirty="0">
                <a:latin typeface="Times New Roman"/>
                <a:cs typeface="Times New Roman"/>
              </a:rPr>
              <a:t>your </a:t>
            </a:r>
            <a:r>
              <a:rPr sz="1167" spc="-5" dirty="0">
                <a:latin typeface="Times New Roman"/>
                <a:cs typeface="Times New Roman"/>
              </a:rPr>
              <a:t>degree, </a:t>
            </a: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study other computer </a:t>
            </a:r>
            <a:r>
              <a:rPr sz="1167" dirty="0">
                <a:latin typeface="Times New Roman"/>
                <a:cs typeface="Times New Roman"/>
              </a:rPr>
              <a:t>languages  </a:t>
            </a:r>
            <a:r>
              <a:rPr sz="1167" spc="-5" dirty="0">
                <a:latin typeface="Times New Roman"/>
                <a:cs typeface="Times New Roman"/>
              </a:rPr>
              <a:t>and compare them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different aspects. Java is quite popular now </a:t>
            </a:r>
            <a:r>
              <a:rPr sz="1167" dirty="0">
                <a:latin typeface="Times New Roman"/>
                <a:cs typeface="Times New Roman"/>
              </a:rPr>
              <a:t>a day, </a:t>
            </a:r>
            <a:r>
              <a:rPr sz="1167" spc="-5" dirty="0">
                <a:latin typeface="Times New Roman"/>
                <a:cs typeface="Times New Roman"/>
              </a:rPr>
              <a:t>quite </a:t>
            </a:r>
            <a:r>
              <a:rPr sz="1167" spc="-10" dirty="0">
                <a:latin typeface="Times New Roman"/>
                <a:cs typeface="Times New Roman"/>
              </a:rPr>
              <a:t>similar  </a:t>
            </a:r>
            <a:r>
              <a:rPr sz="1167" spc="-5" dirty="0">
                <a:latin typeface="Times New Roman"/>
                <a:cs typeface="Times New Roman"/>
              </a:rPr>
              <a:t>in syntax to C++. </a:t>
            </a:r>
            <a:r>
              <a:rPr sz="1167" spc="-10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be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next </a:t>
            </a:r>
            <a:r>
              <a:rPr sz="1167" dirty="0">
                <a:latin typeface="Times New Roman"/>
                <a:cs typeface="Times New Roman"/>
              </a:rPr>
              <a:t>language, you can </a:t>
            </a:r>
            <a:r>
              <a:rPr sz="1167" spc="-5" dirty="0">
                <a:latin typeface="Times New Roman"/>
                <a:cs typeface="Times New Roman"/>
              </a:rPr>
              <a:t>study that and compare its different  aspects with C/C++.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concepts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program is loaded into memory to become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process,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the functions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called and the role of stack etc are similar </a:t>
            </a:r>
            <a:r>
              <a:rPr sz="1167" dirty="0">
                <a:latin typeface="Times New Roman"/>
                <a:cs typeface="Times New Roman"/>
              </a:rPr>
              <a:t>in all </a:t>
            </a:r>
            <a:r>
              <a:rPr sz="1167" spc="-5" dirty="0">
                <a:latin typeface="Times New Roman"/>
                <a:cs typeface="Times New Roman"/>
              </a:rPr>
              <a:t>major  </a:t>
            </a:r>
            <a:r>
              <a:rPr sz="1167" dirty="0">
                <a:latin typeface="Times New Roman"/>
                <a:cs typeface="Times New Roman"/>
              </a:rPr>
              <a:t>languages.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we have discussed when the variables are passed by reference then behind the scene what  goes on inside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stack. </a:t>
            </a:r>
            <a:r>
              <a:rPr sz="1167" dirty="0">
                <a:latin typeface="Times New Roman"/>
                <a:cs typeface="Times New Roman"/>
              </a:rPr>
              <a:t>There are </a:t>
            </a:r>
            <a:r>
              <a:rPr sz="1167" spc="-5" dirty="0">
                <a:latin typeface="Times New Roman"/>
                <a:cs typeface="Times New Roman"/>
              </a:rPr>
              <a:t>few important </a:t>
            </a:r>
            <a:r>
              <a:rPr sz="1167" dirty="0">
                <a:latin typeface="Times New Roman"/>
                <a:cs typeface="Times New Roman"/>
              </a:rPr>
              <a:t>things to take care of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using  </a:t>
            </a:r>
            <a:r>
              <a:rPr sz="1167" spc="-5" dirty="0">
                <a:latin typeface="Times New Roman"/>
                <a:cs typeface="Times New Roman"/>
              </a:rPr>
              <a:t>reference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variables: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One should be careful about transient objects that are stored by reference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data  structures.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We know </a:t>
            </a:r>
            <a:r>
              <a:rPr sz="1167" dirty="0">
                <a:latin typeface="Times New Roman"/>
                <a:cs typeface="Times New Roman"/>
              </a:rPr>
              <a:t>that the </a:t>
            </a:r>
            <a:r>
              <a:rPr sz="1167" spc="-5" dirty="0">
                <a:latin typeface="Times New Roman"/>
                <a:cs typeface="Times New Roman"/>
              </a:rPr>
              <a:t>local variables of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function are created on call </a:t>
            </a:r>
            <a:r>
              <a:rPr sz="1167" dirty="0">
                <a:latin typeface="Times New Roman"/>
                <a:cs typeface="Times New Roman"/>
              </a:rPr>
              <a:t>stack. Those variables  </a:t>
            </a:r>
            <a:r>
              <a:rPr sz="1167" spc="-5" dirty="0">
                <a:latin typeface="Times New Roman"/>
                <a:cs typeface="Times New Roman"/>
              </a:rPr>
              <a:t>are created inside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function, remains in memory until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control is inside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 and  destroyed  when  the  function  exits.  Activation  record  comprise  of  function  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call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098903" y="9093389"/>
            <a:ext cx="535992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parameters, return address </a:t>
            </a:r>
            <a:r>
              <a:rPr sz="1167" dirty="0">
                <a:latin typeface="Times New Roman"/>
                <a:cs typeface="Times New Roman"/>
              </a:rPr>
              <a:t>and local </a:t>
            </a:r>
            <a:r>
              <a:rPr sz="1167" spc="-5" dirty="0">
                <a:latin typeface="Times New Roman"/>
                <a:cs typeface="Times New Roman"/>
              </a:rPr>
              <a:t>variables.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activation </a:t>
            </a:r>
            <a:r>
              <a:rPr sz="1167" dirty="0">
                <a:latin typeface="Times New Roman"/>
                <a:cs typeface="Times New Roman"/>
              </a:rPr>
              <a:t>record </a:t>
            </a:r>
            <a:r>
              <a:rPr sz="1167" spc="-5" dirty="0">
                <a:latin typeface="Times New Roman"/>
                <a:cs typeface="Times New Roman"/>
              </a:rPr>
              <a:t>remains </a:t>
            </a:r>
            <a:r>
              <a:rPr sz="1167" dirty="0">
                <a:latin typeface="Times New Roman"/>
                <a:cs typeface="Times New Roman"/>
              </a:rPr>
              <a:t>inside 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stack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203 of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402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413615"/>
            <a:ext cx="5359929" cy="7754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until the function is executing and it is destroyed once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control is returned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the  function.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Let’s </a:t>
            </a:r>
            <a:r>
              <a:rPr sz="1167" dirty="0">
                <a:latin typeface="Times New Roman"/>
                <a:cs typeface="Times New Roman"/>
              </a:rPr>
              <a:t>see the </a:t>
            </a:r>
            <a:r>
              <a:rPr sz="1167" spc="-5" dirty="0">
                <a:latin typeface="Times New Roman"/>
                <a:cs typeface="Times New Roman"/>
              </a:rPr>
              <a:t>following code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stores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retrieves </a:t>
            </a:r>
            <a:r>
              <a:rPr sz="1167" dirty="0">
                <a:latin typeface="Times New Roman"/>
                <a:cs typeface="Times New Roman"/>
              </a:rPr>
              <a:t>objects in a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queue: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void   loadCustomer( Queue </a:t>
            </a:r>
            <a:r>
              <a:rPr sz="1167" dirty="0">
                <a:latin typeface="Times New Roman"/>
                <a:cs typeface="Times New Roman"/>
              </a:rPr>
              <a:t>&amp; 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q)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901327" marR="2997837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Customer c1(“irfan”);  Customer </a:t>
            </a:r>
            <a:r>
              <a:rPr sz="1167" dirty="0">
                <a:latin typeface="Times New Roman"/>
                <a:cs typeface="Times New Roman"/>
              </a:rPr>
              <a:t>c2(“sohail”);  q.enqueue( c1 );  q.enqueue( c2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);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Above given is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small function </a:t>
            </a:r>
            <a:r>
              <a:rPr sz="1167" i="1" spc="-5" dirty="0">
                <a:latin typeface="Times New Roman"/>
                <a:cs typeface="Times New Roman"/>
              </a:rPr>
              <a:t>loadCustomer( Queue </a:t>
            </a:r>
            <a:r>
              <a:rPr sz="1167" i="1" dirty="0">
                <a:latin typeface="Times New Roman"/>
                <a:cs typeface="Times New Roman"/>
              </a:rPr>
              <a:t>&amp;)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accepts a </a:t>
            </a:r>
            <a:r>
              <a:rPr sz="1167" spc="-5" dirty="0">
                <a:latin typeface="Times New Roman"/>
                <a:cs typeface="Times New Roman"/>
              </a:rPr>
              <a:t>parameter of 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Queue by reference. </a:t>
            </a:r>
            <a:r>
              <a:rPr sz="1167" dirty="0">
                <a:latin typeface="Times New Roman"/>
                <a:cs typeface="Times New Roman"/>
              </a:rPr>
              <a:t>Inside the </a:t>
            </a:r>
            <a:r>
              <a:rPr sz="1167" spc="-5" dirty="0">
                <a:latin typeface="Times New Roman"/>
                <a:cs typeface="Times New Roman"/>
              </a:rPr>
              <a:t>function body, firstly, we are creating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 Customer </a:t>
            </a:r>
            <a:r>
              <a:rPr sz="1167" spc="-5" dirty="0">
                <a:latin typeface="Times New Roman"/>
                <a:cs typeface="Times New Roman"/>
              </a:rPr>
              <a:t>objects.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both are initialized to string values </a:t>
            </a:r>
            <a:r>
              <a:rPr sz="1167" i="1" dirty="0">
                <a:latin typeface="Times New Roman"/>
                <a:cs typeface="Times New Roman"/>
              </a:rPr>
              <a:t>irfan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sohail  </a:t>
            </a:r>
            <a:r>
              <a:rPr sz="1167" spc="-5" dirty="0">
                <a:latin typeface="Times New Roman"/>
                <a:cs typeface="Times New Roman"/>
              </a:rPr>
              <a:t>respectively. Then </a:t>
            </a:r>
            <a:r>
              <a:rPr sz="1167" dirty="0">
                <a:latin typeface="Times New Roman"/>
                <a:cs typeface="Times New Roman"/>
              </a:rPr>
              <a:t>we queue up these objects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in the queue </a:t>
            </a:r>
            <a:r>
              <a:rPr sz="1167" i="1" dirty="0">
                <a:latin typeface="Times New Roman"/>
                <a:cs typeface="Times New Roman"/>
              </a:rPr>
              <a:t>q </a:t>
            </a:r>
            <a:r>
              <a:rPr sz="1167" spc="-5" dirty="0">
                <a:latin typeface="Times New Roman"/>
                <a:cs typeface="Times New Roman"/>
              </a:rPr>
              <a:t>using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i="1" spc="-5" dirty="0">
                <a:latin typeface="Times New Roman"/>
                <a:cs typeface="Times New Roman"/>
              </a:rPr>
              <a:t>enqueue() </a:t>
            </a:r>
            <a:r>
              <a:rPr sz="1167" spc="-5" dirty="0">
                <a:latin typeface="Times New Roman"/>
                <a:cs typeface="Times New Roman"/>
              </a:rPr>
              <a:t>method and finally the function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returns.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Now, the objects created inside the above function are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</a:t>
            </a:r>
            <a:r>
              <a:rPr sz="1167" spc="-5" dirty="0">
                <a:latin typeface="Times New Roman"/>
                <a:cs typeface="Times New Roman"/>
              </a:rPr>
              <a:t>. </a:t>
            </a:r>
            <a:r>
              <a:rPr sz="1167" dirty="0">
                <a:latin typeface="Times New Roman"/>
                <a:cs typeface="Times New Roman"/>
              </a:rPr>
              <a:t>As local </a:t>
            </a:r>
            <a:r>
              <a:rPr sz="1167" spc="-5" dirty="0">
                <a:latin typeface="Times New Roman"/>
                <a:cs typeface="Times New Roman"/>
              </a:rPr>
              <a:t>variables are  created on stack, therefore, objects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also created on stack,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matter </a:t>
            </a:r>
            <a:r>
              <a:rPr sz="1167" dirty="0">
                <a:latin typeface="Times New Roman"/>
                <a:cs typeface="Times New Roman"/>
              </a:rPr>
              <a:t>how big is the size  </a:t>
            </a:r>
            <a:r>
              <a:rPr sz="1167" spc="-5" dirty="0">
                <a:latin typeface="Times New Roman"/>
                <a:cs typeface="Times New Roman"/>
              </a:rPr>
              <a:t>of the data members of the object. In the </a:t>
            </a:r>
            <a:r>
              <a:rPr sz="1167" i="1" spc="-5" dirty="0">
                <a:latin typeface="Times New Roman"/>
                <a:cs typeface="Times New Roman"/>
              </a:rPr>
              <a:t>Bank </a:t>
            </a:r>
            <a:r>
              <a:rPr sz="1167" spc="-5" dirty="0">
                <a:latin typeface="Times New Roman"/>
                <a:cs typeface="Times New Roman"/>
              </a:rPr>
              <a:t>example, </a:t>
            </a:r>
            <a:r>
              <a:rPr sz="1167" dirty="0">
                <a:latin typeface="Times New Roman"/>
                <a:cs typeface="Times New Roman"/>
              </a:rPr>
              <a:t>in previous lecture, </a:t>
            </a:r>
            <a:r>
              <a:rPr sz="1167" spc="-5" dirty="0">
                <a:latin typeface="Times New Roman"/>
                <a:cs typeface="Times New Roman"/>
              </a:rPr>
              <a:t>we saw </a:t>
            </a:r>
            <a:r>
              <a:rPr sz="1167" dirty="0">
                <a:latin typeface="Times New Roman"/>
                <a:cs typeface="Times New Roman"/>
              </a:rPr>
              <a:t>that  for </a:t>
            </a:r>
            <a:r>
              <a:rPr sz="1167" spc="-5" dirty="0">
                <a:latin typeface="Times New Roman"/>
                <a:cs typeface="Times New Roman"/>
              </a:rPr>
              <a:t>each customer </a:t>
            </a:r>
            <a:r>
              <a:rPr sz="1167" dirty="0">
                <a:latin typeface="Times New Roman"/>
                <a:cs typeface="Times New Roman"/>
              </a:rPr>
              <a:t>we have the </a:t>
            </a: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(</a:t>
            </a:r>
            <a:r>
              <a:rPr sz="1167" i="1" dirty="0">
                <a:latin typeface="Times New Roman"/>
                <a:cs typeface="Times New Roman"/>
              </a:rPr>
              <a:t>32 </a:t>
            </a:r>
            <a:r>
              <a:rPr sz="1167" spc="-5" dirty="0">
                <a:latin typeface="Times New Roman"/>
                <a:cs typeface="Times New Roman"/>
              </a:rPr>
              <a:t>characters </a:t>
            </a:r>
            <a:r>
              <a:rPr sz="1167" spc="-10" dirty="0">
                <a:latin typeface="Times New Roman"/>
                <a:cs typeface="Times New Roman"/>
              </a:rPr>
              <a:t>maximum), </a:t>
            </a:r>
            <a:r>
              <a:rPr sz="1167" spc="-5" dirty="0">
                <a:latin typeface="Times New Roman"/>
                <a:cs typeface="Times New Roman"/>
              </a:rPr>
              <a:t>arrival time </a:t>
            </a:r>
            <a:r>
              <a:rPr sz="1167" dirty="0">
                <a:latin typeface="Times New Roman"/>
                <a:cs typeface="Times New Roman"/>
              </a:rPr>
              <a:t>( </a:t>
            </a:r>
            <a:r>
              <a:rPr sz="1167" i="1" dirty="0">
                <a:latin typeface="Times New Roman"/>
                <a:cs typeface="Times New Roman"/>
              </a:rPr>
              <a:t>int </a:t>
            </a:r>
            <a:r>
              <a:rPr sz="1167" spc="-5" dirty="0">
                <a:latin typeface="Times New Roman"/>
                <a:cs typeface="Times New Roman"/>
              </a:rPr>
              <a:t>type, </a:t>
            </a:r>
            <a:r>
              <a:rPr sz="1167" i="1" dirty="0">
                <a:latin typeface="Times New Roman"/>
                <a:cs typeface="Times New Roman"/>
              </a:rPr>
              <a:t>4  </a:t>
            </a:r>
            <a:r>
              <a:rPr sz="1167" spc="-5" dirty="0">
                <a:latin typeface="Times New Roman"/>
                <a:cs typeface="Times New Roman"/>
              </a:rPr>
              <a:t>bytes),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transaction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time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int</a:t>
            </a:r>
            <a:r>
              <a:rPr sz="1167" i="1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type)and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departure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time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</a:t>
            </a:r>
            <a:r>
              <a:rPr sz="1167" i="1" dirty="0">
                <a:latin typeface="Times New Roman"/>
                <a:cs typeface="Times New Roman"/>
              </a:rPr>
              <a:t>int</a:t>
            </a:r>
            <a:r>
              <a:rPr sz="1167" i="1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type)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customer.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32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size of the </a:t>
            </a:r>
            <a:r>
              <a:rPr sz="1167" i="1" spc="-5" dirty="0">
                <a:latin typeface="Times New Roman"/>
                <a:cs typeface="Times New Roman"/>
              </a:rPr>
              <a:t>Customer </a:t>
            </a:r>
            <a:r>
              <a:rPr sz="1167" dirty="0">
                <a:latin typeface="Times New Roman"/>
                <a:cs typeface="Times New Roman"/>
              </a:rPr>
              <a:t>object is </a:t>
            </a:r>
            <a:r>
              <a:rPr sz="1167" i="1" dirty="0">
                <a:latin typeface="Times New Roman"/>
                <a:cs typeface="Times New Roman"/>
              </a:rPr>
              <a:t>44 </a:t>
            </a:r>
            <a:r>
              <a:rPr sz="1167" spc="-5" dirty="0">
                <a:latin typeface="Times New Roman"/>
                <a:cs typeface="Times New Roman"/>
              </a:rPr>
              <a:t>bytes. Our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objects are created </a:t>
            </a:r>
            <a:r>
              <a:rPr sz="1167" dirty="0">
                <a:latin typeface="Times New Roman"/>
                <a:cs typeface="Times New Roman"/>
              </a:rPr>
              <a:t>on stack and  </a:t>
            </a:r>
            <a:r>
              <a:rPr sz="1167" spc="-5" dirty="0">
                <a:latin typeface="Times New Roman"/>
                <a:cs typeface="Times New Roman"/>
              </a:rPr>
              <a:t>have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44</a:t>
            </a:r>
            <a:r>
              <a:rPr sz="1167" i="1" spc="17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bytes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occupied.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It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is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important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to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mention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here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that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we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are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referring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each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44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bytes of allocation with the name of the object. The allocated </a:t>
            </a:r>
            <a:r>
              <a:rPr sz="1167" i="1" dirty="0">
                <a:latin typeface="Times New Roman"/>
                <a:cs typeface="Times New Roman"/>
              </a:rPr>
              <a:t>44 </a:t>
            </a:r>
            <a:r>
              <a:rPr sz="1167" spc="-5" dirty="0">
                <a:latin typeface="Times New Roman"/>
                <a:cs typeface="Times New Roman"/>
              </a:rPr>
              <a:t>bytes are bound with the  name of the object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spc="-5" dirty="0">
                <a:latin typeface="Times New Roman"/>
                <a:cs typeface="Times New Roman"/>
              </a:rPr>
              <a:t>c2</a:t>
            </a:r>
            <a:r>
              <a:rPr sz="1167" spc="-5" dirty="0">
                <a:latin typeface="Times New Roman"/>
                <a:cs typeface="Times New Roman"/>
              </a:rPr>
              <a:t>. Another significant </a:t>
            </a:r>
            <a:r>
              <a:rPr sz="1167" dirty="0">
                <a:latin typeface="Times New Roman"/>
                <a:cs typeface="Times New Roman"/>
              </a:rPr>
              <a:t>point here </a:t>
            </a:r>
            <a:r>
              <a:rPr sz="1167" spc="-5" dirty="0">
                <a:latin typeface="Times New Roman"/>
                <a:cs typeface="Times New Roman"/>
              </a:rPr>
              <a:t>is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i="1" spc="-5" dirty="0">
                <a:latin typeface="Times New Roman"/>
                <a:cs typeface="Times New Roman"/>
              </a:rPr>
              <a:t>enqueue()  </a:t>
            </a:r>
            <a:r>
              <a:rPr sz="1167" spc="-5" dirty="0">
                <a:latin typeface="Times New Roman"/>
                <a:cs typeface="Times New Roman"/>
              </a:rPr>
              <a:t>accepts the object </a:t>
            </a:r>
            <a:r>
              <a:rPr sz="1167" i="1" spc="-5" dirty="0">
                <a:latin typeface="Times New Roman"/>
                <a:cs typeface="Times New Roman"/>
              </a:rPr>
              <a:t>Customer </a:t>
            </a:r>
            <a:r>
              <a:rPr sz="1167" spc="-5" dirty="0">
                <a:latin typeface="Times New Roman"/>
                <a:cs typeface="Times New Roman"/>
              </a:rPr>
              <a:t>by reference. </a:t>
            </a:r>
            <a:r>
              <a:rPr sz="1167" dirty="0">
                <a:latin typeface="Times New Roman"/>
                <a:cs typeface="Times New Roman"/>
              </a:rPr>
              <a:t>See the </a:t>
            </a:r>
            <a:r>
              <a:rPr sz="1167" spc="-5" dirty="0">
                <a:latin typeface="Times New Roman"/>
                <a:cs typeface="Times New Roman"/>
              </a:rPr>
              <a:t>code below of </a:t>
            </a:r>
            <a:r>
              <a:rPr sz="1167" i="1" spc="-5" dirty="0">
                <a:latin typeface="Times New Roman"/>
                <a:cs typeface="Times New Roman"/>
              </a:rPr>
              <a:t>serviceCustomer()  </a:t>
            </a:r>
            <a:r>
              <a:rPr sz="1167" spc="-5" dirty="0">
                <a:latin typeface="Times New Roman"/>
                <a:cs typeface="Times New Roman"/>
              </a:rPr>
              <a:t>method,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executed after the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loadCustomer()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void   serviceCustomer( Queue </a:t>
            </a:r>
            <a:r>
              <a:rPr sz="1167" dirty="0">
                <a:latin typeface="Times New Roman"/>
                <a:cs typeface="Times New Roman"/>
              </a:rPr>
              <a:t>&amp; 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q)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901327" marR="2382959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Customer </a:t>
            </a:r>
            <a:r>
              <a:rPr sz="1167" dirty="0">
                <a:latin typeface="Times New Roman"/>
                <a:cs typeface="Times New Roman"/>
              </a:rPr>
              <a:t>c = q.dequeue();  </a:t>
            </a:r>
            <a:r>
              <a:rPr sz="1167" spc="-5" dirty="0">
                <a:latin typeface="Times New Roman"/>
                <a:cs typeface="Times New Roman"/>
              </a:rPr>
              <a:t>cout   &lt;&lt;   c.getName()   </a:t>
            </a:r>
            <a:r>
              <a:rPr sz="1167" dirty="0">
                <a:latin typeface="Times New Roman"/>
                <a:cs typeface="Times New Roman"/>
              </a:rPr>
              <a:t>&lt;&lt; </a:t>
            </a:r>
            <a:r>
              <a:rPr sz="1167" spc="26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endl;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i="1" spc="-5" dirty="0">
                <a:latin typeface="Times New Roman"/>
                <a:cs typeface="Times New Roman"/>
              </a:rPr>
              <a:t>serviceCustomer(Queue &amp;) </a:t>
            </a:r>
            <a:r>
              <a:rPr sz="1167" dirty="0">
                <a:latin typeface="Times New Roman"/>
                <a:cs typeface="Times New Roman"/>
              </a:rPr>
              <a:t>also accepts </a:t>
            </a:r>
            <a:r>
              <a:rPr sz="1167" spc="-5" dirty="0">
                <a:latin typeface="Times New Roman"/>
                <a:cs typeface="Times New Roman"/>
              </a:rPr>
              <a:t>one parameter of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i="1" spc="-5" dirty="0">
                <a:latin typeface="Times New Roman"/>
                <a:cs typeface="Times New Roman"/>
              </a:rPr>
              <a:t>Queue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reference.  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first statement, </a:t>
            </a:r>
            <a:r>
              <a:rPr sz="1167" dirty="0">
                <a:latin typeface="Times New Roman"/>
                <a:cs typeface="Times New Roman"/>
              </a:rPr>
              <a:t>it is taking </a:t>
            </a:r>
            <a:r>
              <a:rPr sz="1167" spc="-5" dirty="0">
                <a:latin typeface="Times New Roman"/>
                <a:cs typeface="Times New Roman"/>
              </a:rPr>
              <a:t>out one element </a:t>
            </a:r>
            <a:r>
              <a:rPr sz="1167" dirty="0">
                <a:latin typeface="Times New Roman"/>
                <a:cs typeface="Times New Roman"/>
              </a:rPr>
              <a:t>from the queue and assigning to </a:t>
            </a:r>
            <a:r>
              <a:rPr sz="1167" spc="-5" dirty="0">
                <a:latin typeface="Times New Roman"/>
                <a:cs typeface="Times New Roman"/>
              </a:rPr>
              <a:t>newly  </a:t>
            </a:r>
            <a:r>
              <a:rPr sz="1167" dirty="0">
                <a:latin typeface="Times New Roman"/>
                <a:cs typeface="Times New Roman"/>
              </a:rPr>
              <a:t>created object </a:t>
            </a:r>
            <a:r>
              <a:rPr sz="1167" i="1" spc="-5" dirty="0">
                <a:latin typeface="Times New Roman"/>
                <a:cs typeface="Times New Roman"/>
              </a:rPr>
              <a:t>c</a:t>
            </a:r>
            <a:r>
              <a:rPr sz="1167" spc="-5" dirty="0">
                <a:latin typeface="Times New Roman"/>
                <a:cs typeface="Times New Roman"/>
              </a:rPr>
              <a:t>. </a:t>
            </a:r>
            <a:r>
              <a:rPr sz="1167" dirty="0">
                <a:latin typeface="Times New Roman"/>
                <a:cs typeface="Times New Roman"/>
              </a:rPr>
              <a:t>Before assignment </a:t>
            </a:r>
            <a:r>
              <a:rPr sz="1167" spc="-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address </a:t>
            </a:r>
            <a:r>
              <a:rPr sz="1167" spc="-5" dirty="0">
                <a:latin typeface="Times New Roman"/>
                <a:cs typeface="Times New Roman"/>
              </a:rPr>
              <a:t>of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object (c1 because it was inserted  </a:t>
            </a:r>
            <a:r>
              <a:rPr sz="1167" spc="-5" dirty="0">
                <a:latin typeface="Times New Roman"/>
                <a:cs typeface="Times New Roman"/>
              </a:rPr>
              <a:t>first), </a:t>
            </a:r>
            <a:r>
              <a:rPr sz="1167" dirty="0">
                <a:latin typeface="Times New Roman"/>
                <a:cs typeface="Times New Roman"/>
              </a:rPr>
              <a:t>the object </a:t>
            </a:r>
            <a:r>
              <a:rPr sz="1167" i="1" dirty="0">
                <a:latin typeface="Times New Roman"/>
                <a:cs typeface="Times New Roman"/>
              </a:rPr>
              <a:t>c </a:t>
            </a:r>
            <a:r>
              <a:rPr sz="1167" spc="-5" dirty="0">
                <a:latin typeface="Times New Roman"/>
                <a:cs typeface="Times New Roman"/>
              </a:rPr>
              <a:t>is constructed by calling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default (parameter less) constructor.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next statement, </a:t>
            </a:r>
            <a:r>
              <a:rPr sz="1167" i="1" spc="-5" dirty="0">
                <a:latin typeface="Times New Roman"/>
                <a:cs typeface="Times New Roman"/>
              </a:rPr>
              <a:t>c.getName() </a:t>
            </a:r>
            <a:r>
              <a:rPr sz="1167" spc="-5" dirty="0">
                <a:latin typeface="Times New Roman"/>
                <a:cs typeface="Times New Roman"/>
              </a:rPr>
              <a:t>function call is to get the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of the customer and then to  print it. What do </a:t>
            </a: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think about it? Will this name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printed or not? </a:t>
            </a:r>
            <a:r>
              <a:rPr sz="1167" dirty="0">
                <a:latin typeface="Times New Roman"/>
                <a:cs typeface="Times New Roman"/>
              </a:rPr>
              <a:t>Do you </a:t>
            </a:r>
            <a:r>
              <a:rPr sz="1167" spc="-5" dirty="0">
                <a:latin typeface="Times New Roman"/>
                <a:cs typeface="Times New Roman"/>
              </a:rPr>
              <a:t>see any  problem in its execution? In short, this statement will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To see the problem in this statement, we have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mechanism; </a:t>
            </a:r>
            <a:r>
              <a:rPr sz="1167" dirty="0">
                <a:latin typeface="Times New Roman"/>
                <a:cs typeface="Times New Roman"/>
              </a:rPr>
              <a:t>where the  </a:t>
            </a:r>
            <a:r>
              <a:rPr sz="1167" spc="-5" dirty="0">
                <a:latin typeface="Times New Roman"/>
                <a:cs typeface="Times New Roman"/>
              </a:rPr>
              <a:t>object was created, what was pushed on the stack, when the function </a:t>
            </a:r>
            <a:r>
              <a:rPr sz="1167" i="1" spc="-5" dirty="0">
                <a:latin typeface="Times New Roman"/>
                <a:cs typeface="Times New Roman"/>
              </a:rPr>
              <a:t>loadCustomer()  </a:t>
            </a:r>
            <a:r>
              <a:rPr sz="1167" spc="-5" dirty="0">
                <a:latin typeface="Times New Roman"/>
                <a:cs typeface="Times New Roman"/>
              </a:rPr>
              <a:t>returned and what </a:t>
            </a:r>
            <a:r>
              <a:rPr sz="1167" dirty="0">
                <a:latin typeface="Times New Roman"/>
                <a:cs typeface="Times New Roman"/>
              </a:rPr>
              <a:t>had </a:t>
            </a:r>
            <a:r>
              <a:rPr sz="1167" spc="-5" dirty="0">
                <a:latin typeface="Times New Roman"/>
                <a:cs typeface="Times New Roman"/>
              </a:rPr>
              <a:t>happened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objects pushed on </a:t>
            </a:r>
            <a:r>
              <a:rPr sz="1167" dirty="0">
                <a:latin typeface="Times New Roman"/>
                <a:cs typeface="Times New Roman"/>
              </a:rPr>
              <a:t>to the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stack.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</a:t>
            </a:r>
            <a:r>
              <a:rPr sz="1167" spc="-5" dirty="0">
                <a:latin typeface="Times New Roman"/>
                <a:cs typeface="Times New Roman"/>
              </a:rPr>
              <a:t>, which were created locally in </a:t>
            </a:r>
            <a:r>
              <a:rPr sz="1167" i="1" dirty="0">
                <a:latin typeface="Times New Roman"/>
                <a:cs typeface="Times New Roman"/>
              </a:rPr>
              <a:t>loadCustomer() </a:t>
            </a:r>
            <a:r>
              <a:rPr sz="1167" spc="-5" dirty="0">
                <a:latin typeface="Times New Roman"/>
                <a:cs typeface="Times New Roman"/>
              </a:rPr>
              <a:t>function,  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therefore,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204 of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544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413615"/>
            <a:ext cx="5360547" cy="7564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they were created on stack. After creating the objects, we had </a:t>
            </a:r>
            <a:r>
              <a:rPr sz="1167" dirty="0">
                <a:latin typeface="Times New Roman"/>
                <a:cs typeface="Times New Roman"/>
              </a:rPr>
              <a:t>added their </a:t>
            </a:r>
            <a:r>
              <a:rPr sz="1167" spc="-5" dirty="0">
                <a:latin typeface="Times New Roman"/>
                <a:cs typeface="Times New Roman"/>
              </a:rPr>
              <a:t>addresses, not  the objects themselves in </a:t>
            </a:r>
            <a:r>
              <a:rPr sz="1167" dirty="0">
                <a:latin typeface="Times New Roman"/>
                <a:cs typeface="Times New Roman"/>
              </a:rPr>
              <a:t>the queue </a:t>
            </a:r>
            <a:r>
              <a:rPr sz="1167" i="1" dirty="0">
                <a:latin typeface="Times New Roman"/>
                <a:cs typeface="Times New Roman"/>
              </a:rPr>
              <a:t>q</a:t>
            </a:r>
            <a:r>
              <a:rPr sz="1167" dirty="0">
                <a:latin typeface="Times New Roman"/>
                <a:cs typeface="Times New Roman"/>
              </a:rPr>
              <a:t>. When the function </a:t>
            </a:r>
            <a:r>
              <a:rPr sz="1167" i="1" dirty="0">
                <a:latin typeface="Times New Roman"/>
                <a:cs typeface="Times New Roman"/>
              </a:rPr>
              <a:t>loadCustomer() </a:t>
            </a:r>
            <a:r>
              <a:rPr sz="1167" spc="-5" dirty="0">
                <a:latin typeface="Times New Roman"/>
                <a:cs typeface="Times New Roman"/>
              </a:rPr>
              <a:t>returned, </a:t>
            </a:r>
            <a:r>
              <a:rPr sz="1167" dirty="0">
                <a:latin typeface="Times New Roman"/>
                <a:cs typeface="Times New Roman"/>
              </a:rPr>
              <a:t>the  local </a:t>
            </a:r>
            <a:r>
              <a:rPr sz="1167" spc="-5" dirty="0">
                <a:latin typeface="Times New Roman"/>
                <a:cs typeface="Times New Roman"/>
              </a:rPr>
              <a:t>objects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were destroyed but their addresses were there 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queue </a:t>
            </a:r>
            <a:r>
              <a:rPr sz="1167" i="1" dirty="0">
                <a:latin typeface="Times New Roman"/>
                <a:cs typeface="Times New Roman"/>
              </a:rPr>
              <a:t>q</a:t>
            </a:r>
            <a:r>
              <a:rPr sz="1167" dirty="0">
                <a:latin typeface="Times New Roman"/>
                <a:cs typeface="Times New Roman"/>
              </a:rPr>
              <a:t>.  </a:t>
            </a:r>
            <a:r>
              <a:rPr sz="1167" spc="-5" dirty="0">
                <a:latin typeface="Times New Roman"/>
                <a:cs typeface="Times New Roman"/>
              </a:rPr>
              <a:t>After some time,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i="1" dirty="0">
                <a:latin typeface="Times New Roman"/>
                <a:cs typeface="Times New Roman"/>
              </a:rPr>
              <a:t>serviceCustomer()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called.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address 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 is retrieved  </a:t>
            </a:r>
            <a:r>
              <a:rPr sz="1167" dirty="0">
                <a:latin typeface="Times New Roman"/>
                <a:cs typeface="Times New Roman"/>
              </a:rPr>
              <a:t>from the queue </a:t>
            </a:r>
            <a:r>
              <a:rPr sz="1167" spc="-5" dirty="0">
                <a:latin typeface="Times New Roman"/>
                <a:cs typeface="Times New Roman"/>
              </a:rPr>
              <a:t>and assigned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another newly created local object </a:t>
            </a:r>
            <a:r>
              <a:rPr sz="1167" i="1" dirty="0">
                <a:latin typeface="Times New Roman"/>
                <a:cs typeface="Times New Roman"/>
              </a:rPr>
              <a:t>c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wanted  to call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method </a:t>
            </a:r>
            <a:r>
              <a:rPr sz="1167" i="1" spc="-5" dirty="0">
                <a:latin typeface="Times New Roman"/>
                <a:cs typeface="Times New Roman"/>
              </a:rPr>
              <a:t>getName()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object using its </a:t>
            </a:r>
            <a:r>
              <a:rPr sz="1167" spc="-5" dirty="0">
                <a:latin typeface="Times New Roman"/>
                <a:cs typeface="Times New Roman"/>
              </a:rPr>
              <a:t>retrieved </a:t>
            </a:r>
            <a:r>
              <a:rPr sz="1167" dirty="0">
                <a:latin typeface="Times New Roman"/>
                <a:cs typeface="Times New Roman"/>
              </a:rPr>
              <a:t>address,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encountered the  </a:t>
            </a:r>
            <a:r>
              <a:rPr sz="1167" spc="-5" dirty="0">
                <a:latin typeface="Times New Roman"/>
                <a:cs typeface="Times New Roman"/>
              </a:rPr>
              <a:t>problem.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This shows that this is true that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-5" dirty="0">
                <a:latin typeface="Times New Roman"/>
                <a:cs typeface="Times New Roman"/>
              </a:rPr>
              <a:t>of reference alleviate the burden of copying of </a:t>
            </a:r>
            <a:r>
              <a:rPr sz="1167" spc="-10" dirty="0">
                <a:latin typeface="Times New Roman"/>
                <a:cs typeface="Times New Roman"/>
              </a:rPr>
              <a:t>object  </a:t>
            </a:r>
            <a:r>
              <a:rPr sz="1167" spc="-5" dirty="0">
                <a:latin typeface="Times New Roman"/>
                <a:cs typeface="Times New Roman"/>
              </a:rPr>
              <a:t>but storing of references of transient objects can create problems because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transient  object (object </a:t>
            </a:r>
            <a:r>
              <a:rPr sz="1167" dirty="0">
                <a:latin typeface="Times New Roman"/>
                <a:cs typeface="Times New Roman"/>
              </a:rPr>
              <a:t>created </a:t>
            </a:r>
            <a:r>
              <a:rPr sz="1167" spc="-5" dirty="0">
                <a:latin typeface="Times New Roman"/>
                <a:cs typeface="Times New Roman"/>
              </a:rPr>
              <a:t>on stack)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destroyed when </a:t>
            </a:r>
            <a:r>
              <a:rPr sz="1167" dirty="0">
                <a:latin typeface="Times New Roman"/>
                <a:cs typeface="Times New Roman"/>
              </a:rPr>
              <a:t>the function </a:t>
            </a:r>
            <a:r>
              <a:rPr sz="1167" spc="-5" dirty="0">
                <a:latin typeface="Times New Roman"/>
                <a:cs typeface="Times New Roman"/>
              </a:rPr>
              <a:t>execution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finishes.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 question arises, what can </a:t>
            </a:r>
            <a:r>
              <a:rPr sz="1167" dirty="0">
                <a:latin typeface="Times New Roman"/>
                <a:cs typeface="Times New Roman"/>
              </a:rPr>
              <a:t>we do, if we do not want the objects created in a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be destroyed. The answer to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dynamic memory allocation.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variables or  objects created in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function that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want to access later are created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memory heap  (sometimes </a:t>
            </a:r>
            <a:r>
              <a:rPr sz="1167" dirty="0">
                <a:latin typeface="Times New Roman"/>
                <a:cs typeface="Times New Roman"/>
              </a:rPr>
              <a:t>called free </a:t>
            </a:r>
            <a:r>
              <a:rPr sz="1167" spc="-5" dirty="0">
                <a:latin typeface="Times New Roman"/>
                <a:cs typeface="Times New Roman"/>
              </a:rPr>
              <a:t>store) </a:t>
            </a:r>
            <a:r>
              <a:rPr sz="1167" dirty="0">
                <a:latin typeface="Times New Roman"/>
                <a:cs typeface="Times New Roman"/>
              </a:rPr>
              <a:t>using the </a:t>
            </a:r>
            <a:r>
              <a:rPr sz="1167" spc="-5" dirty="0">
                <a:latin typeface="Times New Roman"/>
                <a:cs typeface="Times New Roman"/>
              </a:rPr>
              <a:t>dynamic memory allocation functions </a:t>
            </a:r>
            <a:r>
              <a:rPr sz="1167" dirty="0">
                <a:latin typeface="Times New Roman"/>
                <a:cs typeface="Times New Roman"/>
              </a:rPr>
              <a:t>or operators  </a:t>
            </a:r>
            <a:r>
              <a:rPr sz="1167" spc="-5" dirty="0">
                <a:latin typeface="Times New Roman"/>
                <a:cs typeface="Times New Roman"/>
              </a:rPr>
              <a:t>like </a:t>
            </a:r>
            <a:r>
              <a:rPr sz="1167" i="1" spc="-5" dirty="0">
                <a:latin typeface="Times New Roman"/>
                <a:cs typeface="Times New Roman"/>
              </a:rPr>
              <a:t>new</a:t>
            </a:r>
            <a:r>
              <a:rPr sz="1167" spc="-5" dirty="0">
                <a:latin typeface="Times New Roman"/>
                <a:cs typeface="Times New Roman"/>
              </a:rPr>
              <a:t>. Heap is an area in computer memory that is allocated dynamically. You should  remember that all the </a:t>
            </a:r>
            <a:r>
              <a:rPr sz="1167" dirty="0">
                <a:latin typeface="Times New Roman"/>
                <a:cs typeface="Times New Roman"/>
              </a:rPr>
              <a:t>objects created using </a:t>
            </a:r>
            <a:r>
              <a:rPr sz="1167" i="1" dirty="0">
                <a:latin typeface="Times New Roman"/>
                <a:cs typeface="Times New Roman"/>
              </a:rPr>
              <a:t>new </a:t>
            </a:r>
            <a:r>
              <a:rPr sz="1167" dirty="0">
                <a:latin typeface="Times New Roman"/>
                <a:cs typeface="Times New Roman"/>
              </a:rPr>
              <a:t>operator have to be </a:t>
            </a:r>
            <a:r>
              <a:rPr sz="1167" spc="-5" dirty="0">
                <a:latin typeface="Times New Roman"/>
                <a:cs typeface="Times New Roman"/>
              </a:rPr>
              <a:t>explicitly </a:t>
            </a:r>
            <a:r>
              <a:rPr sz="1167" dirty="0">
                <a:latin typeface="Times New Roman"/>
                <a:cs typeface="Times New Roman"/>
              </a:rPr>
              <a:t>destroyed  </a:t>
            </a:r>
            <a:r>
              <a:rPr sz="1167" spc="-5" dirty="0">
                <a:latin typeface="Times New Roman"/>
                <a:cs typeface="Times New Roman"/>
              </a:rPr>
              <a:t>using the </a:t>
            </a:r>
            <a:r>
              <a:rPr sz="1167" i="1" spc="-5" dirty="0">
                <a:latin typeface="Times New Roman"/>
                <a:cs typeface="Times New Roman"/>
              </a:rPr>
              <a:t>delete</a:t>
            </a:r>
            <a:r>
              <a:rPr sz="1167" i="1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operator.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Let’s see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modified code of </a:t>
            </a:r>
            <a:r>
              <a:rPr sz="1167" i="1" spc="-5" dirty="0">
                <a:latin typeface="Times New Roman"/>
                <a:cs typeface="Times New Roman"/>
              </a:rPr>
              <a:t>loadCustomer() </a:t>
            </a:r>
            <a:r>
              <a:rPr sz="1167" spc="-5" dirty="0">
                <a:latin typeface="Times New Roman"/>
                <a:cs typeface="Times New Roman"/>
              </a:rPr>
              <a:t>function, where the objects created </a:t>
            </a:r>
            <a:r>
              <a:rPr sz="1167" dirty="0">
                <a:latin typeface="Times New Roman"/>
                <a:cs typeface="Times New Roman"/>
              </a:rPr>
              <a:t>in a 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not transient, </a:t>
            </a:r>
            <a:r>
              <a:rPr sz="1167" spc="-10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they are created on heap to be used </a:t>
            </a:r>
            <a:r>
              <a:rPr sz="1167" dirty="0">
                <a:latin typeface="Times New Roman"/>
                <a:cs typeface="Times New Roman"/>
              </a:rPr>
              <a:t>later in the </a:t>
            </a:r>
            <a:r>
              <a:rPr sz="1167" spc="-5" dirty="0">
                <a:latin typeface="Times New Roman"/>
                <a:cs typeface="Times New Roman"/>
              </a:rPr>
              <a:t>program  outside the body of the function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loadCustomer()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void   loadCustomer( Queue </a:t>
            </a:r>
            <a:r>
              <a:rPr sz="1167" dirty="0">
                <a:latin typeface="Times New Roman"/>
                <a:cs typeface="Times New Roman"/>
              </a:rPr>
              <a:t>&amp; 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q)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901327" marR="1646464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Customer </a:t>
            </a:r>
            <a:r>
              <a:rPr sz="1167" dirty="0">
                <a:latin typeface="Times New Roman"/>
                <a:cs typeface="Times New Roman"/>
              </a:rPr>
              <a:t>* c1 = new </a:t>
            </a:r>
            <a:r>
              <a:rPr sz="1167" spc="-5" dirty="0">
                <a:latin typeface="Times New Roman"/>
                <a:cs typeface="Times New Roman"/>
              </a:rPr>
              <a:t>Customer(“irfan”);  Customer </a:t>
            </a:r>
            <a:r>
              <a:rPr sz="1167" dirty="0">
                <a:latin typeface="Times New Roman"/>
                <a:cs typeface="Times New Roman"/>
              </a:rPr>
              <a:t>* c2 = </a:t>
            </a:r>
            <a:r>
              <a:rPr sz="1167" spc="-5" dirty="0">
                <a:latin typeface="Times New Roman"/>
                <a:cs typeface="Times New Roman"/>
              </a:rPr>
              <a:t>new Customer(“sohail”);  q.enqueue( c1 ); </a:t>
            </a:r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enqueue </a:t>
            </a:r>
            <a:r>
              <a:rPr sz="1167" dirty="0">
                <a:latin typeface="Times New Roman"/>
                <a:cs typeface="Times New Roman"/>
              </a:rPr>
              <a:t>takes </a:t>
            </a:r>
            <a:r>
              <a:rPr sz="1167" spc="-5" dirty="0">
                <a:latin typeface="Times New Roman"/>
                <a:cs typeface="Times New Roman"/>
              </a:rPr>
              <a:t>pointers  </a:t>
            </a:r>
            <a:r>
              <a:rPr sz="1167" dirty="0">
                <a:latin typeface="Times New Roman"/>
                <a:cs typeface="Times New Roman"/>
              </a:rPr>
              <a:t>q.enqueue( c2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);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This time,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are creating the same two objects using the </a:t>
            </a:r>
            <a:r>
              <a:rPr sz="1167" i="1" dirty="0">
                <a:latin typeface="Times New Roman"/>
                <a:cs typeface="Times New Roman"/>
              </a:rPr>
              <a:t>new </a:t>
            </a:r>
            <a:r>
              <a:rPr sz="1167" dirty="0">
                <a:latin typeface="Times New Roman"/>
                <a:cs typeface="Times New Roman"/>
              </a:rPr>
              <a:t>operator and assigning the  </a:t>
            </a:r>
            <a:r>
              <a:rPr sz="1167" spc="-5" dirty="0">
                <a:latin typeface="Times New Roman"/>
                <a:cs typeface="Times New Roman"/>
              </a:rPr>
              <a:t>starting addresses of those objects to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pointers. Nameless objects (objects  accessed by pointers) </a:t>
            </a:r>
            <a:r>
              <a:rPr sz="1167" dirty="0">
                <a:latin typeface="Times New Roman"/>
                <a:cs typeface="Times New Roman"/>
              </a:rPr>
              <a:t>are called </a:t>
            </a:r>
            <a:r>
              <a:rPr sz="1167" i="1" dirty="0">
                <a:latin typeface="Times New Roman"/>
                <a:cs typeface="Times New Roman"/>
              </a:rPr>
              <a:t>anonymous</a:t>
            </a:r>
            <a:r>
              <a:rPr sz="1167" i="1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are pointers to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objects not the actual objects themselves, as it </a:t>
            </a:r>
            <a:r>
              <a:rPr sz="1167" dirty="0">
                <a:latin typeface="Times New Roman"/>
                <a:cs typeface="Times New Roman"/>
              </a:rPr>
              <a:t>was  </a:t>
            </a:r>
            <a:r>
              <a:rPr sz="1167" spc="-5" dirty="0">
                <a:latin typeface="Times New Roman"/>
                <a:cs typeface="Times New Roman"/>
              </a:rPr>
              <a:t>previously. These starting addresses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of the objects are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queued using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i="1" spc="-5" dirty="0">
                <a:latin typeface="Times New Roman"/>
                <a:cs typeface="Times New Roman"/>
              </a:rPr>
              <a:t>enqueue() </a:t>
            </a:r>
            <a:r>
              <a:rPr sz="1167" dirty="0">
                <a:latin typeface="Times New Roman"/>
                <a:cs typeface="Times New Roman"/>
              </a:rPr>
              <a:t>method.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objects </a:t>
            </a:r>
            <a:r>
              <a:rPr sz="1167" dirty="0">
                <a:latin typeface="Times New Roman"/>
                <a:cs typeface="Times New Roman"/>
              </a:rPr>
              <a:t>lie </a:t>
            </a:r>
            <a:r>
              <a:rPr sz="1167" spc="-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heap, so there will not </a:t>
            </a:r>
            <a:r>
              <a:rPr sz="1167" dirty="0">
                <a:latin typeface="Times New Roman"/>
                <a:cs typeface="Times New Roman"/>
              </a:rPr>
              <a:t>be any problem and  </a:t>
            </a:r>
            <a:r>
              <a:rPr sz="1167" spc="-5" dirty="0">
                <a:latin typeface="Times New Roman"/>
                <a:cs typeface="Times New Roman"/>
              </a:rPr>
              <a:t>the objects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accessible after the function </a:t>
            </a:r>
            <a:r>
              <a:rPr sz="1167" i="1" dirty="0">
                <a:latin typeface="Times New Roman"/>
                <a:cs typeface="Times New Roman"/>
              </a:rPr>
              <a:t>loadCustomer()</a:t>
            </a:r>
            <a:r>
              <a:rPr sz="1167" i="1" spc="-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returns.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There is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bit tricky point </a:t>
            </a:r>
            <a:r>
              <a:rPr sz="1167" dirty="0">
                <a:latin typeface="Times New Roman"/>
                <a:cs typeface="Times New Roman"/>
              </a:rPr>
              <a:t>to understand here. Although, the objects are created on heap  </a:t>
            </a:r>
            <a:r>
              <a:rPr sz="1167" spc="-5" dirty="0">
                <a:latin typeface="Times New Roman"/>
                <a:cs typeface="Times New Roman"/>
              </a:rPr>
              <a:t>but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pointer variables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are created on stack and they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definitely  destroyed after the </a:t>
            </a:r>
            <a:r>
              <a:rPr sz="1167" i="1" spc="-5" dirty="0">
                <a:latin typeface="Times New Roman"/>
                <a:cs typeface="Times New Roman"/>
              </a:rPr>
              <a:t>loadCustomer() </a:t>
            </a:r>
            <a:r>
              <a:rPr sz="1167" dirty="0">
                <a:latin typeface="Times New Roman"/>
                <a:cs typeface="Times New Roman"/>
              </a:rPr>
              <a:t>activation record is </a:t>
            </a:r>
            <a:r>
              <a:rPr sz="1167" spc="-5" dirty="0">
                <a:latin typeface="Times New Roman"/>
                <a:cs typeface="Times New Roman"/>
              </a:rPr>
              <a:t>destroyed. Importantly, </a:t>
            </a:r>
            <a:r>
              <a:rPr sz="1167" dirty="0">
                <a:latin typeface="Times New Roman"/>
                <a:cs typeface="Times New Roman"/>
              </a:rPr>
              <a:t>you  </a:t>
            </a:r>
            <a:r>
              <a:rPr sz="1167" spc="-5" dirty="0">
                <a:latin typeface="Times New Roman"/>
                <a:cs typeface="Times New Roman"/>
              </a:rPr>
              <a:t>should understand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difference between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pointer variables and the actual </a:t>
            </a:r>
            <a:r>
              <a:rPr sz="1167" dirty="0">
                <a:latin typeface="Times New Roman"/>
                <a:cs typeface="Times New Roman"/>
              </a:rPr>
              <a:t>objects  created </a:t>
            </a:r>
            <a:r>
              <a:rPr sz="1167" spc="-5" dirty="0">
                <a:latin typeface="Times New Roman"/>
                <a:cs typeface="Times New Roman"/>
              </a:rPr>
              <a:t>on heap.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pointer variables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spc="-5" dirty="0">
                <a:latin typeface="Times New Roman"/>
                <a:cs typeface="Times New Roman"/>
              </a:rPr>
              <a:t>were just used to store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starting  addresses of the objects </a:t>
            </a:r>
            <a:r>
              <a:rPr sz="1167" dirty="0">
                <a:latin typeface="Times New Roman"/>
                <a:cs typeface="Times New Roman"/>
              </a:rPr>
              <a:t>inside the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i="1" spc="-5" dirty="0">
                <a:latin typeface="Times New Roman"/>
                <a:cs typeface="Times New Roman"/>
              </a:rPr>
              <a:t>loadCustomer()</a:t>
            </a:r>
            <a:r>
              <a:rPr sz="1167" spc="-5" dirty="0">
                <a:latin typeface="Times New Roman"/>
                <a:cs typeface="Times New Roman"/>
              </a:rPr>
              <a:t>, once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is returned  </a:t>
            </a:r>
            <a:r>
              <a:rPr sz="1167" dirty="0">
                <a:latin typeface="Times New Roman"/>
                <a:cs typeface="Times New Roman"/>
              </a:rPr>
              <a:t>the pointer variables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there.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starting addresses of </a:t>
            </a:r>
            <a:r>
              <a:rPr sz="1167" dirty="0">
                <a:latin typeface="Times New Roman"/>
                <a:cs typeface="Times New Roman"/>
              </a:rPr>
              <a:t>the objects are put  </a:t>
            </a:r>
            <a:r>
              <a:rPr sz="1167" spc="-5" dirty="0">
                <a:latin typeface="Times New Roman"/>
                <a:cs typeface="Times New Roman"/>
              </a:rPr>
              <a:t>in the queue, they will be available to use later after retrieving them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queue using 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36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743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413615"/>
            <a:ext cx="5359312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i="1" spc="-5" dirty="0">
                <a:latin typeface="Times New Roman"/>
                <a:cs typeface="Times New Roman"/>
              </a:rPr>
              <a:t>dequeue() </a:t>
            </a:r>
            <a:r>
              <a:rPr sz="1167" spc="-5" dirty="0">
                <a:latin typeface="Times New Roman"/>
                <a:cs typeface="Times New Roman"/>
              </a:rPr>
              <a:t>operation. These dynamic objects will live in </a:t>
            </a:r>
            <a:r>
              <a:rPr sz="1167" spc="-10" dirty="0">
                <a:latin typeface="Times New Roman"/>
                <a:cs typeface="Times New Roman"/>
              </a:rPr>
              <a:t>memory </a:t>
            </a:r>
            <a:r>
              <a:rPr sz="1167" spc="-5" dirty="0">
                <a:latin typeface="Times New Roman"/>
                <a:cs typeface="Times New Roman"/>
              </a:rPr>
              <a:t>(one heap) unless  explicitly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deleted.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By the </a:t>
            </a:r>
            <a:r>
              <a:rPr sz="1167" dirty="0">
                <a:latin typeface="Times New Roman"/>
                <a:cs typeface="Times New Roman"/>
              </a:rPr>
              <a:t>way, </a:t>
            </a:r>
            <a:r>
              <a:rPr sz="1167" spc="-5" dirty="0">
                <a:latin typeface="Times New Roman"/>
                <a:cs typeface="Times New Roman"/>
              </a:rPr>
              <a:t>there is another heap, </a:t>
            </a:r>
            <a:r>
              <a:rPr sz="1167" dirty="0">
                <a:latin typeface="Times New Roman"/>
                <a:cs typeface="Times New Roman"/>
              </a:rPr>
              <a:t>heap data </a:t>
            </a:r>
            <a:r>
              <a:rPr sz="1167" spc="-5" dirty="0">
                <a:latin typeface="Times New Roman"/>
                <a:cs typeface="Times New Roman"/>
              </a:rPr>
              <a:t>structure that </a:t>
            </a:r>
            <a:r>
              <a:rPr sz="1167" dirty="0">
                <a:latin typeface="Times New Roman"/>
                <a:cs typeface="Times New Roman"/>
              </a:rPr>
              <a:t>we are </a:t>
            </a:r>
            <a:r>
              <a:rPr sz="1167" spc="-5" dirty="0">
                <a:latin typeface="Times New Roman"/>
                <a:cs typeface="Times New Roman"/>
              </a:rPr>
              <a:t>going to cover later </a:t>
            </a:r>
            <a:r>
              <a:rPr sz="1167" dirty="0">
                <a:latin typeface="Times New Roman"/>
                <a:cs typeface="Times New Roman"/>
              </a:rPr>
              <a:t>in  this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course.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At the </a:t>
            </a:r>
            <a:r>
              <a:rPr sz="1167" spc="-5" dirty="0">
                <a:latin typeface="Times New Roman"/>
                <a:cs typeface="Times New Roman"/>
              </a:rPr>
              <a:t>moment, see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layout of computer memory and </a:t>
            </a:r>
            <a:r>
              <a:rPr sz="1167" dirty="0">
                <a:latin typeface="Times New Roman"/>
                <a:cs typeface="Times New Roman"/>
              </a:rPr>
              <a:t>heap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previously saw in  this course. Heap is an area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memory given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process from operating </a:t>
            </a:r>
            <a:r>
              <a:rPr sz="1167" dirty="0">
                <a:latin typeface="Times New Roman"/>
                <a:cs typeface="Times New Roman"/>
              </a:rPr>
              <a:t>system </a:t>
            </a:r>
            <a:r>
              <a:rPr sz="1167" spc="-5" dirty="0">
                <a:latin typeface="Times New Roman"/>
                <a:cs typeface="Times New Roman"/>
              </a:rPr>
              <a:t>when  the process does dynamic </a:t>
            </a:r>
            <a:r>
              <a:rPr sz="1167" spc="-10" dirty="0">
                <a:latin typeface="Times New Roman"/>
                <a:cs typeface="Times New Roman"/>
              </a:rPr>
              <a:t>memory</a:t>
            </a:r>
            <a:r>
              <a:rPr sz="1167" spc="-5" dirty="0">
                <a:latin typeface="Times New Roman"/>
                <a:cs typeface="Times New Roman"/>
              </a:rPr>
              <a:t> allocation.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299" y="3027891"/>
            <a:ext cx="889000" cy="35560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914400" y="0"/>
                </a:moveTo>
                <a:lnTo>
                  <a:pt x="0" y="0"/>
                </a:lnTo>
                <a:lnTo>
                  <a:pt x="0" y="365759"/>
                </a:lnTo>
                <a:lnTo>
                  <a:pt x="914400" y="365759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178299" y="3383492"/>
            <a:ext cx="889000" cy="35560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914400" y="0"/>
                </a:moveTo>
                <a:lnTo>
                  <a:pt x="0" y="0"/>
                </a:lnTo>
                <a:lnTo>
                  <a:pt x="0" y="365759"/>
                </a:lnTo>
                <a:lnTo>
                  <a:pt x="914400" y="365759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78299" y="3739091"/>
            <a:ext cx="889000" cy="35560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9144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" y="365760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283746" y="3124200"/>
            <a:ext cx="679715" cy="91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67" spc="-5" dirty="0">
                <a:latin typeface="Times New Roman"/>
                <a:cs typeface="Times New Roman"/>
              </a:rPr>
              <a:t>Code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67" spc="-5" dirty="0">
                <a:latin typeface="Times New Roman"/>
                <a:cs typeface="Times New Roman"/>
              </a:rPr>
              <a:t>Static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58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67" spc="-5" dirty="0">
                <a:latin typeface="Times New Roman"/>
                <a:cs typeface="Times New Roman"/>
              </a:rPr>
              <a:t>Stack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78299" y="4094692"/>
            <a:ext cx="889000" cy="4445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178299" y="4539192"/>
            <a:ext cx="889000" cy="35560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9144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" y="365760"/>
                </a:lnTo>
                <a:lnTo>
                  <a:pt x="914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454877" y="4635500"/>
            <a:ext cx="33646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H</a:t>
            </a:r>
            <a:r>
              <a:rPr sz="1167" spc="-5" dirty="0">
                <a:latin typeface="Times New Roman"/>
                <a:cs typeface="Times New Roman"/>
              </a:rPr>
              <a:t>eap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5758" y="4001347"/>
            <a:ext cx="74083" cy="271639"/>
          </a:xfrm>
          <a:custGeom>
            <a:avLst/>
            <a:gdLst/>
            <a:ahLst/>
            <a:cxnLst/>
            <a:rect l="l" t="t" r="r" b="b"/>
            <a:pathLst>
              <a:path w="76200" h="279400">
                <a:moveTo>
                  <a:pt x="0" y="202691"/>
                </a:moveTo>
                <a:lnTo>
                  <a:pt x="38100" y="278891"/>
                </a:lnTo>
                <a:lnTo>
                  <a:pt x="60960" y="233171"/>
                </a:lnTo>
                <a:lnTo>
                  <a:pt x="38100" y="233171"/>
                </a:lnTo>
                <a:lnTo>
                  <a:pt x="35052" y="231647"/>
                </a:lnTo>
                <a:lnTo>
                  <a:pt x="33528" y="227837"/>
                </a:lnTo>
                <a:lnTo>
                  <a:pt x="33528" y="224820"/>
                </a:lnTo>
                <a:lnTo>
                  <a:pt x="0" y="202691"/>
                </a:lnTo>
                <a:close/>
              </a:path>
              <a:path w="76200" h="279400">
                <a:moveTo>
                  <a:pt x="42672" y="224820"/>
                </a:moveTo>
                <a:lnTo>
                  <a:pt x="38100" y="227837"/>
                </a:lnTo>
                <a:lnTo>
                  <a:pt x="33528" y="227837"/>
                </a:lnTo>
                <a:lnTo>
                  <a:pt x="35052" y="231647"/>
                </a:lnTo>
                <a:lnTo>
                  <a:pt x="38100" y="233171"/>
                </a:lnTo>
                <a:lnTo>
                  <a:pt x="41148" y="231647"/>
                </a:lnTo>
                <a:lnTo>
                  <a:pt x="42672" y="227837"/>
                </a:lnTo>
                <a:lnTo>
                  <a:pt x="38100" y="227837"/>
                </a:lnTo>
                <a:lnTo>
                  <a:pt x="33528" y="224820"/>
                </a:lnTo>
                <a:lnTo>
                  <a:pt x="42672" y="224820"/>
                </a:lnTo>
                <a:close/>
              </a:path>
              <a:path w="76200" h="279400">
                <a:moveTo>
                  <a:pt x="76200" y="202691"/>
                </a:moveTo>
                <a:lnTo>
                  <a:pt x="42672" y="224820"/>
                </a:lnTo>
                <a:lnTo>
                  <a:pt x="42672" y="227837"/>
                </a:lnTo>
                <a:lnTo>
                  <a:pt x="41148" y="231647"/>
                </a:lnTo>
                <a:lnTo>
                  <a:pt x="38100" y="233171"/>
                </a:lnTo>
                <a:lnTo>
                  <a:pt x="60960" y="233171"/>
                </a:lnTo>
                <a:lnTo>
                  <a:pt x="76200" y="202691"/>
                </a:lnTo>
                <a:close/>
              </a:path>
              <a:path w="76200" h="279400">
                <a:moveTo>
                  <a:pt x="38100" y="0"/>
                </a:moveTo>
                <a:lnTo>
                  <a:pt x="35052" y="1524"/>
                </a:lnTo>
                <a:lnTo>
                  <a:pt x="33528" y="4571"/>
                </a:lnTo>
                <a:lnTo>
                  <a:pt x="33528" y="224820"/>
                </a:lnTo>
                <a:lnTo>
                  <a:pt x="38100" y="227837"/>
                </a:lnTo>
                <a:lnTo>
                  <a:pt x="42672" y="224820"/>
                </a:lnTo>
                <a:lnTo>
                  <a:pt x="42672" y="4571"/>
                </a:lnTo>
                <a:lnTo>
                  <a:pt x="41148" y="1524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85758" y="4361392"/>
            <a:ext cx="74083" cy="271639"/>
          </a:xfrm>
          <a:custGeom>
            <a:avLst/>
            <a:gdLst/>
            <a:ahLst/>
            <a:cxnLst/>
            <a:rect l="l" t="t" r="r" b="b"/>
            <a:pathLst>
              <a:path w="76200" h="279400">
                <a:moveTo>
                  <a:pt x="38100" y="51054"/>
                </a:moveTo>
                <a:lnTo>
                  <a:pt x="33528" y="54071"/>
                </a:lnTo>
                <a:lnTo>
                  <a:pt x="33528" y="274320"/>
                </a:lnTo>
                <a:lnTo>
                  <a:pt x="35052" y="277368"/>
                </a:lnTo>
                <a:lnTo>
                  <a:pt x="38100" y="278892"/>
                </a:lnTo>
                <a:lnTo>
                  <a:pt x="41148" y="277368"/>
                </a:lnTo>
                <a:lnTo>
                  <a:pt x="42672" y="274320"/>
                </a:lnTo>
                <a:lnTo>
                  <a:pt x="42672" y="54071"/>
                </a:lnTo>
                <a:lnTo>
                  <a:pt x="38100" y="51054"/>
                </a:lnTo>
                <a:close/>
              </a:path>
              <a:path w="76200" h="279400">
                <a:moveTo>
                  <a:pt x="38100" y="0"/>
                </a:moveTo>
                <a:lnTo>
                  <a:pt x="0" y="76200"/>
                </a:lnTo>
                <a:lnTo>
                  <a:pt x="33528" y="54071"/>
                </a:lnTo>
                <a:lnTo>
                  <a:pt x="33528" y="51054"/>
                </a:lnTo>
                <a:lnTo>
                  <a:pt x="35052" y="47244"/>
                </a:lnTo>
                <a:lnTo>
                  <a:pt x="38100" y="45720"/>
                </a:lnTo>
                <a:lnTo>
                  <a:pt x="60960" y="45720"/>
                </a:lnTo>
                <a:lnTo>
                  <a:pt x="38100" y="0"/>
                </a:lnTo>
                <a:close/>
              </a:path>
              <a:path w="76200" h="279400">
                <a:moveTo>
                  <a:pt x="60960" y="45720"/>
                </a:moveTo>
                <a:lnTo>
                  <a:pt x="38100" y="45720"/>
                </a:lnTo>
                <a:lnTo>
                  <a:pt x="41148" y="47244"/>
                </a:lnTo>
                <a:lnTo>
                  <a:pt x="42672" y="51054"/>
                </a:lnTo>
                <a:lnTo>
                  <a:pt x="42672" y="54071"/>
                </a:lnTo>
                <a:lnTo>
                  <a:pt x="76200" y="76200"/>
                </a:lnTo>
                <a:lnTo>
                  <a:pt x="60960" y="45720"/>
                </a:lnTo>
                <a:close/>
              </a:path>
              <a:path w="76200" h="279400">
                <a:moveTo>
                  <a:pt x="38100" y="45720"/>
                </a:moveTo>
                <a:lnTo>
                  <a:pt x="35052" y="47244"/>
                </a:lnTo>
                <a:lnTo>
                  <a:pt x="33528" y="51054"/>
                </a:lnTo>
                <a:lnTo>
                  <a:pt x="33528" y="54071"/>
                </a:lnTo>
                <a:lnTo>
                  <a:pt x="38100" y="51054"/>
                </a:lnTo>
                <a:lnTo>
                  <a:pt x="42672" y="51054"/>
                </a:lnTo>
                <a:lnTo>
                  <a:pt x="41148" y="47244"/>
                </a:lnTo>
                <a:lnTo>
                  <a:pt x="38100" y="45720"/>
                </a:lnTo>
                <a:close/>
              </a:path>
              <a:path w="76200" h="279400">
                <a:moveTo>
                  <a:pt x="42672" y="51054"/>
                </a:moveTo>
                <a:lnTo>
                  <a:pt x="38100" y="51054"/>
                </a:lnTo>
                <a:lnTo>
                  <a:pt x="42672" y="54071"/>
                </a:lnTo>
                <a:lnTo>
                  <a:pt x="42672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33700" y="3027891"/>
            <a:ext cx="1244600" cy="800100"/>
          </a:xfrm>
          <a:custGeom>
            <a:avLst/>
            <a:gdLst/>
            <a:ahLst/>
            <a:cxnLst/>
            <a:rect l="l" t="t" r="r" b="b"/>
            <a:pathLst>
              <a:path w="1280160" h="822960">
                <a:moveTo>
                  <a:pt x="0" y="822959"/>
                </a:moveTo>
                <a:lnTo>
                  <a:pt x="12801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33700" y="4272492"/>
            <a:ext cx="1244600" cy="622300"/>
          </a:xfrm>
          <a:custGeom>
            <a:avLst/>
            <a:gdLst/>
            <a:ahLst/>
            <a:cxnLst/>
            <a:rect l="l" t="t" r="r" b="b"/>
            <a:pathLst>
              <a:path w="1280160" h="640079">
                <a:moveTo>
                  <a:pt x="0" y="0"/>
                </a:moveTo>
                <a:lnTo>
                  <a:pt x="1280159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933700" y="5072591"/>
            <a:ext cx="0" cy="8890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66899" y="5072591"/>
            <a:ext cx="0" cy="8890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33700" y="2850092"/>
            <a:ext cx="0" cy="8890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866899" y="2850092"/>
            <a:ext cx="0" cy="8890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62270" y="2934362"/>
          <a:ext cx="1080999" cy="214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234950" marR="227329" indent="19050">
                        <a:lnSpc>
                          <a:spcPts val="139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(Browse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9405" marR="245745" indent="-66040">
                        <a:lnSpc>
                          <a:spcPts val="139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  (Word)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20040" marR="245745" indent="-66675">
                        <a:lnSpc>
                          <a:spcPts val="139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4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(Excel)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204470" marR="195580" indent="49530">
                        <a:lnSpc>
                          <a:spcPts val="139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  (D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v-C++)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sz="1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178299" y="4894791"/>
            <a:ext cx="0" cy="26670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67299" y="4894791"/>
            <a:ext cx="0" cy="26670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178299" y="2761192"/>
            <a:ext cx="0" cy="26670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067299" y="2761192"/>
            <a:ext cx="0" cy="26670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098903" y="5288175"/>
            <a:ext cx="5360547" cy="357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265"/>
            <a:r>
              <a:rPr sz="1167" b="1" dirty="0">
                <a:latin typeface="Times New Roman"/>
                <a:cs typeface="Times New Roman"/>
              </a:rPr>
              <a:t>Fig 18.1: Memory</a:t>
            </a:r>
            <a:r>
              <a:rPr sz="1167" b="1" spc="-53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Organization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One the </a:t>
            </a:r>
            <a:r>
              <a:rPr sz="1167" spc="-5" dirty="0">
                <a:latin typeface="Times New Roman"/>
                <a:cs typeface="Times New Roman"/>
              </a:rPr>
              <a:t>left of the picture,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see </a:t>
            </a:r>
            <a:r>
              <a:rPr sz="1167" spc="-5" dirty="0">
                <a:latin typeface="Times New Roman"/>
                <a:cs typeface="Times New Roman"/>
              </a:rPr>
              <a:t>different processes 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computer memory. When 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zoomed into the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of the processes, we </a:t>
            </a:r>
            <a:r>
              <a:rPr sz="1167" dirty="0">
                <a:latin typeface="Times New Roman"/>
                <a:cs typeface="Times New Roman"/>
              </a:rPr>
              <a:t>saw </a:t>
            </a:r>
            <a:r>
              <a:rPr sz="1167" spc="-5" dirty="0">
                <a:latin typeface="Times New Roman"/>
                <a:cs typeface="Times New Roman"/>
              </a:rPr>
              <a:t>the picture on the right. That firstly,  there is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section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i="1" spc="-5" dirty="0">
                <a:latin typeface="Times New Roman"/>
                <a:cs typeface="Times New Roman"/>
              </a:rPr>
              <a:t>code</a:t>
            </a:r>
            <a:r>
              <a:rPr sz="1167" spc="-5" dirty="0">
                <a:latin typeface="Times New Roman"/>
                <a:cs typeface="Times New Roman"/>
              </a:rPr>
              <a:t>, then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i="1" spc="-5" dirty="0">
                <a:latin typeface="Times New Roman"/>
                <a:cs typeface="Times New Roman"/>
              </a:rPr>
              <a:t>static data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i="1" spc="-5" dirty="0">
                <a:latin typeface="Times New Roman"/>
                <a:cs typeface="Times New Roman"/>
              </a:rPr>
              <a:t>stack</a:t>
            </a:r>
            <a:r>
              <a:rPr sz="1167" spc="-5" dirty="0">
                <a:latin typeface="Times New Roman"/>
                <a:cs typeface="Times New Roman"/>
              </a:rPr>
              <a:t>. </a:t>
            </a:r>
            <a:r>
              <a:rPr sz="1167" dirty="0">
                <a:latin typeface="Times New Roman"/>
                <a:cs typeface="Times New Roman"/>
              </a:rPr>
              <a:t>Stack grows in the  </a:t>
            </a:r>
            <a:r>
              <a:rPr sz="1167" spc="-5" dirty="0">
                <a:latin typeface="Times New Roman"/>
                <a:cs typeface="Times New Roman"/>
              </a:rPr>
              <a:t>downward section. You </a:t>
            </a:r>
            <a:r>
              <a:rPr sz="1167" dirty="0">
                <a:latin typeface="Times New Roman"/>
                <a:cs typeface="Times New Roman"/>
              </a:rPr>
              <a:t>can see the </a:t>
            </a:r>
            <a:r>
              <a:rPr sz="1167" spc="-5" dirty="0">
                <a:latin typeface="Times New Roman"/>
                <a:cs typeface="Times New Roman"/>
              </a:rPr>
              <a:t>heap </a:t>
            </a:r>
            <a:r>
              <a:rPr sz="1167" dirty="0">
                <a:latin typeface="Times New Roman"/>
                <a:cs typeface="Times New Roman"/>
              </a:rPr>
              <a:t>section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at </a:t>
            </a: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end, which grows </a:t>
            </a:r>
            <a:r>
              <a:rPr sz="1167" spc="-5" dirty="0">
                <a:latin typeface="Times New Roman"/>
                <a:cs typeface="Times New Roman"/>
              </a:rPr>
              <a:t>upward.  </a:t>
            </a:r>
            <a:r>
              <a:rPr sz="1167" dirty="0">
                <a:latin typeface="Times New Roman"/>
                <a:cs typeface="Times New Roman"/>
              </a:rPr>
              <a:t>An </a:t>
            </a:r>
            <a:r>
              <a:rPr sz="1167" spc="-5" dirty="0">
                <a:latin typeface="Times New Roman"/>
                <a:cs typeface="Times New Roman"/>
              </a:rPr>
              <a:t>interesting question arises here is that why the stack grows </a:t>
            </a:r>
            <a:r>
              <a:rPr sz="1167" dirty="0">
                <a:latin typeface="Times New Roman"/>
                <a:cs typeface="Times New Roman"/>
              </a:rPr>
              <a:t>downward and heap in the  </a:t>
            </a:r>
            <a:r>
              <a:rPr sz="1167" spc="-5" dirty="0">
                <a:latin typeface="Times New Roman"/>
                <a:cs typeface="Times New Roman"/>
              </a:rPr>
              <a:t>upward direction. </a:t>
            </a:r>
            <a:r>
              <a:rPr sz="1167" dirty="0">
                <a:latin typeface="Times New Roman"/>
                <a:cs typeface="Times New Roman"/>
              </a:rPr>
              <a:t>Think about an </a:t>
            </a:r>
            <a:r>
              <a:rPr sz="1167" spc="-5" dirty="0">
                <a:latin typeface="Times New Roman"/>
                <a:cs typeface="Times New Roman"/>
              </a:rPr>
              <a:t>endless recursive </a:t>
            </a:r>
            <a:r>
              <a:rPr sz="1167" dirty="0">
                <a:latin typeface="Times New Roman"/>
                <a:cs typeface="Times New Roman"/>
              </a:rPr>
              <a:t>call of a function to itself.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every  </a:t>
            </a:r>
            <a:r>
              <a:rPr sz="1167" spc="-5" dirty="0">
                <a:latin typeface="Times New Roman"/>
                <a:cs typeface="Times New Roman"/>
              </a:rPr>
              <a:t>invocation, there will be an </a:t>
            </a:r>
            <a:r>
              <a:rPr sz="1167" i="1" spc="-5" dirty="0">
                <a:latin typeface="Times New Roman"/>
                <a:cs typeface="Times New Roman"/>
              </a:rPr>
              <a:t>activation record </a:t>
            </a:r>
            <a:r>
              <a:rPr sz="1167" spc="-5" dirty="0">
                <a:latin typeface="Times New Roman"/>
                <a:cs typeface="Times New Roman"/>
              </a:rPr>
              <a:t>on stack. So the stack keeps on growing  </a:t>
            </a:r>
            <a:r>
              <a:rPr sz="1167" dirty="0">
                <a:latin typeface="Times New Roman"/>
                <a:cs typeface="Times New Roman"/>
              </a:rPr>
              <a:t>and growing even it overwrites the </a:t>
            </a:r>
            <a:r>
              <a:rPr sz="1167" spc="-5" dirty="0">
                <a:latin typeface="Times New Roman"/>
                <a:cs typeface="Times New Roman"/>
              </a:rPr>
              <a:t>heap section. One the other hand, if your program is  performing dynamic memory allocation endlessly, the heap grows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upward  direction such </a:t>
            </a:r>
            <a:r>
              <a:rPr sz="1167" dirty="0">
                <a:latin typeface="Times New Roman"/>
                <a:cs typeface="Times New Roman"/>
              </a:rPr>
              <a:t>that it </a:t>
            </a:r>
            <a:r>
              <a:rPr sz="1167" spc="-5" dirty="0">
                <a:latin typeface="Times New Roman"/>
                <a:cs typeface="Times New Roman"/>
              </a:rPr>
              <a:t>overwrites the stack section </a:t>
            </a:r>
            <a:r>
              <a:rPr sz="1167" dirty="0">
                <a:latin typeface="Times New Roman"/>
                <a:cs typeface="Times New Roman"/>
              </a:rPr>
              <a:t>and destroys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You might </a:t>
            </a:r>
            <a:r>
              <a:rPr sz="1167" dirty="0">
                <a:latin typeface="Times New Roman"/>
                <a:cs typeface="Times New Roman"/>
              </a:rPr>
              <a:t>have already </a:t>
            </a:r>
            <a:r>
              <a:rPr sz="1167" spc="-5" dirty="0">
                <a:latin typeface="Times New Roman"/>
                <a:cs typeface="Times New Roman"/>
              </a:rPr>
              <a:t>understood the idea that </a:t>
            </a:r>
            <a:r>
              <a:rPr sz="1167" dirty="0">
                <a:latin typeface="Times New Roman"/>
                <a:cs typeface="Times New Roman"/>
              </a:rPr>
              <a:t>if a process has some </a:t>
            </a:r>
            <a:r>
              <a:rPr sz="1167" spc="-5" dirty="0">
                <a:latin typeface="Times New Roman"/>
                <a:cs typeface="Times New Roman"/>
              </a:rPr>
              <a:t>destructive </a:t>
            </a:r>
            <a:r>
              <a:rPr sz="1167" dirty="0">
                <a:latin typeface="Times New Roman"/>
                <a:cs typeface="Times New Roman"/>
              </a:rPr>
              <a:t>code  </a:t>
            </a:r>
            <a:r>
              <a:rPr sz="1167" spc="-5" dirty="0">
                <a:latin typeface="Times New Roman"/>
                <a:cs typeface="Times New Roman"/>
              </a:rPr>
              <a:t>then it will not </a:t>
            </a:r>
            <a:r>
              <a:rPr sz="1167" dirty="0">
                <a:latin typeface="Times New Roman"/>
                <a:cs typeface="Times New Roman"/>
              </a:rPr>
              <a:t>harm any other process, </a:t>
            </a:r>
            <a:r>
              <a:rPr sz="1167" spc="-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own destruction is caused. By the </a:t>
            </a:r>
            <a:r>
              <a:rPr sz="1167" spc="-10" dirty="0">
                <a:latin typeface="Times New Roman"/>
                <a:cs typeface="Times New Roman"/>
              </a:rPr>
              <a:t>way,  </a:t>
            </a:r>
            <a:r>
              <a:rPr sz="1167" spc="-5" dirty="0">
                <a:latin typeface="Times New Roman"/>
                <a:cs typeface="Times New Roman"/>
              </a:rPr>
              <a:t>lot of viruses exploit the stack </a:t>
            </a:r>
            <a:r>
              <a:rPr sz="1167" dirty="0">
                <a:latin typeface="Times New Roman"/>
                <a:cs typeface="Times New Roman"/>
              </a:rPr>
              <a:t>overflow to change the </a:t>
            </a:r>
            <a:r>
              <a:rPr sz="1167" spc="-5" dirty="0">
                <a:latin typeface="Times New Roman"/>
                <a:cs typeface="Times New Roman"/>
              </a:rPr>
              <a:t>memory </a:t>
            </a:r>
            <a:r>
              <a:rPr sz="1167" dirty="0">
                <a:latin typeface="Times New Roman"/>
                <a:cs typeface="Times New Roman"/>
              </a:rPr>
              <a:t>contents and cause </a:t>
            </a:r>
            <a:r>
              <a:rPr sz="1167" spc="-5" dirty="0">
                <a:latin typeface="Times New Roman"/>
                <a:cs typeface="Times New Roman"/>
              </a:rPr>
              <a:t>further  destruction to the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Consider that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allocate an array of </a:t>
            </a:r>
            <a:r>
              <a:rPr sz="1167" i="1" dirty="0">
                <a:latin typeface="Times New Roman"/>
                <a:cs typeface="Times New Roman"/>
              </a:rPr>
              <a:t>100 </a:t>
            </a:r>
            <a:r>
              <a:rPr sz="1167" spc="-5" dirty="0">
                <a:latin typeface="Times New Roman"/>
                <a:cs typeface="Times New Roman"/>
              </a:rPr>
              <a:t>elements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i="1" spc="-5" dirty="0">
                <a:latin typeface="Times New Roman"/>
                <a:cs typeface="Times New Roman"/>
              </a:rPr>
              <a:t>Customer </a:t>
            </a:r>
            <a:r>
              <a:rPr sz="1167" spc="-5" dirty="0">
                <a:latin typeface="Times New Roman"/>
                <a:cs typeface="Times New Roman"/>
              </a:rPr>
              <a:t>objects dynamically. As  each object is </a:t>
            </a:r>
            <a:r>
              <a:rPr sz="1167" i="1" dirty="0">
                <a:latin typeface="Times New Roman"/>
                <a:cs typeface="Times New Roman"/>
              </a:rPr>
              <a:t>44 </a:t>
            </a:r>
            <a:r>
              <a:rPr sz="1167" spc="-5" dirty="0">
                <a:latin typeface="Times New Roman"/>
                <a:cs typeface="Times New Roman"/>
              </a:rPr>
              <a:t>bytes, therefore, the size of memory allocated on heap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i="1" dirty="0">
                <a:latin typeface="Times New Roman"/>
                <a:cs typeface="Times New Roman"/>
              </a:rPr>
              <a:t>4400  </a:t>
            </a:r>
            <a:r>
              <a:rPr sz="1167" spc="-5" dirty="0">
                <a:latin typeface="Times New Roman"/>
                <a:cs typeface="Times New Roman"/>
              </a:rPr>
              <a:t>bytes </a:t>
            </a:r>
            <a:r>
              <a:rPr sz="1167" dirty="0">
                <a:latin typeface="Times New Roman"/>
                <a:cs typeface="Times New Roman"/>
              </a:rPr>
              <a:t>(</a:t>
            </a:r>
            <a:r>
              <a:rPr sz="1167" i="1" dirty="0">
                <a:latin typeface="Times New Roman"/>
                <a:cs typeface="Times New Roman"/>
              </a:rPr>
              <a:t>44 * 100</a:t>
            </a:r>
            <a:r>
              <a:rPr sz="1167" dirty="0">
                <a:latin typeface="Times New Roman"/>
                <a:cs typeface="Times New Roman"/>
              </a:rPr>
              <a:t>). To explain the allocation </a:t>
            </a:r>
            <a:r>
              <a:rPr sz="1167" spc="-5" dirty="0">
                <a:latin typeface="Times New Roman"/>
                <a:cs typeface="Times New Roman"/>
              </a:rPr>
              <a:t>mechanism </a:t>
            </a:r>
            <a:r>
              <a:rPr sz="1167" dirty="0">
                <a:latin typeface="Times New Roman"/>
                <a:cs typeface="Times New Roman"/>
              </a:rPr>
              <a:t>on stack and heap, let’s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figure below where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created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dynamically.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37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65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9195" y="2716742"/>
            <a:ext cx="1873568" cy="118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449195" y="2716742"/>
            <a:ext cx="1873691" cy="1185333"/>
          </a:xfrm>
          <a:custGeom>
            <a:avLst/>
            <a:gdLst/>
            <a:ahLst/>
            <a:cxnLst/>
            <a:rect l="l" t="t" r="r" b="b"/>
            <a:pathLst>
              <a:path w="1927225" h="1219200">
                <a:moveTo>
                  <a:pt x="1927098" y="0"/>
                </a:moveTo>
                <a:lnTo>
                  <a:pt x="0" y="0"/>
                </a:lnTo>
                <a:lnTo>
                  <a:pt x="0" y="1219200"/>
                </a:lnTo>
                <a:lnTo>
                  <a:pt x="1927098" y="1219200"/>
                </a:lnTo>
                <a:lnTo>
                  <a:pt x="1927098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032353" y="4898496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600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2353" y="3713163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644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9195" y="2707481"/>
            <a:ext cx="1873691" cy="18521"/>
          </a:xfrm>
          <a:custGeom>
            <a:avLst/>
            <a:gdLst/>
            <a:ahLst/>
            <a:cxnLst/>
            <a:rect l="l" t="t" r="r" b="b"/>
            <a:pathLst>
              <a:path w="1927225" h="19050">
                <a:moveTo>
                  <a:pt x="0" y="19050"/>
                </a:moveTo>
                <a:lnTo>
                  <a:pt x="1927098" y="19050"/>
                </a:lnTo>
                <a:lnTo>
                  <a:pt x="192709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991240" y="2513753"/>
            <a:ext cx="1636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c2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4179" y="4291753"/>
            <a:ext cx="138165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Customer(“irfan”)</a:t>
            </a:r>
            <a:r>
              <a:rPr sz="1167" b="1" spc="-10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-&gt;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288" y="1901825"/>
            <a:ext cx="50006" cy="370417"/>
          </a:xfrm>
          <a:custGeom>
            <a:avLst/>
            <a:gdLst/>
            <a:ahLst/>
            <a:cxnLst/>
            <a:rect l="l" t="t" r="r" b="b"/>
            <a:pathLst>
              <a:path w="51435" h="381000">
                <a:moveTo>
                  <a:pt x="32004" y="63246"/>
                </a:moveTo>
                <a:lnTo>
                  <a:pt x="19050" y="63246"/>
                </a:lnTo>
                <a:lnTo>
                  <a:pt x="19050" y="381000"/>
                </a:lnTo>
                <a:lnTo>
                  <a:pt x="32004" y="381000"/>
                </a:lnTo>
                <a:lnTo>
                  <a:pt x="32004" y="63246"/>
                </a:lnTo>
                <a:close/>
              </a:path>
              <a:path w="51435" h="381000">
                <a:moveTo>
                  <a:pt x="25146" y="0"/>
                </a:moveTo>
                <a:lnTo>
                  <a:pt x="0" y="76200"/>
                </a:lnTo>
                <a:lnTo>
                  <a:pt x="19050" y="76200"/>
                </a:lnTo>
                <a:lnTo>
                  <a:pt x="19050" y="63246"/>
                </a:lnTo>
                <a:lnTo>
                  <a:pt x="46649" y="63246"/>
                </a:lnTo>
                <a:lnTo>
                  <a:pt x="25146" y="0"/>
                </a:lnTo>
                <a:close/>
              </a:path>
              <a:path w="51435" h="381000">
                <a:moveTo>
                  <a:pt x="46649" y="63246"/>
                </a:moveTo>
                <a:lnTo>
                  <a:pt x="32004" y="63246"/>
                </a:lnTo>
                <a:lnTo>
                  <a:pt x="32004" y="76200"/>
                </a:lnTo>
                <a:lnTo>
                  <a:pt x="51054" y="76200"/>
                </a:lnTo>
                <a:lnTo>
                  <a:pt x="46649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525747" y="1624753"/>
            <a:ext cx="3122613" cy="44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heap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grows</a:t>
            </a:r>
            <a:endParaRPr sz="1167">
              <a:latin typeface="Times New Roman"/>
              <a:cs typeface="Times New Roman"/>
            </a:endParaRPr>
          </a:p>
          <a:p>
            <a:pPr marR="4939" algn="r">
              <a:spcBef>
                <a:spcPts val="700"/>
              </a:spcBef>
            </a:pPr>
            <a:r>
              <a:rPr sz="1167" b="1" spc="-5" dirty="0">
                <a:latin typeface="Times New Roman"/>
                <a:cs typeface="Times New Roman"/>
              </a:rPr>
              <a:t>c1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49195" y="5087408"/>
            <a:ext cx="1873691" cy="0"/>
          </a:xfrm>
          <a:custGeom>
            <a:avLst/>
            <a:gdLst/>
            <a:ahLst/>
            <a:cxnLst/>
            <a:rect l="l" t="t" r="r" b="b"/>
            <a:pathLst>
              <a:path w="1927225">
                <a:moveTo>
                  <a:pt x="0" y="0"/>
                </a:moveTo>
                <a:lnTo>
                  <a:pt x="19270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32353" y="2527830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688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4907" y="3136054"/>
            <a:ext cx="165884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Customer(“sohail”) </a:t>
            </a:r>
            <a:r>
              <a:rPr sz="1167" b="1" spc="-5" dirty="0">
                <a:latin typeface="Courier New"/>
                <a:cs typeface="Courier New"/>
              </a:rPr>
              <a:t>-&gt;</a:t>
            </a:r>
            <a:r>
              <a:rPr sz="1167" b="1" spc="-510" dirty="0">
                <a:latin typeface="Courier New"/>
                <a:cs typeface="Courier New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c2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9195" y="3902075"/>
            <a:ext cx="1892088" cy="1185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49195" y="3902075"/>
            <a:ext cx="1892212" cy="1185333"/>
          </a:xfrm>
          <a:custGeom>
            <a:avLst/>
            <a:gdLst/>
            <a:ahLst/>
            <a:cxnLst/>
            <a:rect l="l" t="t" r="r" b="b"/>
            <a:pathLst>
              <a:path w="1946275" h="1219200">
                <a:moveTo>
                  <a:pt x="1946148" y="0"/>
                </a:moveTo>
                <a:lnTo>
                  <a:pt x="0" y="0"/>
                </a:lnTo>
                <a:lnTo>
                  <a:pt x="0" y="1219200"/>
                </a:lnTo>
                <a:lnTo>
                  <a:pt x="1946148" y="1219200"/>
                </a:lnTo>
                <a:lnTo>
                  <a:pt x="1946148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49195" y="2494492"/>
            <a:ext cx="1892212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61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449195" y="1975908"/>
            <a:ext cx="0" cy="3481917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341283" y="1975908"/>
            <a:ext cx="0" cy="3481917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49195" y="3888185"/>
            <a:ext cx="1892212" cy="27781"/>
          </a:xfrm>
          <a:custGeom>
            <a:avLst/>
            <a:gdLst/>
            <a:ahLst/>
            <a:cxnLst/>
            <a:rect l="l" t="t" r="r" b="b"/>
            <a:pathLst>
              <a:path w="1946275" h="28575">
                <a:moveTo>
                  <a:pt x="0" y="28575"/>
                </a:moveTo>
                <a:lnTo>
                  <a:pt x="1946148" y="28575"/>
                </a:lnTo>
                <a:lnTo>
                  <a:pt x="1946148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53162" y="3931708"/>
            <a:ext cx="145697" cy="1185333"/>
          </a:xfrm>
          <a:custGeom>
            <a:avLst/>
            <a:gdLst/>
            <a:ahLst/>
            <a:cxnLst/>
            <a:rect l="l" t="t" r="r" b="b"/>
            <a:pathLst>
              <a:path w="149860" h="1219200">
                <a:moveTo>
                  <a:pt x="0" y="0"/>
                </a:moveTo>
                <a:lnTo>
                  <a:pt x="29027" y="8012"/>
                </a:lnTo>
                <a:lnTo>
                  <a:pt x="52768" y="29813"/>
                </a:lnTo>
                <a:lnTo>
                  <a:pt x="68794" y="62043"/>
                </a:lnTo>
                <a:lnTo>
                  <a:pt x="74675" y="101346"/>
                </a:lnTo>
                <a:lnTo>
                  <a:pt x="74675" y="508254"/>
                </a:lnTo>
                <a:lnTo>
                  <a:pt x="80557" y="547556"/>
                </a:lnTo>
                <a:lnTo>
                  <a:pt x="96583" y="579786"/>
                </a:lnTo>
                <a:lnTo>
                  <a:pt x="120324" y="601587"/>
                </a:lnTo>
                <a:lnTo>
                  <a:pt x="149351" y="609600"/>
                </a:lnTo>
                <a:lnTo>
                  <a:pt x="120324" y="617612"/>
                </a:lnTo>
                <a:lnTo>
                  <a:pt x="96583" y="639413"/>
                </a:lnTo>
                <a:lnTo>
                  <a:pt x="80557" y="671643"/>
                </a:lnTo>
                <a:lnTo>
                  <a:pt x="74675" y="710946"/>
                </a:lnTo>
                <a:lnTo>
                  <a:pt x="74675" y="1117854"/>
                </a:lnTo>
                <a:lnTo>
                  <a:pt x="68794" y="1157156"/>
                </a:lnTo>
                <a:lnTo>
                  <a:pt x="52768" y="1189386"/>
                </a:lnTo>
                <a:lnTo>
                  <a:pt x="29027" y="1211187"/>
                </a:lnTo>
                <a:lnTo>
                  <a:pt x="0" y="1219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559828" y="2716742"/>
            <a:ext cx="146315" cy="1185333"/>
          </a:xfrm>
          <a:custGeom>
            <a:avLst/>
            <a:gdLst/>
            <a:ahLst/>
            <a:cxnLst/>
            <a:rect l="l" t="t" r="r" b="b"/>
            <a:pathLst>
              <a:path w="150495" h="1219200">
                <a:moveTo>
                  <a:pt x="0" y="0"/>
                </a:moveTo>
                <a:lnTo>
                  <a:pt x="29027" y="8012"/>
                </a:lnTo>
                <a:lnTo>
                  <a:pt x="52768" y="29813"/>
                </a:lnTo>
                <a:lnTo>
                  <a:pt x="68794" y="62043"/>
                </a:lnTo>
                <a:lnTo>
                  <a:pt x="74675" y="101346"/>
                </a:lnTo>
                <a:lnTo>
                  <a:pt x="74675" y="508253"/>
                </a:lnTo>
                <a:lnTo>
                  <a:pt x="80569" y="547556"/>
                </a:lnTo>
                <a:lnTo>
                  <a:pt x="96678" y="579786"/>
                </a:lnTo>
                <a:lnTo>
                  <a:pt x="120646" y="601587"/>
                </a:lnTo>
                <a:lnTo>
                  <a:pt x="150113" y="609600"/>
                </a:lnTo>
                <a:lnTo>
                  <a:pt x="120646" y="617612"/>
                </a:lnTo>
                <a:lnTo>
                  <a:pt x="96678" y="639413"/>
                </a:lnTo>
                <a:lnTo>
                  <a:pt x="80569" y="671643"/>
                </a:lnTo>
                <a:lnTo>
                  <a:pt x="74675" y="710946"/>
                </a:lnTo>
                <a:lnTo>
                  <a:pt x="74675" y="1117853"/>
                </a:lnTo>
                <a:lnTo>
                  <a:pt x="68794" y="1157156"/>
                </a:lnTo>
                <a:lnTo>
                  <a:pt x="52768" y="1189386"/>
                </a:lnTo>
                <a:lnTo>
                  <a:pt x="29027" y="1211187"/>
                </a:lnTo>
                <a:lnTo>
                  <a:pt x="0" y="121920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116933" y="4380654"/>
            <a:ext cx="3370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irfan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6933" y="3224953"/>
            <a:ext cx="3951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167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67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67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55358" y="1438064"/>
            <a:ext cx="1090260" cy="3772694"/>
          </a:xfrm>
          <a:custGeom>
            <a:avLst/>
            <a:gdLst/>
            <a:ahLst/>
            <a:cxnLst/>
            <a:rect l="l" t="t" r="r" b="b"/>
            <a:pathLst>
              <a:path w="1121410" h="3880485">
                <a:moveTo>
                  <a:pt x="73719" y="3788932"/>
                </a:moveTo>
                <a:lnTo>
                  <a:pt x="134874" y="3819905"/>
                </a:lnTo>
                <a:lnTo>
                  <a:pt x="201929" y="3840479"/>
                </a:lnTo>
                <a:lnTo>
                  <a:pt x="268986" y="3858005"/>
                </a:lnTo>
                <a:lnTo>
                  <a:pt x="335279" y="3871721"/>
                </a:lnTo>
                <a:lnTo>
                  <a:pt x="400050" y="3879341"/>
                </a:lnTo>
                <a:lnTo>
                  <a:pt x="431291" y="3880103"/>
                </a:lnTo>
                <a:lnTo>
                  <a:pt x="463296" y="3880103"/>
                </a:lnTo>
                <a:lnTo>
                  <a:pt x="493775" y="3877817"/>
                </a:lnTo>
                <a:lnTo>
                  <a:pt x="524255" y="3873245"/>
                </a:lnTo>
                <a:lnTo>
                  <a:pt x="534415" y="3870959"/>
                </a:lnTo>
                <a:lnTo>
                  <a:pt x="431291" y="3870959"/>
                </a:lnTo>
                <a:lnTo>
                  <a:pt x="400050" y="3869435"/>
                </a:lnTo>
                <a:lnTo>
                  <a:pt x="336041" y="3861815"/>
                </a:lnTo>
                <a:lnTo>
                  <a:pt x="271272" y="3848861"/>
                </a:lnTo>
                <a:lnTo>
                  <a:pt x="204977" y="3831335"/>
                </a:lnTo>
                <a:lnTo>
                  <a:pt x="137922" y="3810761"/>
                </a:lnTo>
                <a:lnTo>
                  <a:pt x="73719" y="3788932"/>
                </a:lnTo>
                <a:close/>
              </a:path>
              <a:path w="1121410" h="3880485">
                <a:moveTo>
                  <a:pt x="1116329" y="0"/>
                </a:moveTo>
                <a:lnTo>
                  <a:pt x="1113281" y="1523"/>
                </a:lnTo>
                <a:lnTo>
                  <a:pt x="1111757" y="4571"/>
                </a:lnTo>
                <a:lnTo>
                  <a:pt x="1110234" y="263651"/>
                </a:lnTo>
                <a:lnTo>
                  <a:pt x="1107948" y="521969"/>
                </a:lnTo>
                <a:lnTo>
                  <a:pt x="1107186" y="650747"/>
                </a:lnTo>
                <a:lnTo>
                  <a:pt x="1102614" y="1030985"/>
                </a:lnTo>
                <a:lnTo>
                  <a:pt x="1100327" y="1155953"/>
                </a:lnTo>
                <a:lnTo>
                  <a:pt x="1098041" y="1279397"/>
                </a:lnTo>
                <a:lnTo>
                  <a:pt x="1095755" y="1401317"/>
                </a:lnTo>
                <a:lnTo>
                  <a:pt x="1089660" y="1641347"/>
                </a:lnTo>
                <a:lnTo>
                  <a:pt x="1085819" y="1758695"/>
                </a:lnTo>
                <a:lnTo>
                  <a:pt x="1081247" y="1873757"/>
                </a:lnTo>
                <a:lnTo>
                  <a:pt x="1076705" y="1986533"/>
                </a:lnTo>
                <a:lnTo>
                  <a:pt x="1071334" y="2097785"/>
                </a:lnTo>
                <a:lnTo>
                  <a:pt x="1065988" y="2206752"/>
                </a:lnTo>
                <a:lnTo>
                  <a:pt x="1059129" y="2312669"/>
                </a:lnTo>
                <a:lnTo>
                  <a:pt x="1052322" y="2415539"/>
                </a:lnTo>
                <a:lnTo>
                  <a:pt x="1044642" y="2516885"/>
                </a:lnTo>
                <a:lnTo>
                  <a:pt x="1040820" y="2565653"/>
                </a:lnTo>
                <a:lnTo>
                  <a:pt x="1036258" y="2614421"/>
                </a:lnTo>
                <a:lnTo>
                  <a:pt x="1032510" y="2660903"/>
                </a:lnTo>
                <a:lnTo>
                  <a:pt x="1027938" y="2708147"/>
                </a:lnTo>
                <a:lnTo>
                  <a:pt x="1022526" y="2755391"/>
                </a:lnTo>
                <a:lnTo>
                  <a:pt x="1018031" y="2799587"/>
                </a:lnTo>
                <a:lnTo>
                  <a:pt x="1007363" y="2887979"/>
                </a:lnTo>
                <a:lnTo>
                  <a:pt x="1001171" y="2931413"/>
                </a:lnTo>
                <a:lnTo>
                  <a:pt x="995934" y="2972561"/>
                </a:lnTo>
                <a:lnTo>
                  <a:pt x="989838" y="3013709"/>
                </a:lnTo>
                <a:lnTo>
                  <a:pt x="983741" y="3053333"/>
                </a:lnTo>
                <a:lnTo>
                  <a:pt x="976884" y="3092195"/>
                </a:lnTo>
                <a:lnTo>
                  <a:pt x="970788" y="3131057"/>
                </a:lnTo>
                <a:lnTo>
                  <a:pt x="963929" y="3167633"/>
                </a:lnTo>
                <a:lnTo>
                  <a:pt x="956310" y="3204209"/>
                </a:lnTo>
                <a:lnTo>
                  <a:pt x="949451" y="3239261"/>
                </a:lnTo>
                <a:lnTo>
                  <a:pt x="934212" y="3306317"/>
                </a:lnTo>
                <a:lnTo>
                  <a:pt x="917448" y="3369563"/>
                </a:lnTo>
                <a:lnTo>
                  <a:pt x="899922" y="3428237"/>
                </a:lnTo>
                <a:lnTo>
                  <a:pt x="881634" y="3482339"/>
                </a:lnTo>
                <a:lnTo>
                  <a:pt x="862584" y="3532631"/>
                </a:lnTo>
                <a:lnTo>
                  <a:pt x="851915" y="3556253"/>
                </a:lnTo>
                <a:lnTo>
                  <a:pt x="842010" y="3578351"/>
                </a:lnTo>
                <a:lnTo>
                  <a:pt x="820674" y="3620261"/>
                </a:lnTo>
                <a:lnTo>
                  <a:pt x="798576" y="3658361"/>
                </a:lnTo>
                <a:lnTo>
                  <a:pt x="775715" y="3692651"/>
                </a:lnTo>
                <a:lnTo>
                  <a:pt x="752093" y="3723893"/>
                </a:lnTo>
                <a:lnTo>
                  <a:pt x="714755" y="3763517"/>
                </a:lnTo>
                <a:lnTo>
                  <a:pt x="702563" y="3775709"/>
                </a:lnTo>
                <a:lnTo>
                  <a:pt x="662939" y="3806189"/>
                </a:lnTo>
                <a:lnTo>
                  <a:pt x="608838" y="3836669"/>
                </a:lnTo>
                <a:lnTo>
                  <a:pt x="551688" y="3857243"/>
                </a:lnTo>
                <a:lnTo>
                  <a:pt x="492251" y="3867911"/>
                </a:lnTo>
                <a:lnTo>
                  <a:pt x="431291" y="3870959"/>
                </a:lnTo>
                <a:lnTo>
                  <a:pt x="534415" y="3870959"/>
                </a:lnTo>
                <a:lnTo>
                  <a:pt x="583691" y="3857243"/>
                </a:lnTo>
                <a:lnTo>
                  <a:pt x="640841" y="3830573"/>
                </a:lnTo>
                <a:lnTo>
                  <a:pt x="695705" y="3793997"/>
                </a:lnTo>
                <a:lnTo>
                  <a:pt x="734567" y="3757421"/>
                </a:lnTo>
                <a:lnTo>
                  <a:pt x="771905" y="3714749"/>
                </a:lnTo>
                <a:lnTo>
                  <a:pt x="783336" y="3697985"/>
                </a:lnTo>
                <a:lnTo>
                  <a:pt x="795527" y="3681221"/>
                </a:lnTo>
                <a:lnTo>
                  <a:pt x="818388" y="3644645"/>
                </a:lnTo>
                <a:lnTo>
                  <a:pt x="839724" y="3604259"/>
                </a:lnTo>
                <a:lnTo>
                  <a:pt x="861060" y="3560063"/>
                </a:lnTo>
                <a:lnTo>
                  <a:pt x="880872" y="3511295"/>
                </a:lnTo>
                <a:lnTo>
                  <a:pt x="899922" y="3458717"/>
                </a:lnTo>
                <a:lnTo>
                  <a:pt x="918210" y="3402329"/>
                </a:lnTo>
                <a:lnTo>
                  <a:pt x="934974" y="3340607"/>
                </a:lnTo>
                <a:lnTo>
                  <a:pt x="950976" y="3275837"/>
                </a:lnTo>
                <a:lnTo>
                  <a:pt x="966215" y="3205733"/>
                </a:lnTo>
                <a:lnTo>
                  <a:pt x="979931" y="3132581"/>
                </a:lnTo>
                <a:lnTo>
                  <a:pt x="986789" y="3094481"/>
                </a:lnTo>
                <a:lnTo>
                  <a:pt x="992886" y="3054857"/>
                </a:lnTo>
                <a:lnTo>
                  <a:pt x="1005077" y="2974085"/>
                </a:lnTo>
                <a:lnTo>
                  <a:pt x="1011174" y="2931413"/>
                </a:lnTo>
                <a:lnTo>
                  <a:pt x="1016601" y="2887979"/>
                </a:lnTo>
                <a:lnTo>
                  <a:pt x="1021841" y="2845307"/>
                </a:lnTo>
                <a:lnTo>
                  <a:pt x="1032510" y="2755391"/>
                </a:lnTo>
                <a:lnTo>
                  <a:pt x="1041653" y="2662427"/>
                </a:lnTo>
                <a:lnTo>
                  <a:pt x="1046226" y="2614421"/>
                </a:lnTo>
                <a:lnTo>
                  <a:pt x="1050107" y="2564891"/>
                </a:lnTo>
                <a:lnTo>
                  <a:pt x="1054607" y="2516885"/>
                </a:lnTo>
                <a:lnTo>
                  <a:pt x="1062227" y="2415539"/>
                </a:lnTo>
                <a:lnTo>
                  <a:pt x="1069129" y="2311907"/>
                </a:lnTo>
                <a:lnTo>
                  <a:pt x="1075224" y="2205989"/>
                </a:lnTo>
                <a:lnTo>
                  <a:pt x="1081314" y="2097023"/>
                </a:lnTo>
                <a:lnTo>
                  <a:pt x="1086612" y="1986533"/>
                </a:lnTo>
                <a:lnTo>
                  <a:pt x="1091209" y="1872995"/>
                </a:lnTo>
                <a:lnTo>
                  <a:pt x="1095018" y="1757933"/>
                </a:lnTo>
                <a:lnTo>
                  <a:pt x="1098803" y="1641347"/>
                </a:lnTo>
                <a:lnTo>
                  <a:pt x="1102614" y="1522476"/>
                </a:lnTo>
                <a:lnTo>
                  <a:pt x="1105662" y="1401317"/>
                </a:lnTo>
                <a:lnTo>
                  <a:pt x="1107948" y="1279397"/>
                </a:lnTo>
                <a:lnTo>
                  <a:pt x="1110234" y="1155953"/>
                </a:lnTo>
                <a:lnTo>
                  <a:pt x="1111757" y="1030985"/>
                </a:lnTo>
                <a:lnTo>
                  <a:pt x="1114043" y="905255"/>
                </a:lnTo>
                <a:lnTo>
                  <a:pt x="1115567" y="778763"/>
                </a:lnTo>
                <a:lnTo>
                  <a:pt x="1116329" y="650747"/>
                </a:lnTo>
                <a:lnTo>
                  <a:pt x="1117853" y="521969"/>
                </a:lnTo>
                <a:lnTo>
                  <a:pt x="1120902" y="4571"/>
                </a:lnTo>
                <a:lnTo>
                  <a:pt x="1120139" y="1523"/>
                </a:lnTo>
                <a:lnTo>
                  <a:pt x="1116329" y="0"/>
                </a:lnTo>
                <a:close/>
              </a:path>
              <a:path w="1121410" h="3880485">
                <a:moveTo>
                  <a:pt x="0" y="3768089"/>
                </a:moveTo>
                <a:lnTo>
                  <a:pt x="63246" y="3817619"/>
                </a:lnTo>
                <a:lnTo>
                  <a:pt x="70621" y="3797417"/>
                </a:lnTo>
                <a:lnTo>
                  <a:pt x="58674" y="3793235"/>
                </a:lnTo>
                <a:lnTo>
                  <a:pt x="55625" y="3790949"/>
                </a:lnTo>
                <a:lnTo>
                  <a:pt x="55625" y="3787901"/>
                </a:lnTo>
                <a:lnTo>
                  <a:pt x="57912" y="3784853"/>
                </a:lnTo>
                <a:lnTo>
                  <a:pt x="75208" y="3784853"/>
                </a:lnTo>
                <a:lnTo>
                  <a:pt x="80772" y="3769613"/>
                </a:lnTo>
                <a:lnTo>
                  <a:pt x="0" y="3768089"/>
                </a:lnTo>
                <a:close/>
              </a:path>
              <a:path w="1121410" h="3880485">
                <a:moveTo>
                  <a:pt x="61722" y="3784853"/>
                </a:moveTo>
                <a:lnTo>
                  <a:pt x="57912" y="3784853"/>
                </a:lnTo>
                <a:lnTo>
                  <a:pt x="55625" y="3787901"/>
                </a:lnTo>
                <a:lnTo>
                  <a:pt x="55625" y="3790949"/>
                </a:lnTo>
                <a:lnTo>
                  <a:pt x="58674" y="3793235"/>
                </a:lnTo>
                <a:lnTo>
                  <a:pt x="70621" y="3797417"/>
                </a:lnTo>
                <a:lnTo>
                  <a:pt x="73719" y="3788932"/>
                </a:lnTo>
                <a:lnTo>
                  <a:pt x="61722" y="3784853"/>
                </a:lnTo>
                <a:close/>
              </a:path>
              <a:path w="1121410" h="3880485">
                <a:moveTo>
                  <a:pt x="75208" y="3784853"/>
                </a:moveTo>
                <a:lnTo>
                  <a:pt x="61722" y="3784853"/>
                </a:lnTo>
                <a:lnTo>
                  <a:pt x="73719" y="3788932"/>
                </a:lnTo>
                <a:lnTo>
                  <a:pt x="75208" y="3784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55358" y="1442508"/>
            <a:ext cx="806890" cy="2457097"/>
          </a:xfrm>
          <a:custGeom>
            <a:avLst/>
            <a:gdLst/>
            <a:ahLst/>
            <a:cxnLst/>
            <a:rect l="l" t="t" r="r" b="b"/>
            <a:pathLst>
              <a:path w="829945" h="2527300">
                <a:moveTo>
                  <a:pt x="75631" y="2480234"/>
                </a:moveTo>
                <a:lnTo>
                  <a:pt x="160019" y="2510790"/>
                </a:lnTo>
                <a:lnTo>
                  <a:pt x="212598" y="2519172"/>
                </a:lnTo>
                <a:lnTo>
                  <a:pt x="290322" y="2526792"/>
                </a:lnTo>
                <a:lnTo>
                  <a:pt x="340613" y="2526792"/>
                </a:lnTo>
                <a:lnTo>
                  <a:pt x="365760" y="2525268"/>
                </a:lnTo>
                <a:lnTo>
                  <a:pt x="390143" y="2522220"/>
                </a:lnTo>
                <a:lnTo>
                  <a:pt x="401574" y="2519934"/>
                </a:lnTo>
                <a:lnTo>
                  <a:pt x="425957" y="2515362"/>
                </a:lnTo>
                <a:lnTo>
                  <a:pt x="428815" y="2514600"/>
                </a:lnTo>
                <a:lnTo>
                  <a:pt x="315467" y="2514600"/>
                </a:lnTo>
                <a:lnTo>
                  <a:pt x="290322" y="2513838"/>
                </a:lnTo>
                <a:lnTo>
                  <a:pt x="240029" y="2510028"/>
                </a:lnTo>
                <a:lnTo>
                  <a:pt x="188213" y="2502408"/>
                </a:lnTo>
                <a:lnTo>
                  <a:pt x="135636" y="2493264"/>
                </a:lnTo>
                <a:lnTo>
                  <a:pt x="108965" y="2487168"/>
                </a:lnTo>
                <a:lnTo>
                  <a:pt x="82296" y="2481834"/>
                </a:lnTo>
                <a:lnTo>
                  <a:pt x="75631" y="2480234"/>
                </a:lnTo>
                <a:close/>
              </a:path>
              <a:path w="829945" h="2527300">
                <a:moveTo>
                  <a:pt x="818388" y="0"/>
                </a:moveTo>
                <a:lnTo>
                  <a:pt x="805434" y="0"/>
                </a:lnTo>
                <a:lnTo>
                  <a:pt x="809243" y="166878"/>
                </a:lnTo>
                <a:lnTo>
                  <a:pt x="811529" y="333756"/>
                </a:lnTo>
                <a:lnTo>
                  <a:pt x="814577" y="498348"/>
                </a:lnTo>
                <a:lnTo>
                  <a:pt x="816863" y="741426"/>
                </a:lnTo>
                <a:lnTo>
                  <a:pt x="816863" y="977646"/>
                </a:lnTo>
                <a:lnTo>
                  <a:pt x="815339" y="1130046"/>
                </a:lnTo>
                <a:lnTo>
                  <a:pt x="812291" y="1277112"/>
                </a:lnTo>
                <a:lnTo>
                  <a:pt x="810005" y="1348740"/>
                </a:lnTo>
                <a:lnTo>
                  <a:pt x="806924" y="1419606"/>
                </a:lnTo>
                <a:lnTo>
                  <a:pt x="803866" y="1488186"/>
                </a:lnTo>
                <a:lnTo>
                  <a:pt x="800055" y="1554480"/>
                </a:lnTo>
                <a:lnTo>
                  <a:pt x="796289" y="1619250"/>
                </a:lnTo>
                <a:lnTo>
                  <a:pt x="790889" y="1683258"/>
                </a:lnTo>
                <a:lnTo>
                  <a:pt x="785622" y="1743456"/>
                </a:lnTo>
                <a:lnTo>
                  <a:pt x="779526" y="1802892"/>
                </a:lnTo>
                <a:lnTo>
                  <a:pt x="772667" y="1860042"/>
                </a:lnTo>
                <a:lnTo>
                  <a:pt x="765048" y="1914906"/>
                </a:lnTo>
                <a:lnTo>
                  <a:pt x="757427" y="1967484"/>
                </a:lnTo>
                <a:lnTo>
                  <a:pt x="748284" y="2017776"/>
                </a:lnTo>
                <a:lnTo>
                  <a:pt x="738377" y="2065020"/>
                </a:lnTo>
                <a:lnTo>
                  <a:pt x="727710" y="2110740"/>
                </a:lnTo>
                <a:lnTo>
                  <a:pt x="717041" y="2152650"/>
                </a:lnTo>
                <a:lnTo>
                  <a:pt x="704850" y="2193036"/>
                </a:lnTo>
                <a:lnTo>
                  <a:pt x="697991" y="2211324"/>
                </a:lnTo>
                <a:lnTo>
                  <a:pt x="691896" y="2229612"/>
                </a:lnTo>
                <a:lnTo>
                  <a:pt x="685038" y="2247138"/>
                </a:lnTo>
                <a:lnTo>
                  <a:pt x="677417" y="2263902"/>
                </a:lnTo>
                <a:lnTo>
                  <a:pt x="670560" y="2279904"/>
                </a:lnTo>
                <a:lnTo>
                  <a:pt x="647700" y="2324100"/>
                </a:lnTo>
                <a:lnTo>
                  <a:pt x="622553" y="2362962"/>
                </a:lnTo>
                <a:lnTo>
                  <a:pt x="596646" y="2396490"/>
                </a:lnTo>
                <a:lnTo>
                  <a:pt x="569213" y="2425446"/>
                </a:lnTo>
                <a:lnTo>
                  <a:pt x="549401" y="2441448"/>
                </a:lnTo>
                <a:lnTo>
                  <a:pt x="540257" y="2449068"/>
                </a:lnTo>
                <a:lnTo>
                  <a:pt x="529589" y="2455926"/>
                </a:lnTo>
                <a:lnTo>
                  <a:pt x="519684" y="2462784"/>
                </a:lnTo>
                <a:lnTo>
                  <a:pt x="509777" y="2468880"/>
                </a:lnTo>
                <a:lnTo>
                  <a:pt x="467105" y="2489454"/>
                </a:lnTo>
                <a:lnTo>
                  <a:pt x="433577" y="2500122"/>
                </a:lnTo>
                <a:lnTo>
                  <a:pt x="422910" y="2503170"/>
                </a:lnTo>
                <a:lnTo>
                  <a:pt x="410717" y="2505456"/>
                </a:lnTo>
                <a:lnTo>
                  <a:pt x="399288" y="2507742"/>
                </a:lnTo>
                <a:lnTo>
                  <a:pt x="364236" y="2512314"/>
                </a:lnTo>
                <a:lnTo>
                  <a:pt x="339851" y="2513838"/>
                </a:lnTo>
                <a:lnTo>
                  <a:pt x="315467" y="2514600"/>
                </a:lnTo>
                <a:lnTo>
                  <a:pt x="428815" y="2514600"/>
                </a:lnTo>
                <a:lnTo>
                  <a:pt x="483107" y="2496312"/>
                </a:lnTo>
                <a:lnTo>
                  <a:pt x="526541" y="2473452"/>
                </a:lnTo>
                <a:lnTo>
                  <a:pt x="557784" y="2451354"/>
                </a:lnTo>
                <a:lnTo>
                  <a:pt x="587501" y="2424684"/>
                </a:lnTo>
                <a:lnTo>
                  <a:pt x="597407" y="2415540"/>
                </a:lnTo>
                <a:lnTo>
                  <a:pt x="606551" y="2404872"/>
                </a:lnTo>
                <a:lnTo>
                  <a:pt x="624839" y="2382012"/>
                </a:lnTo>
                <a:lnTo>
                  <a:pt x="633222" y="2369820"/>
                </a:lnTo>
                <a:lnTo>
                  <a:pt x="642365" y="2357628"/>
                </a:lnTo>
                <a:lnTo>
                  <a:pt x="650748" y="2343912"/>
                </a:lnTo>
                <a:lnTo>
                  <a:pt x="658367" y="2330196"/>
                </a:lnTo>
                <a:lnTo>
                  <a:pt x="666750" y="2315718"/>
                </a:lnTo>
                <a:lnTo>
                  <a:pt x="689610" y="2268474"/>
                </a:lnTo>
                <a:lnTo>
                  <a:pt x="710184" y="2215896"/>
                </a:lnTo>
                <a:lnTo>
                  <a:pt x="729234" y="2156460"/>
                </a:lnTo>
                <a:lnTo>
                  <a:pt x="740663" y="2113026"/>
                </a:lnTo>
                <a:lnTo>
                  <a:pt x="751331" y="2068068"/>
                </a:lnTo>
                <a:lnTo>
                  <a:pt x="760476" y="2020062"/>
                </a:lnTo>
                <a:lnTo>
                  <a:pt x="769619" y="1969008"/>
                </a:lnTo>
                <a:lnTo>
                  <a:pt x="778001" y="1916430"/>
                </a:lnTo>
                <a:lnTo>
                  <a:pt x="785622" y="1861566"/>
                </a:lnTo>
                <a:lnTo>
                  <a:pt x="792479" y="1804416"/>
                </a:lnTo>
                <a:lnTo>
                  <a:pt x="798576" y="1744980"/>
                </a:lnTo>
                <a:lnTo>
                  <a:pt x="803965" y="1682496"/>
                </a:lnTo>
                <a:lnTo>
                  <a:pt x="808535" y="1619250"/>
                </a:lnTo>
                <a:lnTo>
                  <a:pt x="813097" y="1553718"/>
                </a:lnTo>
                <a:lnTo>
                  <a:pt x="816897" y="1487424"/>
                </a:lnTo>
                <a:lnTo>
                  <a:pt x="819944" y="1418844"/>
                </a:lnTo>
                <a:lnTo>
                  <a:pt x="822960" y="1348740"/>
                </a:lnTo>
                <a:lnTo>
                  <a:pt x="824484" y="1277112"/>
                </a:lnTo>
                <a:lnTo>
                  <a:pt x="826769" y="1204722"/>
                </a:lnTo>
                <a:lnTo>
                  <a:pt x="827531" y="1130046"/>
                </a:lnTo>
                <a:lnTo>
                  <a:pt x="829055" y="1054608"/>
                </a:lnTo>
                <a:lnTo>
                  <a:pt x="829817" y="977646"/>
                </a:lnTo>
                <a:lnTo>
                  <a:pt x="829817" y="821436"/>
                </a:lnTo>
                <a:lnTo>
                  <a:pt x="829055" y="741426"/>
                </a:lnTo>
                <a:lnTo>
                  <a:pt x="829055" y="661416"/>
                </a:lnTo>
                <a:lnTo>
                  <a:pt x="826769" y="498348"/>
                </a:lnTo>
                <a:lnTo>
                  <a:pt x="824484" y="332994"/>
                </a:lnTo>
                <a:lnTo>
                  <a:pt x="818388" y="0"/>
                </a:lnTo>
                <a:close/>
              </a:path>
              <a:path w="829945" h="2527300">
                <a:moveTo>
                  <a:pt x="80010" y="2461260"/>
                </a:moveTo>
                <a:lnTo>
                  <a:pt x="0" y="2468880"/>
                </a:lnTo>
                <a:lnTo>
                  <a:pt x="68579" y="2510790"/>
                </a:lnTo>
                <a:lnTo>
                  <a:pt x="72805" y="2492479"/>
                </a:lnTo>
                <a:lnTo>
                  <a:pt x="60198" y="2489454"/>
                </a:lnTo>
                <a:lnTo>
                  <a:pt x="63246" y="2477262"/>
                </a:lnTo>
                <a:lnTo>
                  <a:pt x="76317" y="2477262"/>
                </a:lnTo>
                <a:lnTo>
                  <a:pt x="80010" y="2461260"/>
                </a:lnTo>
                <a:close/>
              </a:path>
              <a:path w="829945" h="2527300">
                <a:moveTo>
                  <a:pt x="63246" y="2477262"/>
                </a:moveTo>
                <a:lnTo>
                  <a:pt x="60198" y="2489454"/>
                </a:lnTo>
                <a:lnTo>
                  <a:pt x="72805" y="2492479"/>
                </a:lnTo>
                <a:lnTo>
                  <a:pt x="75631" y="2480234"/>
                </a:lnTo>
                <a:lnTo>
                  <a:pt x="63246" y="2477262"/>
                </a:lnTo>
                <a:close/>
              </a:path>
              <a:path w="829945" h="2527300">
                <a:moveTo>
                  <a:pt x="76317" y="2477262"/>
                </a:moveTo>
                <a:lnTo>
                  <a:pt x="63246" y="2477262"/>
                </a:lnTo>
                <a:lnTo>
                  <a:pt x="75631" y="2480234"/>
                </a:lnTo>
                <a:lnTo>
                  <a:pt x="76317" y="2477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098903" y="5569691"/>
            <a:ext cx="5359312" cy="13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5775"/>
            <a:r>
              <a:rPr sz="1167" b="1" dirty="0">
                <a:latin typeface="Times New Roman"/>
                <a:cs typeface="Times New Roman"/>
              </a:rPr>
              <a:t>Fig 18.2: Heap layout during call to</a:t>
            </a:r>
            <a:r>
              <a:rPr sz="1167" b="1" spc="-122" dirty="0">
                <a:latin typeface="Times New Roman"/>
                <a:cs typeface="Times New Roman"/>
              </a:rPr>
              <a:t> </a:t>
            </a:r>
            <a:r>
              <a:rPr sz="1167" b="1" i="1" dirty="0">
                <a:latin typeface="Times New Roman"/>
                <a:cs typeface="Times New Roman"/>
              </a:rPr>
              <a:t>loadCustomer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753"/>
              </a:spcBef>
            </a:pPr>
            <a:r>
              <a:rPr sz="1167" spc="-5" dirty="0">
                <a:latin typeface="Times New Roman"/>
                <a:cs typeface="Times New Roman"/>
              </a:rPr>
              <a:t>The objects are shown 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figure by using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names of the customers inside them.  Actually, there are three more </a:t>
            </a:r>
            <a:r>
              <a:rPr sz="1167" i="1" spc="-5" dirty="0">
                <a:latin typeface="Times New Roman"/>
                <a:cs typeface="Times New Roman"/>
              </a:rPr>
              <a:t>int </a:t>
            </a:r>
            <a:r>
              <a:rPr sz="1167" spc="-5" dirty="0">
                <a:latin typeface="Times New Roman"/>
                <a:cs typeface="Times New Roman"/>
              </a:rPr>
              <a:t>type variables inside each object. You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the  </a:t>
            </a:r>
            <a:r>
              <a:rPr sz="1167" spc="-5" dirty="0">
                <a:latin typeface="Times New Roman"/>
                <a:cs typeface="Times New Roman"/>
              </a:rPr>
              <a:t>object with string </a:t>
            </a:r>
            <a:r>
              <a:rPr sz="1167" i="1" dirty="0">
                <a:latin typeface="Times New Roman"/>
                <a:cs typeface="Times New Roman"/>
              </a:rPr>
              <a:t>irfan </a:t>
            </a:r>
            <a:r>
              <a:rPr sz="1167" dirty="0">
                <a:latin typeface="Times New Roman"/>
                <a:cs typeface="Times New Roman"/>
              </a:rPr>
              <a:t>is from </a:t>
            </a:r>
            <a:r>
              <a:rPr sz="1167" spc="-5" dirty="0">
                <a:latin typeface="Times New Roman"/>
                <a:cs typeface="Times New Roman"/>
              </a:rPr>
              <a:t>memory address </a:t>
            </a:r>
            <a:r>
              <a:rPr sz="1167" i="1" dirty="0">
                <a:latin typeface="Times New Roman"/>
                <a:cs typeface="Times New Roman"/>
              </a:rPr>
              <a:t>600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i="1" dirty="0">
                <a:latin typeface="Times New Roman"/>
                <a:cs typeface="Times New Roman"/>
              </a:rPr>
              <a:t>643 </a:t>
            </a:r>
            <a:r>
              <a:rPr sz="1167" spc="-5" dirty="0">
                <a:latin typeface="Times New Roman"/>
                <a:cs typeface="Times New Roman"/>
              </a:rPr>
              <a:t>and object with name  customer name as </a:t>
            </a:r>
            <a:r>
              <a:rPr sz="1167" i="1" spc="-5" dirty="0">
                <a:latin typeface="Times New Roman"/>
                <a:cs typeface="Times New Roman"/>
              </a:rPr>
              <a:t>sohail </a:t>
            </a:r>
            <a:r>
              <a:rPr sz="1167" dirty="0">
                <a:latin typeface="Times New Roman"/>
                <a:cs typeface="Times New Roman"/>
              </a:rPr>
              <a:t>is from </a:t>
            </a:r>
            <a:r>
              <a:rPr sz="1167" spc="-5" dirty="0">
                <a:latin typeface="Times New Roman"/>
                <a:cs typeface="Times New Roman"/>
              </a:rPr>
              <a:t>address </a:t>
            </a:r>
            <a:r>
              <a:rPr sz="1167" i="1" dirty="0">
                <a:latin typeface="Times New Roman"/>
                <a:cs typeface="Times New Roman"/>
              </a:rPr>
              <a:t>644 </a:t>
            </a:r>
            <a:r>
              <a:rPr sz="1167" spc="-5" dirty="0">
                <a:latin typeface="Times New Roman"/>
                <a:cs typeface="Times New Roman"/>
              </a:rPr>
              <a:t>to </a:t>
            </a:r>
            <a:r>
              <a:rPr sz="1167" i="1" spc="-5" dirty="0">
                <a:latin typeface="Times New Roman"/>
                <a:cs typeface="Times New Roman"/>
              </a:rPr>
              <a:t>687</a:t>
            </a:r>
            <a:r>
              <a:rPr sz="1167" spc="-5" dirty="0">
                <a:latin typeface="Times New Roman"/>
                <a:cs typeface="Times New Roman"/>
              </a:rPr>
              <a:t>. Now when these objects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inserted  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queue, only their starting addresses are inserted as shown </a:t>
            </a:r>
            <a:r>
              <a:rPr sz="1167" dirty="0">
                <a:latin typeface="Times New Roman"/>
                <a:cs typeface="Times New Roman"/>
              </a:rPr>
              <a:t>in the below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figure.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38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9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643" y="4090987"/>
            <a:ext cx="3210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1052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7118" y="2342621"/>
            <a:ext cx="3210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1068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643" y="3468688"/>
            <a:ext cx="321028" cy="474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1060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933"/>
              </a:spcBef>
            </a:pPr>
            <a:r>
              <a:rPr sz="1167" dirty="0">
                <a:latin typeface="Times New Roman"/>
                <a:cs typeface="Times New Roman"/>
              </a:rPr>
              <a:t>1056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2820" y="2075920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600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7118" y="1987021"/>
            <a:ext cx="3210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1072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2820" y="2342621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644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0608" y="2609074"/>
            <a:ext cx="72849" cy="814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599"/>
              </a:lnSpc>
            </a:pPr>
            <a:r>
              <a:rPr sz="1361" b="1" spc="-5" dirty="0">
                <a:latin typeface="Arial"/>
                <a:cs typeface="Arial"/>
              </a:rPr>
              <a:t>.</a:t>
            </a:r>
            <a:endParaRPr sz="1361">
              <a:latin typeface="Arial"/>
              <a:cs typeface="Arial"/>
            </a:endParaRPr>
          </a:p>
          <a:p>
            <a:pPr marL="12347">
              <a:lnSpc>
                <a:spcPts val="1565"/>
              </a:lnSpc>
            </a:pPr>
            <a:r>
              <a:rPr sz="1361" b="1" spc="-5" dirty="0">
                <a:latin typeface="Arial"/>
                <a:cs typeface="Arial"/>
              </a:rPr>
              <a:t>.</a:t>
            </a:r>
            <a:endParaRPr sz="1361">
              <a:latin typeface="Arial"/>
              <a:cs typeface="Arial"/>
            </a:endParaRPr>
          </a:p>
          <a:p>
            <a:pPr marL="12347">
              <a:lnSpc>
                <a:spcPts val="1565"/>
              </a:lnSpc>
            </a:pPr>
            <a:r>
              <a:rPr sz="1361" b="1" spc="-5" dirty="0">
                <a:latin typeface="Arial"/>
                <a:cs typeface="Arial"/>
              </a:rPr>
              <a:t>.</a:t>
            </a:r>
            <a:endParaRPr sz="1361">
              <a:latin typeface="Arial"/>
              <a:cs typeface="Arial"/>
            </a:endParaRPr>
          </a:p>
          <a:p>
            <a:pPr marL="12347">
              <a:lnSpc>
                <a:spcPts val="1599"/>
              </a:lnSpc>
            </a:pPr>
            <a:r>
              <a:rPr sz="1361" b="1" spc="-5" dirty="0">
                <a:latin typeface="Arial"/>
                <a:cs typeface="Arial"/>
              </a:rPr>
              <a:t>.</a:t>
            </a:r>
            <a:endParaRPr sz="13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9619" y="1987762"/>
            <a:ext cx="1636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c1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0720" y="2343362"/>
            <a:ext cx="1636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c2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7153" y="2195196"/>
            <a:ext cx="9223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loadCustomer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7153" y="4062095"/>
            <a:ext cx="55192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en</a:t>
            </a:r>
            <a:r>
              <a:rPr sz="1167" b="1" spc="-10" dirty="0">
                <a:latin typeface="Times New Roman"/>
                <a:cs typeface="Times New Roman"/>
              </a:rPr>
              <a:t>q</a:t>
            </a:r>
            <a:r>
              <a:rPr sz="1167" b="1" spc="-5" dirty="0">
                <a:latin typeface="Times New Roman"/>
                <a:cs typeface="Times New Roman"/>
              </a:rPr>
              <a:t>ueu</a:t>
            </a:r>
            <a:r>
              <a:rPr sz="1167" b="1" dirty="0">
                <a:latin typeface="Times New Roman"/>
                <a:cs typeface="Times New Roman"/>
              </a:rPr>
              <a:t>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8504" y="3498320"/>
            <a:ext cx="28028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(</a:t>
            </a:r>
            <a:r>
              <a:rPr sz="1167" b="1" spc="-5" dirty="0">
                <a:latin typeface="Times New Roman"/>
                <a:cs typeface="Times New Roman"/>
              </a:rPr>
              <a:t>e</a:t>
            </a:r>
            <a:r>
              <a:rPr sz="1167" b="1" dirty="0">
                <a:latin typeface="Times New Roman"/>
                <a:cs typeface="Times New Roman"/>
              </a:rPr>
              <a:t>lt)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1695" y="3497580"/>
            <a:ext cx="3457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(644)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15266" y="3553884"/>
            <a:ext cx="385233" cy="207433"/>
          </a:xfrm>
          <a:custGeom>
            <a:avLst/>
            <a:gdLst/>
            <a:ahLst/>
            <a:cxnLst/>
            <a:rect l="l" t="t" r="r" b="b"/>
            <a:pathLst>
              <a:path w="396239" h="213360">
                <a:moveTo>
                  <a:pt x="0" y="0"/>
                </a:moveTo>
                <a:lnTo>
                  <a:pt x="54955" y="29618"/>
                </a:lnTo>
                <a:lnTo>
                  <a:pt x="109052" y="58754"/>
                </a:lnTo>
                <a:lnTo>
                  <a:pt x="161487" y="86980"/>
                </a:lnTo>
                <a:lnTo>
                  <a:pt x="211457" y="113871"/>
                </a:lnTo>
                <a:lnTo>
                  <a:pt x="258160" y="138999"/>
                </a:lnTo>
                <a:lnTo>
                  <a:pt x="300792" y="161939"/>
                </a:lnTo>
                <a:lnTo>
                  <a:pt x="338551" y="182263"/>
                </a:lnTo>
                <a:lnTo>
                  <a:pt x="370635" y="199545"/>
                </a:lnTo>
                <a:lnTo>
                  <a:pt x="396239" y="2133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02497" y="2005542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02497" y="2314468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202497" y="2622656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202497" y="3733906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202497" y="4042832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202498" y="1449917"/>
            <a:ext cx="0" cy="3272631"/>
          </a:xfrm>
          <a:custGeom>
            <a:avLst/>
            <a:gdLst/>
            <a:ahLst/>
            <a:cxnLst/>
            <a:rect l="l" t="t" r="r" b="b"/>
            <a:pathLst>
              <a:path h="3366135">
                <a:moveTo>
                  <a:pt x="0" y="0"/>
                </a:moveTo>
                <a:lnTo>
                  <a:pt x="0" y="33657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55284" y="1449917"/>
            <a:ext cx="0" cy="3272631"/>
          </a:xfrm>
          <a:custGeom>
            <a:avLst/>
            <a:gdLst/>
            <a:ahLst/>
            <a:cxnLst/>
            <a:rect l="l" t="t" r="r" b="b"/>
            <a:pathLst>
              <a:path h="3366135">
                <a:moveTo>
                  <a:pt x="0" y="0"/>
                </a:moveTo>
                <a:lnTo>
                  <a:pt x="0" y="33657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02497" y="3425718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91686" y="1449917"/>
            <a:ext cx="179652" cy="1976173"/>
          </a:xfrm>
          <a:custGeom>
            <a:avLst/>
            <a:gdLst/>
            <a:ahLst/>
            <a:cxnLst/>
            <a:rect l="l" t="t" r="r" b="b"/>
            <a:pathLst>
              <a:path w="184785" h="2032635">
                <a:moveTo>
                  <a:pt x="0" y="0"/>
                </a:moveTo>
                <a:lnTo>
                  <a:pt x="54510" y="32552"/>
                </a:lnTo>
                <a:lnTo>
                  <a:pt x="74450" y="69128"/>
                </a:lnTo>
                <a:lnTo>
                  <a:pt x="87514" y="115580"/>
                </a:lnTo>
                <a:lnTo>
                  <a:pt x="92201" y="169164"/>
                </a:lnTo>
                <a:lnTo>
                  <a:pt x="92201" y="846581"/>
                </a:lnTo>
                <a:lnTo>
                  <a:pt x="96889" y="900165"/>
                </a:lnTo>
                <a:lnTo>
                  <a:pt x="109953" y="946617"/>
                </a:lnTo>
                <a:lnTo>
                  <a:pt x="129893" y="983193"/>
                </a:lnTo>
                <a:lnTo>
                  <a:pt x="155210" y="1007150"/>
                </a:lnTo>
                <a:lnTo>
                  <a:pt x="184403" y="1015746"/>
                </a:lnTo>
                <a:lnTo>
                  <a:pt x="155210" y="1024420"/>
                </a:lnTo>
                <a:lnTo>
                  <a:pt x="129893" y="1048566"/>
                </a:lnTo>
                <a:lnTo>
                  <a:pt x="109953" y="1085368"/>
                </a:lnTo>
                <a:lnTo>
                  <a:pt x="96889" y="1132008"/>
                </a:lnTo>
                <a:lnTo>
                  <a:pt x="92201" y="1185672"/>
                </a:lnTo>
                <a:lnTo>
                  <a:pt x="92201" y="1862327"/>
                </a:lnTo>
                <a:lnTo>
                  <a:pt x="87514" y="1915991"/>
                </a:lnTo>
                <a:lnTo>
                  <a:pt x="74450" y="1962631"/>
                </a:lnTo>
                <a:lnTo>
                  <a:pt x="54510" y="1999433"/>
                </a:lnTo>
                <a:lnTo>
                  <a:pt x="29193" y="2023579"/>
                </a:lnTo>
                <a:lnTo>
                  <a:pt x="0" y="2032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591686" y="3487208"/>
            <a:ext cx="179652" cy="1420548"/>
          </a:xfrm>
          <a:custGeom>
            <a:avLst/>
            <a:gdLst/>
            <a:ahLst/>
            <a:cxnLst/>
            <a:rect l="l" t="t" r="r" b="b"/>
            <a:pathLst>
              <a:path w="184785" h="1461135">
                <a:moveTo>
                  <a:pt x="0" y="0"/>
                </a:moveTo>
                <a:lnTo>
                  <a:pt x="35944" y="9513"/>
                </a:lnTo>
                <a:lnTo>
                  <a:pt x="65246" y="35528"/>
                </a:lnTo>
                <a:lnTo>
                  <a:pt x="84974" y="74259"/>
                </a:lnTo>
                <a:lnTo>
                  <a:pt x="92201" y="121920"/>
                </a:lnTo>
                <a:lnTo>
                  <a:pt x="92201" y="608838"/>
                </a:lnTo>
                <a:lnTo>
                  <a:pt x="99429" y="656058"/>
                </a:lnTo>
                <a:lnTo>
                  <a:pt x="119157" y="694563"/>
                </a:lnTo>
                <a:lnTo>
                  <a:pt x="148459" y="720494"/>
                </a:lnTo>
                <a:lnTo>
                  <a:pt x="184403" y="729996"/>
                </a:lnTo>
                <a:lnTo>
                  <a:pt x="148459" y="739616"/>
                </a:lnTo>
                <a:lnTo>
                  <a:pt x="119157" y="765810"/>
                </a:lnTo>
                <a:lnTo>
                  <a:pt x="99429" y="804576"/>
                </a:lnTo>
                <a:lnTo>
                  <a:pt x="92201" y="851916"/>
                </a:lnTo>
                <a:lnTo>
                  <a:pt x="92201" y="1338834"/>
                </a:lnTo>
                <a:lnTo>
                  <a:pt x="84974" y="1386173"/>
                </a:lnTo>
                <a:lnTo>
                  <a:pt x="65246" y="1424940"/>
                </a:lnTo>
                <a:lnTo>
                  <a:pt x="35944" y="1451133"/>
                </a:lnTo>
                <a:lnTo>
                  <a:pt x="0" y="14607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54443" y="4536969"/>
            <a:ext cx="50006" cy="308681"/>
          </a:xfrm>
          <a:custGeom>
            <a:avLst/>
            <a:gdLst/>
            <a:ahLst/>
            <a:cxnLst/>
            <a:rect l="l" t="t" r="r" b="b"/>
            <a:pathLst>
              <a:path w="51435" h="317500">
                <a:moveTo>
                  <a:pt x="19050" y="240791"/>
                </a:moveTo>
                <a:lnTo>
                  <a:pt x="0" y="240791"/>
                </a:lnTo>
                <a:lnTo>
                  <a:pt x="25907" y="316991"/>
                </a:lnTo>
                <a:lnTo>
                  <a:pt x="46779" y="253746"/>
                </a:lnTo>
                <a:lnTo>
                  <a:pt x="19050" y="253746"/>
                </a:lnTo>
                <a:lnTo>
                  <a:pt x="19050" y="240791"/>
                </a:lnTo>
                <a:close/>
              </a:path>
              <a:path w="51435" h="317500">
                <a:moveTo>
                  <a:pt x="32004" y="0"/>
                </a:moveTo>
                <a:lnTo>
                  <a:pt x="19050" y="0"/>
                </a:lnTo>
                <a:lnTo>
                  <a:pt x="19050" y="253746"/>
                </a:lnTo>
                <a:lnTo>
                  <a:pt x="32004" y="253746"/>
                </a:lnTo>
                <a:lnTo>
                  <a:pt x="32004" y="0"/>
                </a:lnTo>
                <a:close/>
              </a:path>
              <a:path w="51435" h="317500">
                <a:moveTo>
                  <a:pt x="51054" y="240791"/>
                </a:moveTo>
                <a:lnTo>
                  <a:pt x="32004" y="240791"/>
                </a:lnTo>
                <a:lnTo>
                  <a:pt x="32004" y="253746"/>
                </a:lnTo>
                <a:lnTo>
                  <a:pt x="46779" y="253746"/>
                </a:lnTo>
                <a:lnTo>
                  <a:pt x="51054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202497" y="4351761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903941" y="4625869"/>
            <a:ext cx="238919" cy="50006"/>
          </a:xfrm>
          <a:custGeom>
            <a:avLst/>
            <a:gdLst/>
            <a:ahLst/>
            <a:cxnLst/>
            <a:rect l="l" t="t" r="r" b="b"/>
            <a:pathLst>
              <a:path w="245744" h="51435">
                <a:moveTo>
                  <a:pt x="169164" y="0"/>
                </a:moveTo>
                <a:lnTo>
                  <a:pt x="169164" y="51053"/>
                </a:lnTo>
                <a:lnTo>
                  <a:pt x="226891" y="32003"/>
                </a:lnTo>
                <a:lnTo>
                  <a:pt x="182118" y="32003"/>
                </a:lnTo>
                <a:lnTo>
                  <a:pt x="182118" y="19050"/>
                </a:lnTo>
                <a:lnTo>
                  <a:pt x="225193" y="19050"/>
                </a:lnTo>
                <a:lnTo>
                  <a:pt x="169164" y="0"/>
                </a:lnTo>
                <a:close/>
              </a:path>
              <a:path w="245744" h="51435">
                <a:moveTo>
                  <a:pt x="169164" y="19050"/>
                </a:moveTo>
                <a:lnTo>
                  <a:pt x="0" y="19050"/>
                </a:lnTo>
                <a:lnTo>
                  <a:pt x="0" y="32003"/>
                </a:lnTo>
                <a:lnTo>
                  <a:pt x="169164" y="32003"/>
                </a:lnTo>
                <a:lnTo>
                  <a:pt x="169164" y="19050"/>
                </a:lnTo>
                <a:close/>
              </a:path>
              <a:path w="245744" h="51435">
                <a:moveTo>
                  <a:pt x="225193" y="19050"/>
                </a:moveTo>
                <a:lnTo>
                  <a:pt x="182118" y="19050"/>
                </a:lnTo>
                <a:lnTo>
                  <a:pt x="182118" y="32003"/>
                </a:lnTo>
                <a:lnTo>
                  <a:pt x="226891" y="32003"/>
                </a:lnTo>
                <a:lnTo>
                  <a:pt x="245364" y="25908"/>
                </a:lnTo>
                <a:lnTo>
                  <a:pt x="22519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202497" y="1696613"/>
            <a:ext cx="1553281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0" y="0"/>
                </a:moveTo>
                <a:lnTo>
                  <a:pt x="1597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729355" y="2154450"/>
            <a:ext cx="825411" cy="2762691"/>
          </a:xfrm>
          <a:custGeom>
            <a:avLst/>
            <a:gdLst/>
            <a:ahLst/>
            <a:cxnLst/>
            <a:rect l="l" t="t" r="r" b="b"/>
            <a:pathLst>
              <a:path w="848995" h="2841625">
                <a:moveTo>
                  <a:pt x="537971" y="2762249"/>
                </a:moveTo>
                <a:lnTo>
                  <a:pt x="553212" y="2841497"/>
                </a:lnTo>
                <a:lnTo>
                  <a:pt x="581253" y="2783585"/>
                </a:lnTo>
                <a:lnTo>
                  <a:pt x="560831" y="2783585"/>
                </a:lnTo>
                <a:lnTo>
                  <a:pt x="557783" y="2781299"/>
                </a:lnTo>
                <a:lnTo>
                  <a:pt x="557021" y="2778252"/>
                </a:lnTo>
                <a:lnTo>
                  <a:pt x="558669" y="2765072"/>
                </a:lnTo>
                <a:lnTo>
                  <a:pt x="537971" y="2762249"/>
                </a:lnTo>
                <a:close/>
              </a:path>
              <a:path w="848995" h="2841625">
                <a:moveTo>
                  <a:pt x="558669" y="2765072"/>
                </a:moveTo>
                <a:lnTo>
                  <a:pt x="557021" y="2778252"/>
                </a:lnTo>
                <a:lnTo>
                  <a:pt x="557783" y="2781299"/>
                </a:lnTo>
                <a:lnTo>
                  <a:pt x="560831" y="2783585"/>
                </a:lnTo>
                <a:lnTo>
                  <a:pt x="564641" y="2782061"/>
                </a:lnTo>
                <a:lnTo>
                  <a:pt x="566165" y="2779013"/>
                </a:lnTo>
                <a:lnTo>
                  <a:pt x="567804" y="2766318"/>
                </a:lnTo>
                <a:lnTo>
                  <a:pt x="558669" y="2765072"/>
                </a:lnTo>
                <a:close/>
              </a:path>
              <a:path w="848995" h="2841625">
                <a:moveTo>
                  <a:pt x="567804" y="2766318"/>
                </a:moveTo>
                <a:lnTo>
                  <a:pt x="566165" y="2779013"/>
                </a:lnTo>
                <a:lnTo>
                  <a:pt x="564641" y="2782061"/>
                </a:lnTo>
                <a:lnTo>
                  <a:pt x="560831" y="2783585"/>
                </a:lnTo>
                <a:lnTo>
                  <a:pt x="581253" y="2783585"/>
                </a:lnTo>
                <a:lnTo>
                  <a:pt x="588263" y="2769107"/>
                </a:lnTo>
                <a:lnTo>
                  <a:pt x="567804" y="2766318"/>
                </a:lnTo>
                <a:close/>
              </a:path>
              <a:path w="848995" h="2841625">
                <a:moveTo>
                  <a:pt x="339851" y="9905"/>
                </a:moveTo>
                <a:lnTo>
                  <a:pt x="140969" y="9905"/>
                </a:lnTo>
                <a:lnTo>
                  <a:pt x="208787" y="10667"/>
                </a:lnTo>
                <a:lnTo>
                  <a:pt x="274319" y="13715"/>
                </a:lnTo>
                <a:lnTo>
                  <a:pt x="338327" y="19050"/>
                </a:lnTo>
                <a:lnTo>
                  <a:pt x="400812" y="28193"/>
                </a:lnTo>
                <a:lnTo>
                  <a:pt x="460247" y="41909"/>
                </a:lnTo>
                <a:lnTo>
                  <a:pt x="517397" y="60198"/>
                </a:lnTo>
                <a:lnTo>
                  <a:pt x="570738" y="83819"/>
                </a:lnTo>
                <a:lnTo>
                  <a:pt x="621029" y="113537"/>
                </a:lnTo>
                <a:lnTo>
                  <a:pt x="666750" y="150875"/>
                </a:lnTo>
                <a:lnTo>
                  <a:pt x="707897" y="195072"/>
                </a:lnTo>
                <a:lnTo>
                  <a:pt x="745236" y="248411"/>
                </a:lnTo>
                <a:lnTo>
                  <a:pt x="776477" y="310133"/>
                </a:lnTo>
                <a:lnTo>
                  <a:pt x="802386" y="382524"/>
                </a:lnTo>
                <a:lnTo>
                  <a:pt x="813815" y="422148"/>
                </a:lnTo>
                <a:lnTo>
                  <a:pt x="822959" y="464819"/>
                </a:lnTo>
                <a:lnTo>
                  <a:pt x="829817" y="512063"/>
                </a:lnTo>
                <a:lnTo>
                  <a:pt x="835151" y="564641"/>
                </a:lnTo>
                <a:lnTo>
                  <a:pt x="838200" y="622553"/>
                </a:lnTo>
                <a:lnTo>
                  <a:pt x="838962" y="718565"/>
                </a:lnTo>
                <a:lnTo>
                  <a:pt x="838200" y="752855"/>
                </a:lnTo>
                <a:lnTo>
                  <a:pt x="835120" y="825246"/>
                </a:lnTo>
                <a:lnTo>
                  <a:pt x="833627" y="861822"/>
                </a:lnTo>
                <a:lnTo>
                  <a:pt x="830579" y="899922"/>
                </a:lnTo>
                <a:lnTo>
                  <a:pt x="828293" y="938783"/>
                </a:lnTo>
                <a:lnTo>
                  <a:pt x="825175" y="979169"/>
                </a:lnTo>
                <a:lnTo>
                  <a:pt x="817549" y="1061465"/>
                </a:lnTo>
                <a:lnTo>
                  <a:pt x="809156" y="1145285"/>
                </a:lnTo>
                <a:lnTo>
                  <a:pt x="799338" y="1230629"/>
                </a:lnTo>
                <a:lnTo>
                  <a:pt x="787810" y="1319783"/>
                </a:lnTo>
                <a:lnTo>
                  <a:pt x="776477" y="1408176"/>
                </a:lnTo>
                <a:lnTo>
                  <a:pt x="764171" y="1499615"/>
                </a:lnTo>
                <a:lnTo>
                  <a:pt x="736738" y="1681733"/>
                </a:lnTo>
                <a:lnTo>
                  <a:pt x="723138" y="1771650"/>
                </a:lnTo>
                <a:lnTo>
                  <a:pt x="708659" y="1861565"/>
                </a:lnTo>
                <a:lnTo>
                  <a:pt x="694181" y="1950719"/>
                </a:lnTo>
                <a:lnTo>
                  <a:pt x="679703" y="2039111"/>
                </a:lnTo>
                <a:lnTo>
                  <a:pt x="665226" y="2125217"/>
                </a:lnTo>
                <a:lnTo>
                  <a:pt x="650747" y="2209037"/>
                </a:lnTo>
                <a:lnTo>
                  <a:pt x="637031" y="2289809"/>
                </a:lnTo>
                <a:lnTo>
                  <a:pt x="630174" y="2329433"/>
                </a:lnTo>
                <a:lnTo>
                  <a:pt x="623315" y="2368295"/>
                </a:lnTo>
                <a:lnTo>
                  <a:pt x="617219" y="2406395"/>
                </a:lnTo>
                <a:lnTo>
                  <a:pt x="610362" y="2443733"/>
                </a:lnTo>
                <a:lnTo>
                  <a:pt x="604265" y="2479547"/>
                </a:lnTo>
                <a:lnTo>
                  <a:pt x="598931" y="2514599"/>
                </a:lnTo>
                <a:lnTo>
                  <a:pt x="592836" y="2548890"/>
                </a:lnTo>
                <a:lnTo>
                  <a:pt x="587501" y="2581655"/>
                </a:lnTo>
                <a:lnTo>
                  <a:pt x="582167" y="2613659"/>
                </a:lnTo>
                <a:lnTo>
                  <a:pt x="576833" y="2644140"/>
                </a:lnTo>
                <a:lnTo>
                  <a:pt x="572262" y="2673857"/>
                </a:lnTo>
                <a:lnTo>
                  <a:pt x="567689" y="2702052"/>
                </a:lnTo>
                <a:lnTo>
                  <a:pt x="563879" y="2728721"/>
                </a:lnTo>
                <a:lnTo>
                  <a:pt x="560069" y="2753867"/>
                </a:lnTo>
                <a:lnTo>
                  <a:pt x="558669" y="2765072"/>
                </a:lnTo>
                <a:lnTo>
                  <a:pt x="567804" y="2766318"/>
                </a:lnTo>
                <a:lnTo>
                  <a:pt x="569213" y="2755391"/>
                </a:lnTo>
                <a:lnTo>
                  <a:pt x="573024" y="2730245"/>
                </a:lnTo>
                <a:lnTo>
                  <a:pt x="577595" y="2703575"/>
                </a:lnTo>
                <a:lnTo>
                  <a:pt x="582167" y="2675381"/>
                </a:lnTo>
                <a:lnTo>
                  <a:pt x="586739" y="2645663"/>
                </a:lnTo>
                <a:lnTo>
                  <a:pt x="591312" y="2615183"/>
                </a:lnTo>
                <a:lnTo>
                  <a:pt x="596645" y="2583179"/>
                </a:lnTo>
                <a:lnTo>
                  <a:pt x="601979" y="2550413"/>
                </a:lnTo>
                <a:lnTo>
                  <a:pt x="608076" y="2516123"/>
                </a:lnTo>
                <a:lnTo>
                  <a:pt x="614171" y="2481071"/>
                </a:lnTo>
                <a:lnTo>
                  <a:pt x="620267" y="2445257"/>
                </a:lnTo>
                <a:lnTo>
                  <a:pt x="626363" y="2407919"/>
                </a:lnTo>
                <a:lnTo>
                  <a:pt x="633221" y="2369819"/>
                </a:lnTo>
                <a:lnTo>
                  <a:pt x="639317" y="2330957"/>
                </a:lnTo>
                <a:lnTo>
                  <a:pt x="646176" y="2292095"/>
                </a:lnTo>
                <a:lnTo>
                  <a:pt x="659891" y="2210561"/>
                </a:lnTo>
                <a:lnTo>
                  <a:pt x="674369" y="2126741"/>
                </a:lnTo>
                <a:lnTo>
                  <a:pt x="688847" y="2040635"/>
                </a:lnTo>
                <a:lnTo>
                  <a:pt x="703326" y="1952243"/>
                </a:lnTo>
                <a:lnTo>
                  <a:pt x="717803" y="1863089"/>
                </a:lnTo>
                <a:lnTo>
                  <a:pt x="732281" y="1773174"/>
                </a:lnTo>
                <a:lnTo>
                  <a:pt x="746871" y="1680972"/>
                </a:lnTo>
                <a:lnTo>
                  <a:pt x="773533" y="1498853"/>
                </a:lnTo>
                <a:lnTo>
                  <a:pt x="797906" y="1319022"/>
                </a:lnTo>
                <a:lnTo>
                  <a:pt x="808481" y="1232153"/>
                </a:lnTo>
                <a:lnTo>
                  <a:pt x="818464" y="1144524"/>
                </a:lnTo>
                <a:lnTo>
                  <a:pt x="826840" y="1060703"/>
                </a:lnTo>
                <a:lnTo>
                  <a:pt x="834448" y="978407"/>
                </a:lnTo>
                <a:lnTo>
                  <a:pt x="837497" y="938783"/>
                </a:lnTo>
                <a:lnTo>
                  <a:pt x="840486" y="900683"/>
                </a:lnTo>
                <a:lnTo>
                  <a:pt x="842818" y="861822"/>
                </a:lnTo>
                <a:lnTo>
                  <a:pt x="845057" y="825246"/>
                </a:lnTo>
                <a:lnTo>
                  <a:pt x="846581" y="788669"/>
                </a:lnTo>
                <a:lnTo>
                  <a:pt x="848105" y="718565"/>
                </a:lnTo>
                <a:lnTo>
                  <a:pt x="848867" y="685800"/>
                </a:lnTo>
                <a:lnTo>
                  <a:pt x="848105" y="653033"/>
                </a:lnTo>
                <a:lnTo>
                  <a:pt x="846581" y="592074"/>
                </a:lnTo>
                <a:lnTo>
                  <a:pt x="842771" y="536448"/>
                </a:lnTo>
                <a:lnTo>
                  <a:pt x="835913" y="486155"/>
                </a:lnTo>
                <a:lnTo>
                  <a:pt x="822959" y="419861"/>
                </a:lnTo>
                <a:lnTo>
                  <a:pt x="811529" y="379475"/>
                </a:lnTo>
                <a:lnTo>
                  <a:pt x="799338" y="341375"/>
                </a:lnTo>
                <a:lnTo>
                  <a:pt x="769619" y="273557"/>
                </a:lnTo>
                <a:lnTo>
                  <a:pt x="734567" y="214883"/>
                </a:lnTo>
                <a:lnTo>
                  <a:pt x="694943" y="165353"/>
                </a:lnTo>
                <a:lnTo>
                  <a:pt x="649986" y="123443"/>
                </a:lnTo>
                <a:lnTo>
                  <a:pt x="601217" y="89915"/>
                </a:lnTo>
                <a:lnTo>
                  <a:pt x="547877" y="62483"/>
                </a:lnTo>
                <a:lnTo>
                  <a:pt x="492251" y="41148"/>
                </a:lnTo>
                <a:lnTo>
                  <a:pt x="432815" y="25146"/>
                </a:lnTo>
                <a:lnTo>
                  <a:pt x="371093" y="13715"/>
                </a:lnTo>
                <a:lnTo>
                  <a:pt x="339851" y="9905"/>
                </a:lnTo>
                <a:close/>
              </a:path>
              <a:path w="848995" h="2841625">
                <a:moveTo>
                  <a:pt x="140969" y="0"/>
                </a:moveTo>
                <a:lnTo>
                  <a:pt x="73151" y="761"/>
                </a:lnTo>
                <a:lnTo>
                  <a:pt x="4571" y="2285"/>
                </a:lnTo>
                <a:lnTo>
                  <a:pt x="762" y="3809"/>
                </a:lnTo>
                <a:lnTo>
                  <a:pt x="0" y="6857"/>
                </a:lnTo>
                <a:lnTo>
                  <a:pt x="1524" y="10667"/>
                </a:lnTo>
                <a:lnTo>
                  <a:pt x="4571" y="11429"/>
                </a:lnTo>
                <a:lnTo>
                  <a:pt x="73151" y="9905"/>
                </a:lnTo>
                <a:lnTo>
                  <a:pt x="339851" y="9905"/>
                </a:lnTo>
                <a:lnTo>
                  <a:pt x="307086" y="6096"/>
                </a:lnTo>
                <a:lnTo>
                  <a:pt x="275081" y="3809"/>
                </a:lnTo>
                <a:lnTo>
                  <a:pt x="208787" y="761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729355" y="2510049"/>
            <a:ext cx="643908" cy="2229291"/>
          </a:xfrm>
          <a:custGeom>
            <a:avLst/>
            <a:gdLst/>
            <a:ahLst/>
            <a:cxnLst/>
            <a:rect l="l" t="t" r="r" b="b"/>
            <a:pathLst>
              <a:path w="662304" h="2292985">
                <a:moveTo>
                  <a:pt x="361950" y="2212848"/>
                </a:moveTo>
                <a:lnTo>
                  <a:pt x="370331" y="2292858"/>
                </a:lnTo>
                <a:lnTo>
                  <a:pt x="404245" y="2235708"/>
                </a:lnTo>
                <a:lnTo>
                  <a:pt x="382524" y="2235708"/>
                </a:lnTo>
                <a:lnTo>
                  <a:pt x="380238" y="2233422"/>
                </a:lnTo>
                <a:lnTo>
                  <a:pt x="379475" y="2229612"/>
                </a:lnTo>
                <a:lnTo>
                  <a:pt x="382120" y="2217192"/>
                </a:lnTo>
                <a:lnTo>
                  <a:pt x="361950" y="2212848"/>
                </a:lnTo>
                <a:close/>
              </a:path>
              <a:path w="662304" h="2292985">
                <a:moveTo>
                  <a:pt x="382120" y="2217192"/>
                </a:moveTo>
                <a:lnTo>
                  <a:pt x="379475" y="2229612"/>
                </a:lnTo>
                <a:lnTo>
                  <a:pt x="380238" y="2233422"/>
                </a:lnTo>
                <a:lnTo>
                  <a:pt x="382524" y="2235708"/>
                </a:lnTo>
                <a:lnTo>
                  <a:pt x="386333" y="2234946"/>
                </a:lnTo>
                <a:lnTo>
                  <a:pt x="388619" y="2231898"/>
                </a:lnTo>
                <a:lnTo>
                  <a:pt x="391329" y="2219175"/>
                </a:lnTo>
                <a:lnTo>
                  <a:pt x="382120" y="2217192"/>
                </a:lnTo>
                <a:close/>
              </a:path>
              <a:path w="662304" h="2292985">
                <a:moveTo>
                  <a:pt x="391329" y="2219175"/>
                </a:moveTo>
                <a:lnTo>
                  <a:pt x="388619" y="2231898"/>
                </a:lnTo>
                <a:lnTo>
                  <a:pt x="386333" y="2234946"/>
                </a:lnTo>
                <a:lnTo>
                  <a:pt x="382524" y="2235708"/>
                </a:lnTo>
                <a:lnTo>
                  <a:pt x="404245" y="2235708"/>
                </a:lnTo>
                <a:lnTo>
                  <a:pt x="411479" y="2223516"/>
                </a:lnTo>
                <a:lnTo>
                  <a:pt x="391329" y="2219175"/>
                </a:lnTo>
                <a:close/>
              </a:path>
              <a:path w="662304" h="2292985">
                <a:moveTo>
                  <a:pt x="288036" y="9144"/>
                </a:moveTo>
                <a:lnTo>
                  <a:pt x="139445" y="9144"/>
                </a:lnTo>
                <a:lnTo>
                  <a:pt x="192024" y="10668"/>
                </a:lnTo>
                <a:lnTo>
                  <a:pt x="243077" y="13716"/>
                </a:lnTo>
                <a:lnTo>
                  <a:pt x="317753" y="23622"/>
                </a:lnTo>
                <a:lnTo>
                  <a:pt x="387095" y="40386"/>
                </a:lnTo>
                <a:lnTo>
                  <a:pt x="408431" y="48768"/>
                </a:lnTo>
                <a:lnTo>
                  <a:pt x="419100" y="52577"/>
                </a:lnTo>
                <a:lnTo>
                  <a:pt x="429767" y="57150"/>
                </a:lnTo>
                <a:lnTo>
                  <a:pt x="440436" y="62483"/>
                </a:lnTo>
                <a:lnTo>
                  <a:pt x="450341" y="67055"/>
                </a:lnTo>
                <a:lnTo>
                  <a:pt x="460247" y="73151"/>
                </a:lnTo>
                <a:lnTo>
                  <a:pt x="470153" y="78486"/>
                </a:lnTo>
                <a:lnTo>
                  <a:pt x="479297" y="84581"/>
                </a:lnTo>
                <a:lnTo>
                  <a:pt x="515874" y="112775"/>
                </a:lnTo>
                <a:lnTo>
                  <a:pt x="548639" y="147066"/>
                </a:lnTo>
                <a:lnTo>
                  <a:pt x="576833" y="188214"/>
                </a:lnTo>
                <a:lnTo>
                  <a:pt x="583691" y="198881"/>
                </a:lnTo>
                <a:lnTo>
                  <a:pt x="601979" y="235457"/>
                </a:lnTo>
                <a:lnTo>
                  <a:pt x="617219" y="276605"/>
                </a:lnTo>
                <a:lnTo>
                  <a:pt x="633983" y="339090"/>
                </a:lnTo>
                <a:lnTo>
                  <a:pt x="644651" y="409955"/>
                </a:lnTo>
                <a:lnTo>
                  <a:pt x="648462" y="448818"/>
                </a:lnTo>
                <a:lnTo>
                  <a:pt x="651509" y="489966"/>
                </a:lnTo>
                <a:lnTo>
                  <a:pt x="652258" y="532638"/>
                </a:lnTo>
                <a:lnTo>
                  <a:pt x="652271" y="578357"/>
                </a:lnTo>
                <a:lnTo>
                  <a:pt x="651509" y="625601"/>
                </a:lnTo>
                <a:lnTo>
                  <a:pt x="649224" y="674370"/>
                </a:lnTo>
                <a:lnTo>
                  <a:pt x="646120" y="725424"/>
                </a:lnTo>
                <a:lnTo>
                  <a:pt x="642365" y="777240"/>
                </a:lnTo>
                <a:lnTo>
                  <a:pt x="636948" y="832103"/>
                </a:lnTo>
                <a:lnTo>
                  <a:pt x="630844" y="887729"/>
                </a:lnTo>
                <a:lnTo>
                  <a:pt x="623979" y="944879"/>
                </a:lnTo>
                <a:lnTo>
                  <a:pt x="616457" y="1002792"/>
                </a:lnTo>
                <a:lnTo>
                  <a:pt x="608076" y="1062227"/>
                </a:lnTo>
                <a:lnTo>
                  <a:pt x="598169" y="1123950"/>
                </a:lnTo>
                <a:lnTo>
                  <a:pt x="588263" y="1186433"/>
                </a:lnTo>
                <a:lnTo>
                  <a:pt x="577595" y="1249679"/>
                </a:lnTo>
                <a:lnTo>
                  <a:pt x="566165" y="1314450"/>
                </a:lnTo>
                <a:lnTo>
                  <a:pt x="554736" y="1379981"/>
                </a:lnTo>
                <a:lnTo>
                  <a:pt x="542543" y="1446276"/>
                </a:lnTo>
                <a:lnTo>
                  <a:pt x="529589" y="1514094"/>
                </a:lnTo>
                <a:lnTo>
                  <a:pt x="515874" y="1581912"/>
                </a:lnTo>
                <a:lnTo>
                  <a:pt x="487679" y="1720596"/>
                </a:lnTo>
                <a:lnTo>
                  <a:pt x="458724" y="1861565"/>
                </a:lnTo>
                <a:lnTo>
                  <a:pt x="428243" y="2004060"/>
                </a:lnTo>
                <a:lnTo>
                  <a:pt x="397001" y="2147316"/>
                </a:lnTo>
                <a:lnTo>
                  <a:pt x="382120" y="2217192"/>
                </a:lnTo>
                <a:lnTo>
                  <a:pt x="391329" y="2219175"/>
                </a:lnTo>
                <a:lnTo>
                  <a:pt x="406145" y="2149602"/>
                </a:lnTo>
                <a:lnTo>
                  <a:pt x="437388" y="2006346"/>
                </a:lnTo>
                <a:lnTo>
                  <a:pt x="467867" y="1863852"/>
                </a:lnTo>
                <a:lnTo>
                  <a:pt x="496824" y="1722882"/>
                </a:lnTo>
                <a:lnTo>
                  <a:pt x="525017" y="1584198"/>
                </a:lnTo>
                <a:lnTo>
                  <a:pt x="538733" y="1515618"/>
                </a:lnTo>
                <a:lnTo>
                  <a:pt x="551688" y="1448562"/>
                </a:lnTo>
                <a:lnTo>
                  <a:pt x="563879" y="1381505"/>
                </a:lnTo>
                <a:lnTo>
                  <a:pt x="576071" y="1315974"/>
                </a:lnTo>
                <a:lnTo>
                  <a:pt x="587501" y="1251203"/>
                </a:lnTo>
                <a:lnTo>
                  <a:pt x="598169" y="1187957"/>
                </a:lnTo>
                <a:lnTo>
                  <a:pt x="608076" y="1125474"/>
                </a:lnTo>
                <a:lnTo>
                  <a:pt x="617219" y="1063752"/>
                </a:lnTo>
                <a:lnTo>
                  <a:pt x="625601" y="1004316"/>
                </a:lnTo>
                <a:lnTo>
                  <a:pt x="633323" y="944118"/>
                </a:lnTo>
                <a:lnTo>
                  <a:pt x="640841" y="887729"/>
                </a:lnTo>
                <a:lnTo>
                  <a:pt x="646251" y="831342"/>
                </a:lnTo>
                <a:lnTo>
                  <a:pt x="651576" y="777240"/>
                </a:lnTo>
                <a:lnTo>
                  <a:pt x="656081" y="725424"/>
                </a:lnTo>
                <a:lnTo>
                  <a:pt x="659129" y="674370"/>
                </a:lnTo>
                <a:lnTo>
                  <a:pt x="661415" y="625601"/>
                </a:lnTo>
                <a:lnTo>
                  <a:pt x="662177" y="578357"/>
                </a:lnTo>
                <a:lnTo>
                  <a:pt x="662177" y="532638"/>
                </a:lnTo>
                <a:lnTo>
                  <a:pt x="660653" y="489203"/>
                </a:lnTo>
                <a:lnTo>
                  <a:pt x="658367" y="448055"/>
                </a:lnTo>
                <a:lnTo>
                  <a:pt x="654557" y="409194"/>
                </a:lnTo>
                <a:lnTo>
                  <a:pt x="643127" y="336803"/>
                </a:lnTo>
                <a:lnTo>
                  <a:pt x="626363" y="273557"/>
                </a:lnTo>
                <a:lnTo>
                  <a:pt x="610362" y="231648"/>
                </a:lnTo>
                <a:lnTo>
                  <a:pt x="592074" y="194309"/>
                </a:lnTo>
                <a:lnTo>
                  <a:pt x="570738" y="160781"/>
                </a:lnTo>
                <a:lnTo>
                  <a:pt x="539495" y="122681"/>
                </a:lnTo>
                <a:lnTo>
                  <a:pt x="503681" y="90677"/>
                </a:lnTo>
                <a:lnTo>
                  <a:pt x="454913" y="58674"/>
                </a:lnTo>
                <a:lnTo>
                  <a:pt x="412241" y="39624"/>
                </a:lnTo>
                <a:lnTo>
                  <a:pt x="366521" y="24383"/>
                </a:lnTo>
                <a:lnTo>
                  <a:pt x="319277" y="13716"/>
                </a:lnTo>
                <a:lnTo>
                  <a:pt x="294131" y="9905"/>
                </a:lnTo>
                <a:lnTo>
                  <a:pt x="288036" y="9144"/>
                </a:lnTo>
                <a:close/>
              </a:path>
              <a:path w="662304" h="2292985">
                <a:moveTo>
                  <a:pt x="166115" y="0"/>
                </a:moveTo>
                <a:lnTo>
                  <a:pt x="112775" y="0"/>
                </a:lnTo>
                <a:lnTo>
                  <a:pt x="58674" y="762"/>
                </a:lnTo>
                <a:lnTo>
                  <a:pt x="4571" y="2286"/>
                </a:lnTo>
                <a:lnTo>
                  <a:pt x="762" y="3809"/>
                </a:lnTo>
                <a:lnTo>
                  <a:pt x="0" y="6857"/>
                </a:lnTo>
                <a:lnTo>
                  <a:pt x="1524" y="10668"/>
                </a:lnTo>
                <a:lnTo>
                  <a:pt x="4571" y="11429"/>
                </a:lnTo>
                <a:lnTo>
                  <a:pt x="58674" y="9905"/>
                </a:lnTo>
                <a:lnTo>
                  <a:pt x="112775" y="9144"/>
                </a:lnTo>
                <a:lnTo>
                  <a:pt x="288036" y="9144"/>
                </a:lnTo>
                <a:lnTo>
                  <a:pt x="269747" y="6857"/>
                </a:lnTo>
                <a:lnTo>
                  <a:pt x="218693" y="2286"/>
                </a:lnTo>
                <a:lnTo>
                  <a:pt x="192024" y="762"/>
                </a:lnTo>
                <a:lnTo>
                  <a:pt x="166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098903" y="4476961"/>
            <a:ext cx="5359929" cy="476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653"/>
            <a:r>
              <a:rPr sz="1167" b="1" spc="-10" dirty="0">
                <a:latin typeface="Times New Roman"/>
                <a:cs typeface="Times New Roman"/>
              </a:rPr>
              <a:t>sp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R="1471755" algn="ctr"/>
            <a:r>
              <a:rPr sz="1167" b="1" dirty="0">
                <a:latin typeface="Times New Roman"/>
                <a:cs typeface="Times New Roman"/>
              </a:rPr>
              <a:t>stack </a:t>
            </a:r>
            <a:r>
              <a:rPr sz="1167" b="1" spc="-5" dirty="0">
                <a:latin typeface="Times New Roman"/>
                <a:cs typeface="Times New Roman"/>
              </a:rPr>
              <a:t>grows</a:t>
            </a:r>
            <a:r>
              <a:rPr sz="1167" b="1" spc="-53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downwards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60500" algn="ctr"/>
            <a:r>
              <a:rPr sz="1167" b="1" dirty="0">
                <a:latin typeface="Times New Roman"/>
                <a:cs typeface="Times New Roman"/>
              </a:rPr>
              <a:t>Fig </a:t>
            </a:r>
            <a:r>
              <a:rPr sz="1167" b="1" spc="-5" dirty="0">
                <a:latin typeface="Times New Roman"/>
                <a:cs typeface="Times New Roman"/>
              </a:rPr>
              <a:t>18.3: Stack </a:t>
            </a:r>
            <a:r>
              <a:rPr sz="1167" b="1" dirty="0">
                <a:latin typeface="Times New Roman"/>
                <a:cs typeface="Times New Roman"/>
              </a:rPr>
              <a:t>layout </a:t>
            </a:r>
            <a:r>
              <a:rPr sz="1167" b="1" spc="-5" dirty="0">
                <a:latin typeface="Times New Roman"/>
                <a:cs typeface="Times New Roman"/>
              </a:rPr>
              <a:t>when </a:t>
            </a:r>
            <a:r>
              <a:rPr sz="1167" b="1" i="1" dirty="0">
                <a:latin typeface="Times New Roman"/>
                <a:cs typeface="Times New Roman"/>
              </a:rPr>
              <a:t>q.enqueue(2) </a:t>
            </a:r>
            <a:r>
              <a:rPr sz="1167" b="1" spc="-5" dirty="0">
                <a:latin typeface="Times New Roman"/>
                <a:cs typeface="Times New Roman"/>
              </a:rPr>
              <a:t>called from</a:t>
            </a:r>
            <a:r>
              <a:rPr sz="1167" b="1" spc="-78" dirty="0">
                <a:latin typeface="Times New Roman"/>
                <a:cs typeface="Times New Roman"/>
              </a:rPr>
              <a:t> </a:t>
            </a:r>
            <a:r>
              <a:rPr sz="1167" b="1" i="1" dirty="0">
                <a:latin typeface="Times New Roman"/>
                <a:cs typeface="Times New Roman"/>
              </a:rPr>
              <a:t>loadCustomer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812"/>
              </a:spcBef>
            </a:pP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i="1" dirty="0">
                <a:latin typeface="Times New Roman"/>
                <a:cs typeface="Times New Roman"/>
              </a:rPr>
              <a:t>loadCustomer()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being </a:t>
            </a:r>
            <a:r>
              <a:rPr sz="1167" dirty="0">
                <a:latin typeface="Times New Roman"/>
                <a:cs typeface="Times New Roman"/>
              </a:rPr>
              <a:t>executed. </a:t>
            </a:r>
            <a:r>
              <a:rPr sz="1167" spc="-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containing two </a:t>
            </a:r>
            <a:r>
              <a:rPr sz="1167" spc="-5" dirty="0">
                <a:latin typeface="Times New Roman"/>
                <a:cs typeface="Times New Roman"/>
              </a:rPr>
              <a:t>pointers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 </a:t>
            </a:r>
            <a:r>
              <a:rPr sz="1167" dirty="0">
                <a:latin typeface="Times New Roman"/>
                <a:cs typeface="Times New Roman"/>
              </a:rPr>
              <a:t>containing  </a:t>
            </a:r>
            <a:r>
              <a:rPr sz="1167" spc="-5" dirty="0">
                <a:latin typeface="Times New Roman"/>
                <a:cs typeface="Times New Roman"/>
              </a:rPr>
              <a:t>the addresses </a:t>
            </a:r>
            <a:r>
              <a:rPr sz="1167" i="1" dirty="0">
                <a:latin typeface="Times New Roman"/>
                <a:cs typeface="Times New Roman"/>
              </a:rPr>
              <a:t>600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643 </a:t>
            </a:r>
            <a:r>
              <a:rPr sz="1167" spc="-5" dirty="0">
                <a:latin typeface="Times New Roman"/>
                <a:cs typeface="Times New Roman"/>
              </a:rPr>
              <a:t>respectively. </a:t>
            </a:r>
            <a:r>
              <a:rPr sz="1167" i="1" spc="-5" dirty="0">
                <a:latin typeface="Times New Roman"/>
                <a:cs typeface="Times New Roman"/>
              </a:rPr>
              <a:t>enqueue(elt) </a:t>
            </a:r>
            <a:r>
              <a:rPr sz="1167" spc="-5" dirty="0">
                <a:latin typeface="Times New Roman"/>
                <a:cs typeface="Times New Roman"/>
              </a:rPr>
              <a:t>method is called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the parameter  values (which actually are addresses) </a:t>
            </a:r>
            <a:r>
              <a:rPr sz="1167" i="1" dirty="0">
                <a:latin typeface="Times New Roman"/>
                <a:cs typeface="Times New Roman"/>
              </a:rPr>
              <a:t>600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643 </a:t>
            </a:r>
            <a:r>
              <a:rPr sz="1167" spc="-5" dirty="0">
                <a:latin typeface="Times New Roman"/>
                <a:cs typeface="Times New Roman"/>
              </a:rPr>
              <a:t>are inserted in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queue.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Because the objects have been allocated on heap, therefore, there will no issue with them.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pointer variables </a:t>
            </a:r>
            <a:r>
              <a:rPr sz="1167" i="1" spc="-5" dirty="0">
                <a:latin typeface="Times New Roman"/>
                <a:cs typeface="Times New Roman"/>
              </a:rPr>
              <a:t>c1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c2</a:t>
            </a:r>
            <a:r>
              <a:rPr sz="1167" spc="-5" dirty="0">
                <a:latin typeface="Times New Roman"/>
                <a:cs typeface="Times New Roman"/>
              </a:rPr>
              <a:t>, which we 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addresses, are </a:t>
            </a:r>
            <a:r>
              <a:rPr sz="1167" spc="-5" dirty="0">
                <a:latin typeface="Times New Roman"/>
                <a:cs typeface="Times New Roman"/>
              </a:rPr>
              <a:t>destroyed. </a:t>
            </a:r>
            <a:r>
              <a:rPr sz="1167" dirty="0">
                <a:latin typeface="Times New Roman"/>
                <a:cs typeface="Times New Roman"/>
              </a:rPr>
              <a:t>But the  </a:t>
            </a:r>
            <a:r>
              <a:rPr sz="1167" spc="-5" dirty="0">
                <a:latin typeface="Times New Roman"/>
                <a:cs typeface="Times New Roman"/>
              </a:rPr>
              <a:t>queue </a:t>
            </a:r>
            <a:r>
              <a:rPr sz="1167" i="1" dirty="0">
                <a:latin typeface="Times New Roman"/>
                <a:cs typeface="Times New Roman"/>
              </a:rPr>
              <a:t>q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passed by reference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i="1" spc="-5" dirty="0">
                <a:latin typeface="Times New Roman"/>
                <a:cs typeface="Times New Roman"/>
              </a:rPr>
              <a:t>loadCustomer </a:t>
            </a:r>
            <a:r>
              <a:rPr sz="1167" spc="-5" dirty="0">
                <a:latin typeface="Times New Roman"/>
                <a:cs typeface="Times New Roman"/>
              </a:rPr>
              <a:t>will be there </a:t>
            </a:r>
            <a:r>
              <a:rPr sz="1167" dirty="0">
                <a:latin typeface="Times New Roman"/>
                <a:cs typeface="Times New Roman"/>
              </a:rPr>
              <a:t>and it is containing  </a:t>
            </a:r>
            <a:r>
              <a:rPr sz="1167" spc="-5" dirty="0">
                <a:latin typeface="Times New Roman"/>
                <a:cs typeface="Times New Roman"/>
              </a:rPr>
              <a:t>the starting addresses of the </a:t>
            </a:r>
            <a:r>
              <a:rPr sz="1167" i="1" spc="-5" dirty="0">
                <a:latin typeface="Times New Roman"/>
                <a:cs typeface="Times New Roman"/>
              </a:rPr>
              <a:t>Customer </a:t>
            </a:r>
            <a:r>
              <a:rPr sz="1167" spc="-5" dirty="0">
                <a:latin typeface="Times New Roman"/>
                <a:cs typeface="Times New Roman"/>
              </a:rPr>
              <a:t>objects. Those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valid </a:t>
            </a:r>
            <a:r>
              <a:rPr sz="1167" dirty="0">
                <a:latin typeface="Times New Roman"/>
                <a:cs typeface="Times New Roman"/>
              </a:rPr>
              <a:t>addresses of valid objects,  </a:t>
            </a:r>
            <a:r>
              <a:rPr sz="1167" spc="-5" dirty="0">
                <a:latin typeface="Times New Roman"/>
                <a:cs typeface="Times New Roman"/>
              </a:rPr>
              <a:t>so they can used in </a:t>
            </a:r>
            <a:r>
              <a:rPr sz="1167" dirty="0">
                <a:latin typeface="Times New Roman"/>
                <a:cs typeface="Times New Roman"/>
              </a:rPr>
              <a:t>the program later to access the </a:t>
            </a:r>
            <a:r>
              <a:rPr sz="1167" spc="-5" dirty="0">
                <a:latin typeface="Times New Roman"/>
                <a:cs typeface="Times New Roman"/>
              </a:rPr>
              <a:t>customer </a:t>
            </a:r>
            <a:r>
              <a:rPr sz="1167" dirty="0">
                <a:latin typeface="Times New Roman"/>
                <a:cs typeface="Times New Roman"/>
              </a:rPr>
              <a:t>objects.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 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void   serviceCustomer( Queue </a:t>
            </a:r>
            <a:r>
              <a:rPr sz="1167" dirty="0">
                <a:latin typeface="Times New Roman"/>
                <a:cs typeface="Times New Roman"/>
              </a:rPr>
              <a:t>&amp; 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q)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Customer* </a:t>
            </a:r>
            <a:r>
              <a:rPr sz="1167" dirty="0">
                <a:latin typeface="Times New Roman"/>
                <a:cs typeface="Times New Roman"/>
              </a:rPr>
              <a:t>c   = 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q.dequeue();</a:t>
            </a:r>
            <a:endParaRPr sz="1167">
              <a:latin typeface="Times New Roman"/>
              <a:cs typeface="Times New Roman"/>
            </a:endParaRPr>
          </a:p>
          <a:p>
            <a:pPr marL="901327" marR="2326163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cout &lt;&lt; c-&gt;getName() </a:t>
            </a:r>
            <a:r>
              <a:rPr sz="1167" dirty="0">
                <a:latin typeface="Times New Roman"/>
                <a:cs typeface="Times New Roman"/>
              </a:rPr>
              <a:t>&lt;&lt; endl;  </a:t>
            </a:r>
            <a:r>
              <a:rPr sz="1167" spc="-5" dirty="0">
                <a:latin typeface="Times New Roman"/>
                <a:cs typeface="Times New Roman"/>
              </a:rPr>
              <a:t>delete   c; // the </a:t>
            </a:r>
            <a:r>
              <a:rPr sz="1167" dirty="0">
                <a:latin typeface="Times New Roman"/>
                <a:cs typeface="Times New Roman"/>
              </a:rPr>
              <a:t>object in heap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dies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You can </a:t>
            </a:r>
            <a:r>
              <a:rPr sz="1167" dirty="0">
                <a:latin typeface="Times New Roman"/>
                <a:cs typeface="Times New Roman"/>
              </a:rPr>
              <a:t>see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are taking one pointer out 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queue </a:t>
            </a:r>
            <a:r>
              <a:rPr sz="1167" dirty="0">
                <a:latin typeface="Times New Roman"/>
                <a:cs typeface="Times New Roman"/>
              </a:rPr>
              <a:t>and in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line calling  the </a:t>
            </a:r>
            <a:r>
              <a:rPr sz="1167" spc="-5" dirty="0">
                <a:latin typeface="Times New Roman"/>
                <a:cs typeface="Times New Roman"/>
              </a:rPr>
              <a:t>method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i="1" spc="-5" dirty="0">
                <a:latin typeface="Times New Roman"/>
                <a:cs typeface="Times New Roman"/>
              </a:rPr>
              <a:t>Customer </a:t>
            </a: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i="1" spc="-5" dirty="0">
                <a:latin typeface="Times New Roman"/>
                <a:cs typeface="Times New Roman"/>
              </a:rPr>
              <a:t>getName()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i="1" spc="-5" dirty="0">
                <a:latin typeface="Times New Roman"/>
                <a:cs typeface="Times New Roman"/>
              </a:rPr>
              <a:t>c-&gt;</a:t>
            </a:r>
            <a:r>
              <a:rPr sz="1167" spc="-5" dirty="0">
                <a:latin typeface="Times New Roman"/>
                <a:cs typeface="Times New Roman"/>
              </a:rPr>
              <a:t>. </a:t>
            </a:r>
            <a:r>
              <a:rPr sz="1167" dirty="0">
                <a:latin typeface="Times New Roman"/>
                <a:cs typeface="Times New Roman"/>
              </a:rPr>
              <a:t>We are using -&gt; operator because 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taking </a:t>
            </a:r>
            <a:r>
              <a:rPr sz="1167" spc="-5" dirty="0">
                <a:latin typeface="Times New Roman"/>
                <a:cs typeface="Times New Roman"/>
              </a:rPr>
              <a:t>out pointer </a:t>
            </a:r>
            <a:r>
              <a:rPr sz="1167" dirty="0">
                <a:latin typeface="Times New Roman"/>
                <a:cs typeface="Times New Roman"/>
              </a:rPr>
              <a:t>from the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queue.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Now, we should be sure that this </a:t>
            </a:r>
            <a:r>
              <a:rPr sz="1167" spc="-5" dirty="0">
                <a:latin typeface="Times New Roman"/>
                <a:cs typeface="Times New Roman"/>
              </a:rPr>
              <a:t>method will be </a:t>
            </a:r>
            <a:r>
              <a:rPr sz="1167" dirty="0">
                <a:latin typeface="Times New Roman"/>
                <a:cs typeface="Times New Roman"/>
              </a:rPr>
              <a:t>executed </a:t>
            </a:r>
            <a:r>
              <a:rPr sz="1167" spc="-5" dirty="0">
                <a:latin typeface="Times New Roman"/>
                <a:cs typeface="Times New Roman"/>
              </a:rPr>
              <a:t>successfully because the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object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39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6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84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return type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pointer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list  </a:t>
            </a:r>
            <a:r>
              <a:rPr sz="1069" spc="10" dirty="0">
                <a:latin typeface="Times New Roman"/>
                <a:cs typeface="Times New Roman"/>
              </a:rPr>
              <a:t>contains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arguments, the pointer to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pointing the root of 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integer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containing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thorough analysis of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reveals 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need these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things.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dealing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templates </a:t>
            </a:r>
            <a:r>
              <a:rPr sz="1069" spc="10" dirty="0">
                <a:latin typeface="Times New Roman"/>
                <a:cs typeface="Times New Roman"/>
              </a:rPr>
              <a:t>and the nodes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values. Inside  the function,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temporary variable </a:t>
            </a:r>
            <a:r>
              <a:rPr sz="1069" i="1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of type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Then we have 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cmp</a:t>
            </a:r>
            <a:r>
              <a:rPr sz="1069" spc="10" dirty="0">
                <a:latin typeface="Times New Roman"/>
                <a:cs typeface="Times New Roman"/>
              </a:rPr>
              <a:t>. The value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provided in the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subtracted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(this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assigned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cmp</a:t>
            </a:r>
            <a:r>
              <a:rPr sz="1069" spc="10" dirty="0">
                <a:latin typeface="Times New Roman"/>
                <a:cs typeface="Times New Roman"/>
              </a:rPr>
              <a:t>. Then we have </a:t>
            </a:r>
            <a:r>
              <a:rPr sz="1069" spc="5" dirty="0">
                <a:latin typeface="Times New Roman"/>
                <a:cs typeface="Times New Roman"/>
              </a:rPr>
              <a:t>conditional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which checks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cmp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0,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 recursively.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cmp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zero, it </a:t>
            </a:r>
            <a:r>
              <a:rPr sz="1069" spc="10" dirty="0">
                <a:latin typeface="Times New Roman"/>
                <a:cs typeface="Times New Roman"/>
              </a:rPr>
              <a:t>means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the node provided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argument.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cmp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zero, depicting that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current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5" dirty="0">
                <a:latin typeface="Times New Roman"/>
                <a:cs typeface="Times New Roman"/>
              </a:rPr>
              <a:t>info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if the  </a:t>
            </a:r>
            <a:r>
              <a:rPr sz="1069" spc="10" dirty="0">
                <a:latin typeface="Times New Roman"/>
                <a:cs typeface="Times New Roman"/>
              </a:rPr>
              <a:t>node with value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exists, it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call the </a:t>
            </a:r>
            <a:r>
              <a:rPr sz="1069" i="1" spc="10" dirty="0">
                <a:latin typeface="Times New Roman"/>
                <a:cs typeface="Times New Roman"/>
              </a:rPr>
              <a:t>remove  </a:t>
            </a:r>
            <a:r>
              <a:rPr sz="1069" spc="10" dirty="0">
                <a:latin typeface="Times New Roman"/>
                <a:cs typeface="Times New Roman"/>
              </a:rPr>
              <a:t>method on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subtree. When we return from this </a:t>
            </a:r>
            <a:r>
              <a:rPr sz="1069" spc="5" dirty="0">
                <a:latin typeface="Times New Roman"/>
                <a:cs typeface="Times New Roman"/>
              </a:rPr>
              <a:t>call, the left subtree </a:t>
            </a:r>
            <a:r>
              <a:rPr sz="1069" spc="10" dirty="0">
                <a:latin typeface="Times New Roman"/>
                <a:cs typeface="Times New Roman"/>
              </a:rPr>
              <a:t>pointer of  </a:t>
            </a:r>
            <a:r>
              <a:rPr sz="1069" i="1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assigned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our temporary variable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evaluates to true,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our required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subtree of the current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recursively and remove that 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coming back,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i="1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pointer of the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. Suppose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is the </a:t>
            </a:r>
            <a:r>
              <a:rPr sz="1069" spc="10" dirty="0">
                <a:latin typeface="Times New Roman"/>
                <a:cs typeface="Times New Roman"/>
              </a:rPr>
              <a:t>immediate </a:t>
            </a:r>
            <a:r>
              <a:rPr sz="1069" spc="5" dirty="0">
                <a:latin typeface="Times New Roman"/>
                <a:cs typeface="Times New Roman"/>
              </a:rPr>
              <a:t>left child of the node.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by the 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deleted, </a:t>
            </a:r>
            <a:r>
              <a:rPr sz="1069" spc="10" dirty="0">
                <a:latin typeface="Times New Roman"/>
                <a:cs typeface="Times New Roman"/>
              </a:rPr>
              <a:t>some other node will come </a:t>
            </a:r>
            <a:r>
              <a:rPr sz="1069" spc="5" dirty="0">
                <a:latin typeface="Times New Roman"/>
                <a:cs typeface="Times New Roman"/>
              </a:rPr>
              <a:t>to its place,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necessitating the readjustment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pointer of the parent node.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pointer to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200"/>
              </a:lnSpc>
            </a:pP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cmp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zero, the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value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node.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recursively,  providing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to the right subtree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5" dirty="0">
                <a:latin typeface="Times New Roman"/>
                <a:cs typeface="Times New Roman"/>
              </a:rPr>
              <a:t>info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return from that  </a:t>
            </a:r>
            <a:r>
              <a:rPr sz="1069" spc="5" dirty="0">
                <a:latin typeface="Times New Roman"/>
                <a:cs typeface="Times New Roman"/>
              </a:rPr>
              <a:t>call,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is readjusted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assigning it 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third case,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deal with  </a:t>
            </a:r>
            <a:r>
              <a:rPr sz="1069" spc="10" dirty="0">
                <a:latin typeface="Times New Roman"/>
                <a:cs typeface="Times New Roman"/>
              </a:rPr>
              <a:t>the three delete cases- 1)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2)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 has either right or left child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3)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to be deleted has both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begin with the </a:t>
            </a:r>
            <a:r>
              <a:rPr sz="1069" spc="5" dirty="0">
                <a:latin typeface="Times New Roman"/>
                <a:cs typeface="Times New Roman"/>
              </a:rPr>
              <a:t>third case.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check in the </a:t>
            </a:r>
            <a:r>
              <a:rPr sz="1069" i="1" spc="5" dirty="0">
                <a:latin typeface="Times New Roman"/>
                <a:cs typeface="Times New Roman"/>
              </a:rPr>
              <a:t>else-if </a:t>
            </a:r>
            <a:r>
              <a:rPr sz="1069" spc="10" dirty="0">
                <a:latin typeface="Times New Roman"/>
                <a:cs typeface="Times New Roman"/>
              </a:rPr>
              <a:t>statement that 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subtrees are not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has both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temporary variable </a:t>
            </a:r>
            <a:r>
              <a:rPr sz="1069" i="1" spc="10" dirty="0">
                <a:latin typeface="Times New Roman"/>
                <a:cs typeface="Times New Roman"/>
              </a:rPr>
              <a:t>minNode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pointer. This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minNode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local to this </a:t>
            </a:r>
            <a:r>
              <a:rPr sz="1069" i="1" spc="5" dirty="0">
                <a:latin typeface="Times New Roman"/>
                <a:cs typeface="Times New Roman"/>
              </a:rPr>
              <a:t>if-else </a:t>
            </a:r>
            <a:r>
              <a:rPr sz="1069" spc="5" dirty="0">
                <a:latin typeface="Times New Roman"/>
                <a:cs typeface="Times New Roman"/>
              </a:rPr>
              <a:t>block.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it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by calling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findMin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findMin </a:t>
            </a:r>
            <a:r>
              <a:rPr sz="1069" spc="10" dirty="0">
                <a:latin typeface="Times New Roman"/>
                <a:cs typeface="Times New Roman"/>
              </a:rPr>
              <a:t>method 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findMin(tree-&gt;getRight())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delete case, </a:t>
            </a:r>
            <a:r>
              <a:rPr sz="1069" spc="10" dirty="0">
                <a:latin typeface="Times New Roman"/>
                <a:cs typeface="Times New Roman"/>
              </a:rPr>
              <a:t>we need </a:t>
            </a:r>
            <a:r>
              <a:rPr sz="1069" spc="5" dirty="0">
                <a:latin typeface="Times New Roman"/>
                <a:cs typeface="Times New Roman"/>
              </a:rPr>
              <a:t>to find the inorder successor 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deleted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minimum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put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this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deleted.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saved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minNode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deleted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pointed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value </a:t>
            </a:r>
            <a:r>
              <a:rPr sz="1069" spc="5" dirty="0">
                <a:latin typeface="Times New Roman"/>
                <a:cs typeface="Times New Roman"/>
              </a:rPr>
              <a:t>of the inorder successor,  stored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minNode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 it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deleted.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delete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minNode</a:t>
            </a:r>
            <a:r>
              <a:rPr sz="1069" spc="10" dirty="0">
                <a:latin typeface="Times New Roman"/>
                <a:cs typeface="Times New Roman"/>
              </a:rPr>
              <a:t>. 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purpose,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recursively providing it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and the 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minNode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also changed </a:t>
            </a:r>
            <a:r>
              <a:rPr sz="1069" spc="5" dirty="0">
                <a:latin typeface="Times New Roman"/>
                <a:cs typeface="Times New Roman"/>
              </a:rPr>
              <a:t>the value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node and can also send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method. For clarity purposes,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provide it the </a:t>
            </a:r>
            <a:r>
              <a:rPr sz="1069" i="1" spc="10" dirty="0">
                <a:latin typeface="Times New Roman"/>
                <a:cs typeface="Times New Roman"/>
              </a:rPr>
              <a:t>minNode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returned by   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is stored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81668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413616"/>
            <a:ext cx="5360547" cy="65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created </a:t>
            </a:r>
            <a:r>
              <a:rPr sz="1167" spc="-5" dirty="0">
                <a:latin typeface="Times New Roman"/>
                <a:cs typeface="Times New Roman"/>
              </a:rPr>
              <a:t>dynamically </a:t>
            </a:r>
            <a:r>
              <a:rPr sz="1167" dirty="0">
                <a:latin typeface="Times New Roman"/>
                <a:cs typeface="Times New Roman"/>
              </a:rPr>
              <a:t>inside the </a:t>
            </a:r>
            <a:r>
              <a:rPr sz="1167" i="1" dirty="0">
                <a:latin typeface="Times New Roman"/>
                <a:cs typeface="Times New Roman"/>
              </a:rPr>
              <a:t>loadCustomer() </a:t>
            </a:r>
            <a:r>
              <a:rPr sz="1167" spc="-5" dirty="0">
                <a:latin typeface="Times New Roman"/>
                <a:cs typeface="Times New Roman"/>
              </a:rPr>
              <a:t>method. The last statement </a:t>
            </a:r>
            <a:r>
              <a:rPr sz="1167" dirty="0">
                <a:latin typeface="Times New Roman"/>
                <a:cs typeface="Times New Roman"/>
              </a:rPr>
              <a:t>inside the  </a:t>
            </a:r>
            <a:r>
              <a:rPr sz="1167" spc="-5" dirty="0">
                <a:latin typeface="Times New Roman"/>
                <a:cs typeface="Times New Roman"/>
              </a:rPr>
              <a:t>method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i="1" spc="-5" dirty="0">
                <a:latin typeface="Times New Roman"/>
                <a:cs typeface="Times New Roman"/>
              </a:rPr>
              <a:t>delete</a:t>
            </a:r>
            <a:r>
              <a:rPr sz="1167" spc="-5" dirty="0">
                <a:latin typeface="Times New Roman"/>
                <a:cs typeface="Times New Roman"/>
              </a:rPr>
              <a:t>, which has been used to deallocate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So now, we </a:t>
            </a:r>
            <a:r>
              <a:rPr sz="1167" spc="-5" dirty="0">
                <a:latin typeface="Times New Roman"/>
                <a:cs typeface="Times New Roman"/>
              </a:rPr>
              <a:t>understand that we cannot pass references to transient objects. </a:t>
            </a:r>
            <a:r>
              <a:rPr sz="1167" dirty="0">
                <a:latin typeface="Times New Roman"/>
                <a:cs typeface="Times New Roman"/>
              </a:rPr>
              <a:t>If we want to  </a:t>
            </a: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objects later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create them on heap and keep the address. There is another point  to mention here that in case,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dirty="0">
                <a:latin typeface="Times New Roman"/>
                <a:cs typeface="Times New Roman"/>
              </a:rPr>
              <a:t>has </a:t>
            </a:r>
            <a:r>
              <a:rPr sz="1167" spc="-5" dirty="0">
                <a:latin typeface="Times New Roman"/>
                <a:cs typeface="Times New Roman"/>
              </a:rPr>
              <a:t>already been deallocated and </a:t>
            </a:r>
            <a:r>
              <a:rPr sz="1167" dirty="0">
                <a:latin typeface="Times New Roman"/>
                <a:cs typeface="Times New Roman"/>
              </a:rPr>
              <a:t>we are </a:t>
            </a:r>
            <a:r>
              <a:rPr sz="1167" spc="-5" dirty="0">
                <a:latin typeface="Times New Roman"/>
                <a:cs typeface="Times New Roman"/>
              </a:rPr>
              <a:t>accessing  it (calling any of its member), it may the cause the program to crash. The pointer of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object (when object has already been deallocated or released) is called </a:t>
            </a:r>
            <a:r>
              <a:rPr sz="1167" i="1" spc="-5" dirty="0">
                <a:latin typeface="Times New Roman"/>
                <a:cs typeface="Times New Roman"/>
              </a:rPr>
              <a:t>dangling</a:t>
            </a:r>
            <a:r>
              <a:rPr sz="1167" i="1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99"/>
              </a:lnSpc>
            </a:pPr>
            <a:r>
              <a:rPr sz="1361" b="1" spc="-5" dirty="0">
                <a:latin typeface="Arial"/>
                <a:cs typeface="Arial"/>
              </a:rPr>
              <a:t>The </a:t>
            </a:r>
            <a:r>
              <a:rPr sz="1361" b="1" i="1" spc="-5" dirty="0">
                <a:latin typeface="Arial"/>
                <a:cs typeface="Arial"/>
              </a:rPr>
              <a:t>const</a:t>
            </a:r>
            <a:r>
              <a:rPr sz="1361" b="1" i="1" spc="-73" dirty="0">
                <a:latin typeface="Arial"/>
                <a:cs typeface="Arial"/>
              </a:rPr>
              <a:t> </a:t>
            </a:r>
            <a:r>
              <a:rPr sz="1361" b="1" spc="-5" dirty="0">
                <a:latin typeface="Arial"/>
                <a:cs typeface="Arial"/>
              </a:rPr>
              <a:t>Keyword</a:t>
            </a:r>
            <a:endParaRPr sz="1361">
              <a:latin typeface="Arial"/>
              <a:cs typeface="Arial"/>
            </a:endParaRPr>
          </a:p>
          <a:p>
            <a:pPr marL="12347" marR="6173" algn="just">
              <a:lnSpc>
                <a:spcPts val="1342"/>
              </a:lnSpc>
              <a:spcBef>
                <a:spcPts val="58"/>
              </a:spcBef>
            </a:pPr>
            <a:r>
              <a:rPr sz="1167" spc="-5" dirty="0">
                <a:latin typeface="Times New Roman"/>
                <a:cs typeface="Times New Roman"/>
              </a:rPr>
              <a:t>The </a:t>
            </a:r>
            <a:r>
              <a:rPr sz="1167" i="1" spc="-5" dirty="0">
                <a:latin typeface="Times New Roman"/>
                <a:cs typeface="Times New Roman"/>
              </a:rPr>
              <a:t>const </a:t>
            </a:r>
            <a:r>
              <a:rPr sz="1167" spc="-5" dirty="0">
                <a:latin typeface="Times New Roman"/>
                <a:cs typeface="Times New Roman"/>
              </a:rPr>
              <a:t>keyword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for something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be constant. </a:t>
            </a:r>
            <a:r>
              <a:rPr sz="1167" dirty="0">
                <a:latin typeface="Times New Roman"/>
                <a:cs typeface="Times New Roman"/>
              </a:rPr>
              <a:t>The actual </a:t>
            </a:r>
            <a:r>
              <a:rPr sz="1167" spc="-5" dirty="0">
                <a:latin typeface="Times New Roman"/>
                <a:cs typeface="Times New Roman"/>
              </a:rPr>
              <a:t>meanings depend on  where it occurs but it generally </a:t>
            </a:r>
            <a:r>
              <a:rPr sz="1167" spc="-10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something is to held constant. There can be  constant functions, constant variables or parameters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 references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pointers internally, actually they are constant </a:t>
            </a:r>
            <a:r>
              <a:rPr sz="1167" dirty="0">
                <a:latin typeface="Times New Roman"/>
                <a:cs typeface="Times New Roman"/>
              </a:rPr>
              <a:t>pointers. You cannot  perform any kind of </a:t>
            </a:r>
            <a:r>
              <a:rPr sz="1167" spc="-5" dirty="0">
                <a:latin typeface="Times New Roman"/>
                <a:cs typeface="Times New Roman"/>
              </a:rPr>
              <a:t>arithmetic </a:t>
            </a:r>
            <a:r>
              <a:rPr sz="1167" spc="-10" dirty="0">
                <a:latin typeface="Times New Roman"/>
                <a:cs typeface="Times New Roman"/>
              </a:rPr>
              <a:t>manipulation </a:t>
            </a:r>
            <a:r>
              <a:rPr sz="1167" spc="-5" dirty="0">
                <a:latin typeface="Times New Roman"/>
                <a:cs typeface="Times New Roman"/>
              </a:rPr>
              <a:t>with references that </a:t>
            </a: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normally do with  pointers. You must be remembering when we wrote header </a:t>
            </a:r>
            <a:r>
              <a:rPr sz="1167" dirty="0">
                <a:latin typeface="Times New Roman"/>
                <a:cs typeface="Times New Roman"/>
              </a:rPr>
              <a:t>file for </a:t>
            </a:r>
            <a:r>
              <a:rPr sz="1167" spc="-5" dirty="0">
                <a:latin typeface="Times New Roman"/>
                <a:cs typeface="Times New Roman"/>
              </a:rPr>
              <a:t>binary tree class, </a:t>
            </a:r>
            <a:r>
              <a:rPr sz="1167" dirty="0">
                <a:latin typeface="Times New Roman"/>
                <a:cs typeface="Times New Roman"/>
              </a:rPr>
              <a:t>we  </a:t>
            </a:r>
            <a:r>
              <a:rPr sz="1167" spc="-5" dirty="0">
                <a:latin typeface="Times New Roman"/>
                <a:cs typeface="Times New Roman"/>
              </a:rPr>
              <a:t>had used </a:t>
            </a:r>
            <a:r>
              <a:rPr sz="1167" i="1" dirty="0">
                <a:latin typeface="Times New Roman"/>
                <a:cs typeface="Times New Roman"/>
              </a:rPr>
              <a:t>const </a:t>
            </a:r>
            <a:r>
              <a:rPr sz="1167" spc="-5" dirty="0">
                <a:latin typeface="Times New Roman"/>
                <a:cs typeface="Times New Roman"/>
              </a:rPr>
              <a:t>keyword </a:t>
            </a:r>
            <a:r>
              <a:rPr sz="1167" spc="-10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times.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i="1" dirty="0">
                <a:latin typeface="Times New Roman"/>
                <a:cs typeface="Times New Roman"/>
              </a:rPr>
              <a:t>const </a:t>
            </a:r>
            <a:r>
              <a:rPr sz="1167" spc="-5" dirty="0">
                <a:latin typeface="Times New Roman"/>
                <a:cs typeface="Times New Roman"/>
              </a:rPr>
              <a:t>keyword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often used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function  signatures.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signature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called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dirty="0">
                <a:latin typeface="Times New Roman"/>
                <a:cs typeface="Times New Roman"/>
              </a:rPr>
              <a:t>prototype </a:t>
            </a:r>
            <a:r>
              <a:rPr sz="1167" spc="-5" dirty="0">
                <a:latin typeface="Times New Roman"/>
                <a:cs typeface="Times New Roman"/>
              </a:rPr>
              <a:t>where we mention  </a:t>
            </a:r>
            <a:r>
              <a:rPr sz="1167" dirty="0">
                <a:latin typeface="Times New Roman"/>
                <a:cs typeface="Times New Roman"/>
              </a:rPr>
              <a:t>the function </a:t>
            </a:r>
            <a:r>
              <a:rPr sz="1167" spc="-5" dirty="0">
                <a:latin typeface="Times New Roman"/>
                <a:cs typeface="Times New Roman"/>
              </a:rPr>
              <a:t>name,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parameters and return </a:t>
            </a:r>
            <a:r>
              <a:rPr sz="1167" dirty="0">
                <a:latin typeface="Times New Roman"/>
                <a:cs typeface="Times New Roman"/>
              </a:rPr>
              <a:t>type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some common uses of </a:t>
            </a:r>
            <a:r>
              <a:rPr sz="1167" i="1" spc="-5" dirty="0">
                <a:latin typeface="Times New Roman"/>
                <a:cs typeface="Times New Roman"/>
              </a:rPr>
              <a:t>const</a:t>
            </a:r>
            <a:r>
              <a:rPr sz="1167" i="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keyword.</a:t>
            </a:r>
            <a:endParaRPr sz="1167">
              <a:latin typeface="Times New Roman"/>
              <a:cs typeface="Times New Roman"/>
            </a:endParaRPr>
          </a:p>
          <a:p>
            <a:pPr marL="456837" marR="8026" indent="-444490">
              <a:lnSpc>
                <a:spcPct val="191700"/>
              </a:lnSpc>
              <a:tabLst>
                <a:tab pos="1883526" algn="l"/>
              </a:tabLst>
            </a:pPr>
            <a:r>
              <a:rPr sz="1167" dirty="0">
                <a:latin typeface="Times New Roman"/>
                <a:cs typeface="Times New Roman"/>
              </a:rPr>
              <a:t>1. </a:t>
            </a:r>
            <a:r>
              <a:rPr sz="1167" spc="-5" dirty="0">
                <a:latin typeface="Times New Roman"/>
                <a:cs typeface="Times New Roman"/>
              </a:rPr>
              <a:t>The const keyword appears before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function parameter. </a:t>
            </a:r>
            <a:r>
              <a:rPr sz="1167" dirty="0">
                <a:latin typeface="Times New Roman"/>
                <a:cs typeface="Times New Roman"/>
              </a:rPr>
              <a:t>E.g., in a chess </a:t>
            </a:r>
            <a:r>
              <a:rPr sz="1167" spc="-10" dirty="0">
                <a:latin typeface="Times New Roman"/>
                <a:cs typeface="Times New Roman"/>
              </a:rPr>
              <a:t>program:  </a:t>
            </a:r>
            <a:r>
              <a:rPr sz="1167" spc="-5" dirty="0">
                <a:latin typeface="Times New Roman"/>
                <a:cs typeface="Times New Roman"/>
              </a:rPr>
              <a:t>int  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movePiece(const	Piece </a:t>
            </a:r>
            <a:r>
              <a:rPr sz="1167" dirty="0">
                <a:latin typeface="Times New Roman"/>
                <a:cs typeface="Times New Roman"/>
              </a:rPr>
              <a:t>&amp; </a:t>
            </a:r>
            <a:r>
              <a:rPr sz="1167" spc="23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currentPiece)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i="1" spc="-5" dirty="0">
                <a:latin typeface="Times New Roman"/>
                <a:cs typeface="Times New Roman"/>
              </a:rPr>
              <a:t>movePiece() </a:t>
            </a:r>
            <a:r>
              <a:rPr sz="1167" spc="-5" dirty="0">
                <a:latin typeface="Times New Roman"/>
                <a:cs typeface="Times New Roman"/>
              </a:rPr>
              <a:t>above is passed one parameter, </a:t>
            </a:r>
            <a:r>
              <a:rPr sz="1167" dirty="0">
                <a:latin typeface="Times New Roman"/>
                <a:cs typeface="Times New Roman"/>
              </a:rPr>
              <a:t>which is </a:t>
            </a:r>
            <a:r>
              <a:rPr sz="1167" spc="-5" dirty="0">
                <a:latin typeface="Times New Roman"/>
                <a:cs typeface="Times New Roman"/>
              </a:rPr>
              <a:t>passed by reference.  By writing </a:t>
            </a:r>
            <a:r>
              <a:rPr sz="1167" i="1" spc="-5" dirty="0">
                <a:latin typeface="Times New Roman"/>
                <a:cs typeface="Times New Roman"/>
              </a:rPr>
              <a:t>const</a:t>
            </a:r>
            <a:r>
              <a:rPr sz="1167" spc="-5" dirty="0">
                <a:latin typeface="Times New Roman"/>
                <a:cs typeface="Times New Roman"/>
              </a:rPr>
              <a:t>, we </a:t>
            </a:r>
            <a:r>
              <a:rPr sz="1167" dirty="0">
                <a:latin typeface="Times New Roman"/>
                <a:cs typeface="Times New Roman"/>
              </a:rPr>
              <a:t>are saying </a:t>
            </a:r>
            <a:r>
              <a:rPr sz="1167" spc="-5" dirty="0">
                <a:latin typeface="Times New Roman"/>
                <a:cs typeface="Times New Roman"/>
              </a:rPr>
              <a:t>that parameter must remain constant for the life of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function. If we try </a:t>
            </a:r>
            <a:r>
              <a:rPr sz="1167" dirty="0">
                <a:latin typeface="Times New Roman"/>
                <a:cs typeface="Times New Roman"/>
              </a:rPr>
              <a:t>to change </a:t>
            </a:r>
            <a:r>
              <a:rPr sz="1167" spc="-5" dirty="0">
                <a:latin typeface="Times New Roman"/>
                <a:cs typeface="Times New Roman"/>
              </a:rPr>
              <a:t>value, for </a:t>
            </a:r>
            <a:r>
              <a:rPr sz="1167" spc="-10" dirty="0">
                <a:latin typeface="Times New Roman"/>
                <a:cs typeface="Times New Roman"/>
              </a:rPr>
              <a:t>example, </a:t>
            </a:r>
            <a:r>
              <a:rPr sz="1167" spc="-5" dirty="0">
                <a:latin typeface="Times New Roman"/>
                <a:cs typeface="Times New Roman"/>
              </a:rPr>
              <a:t>the parameter appears on the left side of  the assignment, the compiler will generate an error. This also </a:t>
            </a:r>
            <a:r>
              <a:rPr sz="1167" spc="-10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that if the parameter 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passed </a:t>
            </a:r>
            <a:r>
              <a:rPr sz="1167" dirty="0">
                <a:latin typeface="Times New Roman"/>
                <a:cs typeface="Times New Roman"/>
              </a:rPr>
              <a:t>to another </a:t>
            </a:r>
            <a:r>
              <a:rPr sz="1167" spc="-10" dirty="0">
                <a:latin typeface="Times New Roman"/>
                <a:cs typeface="Times New Roman"/>
              </a:rPr>
              <a:t>function,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function must not </a:t>
            </a:r>
            <a:r>
              <a:rPr sz="1167" dirty="0">
                <a:latin typeface="Times New Roman"/>
                <a:cs typeface="Times New Roman"/>
              </a:rPr>
              <a:t>change it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either.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Use of </a:t>
            </a:r>
            <a:r>
              <a:rPr sz="1167" i="1" spc="-5" dirty="0">
                <a:latin typeface="Times New Roman"/>
                <a:cs typeface="Times New Roman"/>
              </a:rPr>
              <a:t>const </a:t>
            </a:r>
            <a:r>
              <a:rPr sz="1167" dirty="0">
                <a:latin typeface="Times New Roman"/>
                <a:cs typeface="Times New Roman"/>
              </a:rPr>
              <a:t>with </a:t>
            </a:r>
            <a:r>
              <a:rPr sz="1167" spc="-5" dirty="0">
                <a:latin typeface="Times New Roman"/>
                <a:cs typeface="Times New Roman"/>
              </a:rPr>
              <a:t>reference parameters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very common.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puzzling; why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we  passing something by </a:t>
            </a:r>
            <a:r>
              <a:rPr sz="1167" spc="-10" dirty="0">
                <a:latin typeface="Times New Roman"/>
                <a:cs typeface="Times New Roman"/>
              </a:rPr>
              <a:t>reference </a:t>
            </a:r>
            <a:r>
              <a:rPr sz="1167" spc="-5" dirty="0">
                <a:latin typeface="Times New Roman"/>
                <a:cs typeface="Times New Roman"/>
              </a:rPr>
              <a:t>and then </a:t>
            </a:r>
            <a:r>
              <a:rPr sz="1167" spc="-10" dirty="0">
                <a:latin typeface="Times New Roman"/>
                <a:cs typeface="Times New Roman"/>
              </a:rPr>
              <a:t>make </a:t>
            </a:r>
            <a:r>
              <a:rPr sz="1167" spc="-5" dirty="0">
                <a:latin typeface="Times New Roman"/>
                <a:cs typeface="Times New Roman"/>
              </a:rPr>
              <a:t>it constant, i.e., don’t change it? Doesn’t  passing by reference mean we want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change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it?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Think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it, </a:t>
            </a:r>
            <a:r>
              <a:rPr sz="1167" spc="-5" dirty="0">
                <a:latin typeface="Times New Roman"/>
                <a:cs typeface="Times New Roman"/>
              </a:rPr>
              <a:t>consult your C++ book and from the internet.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will discuss </a:t>
            </a:r>
            <a:r>
              <a:rPr sz="1167" dirty="0">
                <a:latin typeface="Times New Roman"/>
                <a:cs typeface="Times New Roman"/>
              </a:rPr>
              <a:t>about the  </a:t>
            </a:r>
            <a:r>
              <a:rPr sz="1167" spc="-5" dirty="0">
                <a:latin typeface="Times New Roman"/>
                <a:cs typeface="Times New Roman"/>
              </a:rPr>
              <a:t>answer 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next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lecture.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40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1617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90587"/>
            <a:ext cx="14933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CS301 </a:t>
            </a:r>
            <a:r>
              <a:rPr sz="1167" dirty="0">
                <a:latin typeface="Times New Roman"/>
                <a:cs typeface="Times New Roman"/>
              </a:rPr>
              <a:t>–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420" y="890587"/>
            <a:ext cx="9186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Lecture </a:t>
            </a:r>
            <a:r>
              <a:rPr sz="1167" spc="-5" dirty="0">
                <a:latin typeface="Times New Roman"/>
                <a:cs typeface="Times New Roman"/>
              </a:rPr>
              <a:t>No.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1401515"/>
            <a:ext cx="5359929" cy="23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10" dirty="0">
                <a:latin typeface="Arial"/>
                <a:cs typeface="Arial"/>
              </a:rPr>
              <a:t>Tips</a:t>
            </a:r>
            <a:endParaRPr sz="1361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indent="-166684"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The arithmetic operations </a:t>
            </a:r>
            <a:r>
              <a:rPr sz="1167" dirty="0">
                <a:latin typeface="Times New Roman"/>
                <a:cs typeface="Times New Roman"/>
              </a:rPr>
              <a:t>we perform on pointers, </a:t>
            </a:r>
            <a:r>
              <a:rPr sz="1167" spc="-5" dirty="0">
                <a:latin typeface="Times New Roman"/>
                <a:cs typeface="Times New Roman"/>
              </a:rPr>
              <a:t>cannot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on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references</a:t>
            </a:r>
            <a:endParaRPr sz="1167">
              <a:latin typeface="Times New Roman"/>
              <a:cs typeface="Times New Roman"/>
            </a:endParaRPr>
          </a:p>
          <a:p>
            <a:pPr marL="234592" indent="-166684">
              <a:spcBef>
                <a:spcPts val="29"/>
              </a:spcBef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Reference variables must be declared and initialized in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166684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To avoid dangling reference, don’t return the reference of </a:t>
            </a:r>
            <a:r>
              <a:rPr sz="1167" dirty="0">
                <a:latin typeface="Times New Roman"/>
                <a:cs typeface="Times New Roman"/>
              </a:rPr>
              <a:t>a local </a:t>
            </a:r>
            <a:r>
              <a:rPr sz="1167" spc="-5" dirty="0">
                <a:latin typeface="Times New Roman"/>
                <a:cs typeface="Times New Roman"/>
              </a:rPr>
              <a:t>variable (transient)  </a:t>
            </a:r>
            <a:r>
              <a:rPr sz="1167" dirty="0">
                <a:latin typeface="Times New Roman"/>
                <a:cs typeface="Times New Roman"/>
              </a:rPr>
              <a:t>from a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function.</a:t>
            </a:r>
            <a:endParaRPr sz="1167">
              <a:latin typeface="Times New Roman"/>
              <a:cs typeface="Times New Roman"/>
            </a:endParaRPr>
          </a:p>
          <a:p>
            <a:pPr marL="234592" marR="4939" indent="-166684">
              <a:lnSpc>
                <a:spcPts val="1342"/>
              </a:lnSpc>
              <a:spcBef>
                <a:spcPts val="87"/>
              </a:spcBef>
              <a:buFont typeface="Symbol"/>
              <a:buChar char="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functions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return reference, return global, static or dynamically allocated  </a:t>
            </a:r>
            <a:r>
              <a:rPr sz="1167" dirty="0">
                <a:latin typeface="Times New Roman"/>
                <a:cs typeface="Times New Roman"/>
              </a:rPr>
              <a:t>variables.</a:t>
            </a:r>
            <a:endParaRPr sz="1167">
              <a:latin typeface="Times New Roman"/>
              <a:cs typeface="Times New Roman"/>
            </a:endParaRPr>
          </a:p>
          <a:p>
            <a:pPr marL="234592" marR="4939" indent="-166684">
              <a:lnSpc>
                <a:spcPts val="1332"/>
              </a:lnSpc>
              <a:spcBef>
                <a:spcPts val="92"/>
              </a:spcBef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The reference data types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used as ordinary variables without any </a:t>
            </a:r>
            <a:r>
              <a:rPr sz="1167" dirty="0">
                <a:latin typeface="Times New Roman"/>
                <a:cs typeface="Times New Roman"/>
              </a:rPr>
              <a:t>dereference  </a:t>
            </a:r>
            <a:r>
              <a:rPr sz="1167" spc="-5" dirty="0">
                <a:latin typeface="Times New Roman"/>
                <a:cs typeface="Times New Roman"/>
              </a:rPr>
              <a:t>operator.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normally use arrow operator </a:t>
            </a:r>
            <a:r>
              <a:rPr sz="1167" dirty="0">
                <a:latin typeface="Times New Roman"/>
                <a:cs typeface="Times New Roman"/>
              </a:rPr>
              <a:t>(-&gt;)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pointers.</a:t>
            </a:r>
            <a:endParaRPr sz="1167">
              <a:latin typeface="Times New Roman"/>
              <a:cs typeface="Times New Roman"/>
            </a:endParaRPr>
          </a:p>
          <a:p>
            <a:pPr marL="234592" indent="-166684">
              <a:lnSpc>
                <a:spcPts val="1395"/>
              </a:lnSpc>
              <a:buFont typeface="Symbol"/>
              <a:buChar char=""/>
              <a:tabLst>
                <a:tab pos="234592" algn="l"/>
              </a:tabLst>
            </a:pPr>
            <a:r>
              <a:rPr sz="1167" i="1" spc="-5" dirty="0">
                <a:latin typeface="Times New Roman"/>
                <a:cs typeface="Times New Roman"/>
              </a:rPr>
              <a:t>const </a:t>
            </a:r>
            <a:r>
              <a:rPr sz="1167" dirty="0">
                <a:latin typeface="Times New Roman"/>
                <a:cs typeface="Times New Roman"/>
              </a:rPr>
              <a:t>objects cannot be </a:t>
            </a:r>
            <a:r>
              <a:rPr sz="1167" spc="-5" dirty="0">
                <a:latin typeface="Times New Roman"/>
                <a:cs typeface="Times New Roman"/>
              </a:rPr>
              <a:t>assigned any other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166684">
              <a:lnSpc>
                <a:spcPts val="1342"/>
              </a:lnSpc>
              <a:spcBef>
                <a:spcPts val="117"/>
              </a:spcBef>
              <a:buFont typeface="Symbol"/>
              <a:buChar char="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an object is declared as </a:t>
            </a:r>
            <a:r>
              <a:rPr sz="1167" i="1" spc="-5" dirty="0">
                <a:latin typeface="Times New Roman"/>
                <a:cs typeface="Times New Roman"/>
              </a:rPr>
              <a:t>const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dirty="0">
                <a:latin typeface="Times New Roman"/>
                <a:cs typeface="Times New Roman"/>
              </a:rPr>
              <a:t>then </a:t>
            </a:r>
            <a:r>
              <a:rPr sz="1167" spc="-5" dirty="0">
                <a:latin typeface="Times New Roman"/>
                <a:cs typeface="Times New Roman"/>
              </a:rPr>
              <a:t>any further functions called </a:t>
            </a:r>
            <a:r>
              <a:rPr sz="1167" dirty="0">
                <a:latin typeface="Times New Roman"/>
                <a:cs typeface="Times New Roman"/>
              </a:rPr>
              <a:t>from  this </a:t>
            </a:r>
            <a:r>
              <a:rPr sz="1167" spc="-5" dirty="0">
                <a:latin typeface="Times New Roman"/>
                <a:cs typeface="Times New Roman"/>
              </a:rPr>
              <a:t>function </a:t>
            </a:r>
            <a:r>
              <a:rPr sz="1167" dirty="0">
                <a:latin typeface="Times New Roman"/>
                <a:cs typeface="Times New Roman"/>
              </a:rPr>
              <a:t>cannot </a:t>
            </a:r>
            <a:r>
              <a:rPr sz="1167" spc="-5" dirty="0">
                <a:latin typeface="Times New Roman"/>
                <a:cs typeface="Times New Roman"/>
              </a:rPr>
              <a:t>change the value of the </a:t>
            </a:r>
            <a:r>
              <a:rPr sz="1167" i="1" spc="-5" dirty="0">
                <a:latin typeface="Times New Roman"/>
                <a:cs typeface="Times New Roman"/>
              </a:rPr>
              <a:t>const</a:t>
            </a:r>
            <a:r>
              <a:rPr sz="1167" i="1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250" y="1238186"/>
            <a:ext cx="4963583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3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466115" y="9456397"/>
            <a:ext cx="99209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spc="-5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L="12347">
                <a:lnSpc>
                  <a:spcPts val="1269"/>
                </a:lnSpc>
              </a:pPr>
              <a:t>41</a:t>
            </a:fld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505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217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19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486837"/>
            <a:ext cx="605014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45166"/>
            <a:ext cx="766763" cy="74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44" y="3162891"/>
            <a:ext cx="1779852" cy="51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10200"/>
              </a:lnSpc>
            </a:pP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const keyword  Degenerate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Tree  </a:t>
            </a:r>
            <a:r>
              <a:rPr sz="924" spc="-5" dirty="0">
                <a:latin typeface="Arial"/>
                <a:cs typeface="Arial"/>
              </a:rPr>
              <a:t>AVL</a:t>
            </a:r>
            <a:r>
              <a:rPr sz="924" spc="-83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tree</a:t>
            </a:r>
            <a:endParaRPr sz="9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3940104"/>
            <a:ext cx="4852458" cy="524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Arial"/>
                <a:cs typeface="Arial"/>
              </a:rPr>
              <a:t>Usage of const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keyword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dealt with </a:t>
            </a:r>
            <a:r>
              <a:rPr sz="1069" spc="10" dirty="0">
                <a:latin typeface="Times New Roman"/>
                <a:cs typeface="Times New Roman"/>
              </a:rPr>
              <a:t>a puzzle </a:t>
            </a:r>
            <a:r>
              <a:rPr sz="1069" spc="5" dirty="0">
                <a:latin typeface="Times New Roman"/>
                <a:cs typeface="Times New Roman"/>
              </a:rPr>
              <a:t>of constant </a:t>
            </a:r>
            <a:r>
              <a:rPr sz="1069" spc="10" dirty="0">
                <a:latin typeface="Times New Roman"/>
                <a:cs typeface="Times New Roman"/>
              </a:rPr>
              <a:t>keyword.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parameter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call by reference and put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5" dirty="0">
                <a:latin typeface="Times New Roman"/>
                <a:cs typeface="Times New Roman"/>
              </a:rPr>
              <a:t>with it. </a:t>
            </a:r>
            <a:r>
              <a:rPr sz="1069" spc="10" dirty="0">
                <a:latin typeface="Times New Roman"/>
                <a:cs typeface="Times New Roman"/>
              </a:rPr>
              <a:t>With the help  </a:t>
            </a:r>
            <a:r>
              <a:rPr sz="1069" spc="5" dirty="0">
                <a:latin typeface="Times New Roman"/>
                <a:cs typeface="Times New Roman"/>
              </a:rPr>
              <a:t>of the reference variable,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can 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variable.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same time, </a:t>
            </a:r>
            <a:r>
              <a:rPr sz="1069" spc="10" dirty="0">
                <a:latin typeface="Times New Roman"/>
                <a:cs typeface="Times New Roman"/>
              </a:rPr>
              <a:t>we have used the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effect this </a:t>
            </a:r>
            <a:r>
              <a:rPr sz="1069" spc="10" dirty="0">
                <a:latin typeface="Times New Roman"/>
                <a:cs typeface="Times New Roman"/>
              </a:rPr>
              <a:t>change.  With the </a:t>
            </a:r>
            <a:r>
              <a:rPr sz="1069" spc="5" dirty="0">
                <a:latin typeface="Times New Roman"/>
                <a:cs typeface="Times New Roman"/>
              </a:rPr>
              <a:t>reference parameter,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not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copy of </a:t>
            </a:r>
            <a:r>
              <a:rPr sz="1069" spc="5" dirty="0">
                <a:latin typeface="Times New Roman"/>
                <a:cs typeface="Times New Roman"/>
              </a:rPr>
              <a:t>the object to </a:t>
            </a:r>
            <a:r>
              <a:rPr sz="1069" spc="10" dirty="0">
                <a:latin typeface="Times New Roman"/>
                <a:cs typeface="Times New Roman"/>
              </a:rPr>
              <a:t>send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to  the calling function.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call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value,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object is </a:t>
            </a:r>
            <a:r>
              <a:rPr sz="1069" spc="10" dirty="0">
                <a:latin typeface="Times New Roman"/>
                <a:cs typeface="Times New Roman"/>
              </a:rPr>
              <a:t>made and </a:t>
            </a:r>
            <a:r>
              <a:rPr sz="1069" spc="5" dirty="0">
                <a:latin typeface="Times New Roman"/>
                <a:cs typeface="Times New Roman"/>
              </a:rPr>
              <a:t>placed </a:t>
            </a:r>
            <a:r>
              <a:rPr sz="1069" spc="10" dirty="0">
                <a:latin typeface="Times New Roman"/>
                <a:cs typeface="Times New Roman"/>
              </a:rPr>
              <a:t>at  the time </a:t>
            </a:r>
            <a:r>
              <a:rPr sz="1069" spc="5" dirty="0">
                <a:latin typeface="Times New Roman"/>
                <a:cs typeface="Times New Roman"/>
              </a:rPr>
              <a:t>of function calling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activation record. </a:t>
            </a:r>
            <a:r>
              <a:rPr sz="1069" spc="10" dirty="0">
                <a:latin typeface="Times New Roman"/>
                <a:cs typeface="Times New Roman"/>
              </a:rPr>
              <a:t>Here the copy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 to make a </a:t>
            </a:r>
            <a:r>
              <a:rPr sz="1069" spc="5" dirty="0">
                <a:latin typeface="Times New Roman"/>
                <a:cs typeface="Times New Roman"/>
              </a:rPr>
              <a:t>copy of the object.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want 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to change the </a:t>
            </a:r>
            <a:r>
              <a:rPr sz="1069" spc="5" dirty="0">
                <a:latin typeface="Times New Roman"/>
                <a:cs typeface="Times New Roman"/>
              </a:rPr>
              <a:t>parameter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without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for the use of time,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storing an entire copy of,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advisable to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const</a:t>
            </a:r>
            <a:r>
              <a:rPr sz="1069" spc="10" dirty="0">
                <a:latin typeface="Times New Roman"/>
                <a:cs typeface="Times New Roman"/>
              </a:rPr>
              <a:t>. By using the references,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making the copy. </a:t>
            </a:r>
            <a:r>
              <a:rPr sz="1069" spc="5" dirty="0">
                <a:latin typeface="Times New Roman"/>
                <a:cs typeface="Times New Roman"/>
              </a:rPr>
              <a:t>Moreover,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keyword, </a:t>
            </a:r>
            <a:r>
              <a:rPr sz="1069" spc="5" dirty="0">
                <a:latin typeface="Times New Roman"/>
                <a:cs typeface="Times New Roman"/>
              </a:rPr>
              <a:t>the function cannot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 object.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calling function has read only access to this object.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use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object in  </a:t>
            </a:r>
            <a:r>
              <a:rPr sz="1069" spc="5" dirty="0">
                <a:latin typeface="Times New Roman"/>
                <a:cs typeface="Times New Roman"/>
              </a:rPr>
              <a:t>the computation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can not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marked </a:t>
            </a:r>
            <a:r>
              <a:rPr sz="1069" spc="5" dirty="0">
                <a:latin typeface="Times New Roman"/>
                <a:cs typeface="Times New Roman"/>
              </a:rPr>
              <a:t>it as constant, the function  cannot alter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even by </a:t>
            </a:r>
            <a:r>
              <a:rPr sz="1069" spc="5" dirty="0">
                <a:latin typeface="Times New Roman"/>
                <a:cs typeface="Times New Roman"/>
              </a:rPr>
              <a:t>mistake.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language </a:t>
            </a:r>
            <a:r>
              <a:rPr sz="1069" spc="5" dirty="0">
                <a:latin typeface="Times New Roman"/>
                <a:cs typeface="Times New Roman"/>
              </a:rPr>
              <a:t>is supportive in averting 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mistakes.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There is another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i="1" spc="5" dirty="0">
                <a:latin typeface="Times New Roman"/>
                <a:cs typeface="Times New Roman"/>
              </a:rPr>
              <a:t>const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appears 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class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member’s function signature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848235"/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findMin(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method is used to </a:t>
            </a:r>
            <a:r>
              <a:rPr sz="1069" spc="10" dirty="0">
                <a:latin typeface="Times New Roman"/>
                <a:cs typeface="Times New Roman"/>
              </a:rPr>
              <a:t>find the minimum data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0" dirty="0">
                <a:latin typeface="Times New Roman"/>
                <a:cs typeface="Times New Roman"/>
              </a:rPr>
              <a:t>As you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noted in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spc="5" dirty="0">
                <a:latin typeface="Times New Roman"/>
                <a:cs typeface="Times New Roman"/>
              </a:rPr>
              <a:t>signature,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end. Such a </a:t>
            </a:r>
            <a:r>
              <a:rPr sz="1069" spc="5" dirty="0">
                <a:latin typeface="Times New Roman"/>
                <a:cs typeface="Times New Roman"/>
              </a:rPr>
              <a:t>function cannot 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or write to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variables of that class.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which  appear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the class. </a:t>
            </a:r>
            <a:r>
              <a:rPr sz="1069" spc="10" dirty="0">
                <a:latin typeface="Times New Roman"/>
                <a:cs typeface="Times New Roman"/>
              </a:rPr>
              <a:t>For example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BinaryTree,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as a member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variable in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also called state variables of the class.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create an 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factory,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these </a:t>
            </a:r>
            <a:r>
              <a:rPr sz="1069" spc="15" dirty="0">
                <a:latin typeface="Times New Roman"/>
                <a:cs typeface="Times New Roman"/>
              </a:rPr>
              <a:t>member </a:t>
            </a:r>
            <a:r>
              <a:rPr sz="1069" spc="10" dirty="0">
                <a:latin typeface="Times New Roman"/>
                <a:cs typeface="Times New Roman"/>
              </a:rPr>
              <a:t>variables and the methods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class  which </a:t>
            </a:r>
            <a:r>
              <a:rPr sz="1069" spc="5" dirty="0">
                <a:latin typeface="Times New Roman"/>
                <a:cs typeface="Times New Roman"/>
              </a:rPr>
              <a:t>manipulate </a:t>
            </a:r>
            <a:r>
              <a:rPr sz="1069" spc="10" dirty="0">
                <a:latin typeface="Times New Roman"/>
                <a:cs typeface="Times New Roman"/>
              </a:rPr>
              <a:t>the member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also use </a:t>
            </a:r>
            <a:r>
              <a:rPr sz="1069" i="1" spc="5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methods,  </a:t>
            </a:r>
            <a:r>
              <a:rPr sz="1069" spc="5" dirty="0">
                <a:latin typeface="Times New Roman"/>
                <a:cs typeface="Times New Roman"/>
              </a:rPr>
              <a:t>generally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to set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get the values of the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0" dirty="0">
                <a:latin typeface="Times New Roman"/>
                <a:cs typeface="Times New Roman"/>
              </a:rPr>
              <a:t>The member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and change the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variables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class.  </a:t>
            </a:r>
            <a:r>
              <a:rPr sz="1069" spc="10" dirty="0">
                <a:latin typeface="Times New Roman"/>
                <a:cs typeface="Times New Roman"/>
              </a:rPr>
              <a:t>Suppose, we 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member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member </a:t>
            </a:r>
            <a:r>
              <a:rPr sz="1069" spc="5" dirty="0">
                <a:latin typeface="Times New Roman"/>
                <a:cs typeface="Times New Roman"/>
              </a:rPr>
              <a:t>variable but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cannot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329" y="9178823"/>
            <a:ext cx="48499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dirty="0">
                <a:latin typeface="Times New Roman"/>
                <a:cs typeface="Times New Roman"/>
              </a:rPr>
              <a:t>it.  </a:t>
            </a:r>
            <a:r>
              <a:rPr sz="1069" spc="5" dirty="0">
                <a:latin typeface="Times New Roman"/>
                <a:cs typeface="Times New Roman"/>
              </a:rPr>
              <a:t>It  means 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variables  read  only  for  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member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211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042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6"/>
            <a:ext cx="4853076" cy="8287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impose that constraint on the member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a programmer can put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keyword </a:t>
            </a:r>
            <a:r>
              <a:rPr sz="1069" i="1" spc="5" dirty="0">
                <a:latin typeface="Times New Roman"/>
                <a:cs typeface="Times New Roman"/>
              </a:rPr>
              <a:t>const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function. This is the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language.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other languages,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alternative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to carry out it.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features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also available in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oriented </a:t>
            </a:r>
            <a:r>
              <a:rPr sz="1069" spc="5" dirty="0">
                <a:latin typeface="Times New Roman"/>
                <a:cs typeface="Times New Roman"/>
              </a:rPr>
              <a:t>languages.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of usage often appears in  </a:t>
            </a:r>
            <a:r>
              <a:rPr sz="1069" spc="5" dirty="0">
                <a:latin typeface="Times New Roman"/>
                <a:cs typeface="Times New Roman"/>
              </a:rPr>
              <a:t>functions that </a:t>
            </a:r>
            <a:r>
              <a:rPr sz="1069" spc="10" dirty="0">
                <a:latin typeface="Times New Roman"/>
                <a:cs typeface="Times New Roman"/>
              </a:rPr>
              <a:t>are supposed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read </a:t>
            </a:r>
            <a:r>
              <a:rPr sz="1069" spc="5" dirty="0">
                <a:latin typeface="Times New Roman"/>
                <a:cs typeface="Times New Roman"/>
              </a:rPr>
              <a:t>and return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variables. In the </a:t>
            </a:r>
            <a:r>
              <a:rPr sz="1069" i="1" spc="10" dirty="0">
                <a:latin typeface="Times New Roman"/>
                <a:cs typeface="Times New Roman"/>
              </a:rPr>
              <a:t>Customer 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i="1" spc="10" dirty="0">
                <a:latin typeface="Times New Roman"/>
                <a:cs typeface="Times New Roman"/>
              </a:rPr>
              <a:t>getName </a:t>
            </a:r>
            <a:r>
              <a:rPr sz="1069" spc="5" dirty="0">
                <a:latin typeface="Times New Roman"/>
                <a:cs typeface="Times New Roman"/>
              </a:rPr>
              <a:t>that returns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customer.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15" dirty="0">
                <a:latin typeface="Times New Roman"/>
                <a:cs typeface="Times New Roman"/>
              </a:rPr>
              <a:t>member </a:t>
            </a:r>
            <a:r>
              <a:rPr sz="1069" spc="10" dirty="0">
                <a:latin typeface="Times New Roman"/>
                <a:cs typeface="Times New Roman"/>
              </a:rPr>
              <a:t>function just returns the value of member variable </a:t>
            </a:r>
            <a:r>
              <a:rPr sz="1069" i="1" spc="10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private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member. This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written a class 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imposing </a:t>
            </a:r>
            <a:r>
              <a:rPr sz="1069" spc="5" dirty="0">
                <a:latin typeface="Times New Roman"/>
                <a:cs typeface="Times New Roman"/>
              </a:rPr>
              <a:t>such restrictions on  it? This is </a:t>
            </a:r>
            <a:r>
              <a:rPr sz="1069" spc="10" dirty="0">
                <a:latin typeface="Times New Roman"/>
                <a:cs typeface="Times New Roman"/>
              </a:rPr>
              <a:t>the question </a:t>
            </a:r>
            <a:r>
              <a:rPr sz="1069" spc="5" dirty="0">
                <a:latin typeface="Times New Roman"/>
                <a:cs typeface="Times New Roman"/>
              </a:rPr>
              <a:t>of discipline. </a:t>
            </a:r>
            <a:r>
              <a:rPr sz="1069" spc="10" dirty="0">
                <a:latin typeface="Times New Roman"/>
                <a:cs typeface="Times New Roman"/>
              </a:rPr>
              <a:t>As a programmer when we write programs,  sometimes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unintentional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mistakes.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viewing the code,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seems  unbelievable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written like this. If these </a:t>
            </a:r>
            <a:r>
              <a:rPr sz="1069" spc="10" dirty="0">
                <a:latin typeface="Times New Roman"/>
                <a:cs typeface="Times New Roman"/>
              </a:rPr>
              <a:t>codes </a:t>
            </a:r>
            <a:r>
              <a:rPr sz="1069" spc="5" dirty="0">
                <a:latin typeface="Times New Roman"/>
                <a:cs typeface="Times New Roman"/>
              </a:rPr>
              <a:t>contain mistakes,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 </a:t>
            </a:r>
            <a:r>
              <a:rPr sz="1069" spc="10" dirty="0">
                <a:latin typeface="Times New Roman"/>
                <a:cs typeface="Times New Roman"/>
              </a:rPr>
              <a:t>will get </a:t>
            </a:r>
            <a:r>
              <a:rPr sz="1069" spc="5" dirty="0">
                <a:latin typeface="Times New Roman"/>
                <a:cs typeface="Times New Roman"/>
              </a:rPr>
              <a:t>errors.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time,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thought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imposed </a:t>
            </a:r>
            <a:r>
              <a:rPr sz="1069" spc="5" dirty="0">
                <a:latin typeface="Times New Roman"/>
                <a:cs typeface="Times New Roman"/>
              </a:rPr>
              <a:t>restrictions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and can avoid </a:t>
            </a:r>
            <a:r>
              <a:rPr sz="1069" spc="5" dirty="0">
                <a:latin typeface="Times New Roman"/>
                <a:cs typeface="Times New Roman"/>
              </a:rPr>
              <a:t>such mistakes at </a:t>
            </a:r>
            <a:r>
              <a:rPr sz="1069" spc="10" dirty="0">
                <a:latin typeface="Times New Roman"/>
                <a:cs typeface="Times New Roman"/>
              </a:rPr>
              <a:t>compile time </a:t>
            </a:r>
            <a:r>
              <a:rPr sz="1069" spc="5" dirty="0">
                <a:latin typeface="Times New Roman"/>
                <a:cs typeface="Times New Roman"/>
              </a:rPr>
              <a:t>or runtime.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discipline in  </a:t>
            </a:r>
            <a:r>
              <a:rPr sz="1069" spc="10" dirty="0">
                <a:latin typeface="Times New Roman"/>
                <a:cs typeface="Times New Roman"/>
              </a:rPr>
              <a:t>programming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practice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software engineering.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not think that  our programs are </a:t>
            </a:r>
            <a:r>
              <a:rPr sz="1069" spc="5" dirty="0">
                <a:latin typeface="Times New Roman"/>
                <a:cs typeface="Times New Roman"/>
              </a:rPr>
              <a:t>error-free. </a:t>
            </a:r>
            <a:r>
              <a:rPr sz="1069" spc="10" dirty="0">
                <a:latin typeface="Times New Roman"/>
                <a:cs typeface="Times New Roman"/>
              </a:rPr>
              <a:t>Therefore, the programming languages help in averting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errors.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examples of </a:t>
            </a:r>
            <a:r>
              <a:rPr sz="1069" spc="5" dirty="0">
                <a:latin typeface="Times New Roman"/>
                <a:cs typeface="Times New Roman"/>
              </a:rPr>
              <a:t>such support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i="1" spc="10" dirty="0">
                <a:latin typeface="Times New Roman"/>
                <a:cs typeface="Times New Roman"/>
              </a:rPr>
              <a:t>const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keyword.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There is another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const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appears at </a:t>
            </a:r>
            <a:r>
              <a:rPr sz="1069" spc="10" dirty="0">
                <a:latin typeface="Times New Roman"/>
                <a:cs typeface="Times New Roman"/>
              </a:rPr>
              <a:t>the beginning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in function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signature: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848235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findMin( )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findMin() </a:t>
            </a:r>
            <a:r>
              <a:rPr sz="1069" spc="5" dirty="0">
                <a:latin typeface="Times New Roman"/>
                <a:cs typeface="Times New Roman"/>
              </a:rPr>
              <a:t>function is </a:t>
            </a:r>
            <a:r>
              <a:rPr sz="1069" i="1" spc="10" dirty="0">
                <a:latin typeface="Times New Roman"/>
                <a:cs typeface="Times New Roman"/>
              </a:rPr>
              <a:t>ETyper&amp; </a:t>
            </a:r>
            <a:r>
              <a:rPr sz="1069" spc="5" dirty="0">
                <a:latin typeface="Times New Roman"/>
                <a:cs typeface="Times New Roman"/>
              </a:rPr>
              <a:t>that means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returned.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is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internally? 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spc="5" dirty="0">
                <a:latin typeface="Times New Roman"/>
                <a:cs typeface="Times New Roman"/>
              </a:rPr>
              <a:t>this. Firstly, the function </a:t>
            </a:r>
            <a:r>
              <a:rPr sz="1069" spc="10" dirty="0">
                <a:latin typeface="Times New Roman"/>
                <a:cs typeface="Times New Roman"/>
              </a:rPr>
              <a:t>puts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register that is taken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caller. </a:t>
            </a: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spc="5" dirty="0">
                <a:latin typeface="Times New Roman"/>
                <a:cs typeface="Times New Roman"/>
              </a:rPr>
              <a:t>the function </a:t>
            </a:r>
            <a:r>
              <a:rPr sz="1069" spc="10" dirty="0">
                <a:latin typeface="Times New Roman"/>
                <a:cs typeface="Times New Roman"/>
              </a:rPr>
              <a:t>puts the value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that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 of activation record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caller functions gets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point from the stack and use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In the above 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 reference as </a:t>
            </a:r>
            <a:r>
              <a:rPr sz="1069" i="1" spc="10" dirty="0">
                <a:latin typeface="Times New Roman"/>
                <a:cs typeface="Times New Roman"/>
              </a:rPr>
              <a:t>EType&amp;. </a:t>
            </a:r>
            <a:r>
              <a:rPr sz="1069" spc="10" dirty="0">
                <a:latin typeface="Times New Roman"/>
                <a:cs typeface="Times New Roman"/>
              </a:rPr>
              <a:t>Can a </a:t>
            </a:r>
            <a:r>
              <a:rPr sz="1069" spc="5" dirty="0">
                <a:latin typeface="Times New Roman"/>
                <a:cs typeface="Times New Roman"/>
              </a:rPr>
              <a:t>function return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reference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local </a:t>
            </a:r>
            <a:r>
              <a:rPr sz="1069" spc="5" dirty="0">
                <a:latin typeface="Times New Roman"/>
                <a:cs typeface="Times New Roman"/>
              </a:rPr>
              <a:t>variable?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 function ends, the local variables are destroyed.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returning the reference of local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 is </a:t>
            </a:r>
            <a:r>
              <a:rPr sz="1069" spc="10" dirty="0">
                <a:latin typeface="Times New Roman"/>
                <a:cs typeface="Times New Roman"/>
              </a:rPr>
              <a:t>a programming </a:t>
            </a:r>
            <a:r>
              <a:rPr sz="1069" spc="5" dirty="0">
                <a:latin typeface="Times New Roman"/>
                <a:cs typeface="Times New Roman"/>
              </a:rPr>
              <a:t>mistake. Therefore,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returns the reference of  </a:t>
            </a:r>
            <a:r>
              <a:rPr sz="1069" spc="10" dirty="0">
                <a:latin typeface="Times New Roman"/>
                <a:cs typeface="Times New Roman"/>
              </a:rPr>
              <a:t>some member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class.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not writing the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actually returning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variable. In this case,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of the returning  variable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and </a:t>
            </a:r>
            <a:r>
              <a:rPr sz="1069" spc="5" dirty="0">
                <a:latin typeface="Times New Roman"/>
                <a:cs typeface="Times New Roman"/>
              </a:rPr>
              <a:t>returned.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used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to create the 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of the object.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returning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value,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is created to ascertain 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local variable or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0" dirty="0">
                <a:latin typeface="Times New Roman"/>
                <a:cs typeface="Times New Roman"/>
              </a:rPr>
              <a:t>To avoid </a:t>
            </a:r>
            <a:r>
              <a:rPr sz="1069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use </a:t>
            </a:r>
            <a:r>
              <a:rPr sz="1069" spc="5" dirty="0">
                <a:latin typeface="Times New Roman"/>
                <a:cs typeface="Times New Roman"/>
              </a:rPr>
              <a:t>return by  reference.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being returned, does not get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5" dirty="0">
                <a:latin typeface="Times New Roman"/>
                <a:cs typeface="Times New Roman"/>
              </a:rPr>
              <a:t>by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calling function especially if it is </a:t>
            </a:r>
            <a:r>
              <a:rPr sz="1069" spc="10" dirty="0">
                <a:latin typeface="Times New Roman"/>
                <a:cs typeface="Times New Roman"/>
              </a:rPr>
              <a:t>the member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create an </a:t>
            </a:r>
            <a:r>
              <a:rPr sz="1069" spc="10" dirty="0">
                <a:latin typeface="Times New Roman"/>
                <a:cs typeface="Times New Roman"/>
              </a:rPr>
              <a:t>object from the </a:t>
            </a:r>
            <a:r>
              <a:rPr sz="1069" spc="5" dirty="0">
                <a:latin typeface="Times New Roman"/>
                <a:cs typeface="Times New Roman"/>
              </a:rPr>
              <a:t>factory, the </a:t>
            </a:r>
            <a:r>
              <a:rPr sz="1069" spc="15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has some values.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this object has direct access to </a:t>
            </a:r>
            <a:r>
              <a:rPr sz="1069" spc="10" dirty="0">
                <a:latin typeface="Times New Roman"/>
                <a:cs typeface="Times New Roman"/>
              </a:rPr>
              <a:t>these member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5" dirty="0">
                <a:latin typeface="Times New Roman"/>
                <a:cs typeface="Times New Roman"/>
              </a:rPr>
              <a:t>So  </a:t>
            </a:r>
            <a:r>
              <a:rPr sz="1069" i="1" spc="10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methods are used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obtain </a:t>
            </a:r>
            <a:r>
              <a:rPr sz="1069" spc="10" dirty="0">
                <a:latin typeface="Times New Roman"/>
                <a:cs typeface="Times New Roman"/>
              </a:rPr>
              <a:t>and change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these member 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programming practice that the values of the object should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changed while using these </a:t>
            </a:r>
            <a:r>
              <a:rPr sz="1069" spc="5" dirty="0">
                <a:latin typeface="Times New Roman"/>
                <a:cs typeface="Times New Roman"/>
              </a:rPr>
              <a:t>methods. This </a:t>
            </a:r>
            <a:r>
              <a:rPr sz="1069" spc="15" dirty="0">
                <a:latin typeface="Times New Roman"/>
                <a:cs typeface="Times New Roman"/>
              </a:rPr>
              <a:t>way,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clean interface.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methods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sending messages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like </a:t>
            </a:r>
            <a:r>
              <a:rPr sz="1069" spc="10" dirty="0">
                <a:latin typeface="Times New Roman"/>
                <a:cs typeface="Times New Roman"/>
              </a:rPr>
              <a:t>give me 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customer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customer. The presence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queue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a message </a:t>
            </a:r>
            <a:r>
              <a:rPr sz="1069" spc="5" dirty="0">
                <a:latin typeface="Times New Roman"/>
                <a:cs typeface="Times New Roman"/>
              </a:rPr>
              <a:t>to it that </a:t>
            </a:r>
            <a:r>
              <a:rPr sz="1069" spc="10" dirty="0">
                <a:latin typeface="Times New Roman"/>
                <a:cs typeface="Times New Roman"/>
              </a:rPr>
              <a:t>gets an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In these function-calling  </a:t>
            </a:r>
            <a:r>
              <a:rPr sz="1069" spc="10" dirty="0">
                <a:latin typeface="Times New Roman"/>
                <a:cs typeface="Times New Roman"/>
              </a:rPr>
              <a:t>mechanisms,  </a:t>
            </a:r>
            <a:r>
              <a:rPr sz="1069" spc="5" dirty="0">
                <a:latin typeface="Times New Roman"/>
                <a:cs typeface="Times New Roman"/>
              </a:rPr>
              <a:t>there  are  </a:t>
            </a:r>
            <a:r>
              <a:rPr sz="1069" spc="10" dirty="0">
                <a:latin typeface="Times New Roman"/>
                <a:cs typeface="Times New Roman"/>
              </a:rPr>
              <a:t>chances 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start  </a:t>
            </a:r>
            <a:r>
              <a:rPr sz="1069" spc="10" dirty="0">
                <a:latin typeface="Times New Roman"/>
                <a:cs typeface="Times New Roman"/>
              </a:rPr>
              <a:t>copying  </a:t>
            </a:r>
            <a:r>
              <a:rPr sz="1069" spc="5" dirty="0">
                <a:latin typeface="Times New Roman"/>
                <a:cs typeface="Times New Roman"/>
              </a:rPr>
              <a:t>the  objects  that  is  </a:t>
            </a:r>
            <a:r>
              <a:rPr sz="1069" spc="10" dirty="0">
                <a:latin typeface="Times New Roman"/>
                <a:cs typeface="Times New Roman"/>
              </a:rPr>
              <a:t>a 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56" y="9152071"/>
            <a:ext cx="485184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consuming </a:t>
            </a:r>
            <a:r>
              <a:rPr sz="1069" spc="5" dirty="0">
                <a:latin typeface="Times New Roman"/>
                <a:cs typeface="Times New Roman"/>
              </a:rPr>
              <a:t>process. If </a:t>
            </a:r>
            <a:r>
              <a:rPr sz="1069" spc="10" dirty="0">
                <a:latin typeface="Times New Roman"/>
                <a:cs typeface="Times New Roman"/>
              </a:rPr>
              <a:t>you 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returns the reference of the  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member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212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212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599111"/>
            <a:ext cx="4853693" cy="64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tree contains nodes with values as 14, 15, 4, 9, </a:t>
            </a:r>
            <a:r>
              <a:rPr sz="1069" spc="10" dirty="0">
                <a:latin typeface="Times New Roman"/>
                <a:cs typeface="Times New Roman"/>
              </a:rPr>
              <a:t>7, </a:t>
            </a:r>
            <a:r>
              <a:rPr sz="1069" spc="5" dirty="0">
                <a:latin typeface="Times New Roman"/>
                <a:cs typeface="Times New Roman"/>
              </a:rPr>
              <a:t>18, 3, 5, 16, 20, </a:t>
            </a:r>
            <a:r>
              <a:rPr sz="1069" spc="15" dirty="0">
                <a:latin typeface="Times New Roman"/>
                <a:cs typeface="Times New Roman"/>
              </a:rPr>
              <a:t>17 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14.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contains the numbers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 14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contains the numbers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than 14.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property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2653" y="5451157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208025" y="0"/>
                </a:moveTo>
                <a:lnTo>
                  <a:pt x="160273" y="5482"/>
                </a:lnTo>
                <a:lnTo>
                  <a:pt x="116466" y="21096"/>
                </a:lnTo>
                <a:lnTo>
                  <a:pt x="77843" y="45586"/>
                </a:lnTo>
                <a:lnTo>
                  <a:pt x="45646" y="77701"/>
                </a:lnTo>
                <a:lnTo>
                  <a:pt x="21113" y="116188"/>
                </a:lnTo>
                <a:lnTo>
                  <a:pt x="5485" y="159793"/>
                </a:lnTo>
                <a:lnTo>
                  <a:pt x="0" y="207263"/>
                </a:lnTo>
                <a:lnTo>
                  <a:pt x="5485" y="255016"/>
                </a:lnTo>
                <a:lnTo>
                  <a:pt x="21113" y="298823"/>
                </a:lnTo>
                <a:lnTo>
                  <a:pt x="45646" y="337446"/>
                </a:lnTo>
                <a:lnTo>
                  <a:pt x="77843" y="369643"/>
                </a:lnTo>
                <a:lnTo>
                  <a:pt x="116466" y="394176"/>
                </a:lnTo>
                <a:lnTo>
                  <a:pt x="160273" y="409804"/>
                </a:lnTo>
                <a:lnTo>
                  <a:pt x="208025" y="415290"/>
                </a:lnTo>
                <a:lnTo>
                  <a:pt x="255496" y="409804"/>
                </a:lnTo>
                <a:lnTo>
                  <a:pt x="299101" y="394176"/>
                </a:lnTo>
                <a:lnTo>
                  <a:pt x="337588" y="369643"/>
                </a:lnTo>
                <a:lnTo>
                  <a:pt x="369703" y="337446"/>
                </a:lnTo>
                <a:lnTo>
                  <a:pt x="394193" y="298823"/>
                </a:lnTo>
                <a:lnTo>
                  <a:pt x="409807" y="255016"/>
                </a:lnTo>
                <a:lnTo>
                  <a:pt x="415289" y="207263"/>
                </a:lnTo>
                <a:lnTo>
                  <a:pt x="409807" y="159793"/>
                </a:lnTo>
                <a:lnTo>
                  <a:pt x="394193" y="116188"/>
                </a:lnTo>
                <a:lnTo>
                  <a:pt x="369703" y="77701"/>
                </a:lnTo>
                <a:lnTo>
                  <a:pt x="337588" y="45586"/>
                </a:lnTo>
                <a:lnTo>
                  <a:pt x="299101" y="21096"/>
                </a:lnTo>
                <a:lnTo>
                  <a:pt x="255496" y="5482"/>
                </a:lnTo>
                <a:lnTo>
                  <a:pt x="2080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67" y="868856"/>
            <a:ext cx="4852458" cy="485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variable without </a:t>
            </a:r>
            <a:r>
              <a:rPr sz="1069" spc="10" dirty="0">
                <a:latin typeface="Times New Roman"/>
                <a:cs typeface="Times New Roman"/>
              </a:rPr>
              <a:t>changing the 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 using this reference,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construct is put at the 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function. It </a:t>
            </a:r>
            <a:r>
              <a:rPr sz="1069" spc="10" dirty="0">
                <a:latin typeface="Times New Roman"/>
                <a:cs typeface="Times New Roman"/>
              </a:rPr>
              <a:t>makes the </a:t>
            </a:r>
            <a:r>
              <a:rPr sz="1069" spc="5" dirty="0">
                <a:latin typeface="Times New Roman"/>
                <a:cs typeface="Times New Roman"/>
              </a:rPr>
              <a:t>reference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reference.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 while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reference.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will give error or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runtime,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error.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a copy </a:t>
            </a:r>
            <a:r>
              <a:rPr sz="1069" spc="5" dirty="0">
                <a:latin typeface="Times New Roman"/>
                <a:cs typeface="Times New Roman"/>
              </a:rPr>
              <a:t>is created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returned.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big,  it 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avoid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return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through the </a:t>
            </a:r>
            <a:r>
              <a:rPr sz="1069" spc="5" dirty="0">
                <a:latin typeface="Times New Roman"/>
                <a:cs typeface="Times New Roman"/>
              </a:rPr>
              <a:t>reference. </a:t>
            </a:r>
            <a:r>
              <a:rPr sz="1069" spc="10" dirty="0">
                <a:latin typeface="Times New Roman"/>
                <a:cs typeface="Times New Roman"/>
              </a:rPr>
              <a:t>At this point, a  </a:t>
            </a:r>
            <a:r>
              <a:rPr sz="1069" spc="5" dirty="0">
                <a:latin typeface="Times New Roman"/>
                <a:cs typeface="Times New Roman"/>
              </a:rPr>
              <a:t>programmer has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very careful. If </a:t>
            </a:r>
            <a:r>
              <a:rPr sz="1069" spc="10" dirty="0">
                <a:latin typeface="Times New Roman"/>
                <a:cs typeface="Times New Roman"/>
              </a:rPr>
              <a:t>you do </a:t>
            </a:r>
            <a:r>
              <a:rPr sz="1069" spc="5" dirty="0">
                <a:latin typeface="Times New Roman"/>
                <a:cs typeface="Times New Roman"/>
              </a:rPr>
              <a:t>not 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with the reference,  your </a:t>
            </a:r>
            <a:r>
              <a:rPr sz="1069" spc="5" dirty="0">
                <a:latin typeface="Times New Roman"/>
                <a:cs typeface="Times New Roman"/>
              </a:rPr>
              <a:t>object is not safe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caller </a:t>
            </a:r>
            <a:r>
              <a:rPr sz="1069" spc="10" dirty="0">
                <a:latin typeface="Times New Roman"/>
                <a:cs typeface="Times New Roman"/>
              </a:rPr>
              <a:t>can change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const</a:t>
            </a:r>
            <a:r>
              <a:rPr sz="1069" spc="5" dirty="0">
                <a:latin typeface="Times New Roman"/>
                <a:cs typeface="Times New Roman"/>
              </a:rPr>
              <a:t>. It is mostly used with </a:t>
            </a:r>
            <a:r>
              <a:rPr sz="1069" spc="10" dirty="0">
                <a:latin typeface="Times New Roman"/>
                <a:cs typeface="Times New Roman"/>
              </a:rPr>
              <a:t>the member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just due to 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avoid creating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secondly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our programming </a:t>
            </a:r>
            <a:r>
              <a:rPr sz="1069" spc="5" dirty="0">
                <a:latin typeface="Times New Roman"/>
                <a:cs typeface="Times New Roman"/>
              </a:rPr>
              <a:t>disciplined.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a reference to some function or get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reference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some function,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cases while using the </a:t>
            </a:r>
            <a:r>
              <a:rPr sz="1069" i="1" spc="10" dirty="0">
                <a:latin typeface="Times New Roman"/>
                <a:cs typeface="Times New Roman"/>
              </a:rPr>
              <a:t>const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guard </a:t>
            </a:r>
            <a:r>
              <a:rPr sz="1069" spc="5" dirty="0">
                <a:latin typeface="Times New Roman"/>
                <a:cs typeface="Times New Roman"/>
              </a:rPr>
              <a:t>our  objects.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these objects cannot be changed.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objects </a:t>
            </a:r>
            <a:r>
              <a:rPr sz="1069" spc="10" dirty="0">
                <a:latin typeface="Times New Roman"/>
                <a:cs typeface="Times New Roman"/>
              </a:rPr>
              <a:t>needs to  change the </a:t>
            </a:r>
            <a:r>
              <a:rPr sz="1069" spc="5" dirty="0">
                <a:latin typeface="Times New Roman"/>
                <a:cs typeface="Times New Roman"/>
              </a:rPr>
              <a:t>object, </a:t>
            </a:r>
            <a:r>
              <a:rPr sz="1069" spc="10" dirty="0">
                <a:latin typeface="Times New Roman"/>
                <a:cs typeface="Times New Roman"/>
              </a:rPr>
              <a:t>he should </a:t>
            </a:r>
            <a:r>
              <a:rPr sz="1069" spc="5" dirty="0">
                <a:latin typeface="Times New Roman"/>
                <a:cs typeface="Times New Roman"/>
              </a:rPr>
              <a:t>use the </a:t>
            </a:r>
            <a:r>
              <a:rPr sz="1069" i="1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methods of 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such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BinarySearchTree.h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However, the  implementation of </a:t>
            </a:r>
            <a:r>
              <a:rPr sz="1069" spc="5" dirty="0">
                <a:latin typeface="Times New Roman"/>
                <a:cs typeface="Times New Roman"/>
              </a:rPr>
              <a:t>this class </a:t>
            </a:r>
            <a:r>
              <a:rPr sz="1069" spc="10" dirty="0">
                <a:latin typeface="Times New Roman"/>
                <a:cs typeface="Times New Roman"/>
              </a:rPr>
              <a:t>has not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advise you </a:t>
            </a:r>
            <a:r>
              <a:rPr sz="1069" spc="5" dirty="0">
                <a:latin typeface="Times New Roman"/>
                <a:cs typeface="Times New Roman"/>
              </a:rPr>
              <a:t>to try to 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yourself </a:t>
            </a:r>
            <a:r>
              <a:rPr sz="1069" spc="10" dirty="0">
                <a:latin typeface="Times New Roman"/>
                <a:cs typeface="Times New Roman"/>
              </a:rPr>
              <a:t>and experiment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Degenerate Binary Search</a:t>
            </a:r>
            <a:r>
              <a:rPr sz="1264" b="1" spc="-1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515"/>
              </a:spcBef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tree as </a:t>
            </a:r>
            <a:r>
              <a:rPr sz="1069" spc="15" dirty="0">
                <a:latin typeface="Times New Roman"/>
                <a:cs typeface="Times New Roman"/>
              </a:rPr>
              <a:t>shown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283362" algn="ctr">
              <a:spcBef>
                <a:spcPts val="846"/>
              </a:spcBef>
            </a:pP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for 14, 15, </a:t>
            </a:r>
            <a:r>
              <a:rPr sz="1069" spc="10" dirty="0">
                <a:latin typeface="Times New Roman"/>
                <a:cs typeface="Times New Roman"/>
              </a:rPr>
              <a:t>4, </a:t>
            </a:r>
            <a:r>
              <a:rPr sz="1069" spc="5" dirty="0">
                <a:latin typeface="Times New Roman"/>
                <a:cs typeface="Times New Roman"/>
              </a:rPr>
              <a:t>9, 7, 18, 3, 5, 16, 20, 17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R="259286" algn="ctr"/>
            <a:r>
              <a:rPr sz="924" spc="-5" dirty="0">
                <a:latin typeface="Times New Roman"/>
                <a:cs typeface="Times New Roman"/>
              </a:rPr>
              <a:t>14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0560" y="6085311"/>
            <a:ext cx="404988" cy="403754"/>
          </a:xfrm>
          <a:custGeom>
            <a:avLst/>
            <a:gdLst/>
            <a:ahLst/>
            <a:cxnLst/>
            <a:rect l="l" t="t" r="r" b="b"/>
            <a:pathLst>
              <a:path w="416560" h="415289">
                <a:moveTo>
                  <a:pt x="208025" y="0"/>
                </a:moveTo>
                <a:lnTo>
                  <a:pt x="160273" y="5482"/>
                </a:lnTo>
                <a:lnTo>
                  <a:pt x="116466" y="21096"/>
                </a:lnTo>
                <a:lnTo>
                  <a:pt x="77843" y="45586"/>
                </a:lnTo>
                <a:lnTo>
                  <a:pt x="45646" y="77701"/>
                </a:lnTo>
                <a:lnTo>
                  <a:pt x="21113" y="116188"/>
                </a:lnTo>
                <a:lnTo>
                  <a:pt x="5485" y="159793"/>
                </a:lnTo>
                <a:lnTo>
                  <a:pt x="0" y="207263"/>
                </a:lnTo>
                <a:lnTo>
                  <a:pt x="5485" y="255016"/>
                </a:lnTo>
                <a:lnTo>
                  <a:pt x="21113" y="298823"/>
                </a:lnTo>
                <a:lnTo>
                  <a:pt x="45646" y="337446"/>
                </a:lnTo>
                <a:lnTo>
                  <a:pt x="77843" y="369643"/>
                </a:lnTo>
                <a:lnTo>
                  <a:pt x="116466" y="394176"/>
                </a:lnTo>
                <a:lnTo>
                  <a:pt x="160273" y="409804"/>
                </a:lnTo>
                <a:lnTo>
                  <a:pt x="208025" y="415289"/>
                </a:lnTo>
                <a:lnTo>
                  <a:pt x="255778" y="409804"/>
                </a:lnTo>
                <a:lnTo>
                  <a:pt x="299585" y="394176"/>
                </a:lnTo>
                <a:lnTo>
                  <a:pt x="338208" y="369643"/>
                </a:lnTo>
                <a:lnTo>
                  <a:pt x="370405" y="337446"/>
                </a:lnTo>
                <a:lnTo>
                  <a:pt x="394938" y="298823"/>
                </a:lnTo>
                <a:lnTo>
                  <a:pt x="410566" y="255016"/>
                </a:lnTo>
                <a:lnTo>
                  <a:pt x="416051" y="207263"/>
                </a:lnTo>
                <a:lnTo>
                  <a:pt x="410566" y="159793"/>
                </a:lnTo>
                <a:lnTo>
                  <a:pt x="394938" y="116188"/>
                </a:lnTo>
                <a:lnTo>
                  <a:pt x="370405" y="77701"/>
                </a:lnTo>
                <a:lnTo>
                  <a:pt x="338208" y="45586"/>
                </a:lnTo>
                <a:lnTo>
                  <a:pt x="299585" y="21096"/>
                </a:lnTo>
                <a:lnTo>
                  <a:pt x="255778" y="5482"/>
                </a:lnTo>
                <a:lnTo>
                  <a:pt x="2080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4612674" y="615766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406" y="5739341"/>
            <a:ext cx="692679" cy="403754"/>
          </a:xfrm>
          <a:custGeom>
            <a:avLst/>
            <a:gdLst/>
            <a:ahLst/>
            <a:cxnLst/>
            <a:rect l="l" t="t" r="r" b="b"/>
            <a:pathLst>
              <a:path w="712470" h="415289">
                <a:moveTo>
                  <a:pt x="0" y="0"/>
                </a:moveTo>
                <a:lnTo>
                  <a:pt x="712470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04744" y="6085311"/>
            <a:ext cx="403137" cy="403754"/>
          </a:xfrm>
          <a:custGeom>
            <a:avLst/>
            <a:gdLst/>
            <a:ahLst/>
            <a:cxnLst/>
            <a:rect l="l" t="t" r="r" b="b"/>
            <a:pathLst>
              <a:path w="414655" h="415289">
                <a:moveTo>
                  <a:pt x="207264" y="0"/>
                </a:moveTo>
                <a:lnTo>
                  <a:pt x="159793" y="5482"/>
                </a:lnTo>
                <a:lnTo>
                  <a:pt x="116188" y="21096"/>
                </a:lnTo>
                <a:lnTo>
                  <a:pt x="77701" y="45586"/>
                </a:lnTo>
                <a:lnTo>
                  <a:pt x="45586" y="77701"/>
                </a:lnTo>
                <a:lnTo>
                  <a:pt x="21096" y="116188"/>
                </a:lnTo>
                <a:lnTo>
                  <a:pt x="5482" y="159793"/>
                </a:lnTo>
                <a:lnTo>
                  <a:pt x="0" y="207263"/>
                </a:lnTo>
                <a:lnTo>
                  <a:pt x="5482" y="255016"/>
                </a:lnTo>
                <a:lnTo>
                  <a:pt x="21096" y="298823"/>
                </a:lnTo>
                <a:lnTo>
                  <a:pt x="45586" y="337446"/>
                </a:lnTo>
                <a:lnTo>
                  <a:pt x="77701" y="369643"/>
                </a:lnTo>
                <a:lnTo>
                  <a:pt x="116188" y="394176"/>
                </a:lnTo>
                <a:lnTo>
                  <a:pt x="159793" y="409804"/>
                </a:lnTo>
                <a:lnTo>
                  <a:pt x="207264" y="415289"/>
                </a:lnTo>
                <a:lnTo>
                  <a:pt x="254734" y="409804"/>
                </a:lnTo>
                <a:lnTo>
                  <a:pt x="298339" y="394176"/>
                </a:lnTo>
                <a:lnTo>
                  <a:pt x="336826" y="369643"/>
                </a:lnTo>
                <a:lnTo>
                  <a:pt x="368941" y="337446"/>
                </a:lnTo>
                <a:lnTo>
                  <a:pt x="393431" y="298823"/>
                </a:lnTo>
                <a:lnTo>
                  <a:pt x="409045" y="255016"/>
                </a:lnTo>
                <a:lnTo>
                  <a:pt x="414528" y="207263"/>
                </a:lnTo>
                <a:lnTo>
                  <a:pt x="409045" y="159793"/>
                </a:lnTo>
                <a:lnTo>
                  <a:pt x="393431" y="116188"/>
                </a:lnTo>
                <a:lnTo>
                  <a:pt x="368941" y="77701"/>
                </a:lnTo>
                <a:lnTo>
                  <a:pt x="336826" y="45586"/>
                </a:lnTo>
                <a:lnTo>
                  <a:pt x="298339" y="21096"/>
                </a:lnTo>
                <a:lnTo>
                  <a:pt x="254734" y="5482"/>
                </a:lnTo>
                <a:lnTo>
                  <a:pt x="20726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565012" y="6157664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0714" y="5739341"/>
            <a:ext cx="692062" cy="403754"/>
          </a:xfrm>
          <a:custGeom>
            <a:avLst/>
            <a:gdLst/>
            <a:ahLst/>
            <a:cxnLst/>
            <a:rect l="l" t="t" r="r" b="b"/>
            <a:pathLst>
              <a:path w="711835" h="415289">
                <a:moveTo>
                  <a:pt x="711707" y="0"/>
                </a:moveTo>
                <a:lnTo>
                  <a:pt x="0" y="41528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27082" y="6777248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208025" y="0"/>
                </a:moveTo>
                <a:lnTo>
                  <a:pt x="160273" y="5485"/>
                </a:lnTo>
                <a:lnTo>
                  <a:pt x="116466" y="21113"/>
                </a:lnTo>
                <a:lnTo>
                  <a:pt x="77843" y="45646"/>
                </a:lnTo>
                <a:lnTo>
                  <a:pt x="45646" y="77843"/>
                </a:lnTo>
                <a:lnTo>
                  <a:pt x="21113" y="116466"/>
                </a:lnTo>
                <a:lnTo>
                  <a:pt x="5485" y="160273"/>
                </a:lnTo>
                <a:lnTo>
                  <a:pt x="0" y="208025"/>
                </a:lnTo>
                <a:lnTo>
                  <a:pt x="5485" y="255496"/>
                </a:lnTo>
                <a:lnTo>
                  <a:pt x="21113" y="299101"/>
                </a:lnTo>
                <a:lnTo>
                  <a:pt x="45646" y="337588"/>
                </a:lnTo>
                <a:lnTo>
                  <a:pt x="77843" y="369703"/>
                </a:lnTo>
                <a:lnTo>
                  <a:pt x="116466" y="394193"/>
                </a:lnTo>
                <a:lnTo>
                  <a:pt x="160273" y="409807"/>
                </a:lnTo>
                <a:lnTo>
                  <a:pt x="208025" y="415289"/>
                </a:lnTo>
                <a:lnTo>
                  <a:pt x="255496" y="409807"/>
                </a:lnTo>
                <a:lnTo>
                  <a:pt x="299101" y="394193"/>
                </a:lnTo>
                <a:lnTo>
                  <a:pt x="337588" y="369703"/>
                </a:lnTo>
                <a:lnTo>
                  <a:pt x="369703" y="337588"/>
                </a:lnTo>
                <a:lnTo>
                  <a:pt x="394193" y="299101"/>
                </a:lnTo>
                <a:lnTo>
                  <a:pt x="409807" y="255496"/>
                </a:lnTo>
                <a:lnTo>
                  <a:pt x="415290" y="208025"/>
                </a:lnTo>
                <a:lnTo>
                  <a:pt x="409807" y="160273"/>
                </a:lnTo>
                <a:lnTo>
                  <a:pt x="394193" y="116466"/>
                </a:lnTo>
                <a:lnTo>
                  <a:pt x="369703" y="77843"/>
                </a:lnTo>
                <a:lnTo>
                  <a:pt x="337588" y="45646"/>
                </a:lnTo>
                <a:lnTo>
                  <a:pt x="299101" y="21113"/>
                </a:lnTo>
                <a:lnTo>
                  <a:pt x="255496" y="5485"/>
                </a:lnTo>
                <a:lnTo>
                  <a:pt x="2080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488091" y="6848863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0713" y="6432020"/>
            <a:ext cx="635265" cy="403754"/>
          </a:xfrm>
          <a:custGeom>
            <a:avLst/>
            <a:gdLst/>
            <a:ahLst/>
            <a:cxnLst/>
            <a:rect l="l" t="t" r="r" b="b"/>
            <a:pathLst>
              <a:path w="653414" h="415290">
                <a:moveTo>
                  <a:pt x="0" y="0"/>
                </a:moveTo>
                <a:lnTo>
                  <a:pt x="653033" y="4152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750713" y="7296572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207263" y="0"/>
                </a:moveTo>
                <a:lnTo>
                  <a:pt x="159793" y="5482"/>
                </a:lnTo>
                <a:lnTo>
                  <a:pt x="116188" y="21096"/>
                </a:lnTo>
                <a:lnTo>
                  <a:pt x="77701" y="45586"/>
                </a:lnTo>
                <a:lnTo>
                  <a:pt x="45586" y="77701"/>
                </a:lnTo>
                <a:lnTo>
                  <a:pt x="21096" y="116188"/>
                </a:lnTo>
                <a:lnTo>
                  <a:pt x="5482" y="159793"/>
                </a:lnTo>
                <a:lnTo>
                  <a:pt x="0" y="207264"/>
                </a:lnTo>
                <a:lnTo>
                  <a:pt x="5482" y="255016"/>
                </a:lnTo>
                <a:lnTo>
                  <a:pt x="21096" y="298823"/>
                </a:lnTo>
                <a:lnTo>
                  <a:pt x="45586" y="337446"/>
                </a:lnTo>
                <a:lnTo>
                  <a:pt x="77701" y="369643"/>
                </a:lnTo>
                <a:lnTo>
                  <a:pt x="116188" y="394176"/>
                </a:lnTo>
                <a:lnTo>
                  <a:pt x="159793" y="409804"/>
                </a:lnTo>
                <a:lnTo>
                  <a:pt x="207263" y="415290"/>
                </a:lnTo>
                <a:lnTo>
                  <a:pt x="255016" y="409804"/>
                </a:lnTo>
                <a:lnTo>
                  <a:pt x="298823" y="394176"/>
                </a:lnTo>
                <a:lnTo>
                  <a:pt x="337446" y="369643"/>
                </a:lnTo>
                <a:lnTo>
                  <a:pt x="369643" y="337446"/>
                </a:lnTo>
                <a:lnTo>
                  <a:pt x="394176" y="298823"/>
                </a:lnTo>
                <a:lnTo>
                  <a:pt x="409804" y="255016"/>
                </a:lnTo>
                <a:lnTo>
                  <a:pt x="415289" y="207264"/>
                </a:lnTo>
                <a:lnTo>
                  <a:pt x="409804" y="159793"/>
                </a:lnTo>
                <a:lnTo>
                  <a:pt x="394176" y="116188"/>
                </a:lnTo>
                <a:lnTo>
                  <a:pt x="369643" y="77701"/>
                </a:lnTo>
                <a:lnTo>
                  <a:pt x="337446" y="45586"/>
                </a:lnTo>
                <a:lnTo>
                  <a:pt x="298823" y="21096"/>
                </a:lnTo>
                <a:lnTo>
                  <a:pt x="255016" y="5482"/>
                </a:lnTo>
                <a:lnTo>
                  <a:pt x="2072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911722" y="7368186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6683" y="7123959"/>
            <a:ext cx="288925" cy="230893"/>
          </a:xfrm>
          <a:custGeom>
            <a:avLst/>
            <a:gdLst/>
            <a:ahLst/>
            <a:cxnLst/>
            <a:rect l="l" t="t" r="r" b="b"/>
            <a:pathLst>
              <a:path w="297179" h="237490">
                <a:moveTo>
                  <a:pt x="297179" y="0"/>
                </a:moveTo>
                <a:lnTo>
                  <a:pt x="0" y="2369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403639" y="6777248"/>
            <a:ext cx="404988" cy="403754"/>
          </a:xfrm>
          <a:custGeom>
            <a:avLst/>
            <a:gdLst/>
            <a:ahLst/>
            <a:cxnLst/>
            <a:rect l="l" t="t" r="r" b="b"/>
            <a:pathLst>
              <a:path w="416560" h="415290">
                <a:moveTo>
                  <a:pt x="208025" y="0"/>
                </a:moveTo>
                <a:lnTo>
                  <a:pt x="160273" y="5485"/>
                </a:lnTo>
                <a:lnTo>
                  <a:pt x="116466" y="21113"/>
                </a:lnTo>
                <a:lnTo>
                  <a:pt x="77843" y="45646"/>
                </a:lnTo>
                <a:lnTo>
                  <a:pt x="45646" y="77843"/>
                </a:lnTo>
                <a:lnTo>
                  <a:pt x="21113" y="116466"/>
                </a:lnTo>
                <a:lnTo>
                  <a:pt x="5485" y="160273"/>
                </a:lnTo>
                <a:lnTo>
                  <a:pt x="0" y="208025"/>
                </a:lnTo>
                <a:lnTo>
                  <a:pt x="5485" y="255496"/>
                </a:lnTo>
                <a:lnTo>
                  <a:pt x="21113" y="299101"/>
                </a:lnTo>
                <a:lnTo>
                  <a:pt x="45646" y="337588"/>
                </a:lnTo>
                <a:lnTo>
                  <a:pt x="77843" y="369703"/>
                </a:lnTo>
                <a:lnTo>
                  <a:pt x="116466" y="394193"/>
                </a:lnTo>
                <a:lnTo>
                  <a:pt x="160273" y="409807"/>
                </a:lnTo>
                <a:lnTo>
                  <a:pt x="208025" y="415289"/>
                </a:lnTo>
                <a:lnTo>
                  <a:pt x="255778" y="409807"/>
                </a:lnTo>
                <a:lnTo>
                  <a:pt x="299585" y="394193"/>
                </a:lnTo>
                <a:lnTo>
                  <a:pt x="338208" y="369703"/>
                </a:lnTo>
                <a:lnTo>
                  <a:pt x="370405" y="337588"/>
                </a:lnTo>
                <a:lnTo>
                  <a:pt x="394938" y="299101"/>
                </a:lnTo>
                <a:lnTo>
                  <a:pt x="410566" y="255496"/>
                </a:lnTo>
                <a:lnTo>
                  <a:pt x="416051" y="208025"/>
                </a:lnTo>
                <a:lnTo>
                  <a:pt x="410566" y="160273"/>
                </a:lnTo>
                <a:lnTo>
                  <a:pt x="394938" y="116466"/>
                </a:lnTo>
                <a:lnTo>
                  <a:pt x="370405" y="77843"/>
                </a:lnTo>
                <a:lnTo>
                  <a:pt x="338208" y="45646"/>
                </a:lnTo>
                <a:lnTo>
                  <a:pt x="299585" y="21113"/>
                </a:lnTo>
                <a:lnTo>
                  <a:pt x="255778" y="5485"/>
                </a:lnTo>
                <a:lnTo>
                  <a:pt x="2080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535753" y="6848863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27269" y="6432020"/>
            <a:ext cx="635265" cy="403754"/>
          </a:xfrm>
          <a:custGeom>
            <a:avLst/>
            <a:gdLst/>
            <a:ahLst/>
            <a:cxnLst/>
            <a:rect l="l" t="t" r="r" b="b"/>
            <a:pathLst>
              <a:path w="653414" h="415290">
                <a:moveTo>
                  <a:pt x="0" y="0"/>
                </a:moveTo>
                <a:lnTo>
                  <a:pt x="653034" y="4152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481667" y="6777248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207263" y="0"/>
                </a:moveTo>
                <a:lnTo>
                  <a:pt x="159793" y="5485"/>
                </a:lnTo>
                <a:lnTo>
                  <a:pt x="116188" y="21113"/>
                </a:lnTo>
                <a:lnTo>
                  <a:pt x="77701" y="45646"/>
                </a:lnTo>
                <a:lnTo>
                  <a:pt x="45586" y="77843"/>
                </a:lnTo>
                <a:lnTo>
                  <a:pt x="21096" y="116466"/>
                </a:lnTo>
                <a:lnTo>
                  <a:pt x="5482" y="160273"/>
                </a:lnTo>
                <a:lnTo>
                  <a:pt x="0" y="208025"/>
                </a:lnTo>
                <a:lnTo>
                  <a:pt x="5482" y="255496"/>
                </a:lnTo>
                <a:lnTo>
                  <a:pt x="21096" y="299101"/>
                </a:lnTo>
                <a:lnTo>
                  <a:pt x="45586" y="337588"/>
                </a:lnTo>
                <a:lnTo>
                  <a:pt x="77701" y="369703"/>
                </a:lnTo>
                <a:lnTo>
                  <a:pt x="116188" y="394193"/>
                </a:lnTo>
                <a:lnTo>
                  <a:pt x="159793" y="409807"/>
                </a:lnTo>
                <a:lnTo>
                  <a:pt x="207263" y="415289"/>
                </a:lnTo>
                <a:lnTo>
                  <a:pt x="255016" y="409807"/>
                </a:lnTo>
                <a:lnTo>
                  <a:pt x="298823" y="394193"/>
                </a:lnTo>
                <a:lnTo>
                  <a:pt x="337446" y="369703"/>
                </a:lnTo>
                <a:lnTo>
                  <a:pt x="369643" y="337588"/>
                </a:lnTo>
                <a:lnTo>
                  <a:pt x="394176" y="299101"/>
                </a:lnTo>
                <a:lnTo>
                  <a:pt x="409804" y="255496"/>
                </a:lnTo>
                <a:lnTo>
                  <a:pt x="415289" y="208025"/>
                </a:lnTo>
                <a:lnTo>
                  <a:pt x="409804" y="160273"/>
                </a:lnTo>
                <a:lnTo>
                  <a:pt x="394176" y="116466"/>
                </a:lnTo>
                <a:lnTo>
                  <a:pt x="369643" y="77843"/>
                </a:lnTo>
                <a:lnTo>
                  <a:pt x="337446" y="45646"/>
                </a:lnTo>
                <a:lnTo>
                  <a:pt x="298823" y="21113"/>
                </a:lnTo>
                <a:lnTo>
                  <a:pt x="255016" y="5485"/>
                </a:lnTo>
                <a:lnTo>
                  <a:pt x="2072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642674" y="6848863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7636" y="6432020"/>
            <a:ext cx="635265" cy="403754"/>
          </a:xfrm>
          <a:custGeom>
            <a:avLst/>
            <a:gdLst/>
            <a:ahLst/>
            <a:cxnLst/>
            <a:rect l="l" t="t" r="r" b="b"/>
            <a:pathLst>
              <a:path w="653414" h="415290">
                <a:moveTo>
                  <a:pt x="653033" y="0"/>
                </a:moveTo>
                <a:lnTo>
                  <a:pt x="0" y="41529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16560" y="7873682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207264" y="0"/>
                </a:moveTo>
                <a:lnTo>
                  <a:pt x="159793" y="5482"/>
                </a:lnTo>
                <a:lnTo>
                  <a:pt x="116188" y="21096"/>
                </a:lnTo>
                <a:lnTo>
                  <a:pt x="77701" y="45586"/>
                </a:lnTo>
                <a:lnTo>
                  <a:pt x="45586" y="77701"/>
                </a:lnTo>
                <a:lnTo>
                  <a:pt x="21096" y="116188"/>
                </a:lnTo>
                <a:lnTo>
                  <a:pt x="5482" y="159793"/>
                </a:lnTo>
                <a:lnTo>
                  <a:pt x="0" y="207264"/>
                </a:lnTo>
                <a:lnTo>
                  <a:pt x="5482" y="255016"/>
                </a:lnTo>
                <a:lnTo>
                  <a:pt x="21096" y="298823"/>
                </a:lnTo>
                <a:lnTo>
                  <a:pt x="45586" y="337446"/>
                </a:lnTo>
                <a:lnTo>
                  <a:pt x="77701" y="369643"/>
                </a:lnTo>
                <a:lnTo>
                  <a:pt x="116188" y="394176"/>
                </a:lnTo>
                <a:lnTo>
                  <a:pt x="159793" y="409804"/>
                </a:lnTo>
                <a:lnTo>
                  <a:pt x="207264" y="415290"/>
                </a:lnTo>
                <a:lnTo>
                  <a:pt x="255016" y="409804"/>
                </a:lnTo>
                <a:lnTo>
                  <a:pt x="298823" y="394176"/>
                </a:lnTo>
                <a:lnTo>
                  <a:pt x="337446" y="369643"/>
                </a:lnTo>
                <a:lnTo>
                  <a:pt x="369643" y="337446"/>
                </a:lnTo>
                <a:lnTo>
                  <a:pt x="394176" y="298823"/>
                </a:lnTo>
                <a:lnTo>
                  <a:pt x="409804" y="255016"/>
                </a:lnTo>
                <a:lnTo>
                  <a:pt x="415290" y="207264"/>
                </a:lnTo>
                <a:lnTo>
                  <a:pt x="409804" y="159793"/>
                </a:lnTo>
                <a:lnTo>
                  <a:pt x="394176" y="116188"/>
                </a:lnTo>
                <a:lnTo>
                  <a:pt x="369643" y="77701"/>
                </a:lnTo>
                <a:lnTo>
                  <a:pt x="337446" y="45586"/>
                </a:lnTo>
                <a:lnTo>
                  <a:pt x="298823" y="21096"/>
                </a:lnTo>
                <a:lnTo>
                  <a:pt x="255016" y="5482"/>
                </a:lnTo>
                <a:lnTo>
                  <a:pt x="20726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276827" y="7945296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62530" y="7643283"/>
            <a:ext cx="345722" cy="287690"/>
          </a:xfrm>
          <a:custGeom>
            <a:avLst/>
            <a:gdLst/>
            <a:ahLst/>
            <a:cxnLst/>
            <a:rect l="l" t="t" r="r" b="b"/>
            <a:pathLst>
              <a:path w="355600" h="295909">
                <a:moveTo>
                  <a:pt x="0" y="295656"/>
                </a:moveTo>
                <a:lnTo>
                  <a:pt x="35509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827269" y="7296572"/>
            <a:ext cx="403137" cy="403754"/>
          </a:xfrm>
          <a:custGeom>
            <a:avLst/>
            <a:gdLst/>
            <a:ahLst/>
            <a:cxnLst/>
            <a:rect l="l" t="t" r="r" b="b"/>
            <a:pathLst>
              <a:path w="414654" h="415290">
                <a:moveTo>
                  <a:pt x="207263" y="0"/>
                </a:moveTo>
                <a:lnTo>
                  <a:pt x="159793" y="5482"/>
                </a:lnTo>
                <a:lnTo>
                  <a:pt x="116188" y="21096"/>
                </a:lnTo>
                <a:lnTo>
                  <a:pt x="77701" y="45586"/>
                </a:lnTo>
                <a:lnTo>
                  <a:pt x="45586" y="77701"/>
                </a:lnTo>
                <a:lnTo>
                  <a:pt x="21096" y="116188"/>
                </a:lnTo>
                <a:lnTo>
                  <a:pt x="5482" y="159793"/>
                </a:lnTo>
                <a:lnTo>
                  <a:pt x="0" y="207264"/>
                </a:lnTo>
                <a:lnTo>
                  <a:pt x="5482" y="255016"/>
                </a:lnTo>
                <a:lnTo>
                  <a:pt x="21096" y="298823"/>
                </a:lnTo>
                <a:lnTo>
                  <a:pt x="45586" y="337446"/>
                </a:lnTo>
                <a:lnTo>
                  <a:pt x="77701" y="369643"/>
                </a:lnTo>
                <a:lnTo>
                  <a:pt x="116188" y="394176"/>
                </a:lnTo>
                <a:lnTo>
                  <a:pt x="159793" y="409804"/>
                </a:lnTo>
                <a:lnTo>
                  <a:pt x="207263" y="415290"/>
                </a:lnTo>
                <a:lnTo>
                  <a:pt x="254974" y="409804"/>
                </a:lnTo>
                <a:lnTo>
                  <a:pt x="298672" y="394176"/>
                </a:lnTo>
                <a:lnTo>
                  <a:pt x="337146" y="369643"/>
                </a:lnTo>
                <a:lnTo>
                  <a:pt x="369181" y="337446"/>
                </a:lnTo>
                <a:lnTo>
                  <a:pt x="393565" y="298823"/>
                </a:lnTo>
                <a:lnTo>
                  <a:pt x="409085" y="255016"/>
                </a:lnTo>
                <a:lnTo>
                  <a:pt x="414528" y="207264"/>
                </a:lnTo>
                <a:lnTo>
                  <a:pt x="409085" y="159793"/>
                </a:lnTo>
                <a:lnTo>
                  <a:pt x="393565" y="116188"/>
                </a:lnTo>
                <a:lnTo>
                  <a:pt x="369181" y="77701"/>
                </a:lnTo>
                <a:lnTo>
                  <a:pt x="337146" y="45586"/>
                </a:lnTo>
                <a:lnTo>
                  <a:pt x="298672" y="21096"/>
                </a:lnTo>
                <a:lnTo>
                  <a:pt x="254974" y="5482"/>
                </a:lnTo>
                <a:lnTo>
                  <a:pt x="2072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958644" y="736818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73239" y="7123959"/>
            <a:ext cx="288925" cy="230893"/>
          </a:xfrm>
          <a:custGeom>
            <a:avLst/>
            <a:gdLst/>
            <a:ahLst/>
            <a:cxnLst/>
            <a:rect l="l" t="t" r="r" b="b"/>
            <a:pathLst>
              <a:path w="297179" h="237490">
                <a:moveTo>
                  <a:pt x="297179" y="0"/>
                </a:moveTo>
                <a:lnTo>
                  <a:pt x="0" y="2369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980748" y="7296572"/>
            <a:ext cx="403754" cy="403754"/>
          </a:xfrm>
          <a:custGeom>
            <a:avLst/>
            <a:gdLst/>
            <a:ahLst/>
            <a:cxnLst/>
            <a:rect l="l" t="t" r="r" b="b"/>
            <a:pathLst>
              <a:path w="415290" h="415290">
                <a:moveTo>
                  <a:pt x="208025" y="0"/>
                </a:moveTo>
                <a:lnTo>
                  <a:pt x="160273" y="5482"/>
                </a:lnTo>
                <a:lnTo>
                  <a:pt x="116466" y="21096"/>
                </a:lnTo>
                <a:lnTo>
                  <a:pt x="77843" y="45586"/>
                </a:lnTo>
                <a:lnTo>
                  <a:pt x="45646" y="77701"/>
                </a:lnTo>
                <a:lnTo>
                  <a:pt x="21113" y="116188"/>
                </a:lnTo>
                <a:lnTo>
                  <a:pt x="5485" y="159793"/>
                </a:lnTo>
                <a:lnTo>
                  <a:pt x="0" y="207264"/>
                </a:lnTo>
                <a:lnTo>
                  <a:pt x="5485" y="255016"/>
                </a:lnTo>
                <a:lnTo>
                  <a:pt x="21113" y="298823"/>
                </a:lnTo>
                <a:lnTo>
                  <a:pt x="45646" y="337446"/>
                </a:lnTo>
                <a:lnTo>
                  <a:pt x="77843" y="369643"/>
                </a:lnTo>
                <a:lnTo>
                  <a:pt x="116466" y="394176"/>
                </a:lnTo>
                <a:lnTo>
                  <a:pt x="160273" y="409804"/>
                </a:lnTo>
                <a:lnTo>
                  <a:pt x="208025" y="415290"/>
                </a:lnTo>
                <a:lnTo>
                  <a:pt x="255496" y="409804"/>
                </a:lnTo>
                <a:lnTo>
                  <a:pt x="299101" y="394176"/>
                </a:lnTo>
                <a:lnTo>
                  <a:pt x="337588" y="369643"/>
                </a:lnTo>
                <a:lnTo>
                  <a:pt x="369703" y="337446"/>
                </a:lnTo>
                <a:lnTo>
                  <a:pt x="394193" y="298823"/>
                </a:lnTo>
                <a:lnTo>
                  <a:pt x="409807" y="255016"/>
                </a:lnTo>
                <a:lnTo>
                  <a:pt x="415290" y="207264"/>
                </a:lnTo>
                <a:lnTo>
                  <a:pt x="409807" y="159793"/>
                </a:lnTo>
                <a:lnTo>
                  <a:pt x="394193" y="116188"/>
                </a:lnTo>
                <a:lnTo>
                  <a:pt x="369703" y="77701"/>
                </a:lnTo>
                <a:lnTo>
                  <a:pt x="337588" y="45586"/>
                </a:lnTo>
                <a:lnTo>
                  <a:pt x="299101" y="21096"/>
                </a:lnTo>
                <a:lnTo>
                  <a:pt x="255496" y="5482"/>
                </a:lnTo>
                <a:lnTo>
                  <a:pt x="2080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6112121" y="736818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49608" y="7123959"/>
            <a:ext cx="288925" cy="230893"/>
          </a:xfrm>
          <a:custGeom>
            <a:avLst/>
            <a:gdLst/>
            <a:ahLst/>
            <a:cxnLst/>
            <a:rect l="l" t="t" r="r" b="b"/>
            <a:pathLst>
              <a:path w="297179" h="237490">
                <a:moveTo>
                  <a:pt x="0" y="0"/>
                </a:moveTo>
                <a:lnTo>
                  <a:pt x="297179" y="2369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462165" y="7873682"/>
            <a:ext cx="403137" cy="403754"/>
          </a:xfrm>
          <a:custGeom>
            <a:avLst/>
            <a:gdLst/>
            <a:ahLst/>
            <a:cxnLst/>
            <a:rect l="l" t="t" r="r" b="b"/>
            <a:pathLst>
              <a:path w="414654" h="415290">
                <a:moveTo>
                  <a:pt x="207263" y="0"/>
                </a:moveTo>
                <a:lnTo>
                  <a:pt x="159553" y="5482"/>
                </a:lnTo>
                <a:lnTo>
                  <a:pt x="115855" y="21096"/>
                </a:lnTo>
                <a:lnTo>
                  <a:pt x="77381" y="45586"/>
                </a:lnTo>
                <a:lnTo>
                  <a:pt x="45346" y="77701"/>
                </a:lnTo>
                <a:lnTo>
                  <a:pt x="20962" y="116188"/>
                </a:lnTo>
                <a:lnTo>
                  <a:pt x="5442" y="159793"/>
                </a:lnTo>
                <a:lnTo>
                  <a:pt x="0" y="207264"/>
                </a:lnTo>
                <a:lnTo>
                  <a:pt x="5442" y="255016"/>
                </a:lnTo>
                <a:lnTo>
                  <a:pt x="20962" y="298823"/>
                </a:lnTo>
                <a:lnTo>
                  <a:pt x="45346" y="337446"/>
                </a:lnTo>
                <a:lnTo>
                  <a:pt x="77381" y="369643"/>
                </a:lnTo>
                <a:lnTo>
                  <a:pt x="115855" y="394176"/>
                </a:lnTo>
                <a:lnTo>
                  <a:pt x="159553" y="409804"/>
                </a:lnTo>
                <a:lnTo>
                  <a:pt x="207263" y="415290"/>
                </a:lnTo>
                <a:lnTo>
                  <a:pt x="254734" y="409804"/>
                </a:lnTo>
                <a:lnTo>
                  <a:pt x="298339" y="394176"/>
                </a:lnTo>
                <a:lnTo>
                  <a:pt x="336826" y="369643"/>
                </a:lnTo>
                <a:lnTo>
                  <a:pt x="368941" y="337446"/>
                </a:lnTo>
                <a:lnTo>
                  <a:pt x="393431" y="298823"/>
                </a:lnTo>
                <a:lnTo>
                  <a:pt x="409045" y="255016"/>
                </a:lnTo>
                <a:lnTo>
                  <a:pt x="414527" y="207264"/>
                </a:lnTo>
                <a:lnTo>
                  <a:pt x="409045" y="159793"/>
                </a:lnTo>
                <a:lnTo>
                  <a:pt x="393431" y="116188"/>
                </a:lnTo>
                <a:lnTo>
                  <a:pt x="368941" y="77701"/>
                </a:lnTo>
                <a:lnTo>
                  <a:pt x="336826" y="45586"/>
                </a:lnTo>
                <a:lnTo>
                  <a:pt x="298339" y="21096"/>
                </a:lnTo>
                <a:lnTo>
                  <a:pt x="254734" y="5482"/>
                </a:lnTo>
                <a:lnTo>
                  <a:pt x="2072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592797" y="794529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73239" y="7643283"/>
            <a:ext cx="346340" cy="287690"/>
          </a:xfrm>
          <a:custGeom>
            <a:avLst/>
            <a:gdLst/>
            <a:ahLst/>
            <a:cxnLst/>
            <a:rect l="l" t="t" r="r" b="b"/>
            <a:pathLst>
              <a:path w="356235" h="295909">
                <a:moveTo>
                  <a:pt x="355853" y="29565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213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1549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3046" y="4282862"/>
            <a:ext cx="355600" cy="361774"/>
          </a:xfrm>
          <a:custGeom>
            <a:avLst/>
            <a:gdLst/>
            <a:ahLst/>
            <a:cxnLst/>
            <a:rect l="l" t="t" r="r" b="b"/>
            <a:pathLst>
              <a:path w="365760" h="372110">
                <a:moveTo>
                  <a:pt x="182879" y="0"/>
                </a:moveTo>
                <a:lnTo>
                  <a:pt x="134408" y="6628"/>
                </a:lnTo>
                <a:lnTo>
                  <a:pt x="90762" y="25343"/>
                </a:lnTo>
                <a:lnTo>
                  <a:pt x="53720" y="54387"/>
                </a:lnTo>
                <a:lnTo>
                  <a:pt x="25061" y="92004"/>
                </a:lnTo>
                <a:lnTo>
                  <a:pt x="6561" y="136436"/>
                </a:lnTo>
                <a:lnTo>
                  <a:pt x="0" y="185928"/>
                </a:lnTo>
                <a:lnTo>
                  <a:pt x="6561" y="235419"/>
                </a:lnTo>
                <a:lnTo>
                  <a:pt x="25061" y="279851"/>
                </a:lnTo>
                <a:lnTo>
                  <a:pt x="53720" y="317468"/>
                </a:lnTo>
                <a:lnTo>
                  <a:pt x="90762" y="346512"/>
                </a:lnTo>
                <a:lnTo>
                  <a:pt x="134408" y="365227"/>
                </a:lnTo>
                <a:lnTo>
                  <a:pt x="182879" y="371856"/>
                </a:lnTo>
                <a:lnTo>
                  <a:pt x="231616" y="365227"/>
                </a:lnTo>
                <a:lnTo>
                  <a:pt x="275336" y="346512"/>
                </a:lnTo>
                <a:lnTo>
                  <a:pt x="312324" y="317468"/>
                </a:lnTo>
                <a:lnTo>
                  <a:pt x="340868" y="279851"/>
                </a:lnTo>
                <a:lnTo>
                  <a:pt x="359251" y="235419"/>
                </a:lnTo>
                <a:lnTo>
                  <a:pt x="365760" y="185928"/>
                </a:lnTo>
                <a:lnTo>
                  <a:pt x="359251" y="136436"/>
                </a:lnTo>
                <a:lnTo>
                  <a:pt x="340868" y="92004"/>
                </a:lnTo>
                <a:lnTo>
                  <a:pt x="312324" y="54387"/>
                </a:lnTo>
                <a:lnTo>
                  <a:pt x="275336" y="25343"/>
                </a:lnTo>
                <a:lnTo>
                  <a:pt x="231616" y="6628"/>
                </a:lnTo>
                <a:lnTo>
                  <a:pt x="1828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4090141" y="4592532"/>
            <a:ext cx="354365" cy="363008"/>
          </a:xfrm>
          <a:custGeom>
            <a:avLst/>
            <a:gdLst/>
            <a:ahLst/>
            <a:cxnLst/>
            <a:rect l="l" t="t" r="r" b="b"/>
            <a:pathLst>
              <a:path w="364489" h="373379">
                <a:moveTo>
                  <a:pt x="182118" y="0"/>
                </a:moveTo>
                <a:lnTo>
                  <a:pt x="133702" y="6685"/>
                </a:lnTo>
                <a:lnTo>
                  <a:pt x="90198" y="25541"/>
                </a:lnTo>
                <a:lnTo>
                  <a:pt x="53340" y="54768"/>
                </a:lnTo>
                <a:lnTo>
                  <a:pt x="24863" y="92568"/>
                </a:lnTo>
                <a:lnTo>
                  <a:pt x="6505" y="137142"/>
                </a:lnTo>
                <a:lnTo>
                  <a:pt x="0" y="186689"/>
                </a:lnTo>
                <a:lnTo>
                  <a:pt x="6505" y="236237"/>
                </a:lnTo>
                <a:lnTo>
                  <a:pt x="24863" y="280811"/>
                </a:lnTo>
                <a:lnTo>
                  <a:pt x="53340" y="318611"/>
                </a:lnTo>
                <a:lnTo>
                  <a:pt x="90198" y="347838"/>
                </a:lnTo>
                <a:lnTo>
                  <a:pt x="133702" y="366694"/>
                </a:lnTo>
                <a:lnTo>
                  <a:pt x="182118" y="373379"/>
                </a:lnTo>
                <a:lnTo>
                  <a:pt x="230533" y="366694"/>
                </a:lnTo>
                <a:lnTo>
                  <a:pt x="274037" y="347838"/>
                </a:lnTo>
                <a:lnTo>
                  <a:pt x="310896" y="318611"/>
                </a:lnTo>
                <a:lnTo>
                  <a:pt x="339372" y="280811"/>
                </a:lnTo>
                <a:lnTo>
                  <a:pt x="357730" y="236237"/>
                </a:lnTo>
                <a:lnTo>
                  <a:pt x="364236" y="186689"/>
                </a:lnTo>
                <a:lnTo>
                  <a:pt x="357730" y="137142"/>
                </a:lnTo>
                <a:lnTo>
                  <a:pt x="339372" y="92568"/>
                </a:lnTo>
                <a:lnTo>
                  <a:pt x="310896" y="54768"/>
                </a:lnTo>
                <a:lnTo>
                  <a:pt x="274037" y="25541"/>
                </a:lnTo>
                <a:lnTo>
                  <a:pt x="230533" y="6685"/>
                </a:lnTo>
                <a:lnTo>
                  <a:pt x="1821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809856" y="3039745"/>
            <a:ext cx="354365" cy="362391"/>
          </a:xfrm>
          <a:custGeom>
            <a:avLst/>
            <a:gdLst/>
            <a:ahLst/>
            <a:cxnLst/>
            <a:rect l="l" t="t" r="r" b="b"/>
            <a:pathLst>
              <a:path w="364489" h="372744">
                <a:moveTo>
                  <a:pt x="182117" y="0"/>
                </a:moveTo>
                <a:lnTo>
                  <a:pt x="133702" y="6685"/>
                </a:lnTo>
                <a:lnTo>
                  <a:pt x="90198" y="25541"/>
                </a:lnTo>
                <a:lnTo>
                  <a:pt x="53340" y="54768"/>
                </a:lnTo>
                <a:lnTo>
                  <a:pt x="24863" y="92568"/>
                </a:lnTo>
                <a:lnTo>
                  <a:pt x="6505" y="137142"/>
                </a:lnTo>
                <a:lnTo>
                  <a:pt x="0" y="186690"/>
                </a:lnTo>
                <a:lnTo>
                  <a:pt x="6505" y="236181"/>
                </a:lnTo>
                <a:lnTo>
                  <a:pt x="24863" y="280613"/>
                </a:lnTo>
                <a:lnTo>
                  <a:pt x="53339" y="318230"/>
                </a:lnTo>
                <a:lnTo>
                  <a:pt x="90198" y="347274"/>
                </a:lnTo>
                <a:lnTo>
                  <a:pt x="133702" y="365989"/>
                </a:lnTo>
                <a:lnTo>
                  <a:pt x="182117" y="372618"/>
                </a:lnTo>
                <a:lnTo>
                  <a:pt x="230533" y="365989"/>
                </a:lnTo>
                <a:lnTo>
                  <a:pt x="274037" y="347274"/>
                </a:lnTo>
                <a:lnTo>
                  <a:pt x="310895" y="318230"/>
                </a:lnTo>
                <a:lnTo>
                  <a:pt x="339372" y="280613"/>
                </a:lnTo>
                <a:lnTo>
                  <a:pt x="357730" y="236181"/>
                </a:lnTo>
                <a:lnTo>
                  <a:pt x="364235" y="186690"/>
                </a:lnTo>
                <a:lnTo>
                  <a:pt x="357730" y="137142"/>
                </a:lnTo>
                <a:lnTo>
                  <a:pt x="339372" y="92568"/>
                </a:lnTo>
                <a:lnTo>
                  <a:pt x="310895" y="54768"/>
                </a:lnTo>
                <a:lnTo>
                  <a:pt x="274037" y="25541"/>
                </a:lnTo>
                <a:lnTo>
                  <a:pt x="230533" y="6685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177434" y="3972455"/>
            <a:ext cx="354983" cy="362391"/>
          </a:xfrm>
          <a:custGeom>
            <a:avLst/>
            <a:gdLst/>
            <a:ahLst/>
            <a:cxnLst/>
            <a:rect l="l" t="t" r="r" b="b"/>
            <a:pathLst>
              <a:path w="365125" h="372745">
                <a:moveTo>
                  <a:pt x="182880" y="0"/>
                </a:moveTo>
                <a:lnTo>
                  <a:pt x="134143" y="6628"/>
                </a:lnTo>
                <a:lnTo>
                  <a:pt x="90424" y="25343"/>
                </a:lnTo>
                <a:lnTo>
                  <a:pt x="53435" y="54387"/>
                </a:lnTo>
                <a:lnTo>
                  <a:pt x="24891" y="92004"/>
                </a:lnTo>
                <a:lnTo>
                  <a:pt x="6508" y="136436"/>
                </a:lnTo>
                <a:lnTo>
                  <a:pt x="0" y="185927"/>
                </a:lnTo>
                <a:lnTo>
                  <a:pt x="6508" y="235475"/>
                </a:lnTo>
                <a:lnTo>
                  <a:pt x="24891" y="280049"/>
                </a:lnTo>
                <a:lnTo>
                  <a:pt x="53435" y="317849"/>
                </a:lnTo>
                <a:lnTo>
                  <a:pt x="90424" y="347076"/>
                </a:lnTo>
                <a:lnTo>
                  <a:pt x="134143" y="365932"/>
                </a:lnTo>
                <a:lnTo>
                  <a:pt x="182880" y="372618"/>
                </a:lnTo>
                <a:lnTo>
                  <a:pt x="231295" y="365932"/>
                </a:lnTo>
                <a:lnTo>
                  <a:pt x="274799" y="347076"/>
                </a:lnTo>
                <a:lnTo>
                  <a:pt x="311658" y="317849"/>
                </a:lnTo>
                <a:lnTo>
                  <a:pt x="340134" y="280049"/>
                </a:lnTo>
                <a:lnTo>
                  <a:pt x="358492" y="235475"/>
                </a:lnTo>
                <a:lnTo>
                  <a:pt x="364998" y="185927"/>
                </a:lnTo>
                <a:lnTo>
                  <a:pt x="358492" y="136436"/>
                </a:lnTo>
                <a:lnTo>
                  <a:pt x="340134" y="92004"/>
                </a:lnTo>
                <a:lnTo>
                  <a:pt x="311658" y="54387"/>
                </a:lnTo>
                <a:lnTo>
                  <a:pt x="274799" y="25343"/>
                </a:lnTo>
                <a:lnTo>
                  <a:pt x="231295" y="6628"/>
                </a:lnTo>
                <a:lnTo>
                  <a:pt x="182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720340" y="3661304"/>
            <a:ext cx="356835" cy="363008"/>
          </a:xfrm>
          <a:custGeom>
            <a:avLst/>
            <a:gdLst/>
            <a:ahLst/>
            <a:cxnLst/>
            <a:rect l="l" t="t" r="r" b="b"/>
            <a:pathLst>
              <a:path w="367030" h="373379">
                <a:moveTo>
                  <a:pt x="182880" y="0"/>
                </a:moveTo>
                <a:lnTo>
                  <a:pt x="134408" y="6632"/>
                </a:lnTo>
                <a:lnTo>
                  <a:pt x="90762" y="25371"/>
                </a:lnTo>
                <a:lnTo>
                  <a:pt x="53721" y="54482"/>
                </a:lnTo>
                <a:lnTo>
                  <a:pt x="25061" y="92230"/>
                </a:lnTo>
                <a:lnTo>
                  <a:pt x="6561" y="136877"/>
                </a:lnTo>
                <a:lnTo>
                  <a:pt x="0" y="186690"/>
                </a:lnTo>
                <a:lnTo>
                  <a:pt x="6561" y="236237"/>
                </a:lnTo>
                <a:lnTo>
                  <a:pt x="25061" y="280811"/>
                </a:lnTo>
                <a:lnTo>
                  <a:pt x="53721" y="318611"/>
                </a:lnTo>
                <a:lnTo>
                  <a:pt x="90762" y="347838"/>
                </a:lnTo>
                <a:lnTo>
                  <a:pt x="134408" y="366694"/>
                </a:lnTo>
                <a:lnTo>
                  <a:pt x="182880" y="373379"/>
                </a:lnTo>
                <a:lnTo>
                  <a:pt x="231672" y="366694"/>
                </a:lnTo>
                <a:lnTo>
                  <a:pt x="275533" y="347838"/>
                </a:lnTo>
                <a:lnTo>
                  <a:pt x="312705" y="318611"/>
                </a:lnTo>
                <a:lnTo>
                  <a:pt x="341432" y="280811"/>
                </a:lnTo>
                <a:lnTo>
                  <a:pt x="359956" y="236237"/>
                </a:lnTo>
                <a:lnTo>
                  <a:pt x="366522" y="186690"/>
                </a:lnTo>
                <a:lnTo>
                  <a:pt x="359956" y="136877"/>
                </a:lnTo>
                <a:lnTo>
                  <a:pt x="341432" y="92230"/>
                </a:lnTo>
                <a:lnTo>
                  <a:pt x="312705" y="54483"/>
                </a:lnTo>
                <a:lnTo>
                  <a:pt x="275533" y="25371"/>
                </a:lnTo>
                <a:lnTo>
                  <a:pt x="231672" y="6632"/>
                </a:lnTo>
                <a:lnTo>
                  <a:pt x="182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458459" y="5526722"/>
            <a:ext cx="354365" cy="361156"/>
          </a:xfrm>
          <a:custGeom>
            <a:avLst/>
            <a:gdLst/>
            <a:ahLst/>
            <a:cxnLst/>
            <a:rect l="l" t="t" r="r" b="b"/>
            <a:pathLst>
              <a:path w="364489" h="371475">
                <a:moveTo>
                  <a:pt x="182118" y="0"/>
                </a:moveTo>
                <a:lnTo>
                  <a:pt x="133702" y="6628"/>
                </a:lnTo>
                <a:lnTo>
                  <a:pt x="90198" y="25343"/>
                </a:lnTo>
                <a:lnTo>
                  <a:pt x="53340" y="54387"/>
                </a:lnTo>
                <a:lnTo>
                  <a:pt x="24863" y="92004"/>
                </a:lnTo>
                <a:lnTo>
                  <a:pt x="6505" y="136436"/>
                </a:lnTo>
                <a:lnTo>
                  <a:pt x="0" y="185928"/>
                </a:lnTo>
                <a:lnTo>
                  <a:pt x="6505" y="235098"/>
                </a:lnTo>
                <a:lnTo>
                  <a:pt x="24863" y="279315"/>
                </a:lnTo>
                <a:lnTo>
                  <a:pt x="53340" y="316801"/>
                </a:lnTo>
                <a:lnTo>
                  <a:pt x="90198" y="345778"/>
                </a:lnTo>
                <a:lnTo>
                  <a:pt x="133702" y="364468"/>
                </a:lnTo>
                <a:lnTo>
                  <a:pt x="182118" y="371094"/>
                </a:lnTo>
                <a:lnTo>
                  <a:pt x="230533" y="364468"/>
                </a:lnTo>
                <a:lnTo>
                  <a:pt x="274037" y="345778"/>
                </a:lnTo>
                <a:lnTo>
                  <a:pt x="310896" y="316801"/>
                </a:lnTo>
                <a:lnTo>
                  <a:pt x="339372" y="279315"/>
                </a:lnTo>
                <a:lnTo>
                  <a:pt x="357730" y="235098"/>
                </a:lnTo>
                <a:lnTo>
                  <a:pt x="364236" y="185928"/>
                </a:lnTo>
                <a:lnTo>
                  <a:pt x="357730" y="136436"/>
                </a:lnTo>
                <a:lnTo>
                  <a:pt x="339372" y="92004"/>
                </a:lnTo>
                <a:lnTo>
                  <a:pt x="310896" y="54387"/>
                </a:lnTo>
                <a:lnTo>
                  <a:pt x="274037" y="25343"/>
                </a:lnTo>
                <a:lnTo>
                  <a:pt x="230533" y="6628"/>
                </a:lnTo>
                <a:lnTo>
                  <a:pt x="1821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52761" y="2728595"/>
            <a:ext cx="355600" cy="364243"/>
          </a:xfrm>
          <a:custGeom>
            <a:avLst/>
            <a:gdLst/>
            <a:ahLst/>
            <a:cxnLst/>
            <a:rect l="l" t="t" r="r" b="b"/>
            <a:pathLst>
              <a:path w="365760" h="374650">
                <a:moveTo>
                  <a:pt x="182879" y="0"/>
                </a:moveTo>
                <a:lnTo>
                  <a:pt x="134143" y="6688"/>
                </a:lnTo>
                <a:lnTo>
                  <a:pt x="90424" y="25569"/>
                </a:lnTo>
                <a:lnTo>
                  <a:pt x="53435" y="54863"/>
                </a:lnTo>
                <a:lnTo>
                  <a:pt x="24892" y="92794"/>
                </a:lnTo>
                <a:lnTo>
                  <a:pt x="6508" y="137583"/>
                </a:lnTo>
                <a:lnTo>
                  <a:pt x="0" y="187451"/>
                </a:lnTo>
                <a:lnTo>
                  <a:pt x="6508" y="236999"/>
                </a:lnTo>
                <a:lnTo>
                  <a:pt x="24892" y="281573"/>
                </a:lnTo>
                <a:lnTo>
                  <a:pt x="53435" y="319373"/>
                </a:lnTo>
                <a:lnTo>
                  <a:pt x="90424" y="348600"/>
                </a:lnTo>
                <a:lnTo>
                  <a:pt x="134143" y="367456"/>
                </a:lnTo>
                <a:lnTo>
                  <a:pt x="182879" y="374141"/>
                </a:lnTo>
                <a:lnTo>
                  <a:pt x="231616" y="367456"/>
                </a:lnTo>
                <a:lnTo>
                  <a:pt x="275336" y="348600"/>
                </a:lnTo>
                <a:lnTo>
                  <a:pt x="312324" y="319373"/>
                </a:lnTo>
                <a:lnTo>
                  <a:pt x="340868" y="281573"/>
                </a:lnTo>
                <a:lnTo>
                  <a:pt x="359251" y="236999"/>
                </a:lnTo>
                <a:lnTo>
                  <a:pt x="365760" y="187451"/>
                </a:lnTo>
                <a:lnTo>
                  <a:pt x="359251" y="137583"/>
                </a:lnTo>
                <a:lnTo>
                  <a:pt x="340868" y="92794"/>
                </a:lnTo>
                <a:lnTo>
                  <a:pt x="312324" y="54863"/>
                </a:lnTo>
                <a:lnTo>
                  <a:pt x="275336" y="25569"/>
                </a:lnTo>
                <a:lnTo>
                  <a:pt x="231616" y="6688"/>
                </a:lnTo>
                <a:lnTo>
                  <a:pt x="1828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64727" y="3350155"/>
            <a:ext cx="354983" cy="362391"/>
          </a:xfrm>
          <a:custGeom>
            <a:avLst/>
            <a:gdLst/>
            <a:ahLst/>
            <a:cxnLst/>
            <a:rect l="l" t="t" r="r" b="b"/>
            <a:pathLst>
              <a:path w="365125" h="372745">
                <a:moveTo>
                  <a:pt x="182880" y="0"/>
                </a:moveTo>
                <a:lnTo>
                  <a:pt x="134143" y="6685"/>
                </a:lnTo>
                <a:lnTo>
                  <a:pt x="90424" y="25541"/>
                </a:lnTo>
                <a:lnTo>
                  <a:pt x="53435" y="54768"/>
                </a:lnTo>
                <a:lnTo>
                  <a:pt x="24892" y="92568"/>
                </a:lnTo>
                <a:lnTo>
                  <a:pt x="6508" y="137142"/>
                </a:lnTo>
                <a:lnTo>
                  <a:pt x="0" y="186690"/>
                </a:lnTo>
                <a:lnTo>
                  <a:pt x="6508" y="236181"/>
                </a:lnTo>
                <a:lnTo>
                  <a:pt x="24891" y="280613"/>
                </a:lnTo>
                <a:lnTo>
                  <a:pt x="53435" y="318230"/>
                </a:lnTo>
                <a:lnTo>
                  <a:pt x="90423" y="347274"/>
                </a:lnTo>
                <a:lnTo>
                  <a:pt x="134143" y="365989"/>
                </a:lnTo>
                <a:lnTo>
                  <a:pt x="182880" y="372618"/>
                </a:lnTo>
                <a:lnTo>
                  <a:pt x="231295" y="365989"/>
                </a:lnTo>
                <a:lnTo>
                  <a:pt x="274799" y="347274"/>
                </a:lnTo>
                <a:lnTo>
                  <a:pt x="311658" y="318230"/>
                </a:lnTo>
                <a:lnTo>
                  <a:pt x="340134" y="280613"/>
                </a:lnTo>
                <a:lnTo>
                  <a:pt x="358492" y="236181"/>
                </a:lnTo>
                <a:lnTo>
                  <a:pt x="364998" y="186690"/>
                </a:lnTo>
                <a:lnTo>
                  <a:pt x="358492" y="137142"/>
                </a:lnTo>
                <a:lnTo>
                  <a:pt x="340134" y="92568"/>
                </a:lnTo>
                <a:lnTo>
                  <a:pt x="311658" y="54768"/>
                </a:lnTo>
                <a:lnTo>
                  <a:pt x="274799" y="25541"/>
                </a:lnTo>
                <a:lnTo>
                  <a:pt x="231295" y="6685"/>
                </a:lnTo>
                <a:lnTo>
                  <a:pt x="182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545012" y="4903681"/>
            <a:ext cx="356835" cy="363008"/>
          </a:xfrm>
          <a:custGeom>
            <a:avLst/>
            <a:gdLst/>
            <a:ahLst/>
            <a:cxnLst/>
            <a:rect l="l" t="t" r="r" b="b"/>
            <a:pathLst>
              <a:path w="367029" h="373379">
                <a:moveTo>
                  <a:pt x="183641" y="0"/>
                </a:moveTo>
                <a:lnTo>
                  <a:pt x="134849" y="6685"/>
                </a:lnTo>
                <a:lnTo>
                  <a:pt x="90988" y="25541"/>
                </a:lnTo>
                <a:lnTo>
                  <a:pt x="53816" y="54768"/>
                </a:lnTo>
                <a:lnTo>
                  <a:pt x="25089" y="92568"/>
                </a:lnTo>
                <a:lnTo>
                  <a:pt x="6565" y="137142"/>
                </a:lnTo>
                <a:lnTo>
                  <a:pt x="0" y="186689"/>
                </a:lnTo>
                <a:lnTo>
                  <a:pt x="6565" y="236502"/>
                </a:lnTo>
                <a:lnTo>
                  <a:pt x="25089" y="281149"/>
                </a:lnTo>
                <a:lnTo>
                  <a:pt x="53816" y="318897"/>
                </a:lnTo>
                <a:lnTo>
                  <a:pt x="90988" y="348008"/>
                </a:lnTo>
                <a:lnTo>
                  <a:pt x="134849" y="366747"/>
                </a:lnTo>
                <a:lnTo>
                  <a:pt x="183641" y="373379"/>
                </a:lnTo>
                <a:lnTo>
                  <a:pt x="232113" y="366747"/>
                </a:lnTo>
                <a:lnTo>
                  <a:pt x="275759" y="348008"/>
                </a:lnTo>
                <a:lnTo>
                  <a:pt x="312800" y="318896"/>
                </a:lnTo>
                <a:lnTo>
                  <a:pt x="341460" y="281149"/>
                </a:lnTo>
                <a:lnTo>
                  <a:pt x="359960" y="236502"/>
                </a:lnTo>
                <a:lnTo>
                  <a:pt x="366521" y="186689"/>
                </a:lnTo>
                <a:lnTo>
                  <a:pt x="359960" y="137142"/>
                </a:lnTo>
                <a:lnTo>
                  <a:pt x="341460" y="92568"/>
                </a:lnTo>
                <a:lnTo>
                  <a:pt x="312800" y="54768"/>
                </a:lnTo>
                <a:lnTo>
                  <a:pt x="275759" y="25541"/>
                </a:lnTo>
                <a:lnTo>
                  <a:pt x="232113" y="6685"/>
                </a:lnTo>
                <a:lnTo>
                  <a:pt x="18364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913332" y="5836391"/>
            <a:ext cx="355600" cy="362391"/>
          </a:xfrm>
          <a:custGeom>
            <a:avLst/>
            <a:gdLst/>
            <a:ahLst/>
            <a:cxnLst/>
            <a:rect l="l" t="t" r="r" b="b"/>
            <a:pathLst>
              <a:path w="365760" h="372745">
                <a:moveTo>
                  <a:pt x="182879" y="0"/>
                </a:moveTo>
                <a:lnTo>
                  <a:pt x="134143" y="6628"/>
                </a:lnTo>
                <a:lnTo>
                  <a:pt x="90424" y="25343"/>
                </a:lnTo>
                <a:lnTo>
                  <a:pt x="53435" y="54387"/>
                </a:lnTo>
                <a:lnTo>
                  <a:pt x="24892" y="92004"/>
                </a:lnTo>
                <a:lnTo>
                  <a:pt x="6508" y="136436"/>
                </a:lnTo>
                <a:lnTo>
                  <a:pt x="0" y="185927"/>
                </a:lnTo>
                <a:lnTo>
                  <a:pt x="6508" y="235475"/>
                </a:lnTo>
                <a:lnTo>
                  <a:pt x="24891" y="280049"/>
                </a:lnTo>
                <a:lnTo>
                  <a:pt x="53435" y="317849"/>
                </a:lnTo>
                <a:lnTo>
                  <a:pt x="90423" y="347076"/>
                </a:lnTo>
                <a:lnTo>
                  <a:pt x="134143" y="365932"/>
                </a:lnTo>
                <a:lnTo>
                  <a:pt x="182879" y="372617"/>
                </a:lnTo>
                <a:lnTo>
                  <a:pt x="231616" y="365932"/>
                </a:lnTo>
                <a:lnTo>
                  <a:pt x="275336" y="347076"/>
                </a:lnTo>
                <a:lnTo>
                  <a:pt x="312324" y="317849"/>
                </a:lnTo>
                <a:lnTo>
                  <a:pt x="340868" y="280049"/>
                </a:lnTo>
                <a:lnTo>
                  <a:pt x="359251" y="235475"/>
                </a:lnTo>
                <a:lnTo>
                  <a:pt x="365760" y="185927"/>
                </a:lnTo>
                <a:lnTo>
                  <a:pt x="359251" y="136436"/>
                </a:lnTo>
                <a:lnTo>
                  <a:pt x="340868" y="92004"/>
                </a:lnTo>
                <a:lnTo>
                  <a:pt x="312324" y="54387"/>
                </a:lnTo>
                <a:lnTo>
                  <a:pt x="275336" y="25343"/>
                </a:lnTo>
                <a:lnTo>
                  <a:pt x="231616" y="6628"/>
                </a:lnTo>
                <a:lnTo>
                  <a:pt x="18287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002106" y="5214831"/>
            <a:ext cx="354983" cy="361774"/>
          </a:xfrm>
          <a:custGeom>
            <a:avLst/>
            <a:gdLst/>
            <a:ahLst/>
            <a:cxnLst/>
            <a:rect l="l" t="t" r="r" b="b"/>
            <a:pathLst>
              <a:path w="365125" h="372110">
                <a:moveTo>
                  <a:pt x="182117" y="0"/>
                </a:moveTo>
                <a:lnTo>
                  <a:pt x="133702" y="6628"/>
                </a:lnTo>
                <a:lnTo>
                  <a:pt x="90198" y="25343"/>
                </a:lnTo>
                <a:lnTo>
                  <a:pt x="53339" y="54387"/>
                </a:lnTo>
                <a:lnTo>
                  <a:pt x="24863" y="92004"/>
                </a:lnTo>
                <a:lnTo>
                  <a:pt x="6505" y="136436"/>
                </a:lnTo>
                <a:lnTo>
                  <a:pt x="0" y="185927"/>
                </a:lnTo>
                <a:lnTo>
                  <a:pt x="6505" y="235419"/>
                </a:lnTo>
                <a:lnTo>
                  <a:pt x="24863" y="279851"/>
                </a:lnTo>
                <a:lnTo>
                  <a:pt x="53339" y="317468"/>
                </a:lnTo>
                <a:lnTo>
                  <a:pt x="90198" y="346512"/>
                </a:lnTo>
                <a:lnTo>
                  <a:pt x="133702" y="365227"/>
                </a:lnTo>
                <a:lnTo>
                  <a:pt x="182117" y="371856"/>
                </a:lnTo>
                <a:lnTo>
                  <a:pt x="230854" y="365227"/>
                </a:lnTo>
                <a:lnTo>
                  <a:pt x="274574" y="346512"/>
                </a:lnTo>
                <a:lnTo>
                  <a:pt x="311562" y="317468"/>
                </a:lnTo>
                <a:lnTo>
                  <a:pt x="340106" y="279851"/>
                </a:lnTo>
                <a:lnTo>
                  <a:pt x="358489" y="235419"/>
                </a:lnTo>
                <a:lnTo>
                  <a:pt x="364998" y="185927"/>
                </a:lnTo>
                <a:lnTo>
                  <a:pt x="358489" y="136436"/>
                </a:lnTo>
                <a:lnTo>
                  <a:pt x="340106" y="92004"/>
                </a:lnTo>
                <a:lnTo>
                  <a:pt x="311562" y="54387"/>
                </a:lnTo>
                <a:lnTo>
                  <a:pt x="274574" y="25343"/>
                </a:lnTo>
                <a:lnTo>
                  <a:pt x="230854" y="6628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707621" y="2988627"/>
            <a:ext cx="151871" cy="103717"/>
          </a:xfrm>
          <a:custGeom>
            <a:avLst/>
            <a:gdLst/>
            <a:ahLst/>
            <a:cxnLst/>
            <a:rect l="l" t="t" r="r" b="b"/>
            <a:pathLst>
              <a:path w="156210" h="106680">
                <a:moveTo>
                  <a:pt x="0" y="0"/>
                </a:moveTo>
                <a:lnTo>
                  <a:pt x="156209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164716" y="3298296"/>
            <a:ext cx="151253" cy="104951"/>
          </a:xfrm>
          <a:custGeom>
            <a:avLst/>
            <a:gdLst/>
            <a:ahLst/>
            <a:cxnLst/>
            <a:rect l="l" t="t" r="r" b="b"/>
            <a:pathLst>
              <a:path w="155575" h="107950">
                <a:moveTo>
                  <a:pt x="0" y="0"/>
                </a:moveTo>
                <a:lnTo>
                  <a:pt x="155448" y="10744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20327" y="3608705"/>
            <a:ext cx="151871" cy="103717"/>
          </a:xfrm>
          <a:custGeom>
            <a:avLst/>
            <a:gdLst/>
            <a:ahLst/>
            <a:cxnLst/>
            <a:rect l="l" t="t" r="r" b="b"/>
            <a:pathLst>
              <a:path w="156210" h="106679">
                <a:moveTo>
                  <a:pt x="0" y="0"/>
                </a:moveTo>
                <a:lnTo>
                  <a:pt x="156210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76680" y="3920596"/>
            <a:ext cx="150636" cy="103717"/>
          </a:xfrm>
          <a:custGeom>
            <a:avLst/>
            <a:gdLst/>
            <a:ahLst/>
            <a:cxnLst/>
            <a:rect l="l" t="t" r="r" b="b"/>
            <a:pathLst>
              <a:path w="154939" h="106679">
                <a:moveTo>
                  <a:pt x="0" y="0"/>
                </a:moveTo>
                <a:lnTo>
                  <a:pt x="154686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32292" y="4231005"/>
            <a:ext cx="151871" cy="103717"/>
          </a:xfrm>
          <a:custGeom>
            <a:avLst/>
            <a:gdLst/>
            <a:ahLst/>
            <a:cxnLst/>
            <a:rect l="l" t="t" r="r" b="b"/>
            <a:pathLst>
              <a:path w="156210" h="106679">
                <a:moveTo>
                  <a:pt x="0" y="0"/>
                </a:moveTo>
                <a:lnTo>
                  <a:pt x="156210" y="1066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88647" y="4541413"/>
            <a:ext cx="151871" cy="104951"/>
          </a:xfrm>
          <a:custGeom>
            <a:avLst/>
            <a:gdLst/>
            <a:ahLst/>
            <a:cxnLst/>
            <a:rect l="l" t="t" r="r" b="b"/>
            <a:pathLst>
              <a:path w="156210" h="107950">
                <a:moveTo>
                  <a:pt x="0" y="0"/>
                </a:moveTo>
                <a:lnTo>
                  <a:pt x="156209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445000" y="4852565"/>
            <a:ext cx="151871" cy="103099"/>
          </a:xfrm>
          <a:custGeom>
            <a:avLst/>
            <a:gdLst/>
            <a:ahLst/>
            <a:cxnLst/>
            <a:rect l="l" t="t" r="r" b="b"/>
            <a:pathLst>
              <a:path w="156210" h="106045">
                <a:moveTo>
                  <a:pt x="0" y="0"/>
                </a:moveTo>
                <a:lnTo>
                  <a:pt x="156210" y="1059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99870" y="5162972"/>
            <a:ext cx="153106" cy="103717"/>
          </a:xfrm>
          <a:custGeom>
            <a:avLst/>
            <a:gdLst/>
            <a:ahLst/>
            <a:cxnLst/>
            <a:rect l="l" t="t" r="r" b="b"/>
            <a:pathLst>
              <a:path w="157479" h="106679">
                <a:moveTo>
                  <a:pt x="0" y="0"/>
                </a:moveTo>
                <a:lnTo>
                  <a:pt x="156972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356965" y="5473383"/>
            <a:ext cx="153106" cy="104951"/>
          </a:xfrm>
          <a:custGeom>
            <a:avLst/>
            <a:gdLst/>
            <a:ahLst/>
            <a:cxnLst/>
            <a:rect l="l" t="t" r="r" b="b"/>
            <a:pathLst>
              <a:path w="157479" h="107950">
                <a:moveTo>
                  <a:pt x="0" y="0"/>
                </a:moveTo>
                <a:lnTo>
                  <a:pt x="156972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813320" y="5785272"/>
            <a:ext cx="151253" cy="102482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0" y="0"/>
                </a:moveTo>
                <a:lnTo>
                  <a:pt x="155448" y="1051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52267" y="868857"/>
            <a:ext cx="4853076" cy="8539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than this </a:t>
            </a:r>
            <a:r>
              <a:rPr sz="1069" spc="10" dirty="0">
                <a:latin typeface="Times New Roman"/>
                <a:cs typeface="Times New Roman"/>
              </a:rPr>
              <a:t>node and the </a:t>
            </a:r>
            <a:r>
              <a:rPr sz="1069" spc="5" dirty="0">
                <a:latin typeface="Times New Roman"/>
                <a:cs typeface="Times New Roman"/>
              </a:rPr>
              <a:t>right subtree contains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suppose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given data </a:t>
            </a:r>
            <a:r>
              <a:rPr sz="1069" spc="5" dirty="0">
                <a:latin typeface="Times New Roman"/>
                <a:cs typeface="Times New Roman"/>
              </a:rPr>
              <a:t>as 3, 4, 5, </a:t>
            </a:r>
            <a:r>
              <a:rPr sz="1069" spc="10" dirty="0">
                <a:latin typeface="Times New Roman"/>
                <a:cs typeface="Times New Roman"/>
              </a:rPr>
              <a:t>7, </a:t>
            </a:r>
            <a:r>
              <a:rPr sz="1069" spc="5" dirty="0">
                <a:latin typeface="Times New Roman"/>
                <a:cs typeface="Times New Roman"/>
              </a:rPr>
              <a:t>9, 14, 15, 16, 17, 18, </a:t>
            </a:r>
            <a:r>
              <a:rPr sz="1069" spc="10" dirty="0">
                <a:latin typeface="Times New Roman"/>
                <a:cs typeface="Times New Roman"/>
              </a:rPr>
              <a:t>20 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 tree containing these numbers.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takes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in the order as 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above, 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shape </a:t>
            </a:r>
            <a:r>
              <a:rPr sz="1069" spc="5" dirty="0">
                <a:latin typeface="Times New Roman"/>
                <a:cs typeface="Times New Roman"/>
              </a:rPr>
              <a:t>of our tree? </a:t>
            </a:r>
            <a:r>
              <a:rPr sz="1069" spc="10" dirty="0">
                <a:latin typeface="Times New Roman"/>
                <a:cs typeface="Times New Roman"/>
              </a:rPr>
              <a:t>Try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draw a </a:t>
            </a:r>
            <a:r>
              <a:rPr sz="1069" spc="5" dirty="0">
                <a:latin typeface="Times New Roman"/>
                <a:cs typeface="Times New Roman"/>
              </a:rPr>
              <a:t>sketch of the tree 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initial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mind.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will look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like: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R="735260" algn="ctr"/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for 3, 4, </a:t>
            </a:r>
            <a:r>
              <a:rPr sz="1069" spc="10" dirty="0">
                <a:latin typeface="Times New Roman"/>
                <a:cs typeface="Times New Roman"/>
              </a:rPr>
              <a:t>5, </a:t>
            </a:r>
            <a:r>
              <a:rPr sz="1069" spc="5" dirty="0">
                <a:latin typeface="Times New Roman"/>
                <a:cs typeface="Times New Roman"/>
              </a:rPr>
              <a:t>7, 9, 14, 15, </a:t>
            </a:r>
            <a:r>
              <a:rPr sz="1069" spc="10" dirty="0">
                <a:latin typeface="Times New Roman"/>
                <a:cs typeface="Times New Roman"/>
              </a:rPr>
              <a:t>16, </a:t>
            </a:r>
            <a:r>
              <a:rPr sz="1069" spc="5" dirty="0">
                <a:latin typeface="Times New Roman"/>
                <a:cs typeface="Times New Roman"/>
              </a:rPr>
              <a:t>17, 18,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47546"/>
            <a:r>
              <a:rPr sz="924" spc="1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603148"/>
            <a:r>
              <a:rPr sz="924" spc="1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058750"/>
            <a:r>
              <a:rPr sz="924" spc="1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516204"/>
            <a:r>
              <a:rPr sz="924" spc="1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R="838975" algn="ctr"/>
            <a:r>
              <a:rPr sz="924" spc="1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65439" algn="ctr"/>
            <a:r>
              <a:rPr sz="924" spc="15" dirty="0">
                <a:latin typeface="Times New Roman"/>
                <a:cs typeface="Times New Roman"/>
              </a:rPr>
              <a:t>14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976642" algn="ctr"/>
            <a:r>
              <a:rPr sz="924" spc="1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R="1411873" algn="r"/>
            <a:r>
              <a:rPr sz="924" spc="15" dirty="0">
                <a:latin typeface="Times New Roman"/>
                <a:cs typeface="Times New Roman"/>
              </a:rPr>
              <a:t>16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R="957505" algn="r"/>
            <a:r>
              <a:rPr sz="924" spc="10" dirty="0">
                <a:latin typeface="Times New Roman"/>
                <a:cs typeface="Times New Roman"/>
              </a:rPr>
              <a:t>17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R="500051" algn="r"/>
            <a:r>
              <a:rPr sz="924" spc="15" dirty="0">
                <a:latin typeface="Times New Roman"/>
                <a:cs typeface="Times New Roman"/>
              </a:rPr>
              <a:t>18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R="43214" algn="r"/>
            <a:r>
              <a:rPr sz="924" spc="15" dirty="0">
                <a:latin typeface="Times New Roman"/>
                <a:cs typeface="Times New Roman"/>
              </a:rPr>
              <a:t>20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It does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seem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tree. Rather,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a look of a </a:t>
            </a:r>
            <a:r>
              <a:rPr sz="1069" spc="5" dirty="0">
                <a:latin typeface="Times New Roman"/>
                <a:cs typeface="Times New Roman"/>
              </a:rPr>
              <a:t>linked list, as there is </a:t>
            </a:r>
            <a:r>
              <a:rPr sz="1069" spc="10" dirty="0">
                <a:latin typeface="Times New Roman"/>
                <a:cs typeface="Times New Roman"/>
              </a:rPr>
              <a:t>a  link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3 to 4, a link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4 to 5, a link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7. </a:t>
            </a:r>
            <a:r>
              <a:rPr sz="1069" spc="5" dirty="0">
                <a:latin typeface="Times New Roman"/>
                <a:cs typeface="Times New Roman"/>
              </a:rPr>
              <a:t>Similarly while </a:t>
            </a:r>
            <a:r>
              <a:rPr sz="1069" spc="10" dirty="0">
                <a:latin typeface="Times New Roman"/>
                <a:cs typeface="Times New Roman"/>
              </a:rPr>
              <a:t>traversing the  </a:t>
            </a:r>
            <a:r>
              <a:rPr sz="1069" spc="5" dirty="0">
                <a:latin typeface="Times New Roman"/>
                <a:cs typeface="Times New Roman"/>
              </a:rPr>
              <a:t>right link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reached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20.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node.  That’s </a:t>
            </a:r>
            <a:r>
              <a:rPr sz="1069" spc="15" dirty="0">
                <a:latin typeface="Times New Roman"/>
                <a:cs typeface="Times New Roman"/>
              </a:rPr>
              <a:t>why, </a:t>
            </a:r>
            <a:r>
              <a:rPr sz="1069" spc="5" dirty="0">
                <a:latin typeface="Times New Roman"/>
                <a:cs typeface="Times New Roman"/>
              </a:rPr>
              <a:t>it looks 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characteristic of </a:t>
            </a:r>
            <a:r>
              <a:rPr sz="1069" spc="10" dirty="0">
                <a:latin typeface="Times New Roman"/>
                <a:cs typeface="Times New Roman"/>
              </a:rPr>
              <a:t>the link </a:t>
            </a:r>
            <a:r>
              <a:rPr sz="1069" spc="5" dirty="0">
                <a:latin typeface="Times New Roman"/>
                <a:cs typeface="Times New Roman"/>
              </a:rPr>
              <a:t>list? In </a:t>
            </a:r>
            <a:r>
              <a:rPr sz="1069" spc="10" dirty="0">
                <a:latin typeface="Times New Roman"/>
                <a:cs typeface="Times New Roman"/>
              </a:rPr>
              <a:t>link 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every node has a pointer that points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next node. While following </a:t>
            </a:r>
            <a:r>
              <a:rPr sz="1069" spc="5" dirty="0">
                <a:latin typeface="Times New Roman"/>
                <a:cs typeface="Times New Roman"/>
              </a:rPr>
              <a:t>this  pointer,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node. The </a:t>
            </a:r>
            <a:r>
              <a:rPr sz="1069" spc="5" dirty="0">
                <a:latin typeface="Times New Roman"/>
                <a:cs typeface="Times New Roman"/>
              </a:rPr>
              <a:t>root of this tree is </a:t>
            </a:r>
            <a:r>
              <a:rPr sz="1069" spc="15" dirty="0">
                <a:latin typeface="Times New Roman"/>
                <a:cs typeface="Times New Roman"/>
              </a:rPr>
              <a:t>3. Now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the  node with value 20 </a:t>
            </a:r>
            <a:r>
              <a:rPr sz="1069" spc="5" dirty="0">
                <a:latin typeface="Times New Roman"/>
                <a:cs typeface="Times New Roman"/>
              </a:rPr>
              <a:t>in this tree.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link 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use 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the number 20 </a:t>
            </a:r>
            <a:r>
              <a:rPr sz="1069" spc="5" dirty="0">
                <a:latin typeface="Times New Roman"/>
                <a:cs typeface="Times New Roman"/>
              </a:rPr>
              <a:t>in this 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root. </a:t>
            </a:r>
            <a:r>
              <a:rPr sz="1069" spc="1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is greater than 3,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call to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spc="5" dirty="0">
                <a:latin typeface="Times New Roman"/>
                <a:cs typeface="Times New Roman"/>
              </a:rPr>
              <a:t>find will </a:t>
            </a:r>
            <a:r>
              <a:rPr sz="1069" spc="10" dirty="0">
                <a:latin typeface="Times New Roman"/>
                <a:cs typeface="Times New Roman"/>
              </a:rPr>
              <a:t>be made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the next node </a:t>
            </a:r>
            <a:r>
              <a:rPr sz="1069" spc="5" dirty="0">
                <a:latin typeface="Times New Roman"/>
                <a:cs typeface="Times New Roman"/>
              </a:rPr>
              <a:t>i.e. 4. </a:t>
            </a:r>
            <a:r>
              <a:rPr sz="1069" spc="19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so again a </a:t>
            </a:r>
            <a:r>
              <a:rPr sz="1069" spc="5" dirty="0">
                <a:latin typeface="Times New Roman"/>
                <a:cs typeface="Times New Roman"/>
              </a:rPr>
              <a:t>recursive call is </a:t>
            </a:r>
            <a:r>
              <a:rPr sz="1069" spc="10" dirty="0">
                <a:latin typeface="Times New Roman"/>
                <a:cs typeface="Times New Roman"/>
              </a:rPr>
              <a:t>generated. 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will come </a:t>
            </a:r>
            <a:r>
              <a:rPr sz="1069" spc="5" dirty="0">
                <a:latin typeface="Times New Roman"/>
                <a:cs typeface="Times New Roman"/>
              </a:rPr>
              <a:t>to 5, then 7,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on.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reach at </a:t>
            </a:r>
            <a:r>
              <a:rPr sz="1069" spc="10" dirty="0">
                <a:latin typeface="Times New Roman"/>
                <a:cs typeface="Times New Roman"/>
              </a:rPr>
              <a:t>20 and  </a:t>
            </a:r>
            <a:r>
              <a:rPr sz="1069" spc="5" dirty="0">
                <a:latin typeface="Times New Roman"/>
                <a:cs typeface="Times New Roman"/>
              </a:rPr>
              <a:t>the recursion will stop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through the method in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started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3,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5 and so on,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will be the same </a:t>
            </a:r>
            <a:r>
              <a:rPr sz="1069" spc="5" dirty="0">
                <a:latin typeface="Times New Roman"/>
                <a:cs typeface="Times New Roman"/>
              </a:rPr>
              <a:t>technique as </a:t>
            </a:r>
            <a:r>
              <a:rPr sz="1069" spc="10" dirty="0">
                <a:latin typeface="Times New Roman"/>
                <a:cs typeface="Times New Roman"/>
              </a:rPr>
              <a:t>adopted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much  time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the number?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in the link list that 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searched 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node,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traverse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This  means  </a:t>
            </a:r>
            <a:r>
              <a:rPr sz="1069" spc="5" dirty="0">
                <a:latin typeface="Times New Roman"/>
                <a:cs typeface="Times New Roman"/>
              </a:rPr>
              <a:t>that  in 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 nodes 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spc="5" dirty="0">
                <a:latin typeface="Times New Roman"/>
                <a:cs typeface="Times New Roman"/>
              </a:rPr>
              <a:t>strength  of 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,  </a:t>
            </a:r>
            <a:r>
              <a:rPr sz="1069" spc="10" dirty="0">
                <a:latin typeface="Times New Roman"/>
                <a:cs typeface="Times New Roman"/>
              </a:rPr>
              <a:t>the  loop  </a:t>
            </a:r>
            <a:r>
              <a:rPr sz="1069" spc="5" dirty="0">
                <a:latin typeface="Times New Roman"/>
                <a:cs typeface="Times New Roman"/>
              </a:rPr>
              <a:t>will  execute 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i="1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45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666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7326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tree, </a:t>
            </a:r>
            <a:r>
              <a:rPr sz="1069" spc="5" dirty="0">
                <a:latin typeface="Times New Roman"/>
                <a:cs typeface="Times New Roman"/>
              </a:rPr>
              <a:t>our find </a:t>
            </a:r>
            <a:r>
              <a:rPr sz="1069" spc="10" dirty="0">
                <a:latin typeface="Times New Roman"/>
                <a:cs typeface="Times New Roman"/>
              </a:rPr>
              <a:t>method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recursively equal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number of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designed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search tree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fashion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process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short.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remembering the example of  </a:t>
            </a:r>
            <a:r>
              <a:rPr sz="1069" spc="5" dirty="0">
                <a:latin typeface="Times New Roman"/>
                <a:cs typeface="Times New Roman"/>
              </a:rPr>
              <a:t>previous lecture that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one </a:t>
            </a:r>
            <a:r>
              <a:rPr sz="1069" spc="5" dirty="0">
                <a:latin typeface="Times New Roman"/>
                <a:cs typeface="Times New Roman"/>
              </a:rPr>
              <a:t>lakh </a:t>
            </a:r>
            <a:r>
              <a:rPr sz="1069" spc="10" dirty="0">
                <a:latin typeface="Times New Roman"/>
                <a:cs typeface="Times New Roman"/>
              </a:rPr>
              <a:t>numbers,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possible to find </a:t>
            </a:r>
            <a:r>
              <a:rPr sz="1069" spc="10" dirty="0">
                <a:latin typeface="Times New Roman"/>
                <a:cs typeface="Times New Roman"/>
              </a:rPr>
              <a:t>the desired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 in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iterations.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link </a:t>
            </a:r>
            <a:r>
              <a:rPr sz="1069" spc="5" dirty="0">
                <a:latin typeface="Times New Roman"/>
                <a:cs typeface="Times New Roman"/>
              </a:rPr>
              <a:t>list for one </a:t>
            </a:r>
            <a:r>
              <a:rPr sz="1069" spc="10" dirty="0">
                <a:latin typeface="Times New Roman"/>
                <a:cs typeface="Times New Roman"/>
              </a:rPr>
              <a:t>lakh elements, the </a:t>
            </a:r>
            <a:r>
              <a:rPr sz="1069" spc="5" dirty="0">
                <a:latin typeface="Times New Roman"/>
                <a:cs typeface="Times New Roman"/>
              </a:rPr>
              <a:t>required results 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obtained only </a:t>
            </a:r>
            <a:r>
              <a:rPr sz="1069" spc="10" dirty="0">
                <a:latin typeface="Times New Roman"/>
                <a:cs typeface="Times New Roman"/>
              </a:rPr>
              <a:t>after executing the loop for one lakh </a:t>
            </a:r>
            <a:r>
              <a:rPr sz="1069" spc="5" dirty="0">
                <a:latin typeface="Times New Roman"/>
                <a:cs typeface="Times New Roman"/>
              </a:rPr>
              <a:t>times if </a:t>
            </a:r>
            <a:r>
              <a:rPr sz="1069" spc="10" dirty="0">
                <a:latin typeface="Times New Roman"/>
                <a:cs typeface="Times New Roman"/>
              </a:rPr>
              <a:t>the element 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searched is the last element.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of BST, </a:t>
            </a:r>
            <a:r>
              <a:rPr sz="1069" spc="5" dirty="0">
                <a:latin typeface="Times New Roman"/>
                <a:cs typeface="Times New Roman"/>
              </a:rPr>
              <a:t>there are only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steps. </a:t>
            </a:r>
            <a:r>
              <a:rPr sz="1069" spc="15" dirty="0">
                <a:latin typeface="Times New Roman"/>
                <a:cs typeface="Times New Roman"/>
              </a:rPr>
              <a:t>The  BST </a:t>
            </a:r>
            <a:r>
              <a:rPr sz="1069" spc="5" dirty="0">
                <a:latin typeface="Times New Roman"/>
                <a:cs typeface="Times New Roman"/>
              </a:rPr>
              <a:t>technique, as </a:t>
            </a:r>
            <a:r>
              <a:rPr sz="1069" spc="10" dirty="0">
                <a:latin typeface="Times New Roman"/>
                <a:cs typeface="Times New Roman"/>
              </a:rPr>
              <a:t>witnessed </a:t>
            </a:r>
            <a:r>
              <a:rPr sz="1069" spc="5" dirty="0">
                <a:latin typeface="Times New Roman"/>
                <a:cs typeface="Times New Roman"/>
              </a:rPr>
              <a:t>earlier, is </a:t>
            </a:r>
            <a:r>
              <a:rPr sz="1069" spc="10" dirty="0">
                <a:latin typeface="Times New Roman"/>
                <a:cs typeface="Times New Roman"/>
              </a:rPr>
              <a:t>quite </a:t>
            </a:r>
            <a:r>
              <a:rPr sz="1069" spc="5" dirty="0">
                <a:latin typeface="Times New Roman"/>
                <a:cs typeface="Times New Roman"/>
              </a:rPr>
              <a:t>different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this tree. </a:t>
            </a:r>
            <a:r>
              <a:rPr sz="1069" spc="10" dirty="0">
                <a:latin typeface="Times New Roman"/>
                <a:cs typeface="Times New Roman"/>
              </a:rPr>
              <a:t>They  have both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subtrees. </a:t>
            </a:r>
            <a:r>
              <a:rPr sz="1069" spc="10" dirty="0">
                <a:latin typeface="Times New Roman"/>
                <a:cs typeface="Times New Roman"/>
              </a:rPr>
              <a:t>What happened </a:t>
            </a:r>
            <a:r>
              <a:rPr sz="1069" spc="5" dirty="0">
                <a:latin typeface="Times New Roman"/>
                <a:cs typeface="Times New Roman"/>
              </a:rPr>
              <a:t>with this tree?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benefit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is not applicable here. It seems that 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list.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only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was given in the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out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data with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look like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tree.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sorted data.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easy,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not have control </a:t>
            </a:r>
            <a:r>
              <a:rPr sz="1069" spc="5" dirty="0">
                <a:latin typeface="Times New Roman"/>
                <a:cs typeface="Times New Roman"/>
              </a:rPr>
              <a:t>over this process. </a:t>
            </a:r>
            <a:r>
              <a:rPr sz="1069" spc="10" dirty="0">
                <a:latin typeface="Times New Roman"/>
                <a:cs typeface="Times New Roman"/>
              </a:rPr>
              <a:t>Consider the example </a:t>
            </a:r>
            <a:r>
              <a:rPr sz="1069" spc="5" dirty="0">
                <a:latin typeface="Times New Roman"/>
                <a:cs typeface="Times New Roman"/>
              </a:rPr>
              <a:t>of polling.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possible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voters </a:t>
            </a:r>
            <a:r>
              <a:rPr sz="1069" spc="10" dirty="0">
                <a:latin typeface="Times New Roman"/>
                <a:cs typeface="Times New Roman"/>
              </a:rPr>
              <a:t>come to the polling </a:t>
            </a:r>
            <a:r>
              <a:rPr sz="1069" spc="5" dirty="0">
                <a:latin typeface="Times New Roman"/>
                <a:cs typeface="Times New Roman"/>
              </a:rPr>
              <a:t>station in </a:t>
            </a:r>
            <a:r>
              <a:rPr sz="1069" spc="10" dirty="0">
                <a:latin typeface="Times New Roman"/>
                <a:cs typeface="Times New Roman"/>
              </a:rPr>
              <a:t>some specific </a:t>
            </a:r>
            <a:r>
              <a:rPr sz="1069" spc="5" dirty="0">
                <a:latin typeface="Times New Roman"/>
                <a:cs typeface="Times New Roman"/>
              </a:rPr>
              <a:t>order. But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 are given a </a:t>
            </a:r>
            <a:r>
              <a:rPr sz="1069" spc="5" dirty="0">
                <a:latin typeface="Times New Roman"/>
                <a:cs typeface="Times New Roman"/>
              </a:rPr>
              <a:t>list of sorted </a:t>
            </a:r>
            <a:r>
              <a:rPr sz="1069" spc="10" dirty="0">
                <a:latin typeface="Times New Roman"/>
                <a:cs typeface="Times New Roman"/>
              </a:rPr>
              <a:t>data and asked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that is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ascending order, it </a:t>
            </a:r>
            <a:r>
              <a:rPr sz="1069" spc="10" dirty="0">
                <a:latin typeface="Times New Roman"/>
                <a:cs typeface="Times New Roman"/>
              </a:rPr>
              <a:t>will look 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list. In the </a:t>
            </a:r>
            <a:r>
              <a:rPr sz="1069" spc="10" dirty="0">
                <a:latin typeface="Times New Roman"/>
                <a:cs typeface="Times New Roman"/>
              </a:rPr>
              <a:t>link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lot of time.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have created </a:t>
            </a:r>
            <a:r>
              <a:rPr sz="1069" spc="10" dirty="0">
                <a:latin typeface="Times New Roman"/>
                <a:cs typeface="Times New Roman"/>
              </a:rPr>
              <a:t>a BST 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 are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as 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singly 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avoid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BST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beneficial. </a:t>
            </a:r>
            <a:r>
              <a:rPr sz="1069" spc="15" dirty="0">
                <a:latin typeface="Times New Roman"/>
                <a:cs typeface="Times New Roman"/>
              </a:rPr>
              <a:t>One way </a:t>
            </a:r>
            <a:r>
              <a:rPr sz="1069" spc="5" dirty="0">
                <a:latin typeface="Times New Roman"/>
                <a:cs typeface="Times New Roman"/>
              </a:rPr>
              <a:t>to avoid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some how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data unsorted.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this can be done. </a:t>
            </a:r>
            <a:r>
              <a:rPr sz="1069" spc="5" dirty="0">
                <a:latin typeface="Times New Roman"/>
                <a:cs typeface="Times New Roman"/>
              </a:rPr>
              <a:t>It is not possible, as data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provided as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provided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chunks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of the times.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what should we do?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apply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technique </a:t>
            </a:r>
            <a:r>
              <a:rPr sz="1069" spc="10" dirty="0">
                <a:latin typeface="Times New Roman"/>
                <a:cs typeface="Times New Roman"/>
              </a:rPr>
              <a:t>here 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benefits </a:t>
            </a:r>
            <a:r>
              <a:rPr sz="1069" spc="10" dirty="0">
                <a:latin typeface="Times New Roman"/>
                <a:cs typeface="Times New Roman"/>
              </a:rPr>
              <a:t>of  the BST.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keep the tree </a:t>
            </a:r>
            <a:r>
              <a:rPr sz="1069" spc="5" dirty="0">
                <a:latin typeface="Times New Roman"/>
                <a:cs typeface="Times New Roman"/>
              </a:rPr>
              <a:t>balanced.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no </a:t>
            </a:r>
            <a:r>
              <a:rPr sz="1069" spc="5" dirty="0">
                <a:latin typeface="Times New Roman"/>
                <a:cs typeface="Times New Roman"/>
              </a:rPr>
              <a:t>right child.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tree is not balanced.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achieve it is that </a:t>
            </a:r>
            <a:r>
              <a:rPr sz="1069" spc="10" dirty="0">
                <a:latin typeface="Times New Roman"/>
                <a:cs typeface="Times New Roman"/>
              </a:rPr>
              <a:t>both the 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height. While </a:t>
            </a:r>
            <a:r>
              <a:rPr sz="1069" spc="5" dirty="0">
                <a:latin typeface="Times New Roman"/>
                <a:cs typeface="Times New Roman"/>
              </a:rPr>
              <a:t>talking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height, depth and level of </a:t>
            </a:r>
            <a:r>
              <a:rPr sz="1069" spc="15" dirty="0">
                <a:latin typeface="Times New Roman"/>
                <a:cs typeface="Times New Roman"/>
              </a:rPr>
              <a:t>BST. </a:t>
            </a:r>
            <a:r>
              <a:rPr sz="1069" spc="10" dirty="0">
                <a:latin typeface="Times New Roman"/>
                <a:cs typeface="Times New Roman"/>
              </a:rPr>
              <a:t>Every node has some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down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increased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all the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are present.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earlier seen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of tree.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binary tree is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5" dirty="0">
                <a:latin typeface="Times New Roman"/>
                <a:cs typeface="Times New Roman"/>
              </a:rPr>
              <a:t>tree that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and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end. In the </a:t>
            </a: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say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in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subtree are equal. If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weigh </a:t>
            </a:r>
            <a:r>
              <a:rPr sz="1069" spc="5" dirty="0">
                <a:latin typeface="Times New Roman"/>
                <a:cs typeface="Times New Roman"/>
              </a:rPr>
              <a:t>that tree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balance,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root, both of its sides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equal as </a:t>
            </a:r>
            <a:r>
              <a:rPr sz="1069" spc="10" dirty="0">
                <a:latin typeface="Times New Roman"/>
                <a:cs typeface="Times New Roman"/>
              </a:rPr>
              <a:t>the  number of nodes in the right </a:t>
            </a:r>
            <a:r>
              <a:rPr sz="1069" spc="5" dirty="0">
                <a:latin typeface="Times New Roman"/>
                <a:cs typeface="Times New Roman"/>
              </a:rPr>
              <a:t>subtree and left subtree </a:t>
            </a:r>
            <a:r>
              <a:rPr sz="1069" spc="10" dirty="0">
                <a:latin typeface="Times New Roman"/>
                <a:cs typeface="Times New Roman"/>
              </a:rPr>
              <a:t>are equal.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such a  balanced </a:t>
            </a:r>
            <a:r>
              <a:rPr sz="1069" spc="5" dirty="0">
                <a:latin typeface="Times New Roman"/>
                <a:cs typeface="Times New Roman"/>
              </a:rPr>
              <a:t>binary search tree </a:t>
            </a:r>
            <a:r>
              <a:rPr sz="1069" spc="10" dirty="0">
                <a:latin typeface="Times New Roman"/>
                <a:cs typeface="Times New Roman"/>
              </a:rPr>
              <a:t>with one lakh nodes, 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only 20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comparisons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a number.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of this tree are </a:t>
            </a:r>
            <a:r>
              <a:rPr sz="1069" spc="10" dirty="0">
                <a:latin typeface="Times New Roman"/>
                <a:cs typeface="Times New Roman"/>
              </a:rPr>
              <a:t>20.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used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formula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 </a:t>
            </a:r>
            <a:r>
              <a:rPr sz="1069" i="1" spc="5" dirty="0">
                <a:latin typeface="Times New Roman"/>
                <a:cs typeface="Times New Roman"/>
              </a:rPr>
              <a:t>(100,000)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property of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comparison can  be computed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subtrees </a:t>
            </a:r>
            <a:r>
              <a:rPr sz="1069" spc="10" dirty="0">
                <a:latin typeface="Times New Roman"/>
                <a:cs typeface="Times New Roman"/>
              </a:rPr>
              <a:t>are switched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every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comparison.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above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singly 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try to convert it  into </a:t>
            </a:r>
            <a:r>
              <a:rPr sz="1069" spc="10" dirty="0">
                <a:latin typeface="Times New Roman"/>
                <a:cs typeface="Times New Roman"/>
              </a:rPr>
              <a:t>a balanced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following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46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87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8604" y="1369906"/>
            <a:ext cx="354365" cy="360539"/>
          </a:xfrm>
          <a:custGeom>
            <a:avLst/>
            <a:gdLst/>
            <a:ahLst/>
            <a:cxnLst/>
            <a:rect l="l" t="t" r="r" b="b"/>
            <a:pathLst>
              <a:path w="364489" h="370840">
                <a:moveTo>
                  <a:pt x="182117" y="0"/>
                </a:moveTo>
                <a:lnTo>
                  <a:pt x="133702" y="6625"/>
                </a:lnTo>
                <a:lnTo>
                  <a:pt x="90198" y="25315"/>
                </a:lnTo>
                <a:lnTo>
                  <a:pt x="53339" y="54292"/>
                </a:lnTo>
                <a:lnTo>
                  <a:pt x="24863" y="91778"/>
                </a:lnTo>
                <a:lnTo>
                  <a:pt x="6505" y="135995"/>
                </a:lnTo>
                <a:lnTo>
                  <a:pt x="0" y="185166"/>
                </a:lnTo>
                <a:lnTo>
                  <a:pt x="6505" y="234336"/>
                </a:lnTo>
                <a:lnTo>
                  <a:pt x="24863" y="278553"/>
                </a:lnTo>
                <a:lnTo>
                  <a:pt x="53339" y="316039"/>
                </a:lnTo>
                <a:lnTo>
                  <a:pt x="90198" y="345016"/>
                </a:lnTo>
                <a:lnTo>
                  <a:pt x="133702" y="363706"/>
                </a:lnTo>
                <a:lnTo>
                  <a:pt x="182117" y="370332"/>
                </a:lnTo>
                <a:lnTo>
                  <a:pt x="230533" y="363706"/>
                </a:lnTo>
                <a:lnTo>
                  <a:pt x="274037" y="345016"/>
                </a:lnTo>
                <a:lnTo>
                  <a:pt x="310895" y="316039"/>
                </a:lnTo>
                <a:lnTo>
                  <a:pt x="339372" y="278553"/>
                </a:lnTo>
                <a:lnTo>
                  <a:pt x="357730" y="234336"/>
                </a:lnTo>
                <a:lnTo>
                  <a:pt x="364236" y="185166"/>
                </a:lnTo>
                <a:lnTo>
                  <a:pt x="357730" y="135995"/>
                </a:lnTo>
                <a:lnTo>
                  <a:pt x="339372" y="91778"/>
                </a:lnTo>
                <a:lnTo>
                  <a:pt x="310895" y="54292"/>
                </a:lnTo>
                <a:lnTo>
                  <a:pt x="274037" y="25315"/>
                </a:lnTo>
                <a:lnTo>
                  <a:pt x="230533" y="6625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752568" y="1444484"/>
            <a:ext cx="14631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Times New Roman"/>
                <a:cs typeface="Times New Roman"/>
              </a:rPr>
              <a:t>14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2734" y="1678092"/>
            <a:ext cx="353131" cy="361774"/>
          </a:xfrm>
          <a:custGeom>
            <a:avLst/>
            <a:gdLst/>
            <a:ahLst/>
            <a:cxnLst/>
            <a:rect l="l" t="t" r="r" b="b"/>
            <a:pathLst>
              <a:path w="363220" h="372110">
                <a:moveTo>
                  <a:pt x="181356" y="0"/>
                </a:moveTo>
                <a:lnTo>
                  <a:pt x="132997" y="6628"/>
                </a:lnTo>
                <a:lnTo>
                  <a:pt x="89633" y="25343"/>
                </a:lnTo>
                <a:lnTo>
                  <a:pt x="52959" y="54387"/>
                </a:lnTo>
                <a:lnTo>
                  <a:pt x="24666" y="92004"/>
                </a:lnTo>
                <a:lnTo>
                  <a:pt x="6448" y="136436"/>
                </a:lnTo>
                <a:lnTo>
                  <a:pt x="0" y="185927"/>
                </a:lnTo>
                <a:lnTo>
                  <a:pt x="6448" y="235154"/>
                </a:lnTo>
                <a:lnTo>
                  <a:pt x="24666" y="279512"/>
                </a:lnTo>
                <a:lnTo>
                  <a:pt x="52959" y="317182"/>
                </a:lnTo>
                <a:lnTo>
                  <a:pt x="89633" y="346343"/>
                </a:lnTo>
                <a:lnTo>
                  <a:pt x="132997" y="365174"/>
                </a:lnTo>
                <a:lnTo>
                  <a:pt x="181356" y="371855"/>
                </a:lnTo>
                <a:lnTo>
                  <a:pt x="229450" y="365174"/>
                </a:lnTo>
                <a:lnTo>
                  <a:pt x="272739" y="346343"/>
                </a:lnTo>
                <a:lnTo>
                  <a:pt x="309467" y="317182"/>
                </a:lnTo>
                <a:lnTo>
                  <a:pt x="337876" y="279512"/>
                </a:lnTo>
                <a:lnTo>
                  <a:pt x="356210" y="235154"/>
                </a:lnTo>
                <a:lnTo>
                  <a:pt x="362712" y="185927"/>
                </a:lnTo>
                <a:lnTo>
                  <a:pt x="356210" y="136436"/>
                </a:lnTo>
                <a:lnTo>
                  <a:pt x="337876" y="92004"/>
                </a:lnTo>
                <a:lnTo>
                  <a:pt x="309467" y="54387"/>
                </a:lnTo>
                <a:lnTo>
                  <a:pt x="272739" y="25343"/>
                </a:lnTo>
                <a:lnTo>
                  <a:pt x="229450" y="6628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205958" y="1751188"/>
            <a:ext cx="1481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2905" y="2606357"/>
            <a:ext cx="353748" cy="359304"/>
          </a:xfrm>
          <a:custGeom>
            <a:avLst/>
            <a:gdLst/>
            <a:ahLst/>
            <a:cxnLst/>
            <a:rect l="l" t="t" r="r" b="b"/>
            <a:pathLst>
              <a:path w="363854" h="369569">
                <a:moveTo>
                  <a:pt x="181356" y="0"/>
                </a:moveTo>
                <a:lnTo>
                  <a:pt x="133261" y="6568"/>
                </a:lnTo>
                <a:lnTo>
                  <a:pt x="89972" y="25117"/>
                </a:lnTo>
                <a:lnTo>
                  <a:pt x="53244" y="53911"/>
                </a:lnTo>
                <a:lnTo>
                  <a:pt x="24835" y="91214"/>
                </a:lnTo>
                <a:lnTo>
                  <a:pt x="6501" y="135290"/>
                </a:lnTo>
                <a:lnTo>
                  <a:pt x="0" y="184404"/>
                </a:lnTo>
                <a:lnTo>
                  <a:pt x="6501" y="233574"/>
                </a:lnTo>
                <a:lnTo>
                  <a:pt x="24835" y="277791"/>
                </a:lnTo>
                <a:lnTo>
                  <a:pt x="53244" y="315277"/>
                </a:lnTo>
                <a:lnTo>
                  <a:pt x="89972" y="344254"/>
                </a:lnTo>
                <a:lnTo>
                  <a:pt x="133261" y="362944"/>
                </a:lnTo>
                <a:lnTo>
                  <a:pt x="181356" y="369570"/>
                </a:lnTo>
                <a:lnTo>
                  <a:pt x="229771" y="362944"/>
                </a:lnTo>
                <a:lnTo>
                  <a:pt x="273275" y="344254"/>
                </a:lnTo>
                <a:lnTo>
                  <a:pt x="310134" y="315277"/>
                </a:lnTo>
                <a:lnTo>
                  <a:pt x="338610" y="277791"/>
                </a:lnTo>
                <a:lnTo>
                  <a:pt x="356968" y="233574"/>
                </a:lnTo>
                <a:lnTo>
                  <a:pt x="363474" y="184404"/>
                </a:lnTo>
                <a:lnTo>
                  <a:pt x="356968" y="135290"/>
                </a:lnTo>
                <a:lnTo>
                  <a:pt x="338610" y="91214"/>
                </a:lnTo>
                <a:lnTo>
                  <a:pt x="310134" y="53911"/>
                </a:lnTo>
                <a:lnTo>
                  <a:pt x="273275" y="25117"/>
                </a:lnTo>
                <a:lnTo>
                  <a:pt x="229771" y="6568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566868" y="2681674"/>
            <a:ext cx="14631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Times New Roman"/>
                <a:cs typeface="Times New Roman"/>
              </a:rPr>
              <a:t>18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5384" y="1987761"/>
            <a:ext cx="354983" cy="361156"/>
          </a:xfrm>
          <a:custGeom>
            <a:avLst/>
            <a:gdLst/>
            <a:ahLst/>
            <a:cxnLst/>
            <a:rect l="l" t="t" r="r" b="b"/>
            <a:pathLst>
              <a:path w="365125" h="371475">
                <a:moveTo>
                  <a:pt x="182117" y="0"/>
                </a:moveTo>
                <a:lnTo>
                  <a:pt x="133702" y="6625"/>
                </a:lnTo>
                <a:lnTo>
                  <a:pt x="90198" y="25315"/>
                </a:lnTo>
                <a:lnTo>
                  <a:pt x="53339" y="54292"/>
                </a:lnTo>
                <a:lnTo>
                  <a:pt x="24863" y="91778"/>
                </a:lnTo>
                <a:lnTo>
                  <a:pt x="6505" y="135995"/>
                </a:lnTo>
                <a:lnTo>
                  <a:pt x="0" y="185165"/>
                </a:lnTo>
                <a:lnTo>
                  <a:pt x="6505" y="234657"/>
                </a:lnTo>
                <a:lnTo>
                  <a:pt x="24863" y="279089"/>
                </a:lnTo>
                <a:lnTo>
                  <a:pt x="53339" y="316706"/>
                </a:lnTo>
                <a:lnTo>
                  <a:pt x="90198" y="345750"/>
                </a:lnTo>
                <a:lnTo>
                  <a:pt x="133702" y="364465"/>
                </a:lnTo>
                <a:lnTo>
                  <a:pt x="182117" y="371093"/>
                </a:lnTo>
                <a:lnTo>
                  <a:pt x="230589" y="364465"/>
                </a:lnTo>
                <a:lnTo>
                  <a:pt x="274235" y="345750"/>
                </a:lnTo>
                <a:lnTo>
                  <a:pt x="311276" y="316706"/>
                </a:lnTo>
                <a:lnTo>
                  <a:pt x="339936" y="279089"/>
                </a:lnTo>
                <a:lnTo>
                  <a:pt x="358436" y="234657"/>
                </a:lnTo>
                <a:lnTo>
                  <a:pt x="364998" y="185165"/>
                </a:lnTo>
                <a:lnTo>
                  <a:pt x="358436" y="135995"/>
                </a:lnTo>
                <a:lnTo>
                  <a:pt x="339936" y="91778"/>
                </a:lnTo>
                <a:lnTo>
                  <a:pt x="311277" y="54292"/>
                </a:lnTo>
                <a:lnTo>
                  <a:pt x="274235" y="25315"/>
                </a:lnTo>
                <a:lnTo>
                  <a:pt x="230589" y="6625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660089" y="2060857"/>
            <a:ext cx="14631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" dirty="0">
                <a:latin typeface="Times New Roman"/>
                <a:cs typeface="Times New Roman"/>
              </a:rPr>
              <a:t>16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6295" y="2913804"/>
            <a:ext cx="354365" cy="361156"/>
          </a:xfrm>
          <a:custGeom>
            <a:avLst/>
            <a:gdLst/>
            <a:ahLst/>
            <a:cxnLst/>
            <a:rect l="l" t="t" r="r" b="b"/>
            <a:pathLst>
              <a:path w="364489" h="371475">
                <a:moveTo>
                  <a:pt x="182117" y="0"/>
                </a:moveTo>
                <a:lnTo>
                  <a:pt x="133702" y="6628"/>
                </a:lnTo>
                <a:lnTo>
                  <a:pt x="90198" y="25343"/>
                </a:lnTo>
                <a:lnTo>
                  <a:pt x="53339" y="54387"/>
                </a:lnTo>
                <a:lnTo>
                  <a:pt x="24863" y="92004"/>
                </a:lnTo>
                <a:lnTo>
                  <a:pt x="6505" y="136436"/>
                </a:lnTo>
                <a:lnTo>
                  <a:pt x="0" y="185927"/>
                </a:lnTo>
                <a:lnTo>
                  <a:pt x="6505" y="235098"/>
                </a:lnTo>
                <a:lnTo>
                  <a:pt x="24863" y="279315"/>
                </a:lnTo>
                <a:lnTo>
                  <a:pt x="53339" y="316801"/>
                </a:lnTo>
                <a:lnTo>
                  <a:pt x="90198" y="345778"/>
                </a:lnTo>
                <a:lnTo>
                  <a:pt x="133702" y="364468"/>
                </a:lnTo>
                <a:lnTo>
                  <a:pt x="182117" y="371093"/>
                </a:lnTo>
                <a:lnTo>
                  <a:pt x="230533" y="364468"/>
                </a:lnTo>
                <a:lnTo>
                  <a:pt x="274037" y="345778"/>
                </a:lnTo>
                <a:lnTo>
                  <a:pt x="310895" y="316801"/>
                </a:lnTo>
                <a:lnTo>
                  <a:pt x="339372" y="279315"/>
                </a:lnTo>
                <a:lnTo>
                  <a:pt x="357730" y="235098"/>
                </a:lnTo>
                <a:lnTo>
                  <a:pt x="364235" y="185927"/>
                </a:lnTo>
                <a:lnTo>
                  <a:pt x="357730" y="136436"/>
                </a:lnTo>
                <a:lnTo>
                  <a:pt x="339372" y="92004"/>
                </a:lnTo>
                <a:lnTo>
                  <a:pt x="310896" y="54387"/>
                </a:lnTo>
                <a:lnTo>
                  <a:pt x="274037" y="25343"/>
                </a:lnTo>
                <a:lnTo>
                  <a:pt x="230533" y="6628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6020257" y="2988380"/>
            <a:ext cx="1481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20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0255" y="2296688"/>
            <a:ext cx="353131" cy="359304"/>
          </a:xfrm>
          <a:custGeom>
            <a:avLst/>
            <a:gdLst/>
            <a:ahLst/>
            <a:cxnLst/>
            <a:rect l="l" t="t" r="r" b="b"/>
            <a:pathLst>
              <a:path w="363220" h="369569">
                <a:moveTo>
                  <a:pt x="181356" y="0"/>
                </a:moveTo>
                <a:lnTo>
                  <a:pt x="132997" y="6625"/>
                </a:lnTo>
                <a:lnTo>
                  <a:pt x="89633" y="25315"/>
                </a:lnTo>
                <a:lnTo>
                  <a:pt x="52959" y="54292"/>
                </a:lnTo>
                <a:lnTo>
                  <a:pt x="24666" y="91778"/>
                </a:lnTo>
                <a:lnTo>
                  <a:pt x="6448" y="135995"/>
                </a:lnTo>
                <a:lnTo>
                  <a:pt x="0" y="185165"/>
                </a:lnTo>
                <a:lnTo>
                  <a:pt x="6448" y="234279"/>
                </a:lnTo>
                <a:lnTo>
                  <a:pt x="24666" y="278355"/>
                </a:lnTo>
                <a:lnTo>
                  <a:pt x="52959" y="315658"/>
                </a:lnTo>
                <a:lnTo>
                  <a:pt x="89633" y="344452"/>
                </a:lnTo>
                <a:lnTo>
                  <a:pt x="132997" y="363001"/>
                </a:lnTo>
                <a:lnTo>
                  <a:pt x="181356" y="369570"/>
                </a:lnTo>
                <a:lnTo>
                  <a:pt x="229714" y="363001"/>
                </a:lnTo>
                <a:lnTo>
                  <a:pt x="273078" y="344452"/>
                </a:lnTo>
                <a:lnTo>
                  <a:pt x="309753" y="315658"/>
                </a:lnTo>
                <a:lnTo>
                  <a:pt x="338045" y="278355"/>
                </a:lnTo>
                <a:lnTo>
                  <a:pt x="356263" y="234279"/>
                </a:lnTo>
                <a:lnTo>
                  <a:pt x="362712" y="185165"/>
                </a:lnTo>
                <a:lnTo>
                  <a:pt x="356263" y="135995"/>
                </a:lnTo>
                <a:lnTo>
                  <a:pt x="338045" y="91778"/>
                </a:lnTo>
                <a:lnTo>
                  <a:pt x="309753" y="54292"/>
                </a:lnTo>
                <a:lnTo>
                  <a:pt x="273078" y="25315"/>
                </a:lnTo>
                <a:lnTo>
                  <a:pt x="229714" y="6625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5112737" y="2371266"/>
            <a:ext cx="1481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17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6891" y="2604135"/>
            <a:ext cx="353131" cy="360539"/>
          </a:xfrm>
          <a:custGeom>
            <a:avLst/>
            <a:gdLst/>
            <a:ahLst/>
            <a:cxnLst/>
            <a:rect l="l" t="t" r="r" b="b"/>
            <a:pathLst>
              <a:path w="363219" h="370839">
                <a:moveTo>
                  <a:pt x="181356" y="0"/>
                </a:moveTo>
                <a:lnTo>
                  <a:pt x="132997" y="6625"/>
                </a:lnTo>
                <a:lnTo>
                  <a:pt x="89633" y="25315"/>
                </a:lnTo>
                <a:lnTo>
                  <a:pt x="52958" y="54292"/>
                </a:lnTo>
                <a:lnTo>
                  <a:pt x="24666" y="91778"/>
                </a:lnTo>
                <a:lnTo>
                  <a:pt x="6448" y="135995"/>
                </a:lnTo>
                <a:lnTo>
                  <a:pt x="0" y="185166"/>
                </a:lnTo>
                <a:lnTo>
                  <a:pt x="6448" y="234336"/>
                </a:lnTo>
                <a:lnTo>
                  <a:pt x="24666" y="278553"/>
                </a:lnTo>
                <a:lnTo>
                  <a:pt x="52959" y="316039"/>
                </a:lnTo>
                <a:lnTo>
                  <a:pt x="89633" y="345016"/>
                </a:lnTo>
                <a:lnTo>
                  <a:pt x="132997" y="363706"/>
                </a:lnTo>
                <a:lnTo>
                  <a:pt x="181356" y="370331"/>
                </a:lnTo>
                <a:lnTo>
                  <a:pt x="229450" y="363706"/>
                </a:lnTo>
                <a:lnTo>
                  <a:pt x="272739" y="345016"/>
                </a:lnTo>
                <a:lnTo>
                  <a:pt x="309467" y="316039"/>
                </a:lnTo>
                <a:lnTo>
                  <a:pt x="337876" y="278553"/>
                </a:lnTo>
                <a:lnTo>
                  <a:pt x="356210" y="234336"/>
                </a:lnTo>
                <a:lnTo>
                  <a:pt x="362712" y="185166"/>
                </a:lnTo>
                <a:lnTo>
                  <a:pt x="356210" y="135995"/>
                </a:lnTo>
                <a:lnTo>
                  <a:pt x="337876" y="91778"/>
                </a:lnTo>
                <a:lnTo>
                  <a:pt x="309467" y="54292"/>
                </a:lnTo>
                <a:lnTo>
                  <a:pt x="272739" y="25315"/>
                </a:lnTo>
                <a:lnTo>
                  <a:pt x="229450" y="6625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939749" y="2678711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7063" y="1678092"/>
            <a:ext cx="353748" cy="361774"/>
          </a:xfrm>
          <a:custGeom>
            <a:avLst/>
            <a:gdLst/>
            <a:ahLst/>
            <a:cxnLst/>
            <a:rect l="l" t="t" r="r" b="b"/>
            <a:pathLst>
              <a:path w="363854" h="372110">
                <a:moveTo>
                  <a:pt x="181355" y="0"/>
                </a:moveTo>
                <a:lnTo>
                  <a:pt x="133261" y="6628"/>
                </a:lnTo>
                <a:lnTo>
                  <a:pt x="89972" y="25343"/>
                </a:lnTo>
                <a:lnTo>
                  <a:pt x="53244" y="54387"/>
                </a:lnTo>
                <a:lnTo>
                  <a:pt x="24835" y="92004"/>
                </a:lnTo>
                <a:lnTo>
                  <a:pt x="6501" y="136436"/>
                </a:lnTo>
                <a:lnTo>
                  <a:pt x="0" y="185927"/>
                </a:lnTo>
                <a:lnTo>
                  <a:pt x="6501" y="235154"/>
                </a:lnTo>
                <a:lnTo>
                  <a:pt x="24835" y="279512"/>
                </a:lnTo>
                <a:lnTo>
                  <a:pt x="53244" y="317182"/>
                </a:lnTo>
                <a:lnTo>
                  <a:pt x="89972" y="346343"/>
                </a:lnTo>
                <a:lnTo>
                  <a:pt x="133261" y="365174"/>
                </a:lnTo>
                <a:lnTo>
                  <a:pt x="181355" y="371855"/>
                </a:lnTo>
                <a:lnTo>
                  <a:pt x="229771" y="365174"/>
                </a:lnTo>
                <a:lnTo>
                  <a:pt x="273275" y="346343"/>
                </a:lnTo>
                <a:lnTo>
                  <a:pt x="310133" y="317182"/>
                </a:lnTo>
                <a:lnTo>
                  <a:pt x="338610" y="279512"/>
                </a:lnTo>
                <a:lnTo>
                  <a:pt x="356968" y="235154"/>
                </a:lnTo>
                <a:lnTo>
                  <a:pt x="363474" y="185927"/>
                </a:lnTo>
                <a:lnTo>
                  <a:pt x="356968" y="136436"/>
                </a:lnTo>
                <a:lnTo>
                  <a:pt x="338610" y="92004"/>
                </a:lnTo>
                <a:lnTo>
                  <a:pt x="310133" y="54387"/>
                </a:lnTo>
                <a:lnTo>
                  <a:pt x="273275" y="25343"/>
                </a:lnTo>
                <a:lnTo>
                  <a:pt x="229771" y="6628"/>
                </a:lnTo>
                <a:lnTo>
                  <a:pt x="1813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300660" y="1751188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2191" y="1987761"/>
            <a:ext cx="354983" cy="361156"/>
          </a:xfrm>
          <a:custGeom>
            <a:avLst/>
            <a:gdLst/>
            <a:ahLst/>
            <a:cxnLst/>
            <a:rect l="l" t="t" r="r" b="b"/>
            <a:pathLst>
              <a:path w="365125" h="371475">
                <a:moveTo>
                  <a:pt x="182880" y="0"/>
                </a:moveTo>
                <a:lnTo>
                  <a:pt x="134143" y="6625"/>
                </a:lnTo>
                <a:lnTo>
                  <a:pt x="90424" y="25315"/>
                </a:lnTo>
                <a:lnTo>
                  <a:pt x="53435" y="54292"/>
                </a:lnTo>
                <a:lnTo>
                  <a:pt x="24892" y="91778"/>
                </a:lnTo>
                <a:lnTo>
                  <a:pt x="6508" y="135995"/>
                </a:lnTo>
                <a:lnTo>
                  <a:pt x="0" y="185165"/>
                </a:lnTo>
                <a:lnTo>
                  <a:pt x="6508" y="234657"/>
                </a:lnTo>
                <a:lnTo>
                  <a:pt x="24891" y="279089"/>
                </a:lnTo>
                <a:lnTo>
                  <a:pt x="53435" y="316706"/>
                </a:lnTo>
                <a:lnTo>
                  <a:pt x="90423" y="345750"/>
                </a:lnTo>
                <a:lnTo>
                  <a:pt x="134143" y="364465"/>
                </a:lnTo>
                <a:lnTo>
                  <a:pt x="182880" y="371093"/>
                </a:lnTo>
                <a:lnTo>
                  <a:pt x="231295" y="364465"/>
                </a:lnTo>
                <a:lnTo>
                  <a:pt x="274799" y="345750"/>
                </a:lnTo>
                <a:lnTo>
                  <a:pt x="311658" y="316706"/>
                </a:lnTo>
                <a:lnTo>
                  <a:pt x="340134" y="279089"/>
                </a:lnTo>
                <a:lnTo>
                  <a:pt x="358492" y="234657"/>
                </a:lnTo>
                <a:lnTo>
                  <a:pt x="364998" y="185165"/>
                </a:lnTo>
                <a:lnTo>
                  <a:pt x="358492" y="135995"/>
                </a:lnTo>
                <a:lnTo>
                  <a:pt x="340134" y="91778"/>
                </a:lnTo>
                <a:lnTo>
                  <a:pt x="311657" y="54292"/>
                </a:lnTo>
                <a:lnTo>
                  <a:pt x="274799" y="25315"/>
                </a:lnTo>
                <a:lnTo>
                  <a:pt x="231295" y="6625"/>
                </a:lnTo>
                <a:lnTo>
                  <a:pt x="182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847270" y="2060857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3877" y="2932325"/>
            <a:ext cx="354983" cy="361156"/>
          </a:xfrm>
          <a:custGeom>
            <a:avLst/>
            <a:gdLst/>
            <a:ahLst/>
            <a:cxnLst/>
            <a:rect l="l" t="t" r="r" b="b"/>
            <a:pathLst>
              <a:path w="365125" h="371475">
                <a:moveTo>
                  <a:pt x="182880" y="0"/>
                </a:moveTo>
                <a:lnTo>
                  <a:pt x="134143" y="6628"/>
                </a:lnTo>
                <a:lnTo>
                  <a:pt x="90424" y="25343"/>
                </a:lnTo>
                <a:lnTo>
                  <a:pt x="53435" y="54387"/>
                </a:lnTo>
                <a:lnTo>
                  <a:pt x="24892" y="92004"/>
                </a:lnTo>
                <a:lnTo>
                  <a:pt x="6508" y="136436"/>
                </a:lnTo>
                <a:lnTo>
                  <a:pt x="0" y="185927"/>
                </a:lnTo>
                <a:lnTo>
                  <a:pt x="6508" y="235098"/>
                </a:lnTo>
                <a:lnTo>
                  <a:pt x="24892" y="279315"/>
                </a:lnTo>
                <a:lnTo>
                  <a:pt x="53435" y="316801"/>
                </a:lnTo>
                <a:lnTo>
                  <a:pt x="90424" y="345778"/>
                </a:lnTo>
                <a:lnTo>
                  <a:pt x="134143" y="364468"/>
                </a:lnTo>
                <a:lnTo>
                  <a:pt x="182880" y="371093"/>
                </a:lnTo>
                <a:lnTo>
                  <a:pt x="231295" y="364468"/>
                </a:lnTo>
                <a:lnTo>
                  <a:pt x="274799" y="345778"/>
                </a:lnTo>
                <a:lnTo>
                  <a:pt x="311658" y="316801"/>
                </a:lnTo>
                <a:lnTo>
                  <a:pt x="340134" y="279315"/>
                </a:lnTo>
                <a:lnTo>
                  <a:pt x="358492" y="235098"/>
                </a:lnTo>
                <a:lnTo>
                  <a:pt x="364997" y="185927"/>
                </a:lnTo>
                <a:lnTo>
                  <a:pt x="358492" y="136436"/>
                </a:lnTo>
                <a:lnTo>
                  <a:pt x="340134" y="92004"/>
                </a:lnTo>
                <a:lnTo>
                  <a:pt x="311658" y="54387"/>
                </a:lnTo>
                <a:lnTo>
                  <a:pt x="274799" y="25343"/>
                </a:lnTo>
                <a:lnTo>
                  <a:pt x="231295" y="6628"/>
                </a:lnTo>
                <a:lnTo>
                  <a:pt x="1828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518214" y="3006160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9541" y="2296688"/>
            <a:ext cx="353131" cy="361774"/>
          </a:xfrm>
          <a:custGeom>
            <a:avLst/>
            <a:gdLst/>
            <a:ahLst/>
            <a:cxnLst/>
            <a:rect l="l" t="t" r="r" b="b"/>
            <a:pathLst>
              <a:path w="363219" h="372110">
                <a:moveTo>
                  <a:pt x="181356" y="0"/>
                </a:moveTo>
                <a:lnTo>
                  <a:pt x="132997" y="6628"/>
                </a:lnTo>
                <a:lnTo>
                  <a:pt x="89633" y="25343"/>
                </a:lnTo>
                <a:lnTo>
                  <a:pt x="52958" y="54387"/>
                </a:lnTo>
                <a:lnTo>
                  <a:pt x="24666" y="92004"/>
                </a:lnTo>
                <a:lnTo>
                  <a:pt x="6448" y="136436"/>
                </a:lnTo>
                <a:lnTo>
                  <a:pt x="0" y="185927"/>
                </a:lnTo>
                <a:lnTo>
                  <a:pt x="6448" y="235154"/>
                </a:lnTo>
                <a:lnTo>
                  <a:pt x="24666" y="279512"/>
                </a:lnTo>
                <a:lnTo>
                  <a:pt x="52959" y="317182"/>
                </a:lnTo>
                <a:lnTo>
                  <a:pt x="89633" y="346343"/>
                </a:lnTo>
                <a:lnTo>
                  <a:pt x="132997" y="365174"/>
                </a:lnTo>
                <a:lnTo>
                  <a:pt x="181356" y="371855"/>
                </a:lnTo>
                <a:lnTo>
                  <a:pt x="229714" y="365174"/>
                </a:lnTo>
                <a:lnTo>
                  <a:pt x="273078" y="346343"/>
                </a:lnTo>
                <a:lnTo>
                  <a:pt x="309753" y="317182"/>
                </a:lnTo>
                <a:lnTo>
                  <a:pt x="338045" y="279512"/>
                </a:lnTo>
                <a:lnTo>
                  <a:pt x="356263" y="235154"/>
                </a:lnTo>
                <a:lnTo>
                  <a:pt x="362712" y="185927"/>
                </a:lnTo>
                <a:lnTo>
                  <a:pt x="356263" y="136436"/>
                </a:lnTo>
                <a:lnTo>
                  <a:pt x="338045" y="92004"/>
                </a:lnTo>
                <a:lnTo>
                  <a:pt x="309752" y="54387"/>
                </a:lnTo>
                <a:lnTo>
                  <a:pt x="273078" y="25343"/>
                </a:lnTo>
                <a:lnTo>
                  <a:pt x="229714" y="6628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393139" y="2371266"/>
            <a:ext cx="858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5398" y="2915286"/>
            <a:ext cx="151253" cy="103099"/>
          </a:xfrm>
          <a:custGeom>
            <a:avLst/>
            <a:gdLst/>
            <a:ahLst/>
            <a:cxnLst/>
            <a:rect l="l" t="t" r="r" b="b"/>
            <a:pathLst>
              <a:path w="155575" h="106044">
                <a:moveTo>
                  <a:pt x="0" y="105917"/>
                </a:moveTo>
                <a:lnTo>
                  <a:pt x="1554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159528" y="2606356"/>
            <a:ext cx="150636" cy="103717"/>
          </a:xfrm>
          <a:custGeom>
            <a:avLst/>
            <a:gdLst/>
            <a:ahLst/>
            <a:cxnLst/>
            <a:rect l="l" t="t" r="r" b="b"/>
            <a:pathLst>
              <a:path w="154939" h="106680">
                <a:moveTo>
                  <a:pt x="0" y="106680"/>
                </a:moveTo>
                <a:lnTo>
                  <a:pt x="1546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612919" y="2298171"/>
            <a:ext cx="151253" cy="103099"/>
          </a:xfrm>
          <a:custGeom>
            <a:avLst/>
            <a:gdLst/>
            <a:ahLst/>
            <a:cxnLst/>
            <a:rect l="l" t="t" r="r" b="b"/>
            <a:pathLst>
              <a:path w="155575" h="106044">
                <a:moveTo>
                  <a:pt x="0" y="105918"/>
                </a:moveTo>
                <a:lnTo>
                  <a:pt x="1554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67049" y="1988502"/>
            <a:ext cx="150019" cy="102482"/>
          </a:xfrm>
          <a:custGeom>
            <a:avLst/>
            <a:gdLst/>
            <a:ahLst/>
            <a:cxnLst/>
            <a:rect l="l" t="t" r="r" b="b"/>
            <a:pathLst>
              <a:path w="154304" h="105410">
                <a:moveTo>
                  <a:pt x="0" y="105155"/>
                </a:moveTo>
                <a:lnTo>
                  <a:pt x="15392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519699" y="1679575"/>
            <a:ext cx="151253" cy="102482"/>
          </a:xfrm>
          <a:custGeom>
            <a:avLst/>
            <a:gdLst/>
            <a:ahLst/>
            <a:cxnLst/>
            <a:rect l="l" t="t" r="r" b="b"/>
            <a:pathLst>
              <a:path w="155575" h="105409">
                <a:moveTo>
                  <a:pt x="0" y="105155"/>
                </a:moveTo>
                <a:lnTo>
                  <a:pt x="15544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001981" y="1626975"/>
            <a:ext cx="151253" cy="104951"/>
          </a:xfrm>
          <a:custGeom>
            <a:avLst/>
            <a:gdLst/>
            <a:ahLst/>
            <a:cxnLst/>
            <a:rect l="l" t="t" r="r" b="b"/>
            <a:pathLst>
              <a:path w="155575" h="107950">
                <a:moveTo>
                  <a:pt x="0" y="0"/>
                </a:moveTo>
                <a:lnTo>
                  <a:pt x="155448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455371" y="1935903"/>
            <a:ext cx="151253" cy="103717"/>
          </a:xfrm>
          <a:custGeom>
            <a:avLst/>
            <a:gdLst/>
            <a:ahLst/>
            <a:cxnLst/>
            <a:rect l="l" t="t" r="r" b="b"/>
            <a:pathLst>
              <a:path w="155575" h="106680">
                <a:moveTo>
                  <a:pt x="0" y="0"/>
                </a:moveTo>
                <a:lnTo>
                  <a:pt x="155448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908021" y="2244830"/>
            <a:ext cx="151871" cy="103717"/>
          </a:xfrm>
          <a:custGeom>
            <a:avLst/>
            <a:gdLst/>
            <a:ahLst/>
            <a:cxnLst/>
            <a:rect l="l" t="t" r="r" b="b"/>
            <a:pathLst>
              <a:path w="156210" h="106680">
                <a:moveTo>
                  <a:pt x="0" y="0"/>
                </a:moveTo>
                <a:lnTo>
                  <a:pt x="156210" y="1066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362891" y="2553759"/>
            <a:ext cx="151871" cy="104951"/>
          </a:xfrm>
          <a:custGeom>
            <a:avLst/>
            <a:gdLst/>
            <a:ahLst/>
            <a:cxnLst/>
            <a:rect l="l" t="t" r="r" b="b"/>
            <a:pathLst>
              <a:path w="156210" h="107950">
                <a:moveTo>
                  <a:pt x="0" y="0"/>
                </a:moveTo>
                <a:lnTo>
                  <a:pt x="156210" y="10744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816282" y="2863427"/>
            <a:ext cx="151253" cy="102482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0" y="0"/>
                </a:moveTo>
                <a:lnTo>
                  <a:pt x="155448" y="1051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352267" y="3449552"/>
            <a:ext cx="4853076" cy="585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tree </a:t>
            </a:r>
            <a:r>
              <a:rPr sz="1069" spc="10" dirty="0">
                <a:latin typeface="Times New Roman"/>
                <a:cs typeface="Times New Roman"/>
              </a:rPr>
              <a:t>seems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balanced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as the root.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left side </a:t>
            </a:r>
            <a:r>
              <a:rPr sz="1069" spc="10" dirty="0">
                <a:latin typeface="Times New Roman"/>
                <a:cs typeface="Times New Roman"/>
              </a:rPr>
              <a:t>occur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all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i.e. left </a:t>
            </a:r>
            <a:r>
              <a:rPr sz="1069" spc="10" dirty="0">
                <a:latin typeface="Times New Roman"/>
                <a:cs typeface="Times New Roman"/>
              </a:rPr>
              <a:t>subtree of 14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9,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9  </a:t>
            </a:r>
            <a:r>
              <a:rPr sz="1069" spc="5" dirty="0">
                <a:latin typeface="Times New Roman"/>
                <a:cs typeface="Times New Roman"/>
              </a:rPr>
              <a:t>is 7, the left subtree </a:t>
            </a:r>
            <a:r>
              <a:rPr sz="1069" spc="10" dirty="0">
                <a:latin typeface="Times New Roman"/>
                <a:cs typeface="Times New Roman"/>
              </a:rPr>
              <a:t>of 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on. 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contains </a:t>
            </a:r>
            <a:r>
              <a:rPr sz="1069" spc="10" dirty="0">
                <a:latin typeface="Times New Roman"/>
                <a:cs typeface="Times New Roman"/>
              </a:rPr>
              <a:t>the nodes  </a:t>
            </a:r>
            <a:r>
              <a:rPr sz="1069" spc="5" dirty="0">
                <a:latin typeface="Times New Roman"/>
                <a:cs typeface="Times New Roman"/>
              </a:rPr>
              <a:t>15, 16, 17, 18, </a:t>
            </a:r>
            <a:r>
              <a:rPr sz="1069" spc="10" dirty="0">
                <a:latin typeface="Times New Roman"/>
                <a:cs typeface="Times New Roman"/>
              </a:rPr>
              <a:t>20. This </a:t>
            </a:r>
            <a:r>
              <a:rPr sz="1069" spc="5" dirty="0">
                <a:latin typeface="Times New Roman"/>
                <a:cs typeface="Times New Roman"/>
              </a:rPr>
              <a:t>tree seems </a:t>
            </a:r>
            <a:r>
              <a:rPr sz="1069" spc="10" dirty="0">
                <a:latin typeface="Times New Roman"/>
                <a:cs typeface="Times New Roman"/>
              </a:rPr>
              <a:t>to be a balanced tree. Let’s </a:t>
            </a:r>
            <a:r>
              <a:rPr sz="1069" spc="5" dirty="0">
                <a:latin typeface="Times New Roman"/>
                <a:cs typeface="Times New Roman"/>
              </a:rPr>
              <a:t>see its level.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 14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is at level zero.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spc="10" dirty="0">
                <a:latin typeface="Times New Roman"/>
                <a:cs typeface="Times New Roman"/>
              </a:rPr>
              <a:t>one,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9 and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two, 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5" dirty="0">
                <a:latin typeface="Times New Roman"/>
                <a:cs typeface="Times New Roman"/>
              </a:rPr>
              <a:t>16.    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 5 and </a:t>
            </a:r>
            <a:r>
              <a:rPr sz="1069" spc="5" dirty="0">
                <a:latin typeface="Times New Roman"/>
                <a:cs typeface="Times New Roman"/>
              </a:rPr>
              <a:t>17, followed by </a:t>
            </a:r>
            <a:r>
              <a:rPr sz="1069" spc="10" dirty="0">
                <a:latin typeface="Times New Roman"/>
                <a:cs typeface="Times New Roman"/>
              </a:rPr>
              <a:t>4 and 18. </a:t>
            </a:r>
            <a:r>
              <a:rPr sz="1069" spc="5" dirty="0">
                <a:latin typeface="Times New Roman"/>
                <a:cs typeface="Times New Roman"/>
              </a:rPr>
              <a:t>In the end, </a:t>
            </a:r>
            <a:r>
              <a:rPr sz="1069" spc="10" dirty="0">
                <a:latin typeface="Times New Roman"/>
                <a:cs typeface="Times New Roman"/>
              </a:rPr>
              <a:t>we have 3 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20. It seems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twisted the tree in the </a:t>
            </a:r>
            <a:r>
              <a:rPr sz="1069" spc="5" dirty="0">
                <a:latin typeface="Times New Roman"/>
                <a:cs typeface="Times New Roman"/>
              </a:rPr>
              <a:t>middle, taking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node.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other nodes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or 7, these </a:t>
            </a:r>
            <a:r>
              <a:rPr sz="1069" spc="10" dirty="0">
                <a:latin typeface="Times New Roman"/>
                <a:cs typeface="Times New Roman"/>
              </a:rPr>
              <a:t>have only </a:t>
            </a:r>
            <a:r>
              <a:rPr sz="1069" spc="5" dirty="0">
                <a:latin typeface="Times New Roman"/>
                <a:cs typeface="Times New Roman"/>
              </a:rPr>
              <a:t>left subtree. Similarly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15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16, these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only. </a:t>
            </a:r>
            <a:r>
              <a:rPr sz="1069" spc="5" dirty="0">
                <a:latin typeface="Times New Roman"/>
                <a:cs typeface="Times New Roman"/>
              </a:rPr>
              <a:t>These nodes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right and left subtree.  In the earlier </a:t>
            </a:r>
            <a:r>
              <a:rPr sz="1069" spc="10" dirty="0">
                <a:latin typeface="Times New Roman"/>
                <a:cs typeface="Times New Roman"/>
              </a:rPr>
              <a:t>example, we have seen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nodes have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subtrees. 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example,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not sorted.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tree is not </a:t>
            </a:r>
            <a:r>
              <a:rPr sz="1069" spc="10" dirty="0">
                <a:latin typeface="Times New Roman"/>
                <a:cs typeface="Times New Roman"/>
              </a:rPr>
              <a:t>shallow. </a:t>
            </a:r>
            <a:r>
              <a:rPr sz="1069" spc="5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not </a:t>
            </a:r>
            <a:r>
              <a:rPr sz="1069" spc="10" dirty="0">
                <a:latin typeface="Times New Roman"/>
                <a:cs typeface="Times New Roman"/>
              </a:rPr>
              <a:t>get the 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BST. What should we do? With </a:t>
            </a:r>
            <a:r>
              <a:rPr sz="1069" spc="5" dirty="0">
                <a:latin typeface="Times New Roman"/>
                <a:cs typeface="Times New Roman"/>
              </a:rPr>
              <a:t>the sorted data,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not become  complete </a:t>
            </a:r>
            <a:r>
              <a:rPr sz="1069" spc="5" dirty="0">
                <a:latin typeface="Times New Roman"/>
                <a:cs typeface="Times New Roman"/>
              </a:rPr>
              <a:t>binary  search  tree  </a:t>
            </a:r>
            <a:r>
              <a:rPr sz="1069" spc="10" dirty="0">
                <a:latin typeface="Times New Roman"/>
                <a:cs typeface="Times New Roman"/>
              </a:rPr>
              <a:t>and  the </a:t>
            </a:r>
            <a:r>
              <a:rPr sz="1069" spc="5" dirty="0">
                <a:latin typeface="Times New Roman"/>
                <a:cs typeface="Times New Roman"/>
              </a:rPr>
              <a:t>search  is  not  optimized.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the </a:t>
            </a:r>
            <a:r>
              <a:rPr sz="1069" spc="5" dirty="0">
                <a:latin typeface="Times New Roman"/>
                <a:cs typeface="Times New Roman"/>
              </a:rPr>
              <a:t>data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unsorted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available.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balanced tree, </a:t>
            </a:r>
            <a:r>
              <a:rPr sz="1069" spc="10" dirty="0">
                <a:latin typeface="Times New Roman"/>
                <a:cs typeface="Times New Roman"/>
              </a:rPr>
              <a:t>keeping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mind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shallow one.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could insist that </a:t>
            </a:r>
            <a:r>
              <a:rPr sz="1069" spc="10" dirty="0">
                <a:latin typeface="Times New Roman"/>
                <a:cs typeface="Times New Roman"/>
              </a:rPr>
              <a:t>every node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subtrees of same </a:t>
            </a:r>
            <a:r>
              <a:rPr sz="1069" spc="5" dirty="0">
                <a:latin typeface="Times New Roman"/>
                <a:cs typeface="Times New Roman"/>
              </a:rPr>
              <a:t>height. </a:t>
            </a:r>
            <a:r>
              <a:rPr sz="1069" spc="15" dirty="0">
                <a:latin typeface="Times New Roman"/>
                <a:cs typeface="Times New Roman"/>
              </a:rPr>
              <a:t>But  </a:t>
            </a:r>
            <a:r>
              <a:rPr sz="1069" spc="5" dirty="0">
                <a:latin typeface="Times New Roman"/>
                <a:cs typeface="Times New Roman"/>
              </a:rPr>
              <a:t>this requires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 a complete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achieve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d+1</a:t>
            </a:r>
            <a:endParaRPr sz="1094" baseline="37037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buChar char="–"/>
              <a:tabLst>
                <a:tab pos="133964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) data items,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depth </a:t>
            </a:r>
            <a:r>
              <a:rPr sz="1069" spc="5" dirty="0">
                <a:latin typeface="Times New Roman"/>
                <a:cs typeface="Times New Roman"/>
              </a:rPr>
              <a:t>of the tree.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not pleading to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unsorted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Rather,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need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much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could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balanced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binary tree. If </a:t>
            </a:r>
            <a:r>
              <a:rPr sz="1069" spc="10" dirty="0">
                <a:latin typeface="Times New Roman"/>
                <a:cs typeface="Times New Roman"/>
              </a:rPr>
              <a:t>we have a tree </a:t>
            </a:r>
            <a:r>
              <a:rPr sz="1069" spc="5" dirty="0">
                <a:latin typeface="Times New Roman"/>
                <a:cs typeface="Times New Roman"/>
              </a:rPr>
              <a:t>of depth </a:t>
            </a:r>
            <a:r>
              <a:rPr sz="1069" i="1" spc="5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, there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d+1 </a:t>
            </a:r>
            <a:r>
              <a:rPr sz="1069" i="1" spc="10" dirty="0">
                <a:latin typeface="Times New Roman"/>
                <a:cs typeface="Times New Roman"/>
              </a:rPr>
              <a:t>–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) data items i.e.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of every </a:t>
            </a:r>
            <a:r>
              <a:rPr sz="1069" spc="10" dirty="0">
                <a:latin typeface="Times New Roman"/>
                <a:cs typeface="Times New Roman"/>
              </a:rPr>
              <a:t>node with the same height.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think  yourself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possible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whenever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build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someone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BST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fulfill this condition.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possible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whenever we </a:t>
            </a:r>
            <a:r>
              <a:rPr sz="1069" spc="5" dirty="0">
                <a:latin typeface="Times New Roman"/>
                <a:cs typeface="Times New Roman"/>
              </a:rPr>
              <a:t>are going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there </a:t>
            </a:r>
            <a:r>
              <a:rPr sz="1069" spc="10" dirty="0">
                <a:latin typeface="Times New Roman"/>
                <a:cs typeface="Times New Roman"/>
              </a:rPr>
              <a:t>will be      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d+1 </a:t>
            </a:r>
            <a:r>
              <a:rPr sz="1069" i="1" spc="10" dirty="0">
                <a:latin typeface="Times New Roman"/>
                <a:cs typeface="Times New Roman"/>
              </a:rPr>
              <a:t>–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) data items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of depth </a:t>
            </a:r>
            <a:r>
              <a:rPr sz="1069" i="1" spc="5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reason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that most of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 not have control over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data. Therefore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too rigid  </a:t>
            </a:r>
            <a:r>
              <a:rPr sz="1069" spc="5" dirty="0">
                <a:latin typeface="Times New Roman"/>
                <a:cs typeface="Times New Roman"/>
              </a:rPr>
              <a:t>condition.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also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practical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solution.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8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535"/>
              </a:spcBef>
            </a:pP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 has been </a:t>
            </a:r>
            <a:r>
              <a:rPr sz="1069" spc="15" dirty="0">
                <a:latin typeface="Times New Roman"/>
                <a:cs typeface="Times New Roman"/>
              </a:rPr>
              <a:t>named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two persons </a:t>
            </a:r>
            <a:r>
              <a:rPr sz="1069" spc="5" dirty="0">
                <a:latin typeface="Times New Roman"/>
                <a:cs typeface="Times New Roman"/>
              </a:rPr>
              <a:t>Adelson-Velskii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Landis. These </a:t>
            </a:r>
            <a:r>
              <a:rPr sz="1069" spc="10" dirty="0">
                <a:latin typeface="Times New Roman"/>
                <a:cs typeface="Times New Roman"/>
              </a:rPr>
              <a:t>two  had devised a </a:t>
            </a:r>
            <a:r>
              <a:rPr sz="1069" spc="5" dirty="0">
                <a:latin typeface="Times New Roman"/>
                <a:cs typeface="Times New Roman"/>
              </a:rPr>
              <a:t>technique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balanced. According </a:t>
            </a:r>
            <a:r>
              <a:rPr sz="1069" spc="5" dirty="0">
                <a:latin typeface="Times New Roman"/>
                <a:cs typeface="Times New Roman"/>
              </a:rPr>
              <a:t>to them,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identical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BST, </a:t>
            </a:r>
            <a:r>
              <a:rPr sz="1069" spc="5" dirty="0">
                <a:latin typeface="Times New Roman"/>
                <a:cs typeface="Times New Roman"/>
              </a:rPr>
              <a:t>barring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possible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differences: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74"/>
              </a:lnSpc>
              <a:buFont typeface="Wingdings"/>
              <a:buChar char="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differ </a:t>
            </a:r>
            <a:r>
              <a:rPr sz="1069" spc="10" dirty="0">
                <a:latin typeface="Times New Roman"/>
                <a:cs typeface="Times New Roman"/>
              </a:rPr>
              <a:t>by at </a:t>
            </a:r>
            <a:r>
              <a:rPr sz="1069" spc="5" dirty="0">
                <a:latin typeface="Times New Roman"/>
                <a:cs typeface="Times New Roman"/>
              </a:rPr>
              <a:t>most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74"/>
              </a:lnSpc>
              <a:buFont typeface="Wingdings"/>
              <a:buChar char="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empty </a:t>
            </a:r>
            <a:r>
              <a:rPr sz="1069" spc="5" dirty="0">
                <a:latin typeface="Times New Roman"/>
                <a:cs typeface="Times New Roman"/>
              </a:rPr>
              <a:t>tree is defined to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(–1).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47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66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91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subtree by </a:t>
            </a:r>
            <a:r>
              <a:rPr sz="1069" spc="10" dirty="0">
                <a:latin typeface="Times New Roman"/>
                <a:cs typeface="Times New Roman"/>
              </a:rPr>
              <a:t>counting </a:t>
            </a:r>
            <a:r>
              <a:rPr sz="1069" spc="5" dirty="0">
                <a:latin typeface="Times New Roman"/>
                <a:cs typeface="Times New Roman"/>
              </a:rPr>
              <a:t>its levels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bottom.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 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calculate the height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and right subtree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get the 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5" dirty="0">
                <a:latin typeface="Times New Roman"/>
                <a:cs typeface="Times New Roman"/>
              </a:rPr>
              <a:t>Let’s understand this </a:t>
            </a:r>
            <a:r>
              <a:rPr sz="1069" spc="10" dirty="0">
                <a:latin typeface="Times New Roman"/>
                <a:cs typeface="Times New Roman"/>
              </a:rPr>
              <a:t>with the help of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fig.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55" y="4637245"/>
            <a:ext cx="4853076" cy="3794312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the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next level, </a:t>
            </a:r>
            <a:r>
              <a:rPr sz="1069" spc="10" dirty="0">
                <a:latin typeface="Times New Roman"/>
                <a:cs typeface="Times New Roman"/>
              </a:rPr>
              <a:t>we have 2 and </a:t>
            </a:r>
            <a:r>
              <a:rPr sz="1069" spc="5" dirty="0">
                <a:latin typeface="Times New Roman"/>
                <a:cs typeface="Times New Roman"/>
              </a:rPr>
              <a:t>8, followed  by 1, </a:t>
            </a:r>
            <a:r>
              <a:rPr sz="1069" spc="10" dirty="0">
                <a:latin typeface="Times New Roman"/>
                <a:cs typeface="Times New Roman"/>
              </a:rPr>
              <a:t>4 and 7 at next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where 1, 4 are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of </a:t>
            </a:r>
            <a:r>
              <a:rPr sz="1069" spc="10" dirty="0">
                <a:latin typeface="Times New Roman"/>
                <a:cs typeface="Times New Roman"/>
              </a:rPr>
              <a:t>node 2 and 7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node </a:t>
            </a:r>
            <a:r>
              <a:rPr sz="1069" spc="5" dirty="0">
                <a:latin typeface="Times New Roman"/>
                <a:cs typeface="Times New Roman"/>
              </a:rPr>
              <a:t>8.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level three,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shown </a:t>
            </a:r>
            <a:r>
              <a:rPr sz="1069" spc="5" dirty="0">
                <a:latin typeface="Times New Roman"/>
                <a:cs typeface="Times New Roman"/>
              </a:rPr>
              <a:t>the levels in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side.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is at level 0,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levels 1,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height of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5.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3. Similarly the height of the right subtree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of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 subtree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difference is 1. </a:t>
            </a:r>
            <a:r>
              <a:rPr sz="1069" spc="10" dirty="0">
                <a:latin typeface="Times New Roman"/>
                <a:cs typeface="Times New Roman"/>
              </a:rPr>
              <a:t>Similarly, we can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right subtree is </a:t>
            </a:r>
            <a:r>
              <a:rPr sz="1069" spc="10" dirty="0">
                <a:latin typeface="Times New Roman"/>
                <a:cs typeface="Times New Roman"/>
              </a:rPr>
              <a:t>deeper  </a:t>
            </a:r>
            <a:r>
              <a:rPr sz="1069" spc="5" dirty="0">
                <a:latin typeface="Times New Roman"/>
                <a:cs typeface="Times New Roman"/>
              </a:rPr>
              <a:t>than left subtree.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at </a:t>
            </a:r>
            <a:r>
              <a:rPr sz="1069" spc="10" dirty="0">
                <a:latin typeface="Times New Roman"/>
                <a:cs typeface="Times New Roman"/>
              </a:rPr>
              <a:t>any node the height </a:t>
            </a:r>
            <a:r>
              <a:rPr sz="1069" spc="5" dirty="0">
                <a:latin typeface="Times New Roman"/>
                <a:cs typeface="Times New Roman"/>
              </a:rPr>
              <a:t>of left  subtree can </a:t>
            </a:r>
            <a:r>
              <a:rPr sz="1069" spc="10" dirty="0">
                <a:latin typeface="Times New Roman"/>
                <a:cs typeface="Times New Roman"/>
              </a:rPr>
              <a:t>be one more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less than the </a:t>
            </a:r>
            <a:r>
              <a:rPr sz="1069" spc="10" dirty="0">
                <a:latin typeface="Times New Roman"/>
                <a:cs typeface="Times New Roman"/>
              </a:rPr>
              <a:t>height of right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heights,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course, 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equal.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heights </a:t>
            </a:r>
            <a:r>
              <a:rPr sz="1069" spc="10" dirty="0">
                <a:latin typeface="Times New Roman"/>
                <a:cs typeface="Times New Roman"/>
              </a:rPr>
              <a:t>can not be more than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difference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-1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subtract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height of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less than the height of right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Remember that  this condition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at the </a:t>
            </a:r>
            <a:r>
              <a:rPr sz="1069" spc="5" dirty="0">
                <a:latin typeface="Times New Roman"/>
                <a:cs typeface="Times New Roman"/>
              </a:rPr>
              <a:t>root. It should satisfy </a:t>
            </a:r>
            <a:r>
              <a:rPr sz="1069" spc="10" dirty="0">
                <a:latin typeface="Times New Roman"/>
                <a:cs typeface="Times New Roman"/>
              </a:rPr>
              <a:t>at any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at any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Let’s  analyze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-1,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  <a:buAutoNum type="arabicPeriod"/>
              <a:tabLst>
                <a:tab pos="158041" algn="l"/>
              </a:tabLst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  <a:buAutoNum type="arabicPeriod"/>
              <a:tabLst>
                <a:tab pos="154337" algn="l"/>
              </a:tabLst>
            </a:pP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absolute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between them </a:t>
            </a:r>
            <a:r>
              <a:rPr sz="1069" spc="5" dirty="0">
                <a:latin typeface="Times New Roman"/>
                <a:cs typeface="Times New Roman"/>
              </a:rPr>
              <a:t>is 1. Similarly at </a:t>
            </a:r>
            <a:r>
              <a:rPr sz="1069" spc="10" dirty="0">
                <a:latin typeface="Times New Roman"/>
                <a:cs typeface="Times New Roman"/>
              </a:rPr>
              <a:t>node 8,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is </a:t>
            </a:r>
            <a:r>
              <a:rPr sz="1069" spc="10" dirty="0">
                <a:latin typeface="Times New Roman"/>
                <a:cs typeface="Times New Roman"/>
              </a:rPr>
              <a:t>1 and </a:t>
            </a:r>
            <a:r>
              <a:rPr sz="1069" spc="5" dirty="0">
                <a:latin typeface="Times New Roman"/>
                <a:cs typeface="Times New Roman"/>
              </a:rPr>
              <a:t>right subtree does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exist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zero. Therefore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difference is </a:t>
            </a:r>
            <a:r>
              <a:rPr sz="1069" spc="10" dirty="0">
                <a:latin typeface="Times New Roman"/>
                <a:cs typeface="Times New Roman"/>
              </a:rPr>
              <a:t>1. At </a:t>
            </a:r>
            <a:r>
              <a:rPr sz="1069" spc="5" dirty="0">
                <a:latin typeface="Times New Roman"/>
                <a:cs typeface="Times New Roman"/>
              </a:rPr>
              <a:t>leaves, the height is zero, as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or right subtree. In </a:t>
            </a:r>
            <a:r>
              <a:rPr sz="1069" spc="10" dirty="0">
                <a:latin typeface="Times New Roman"/>
                <a:cs typeface="Times New Roman"/>
              </a:rPr>
              <a:t>the  above </a:t>
            </a:r>
            <a:r>
              <a:rPr sz="1069" spc="5" dirty="0">
                <a:latin typeface="Times New Roman"/>
                <a:cs typeface="Times New Roman"/>
              </a:rPr>
              <a:t>figure, the balanced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5" dirty="0">
                <a:latin typeface="Times New Roman"/>
                <a:cs typeface="Times New Roman"/>
              </a:rPr>
              <a:t>is satisfactory at every level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trees 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example. 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diagram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571" y="1953929"/>
            <a:ext cx="93591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Times New Roman"/>
                <a:cs typeface="Times New Roman"/>
              </a:rPr>
              <a:t>An AVL</a:t>
            </a:r>
            <a:r>
              <a:rPr sz="1264" spc="-87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Tree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8210" y="2457450"/>
            <a:ext cx="325349" cy="325967"/>
          </a:xfrm>
          <a:custGeom>
            <a:avLst/>
            <a:gdLst/>
            <a:ahLst/>
            <a:cxnLst/>
            <a:rect l="l" t="t" r="r" b="b"/>
            <a:pathLst>
              <a:path w="334645" h="335280">
                <a:moveTo>
                  <a:pt x="166878" y="0"/>
                </a:moveTo>
                <a:lnTo>
                  <a:pt x="122502" y="6014"/>
                </a:lnTo>
                <a:lnTo>
                  <a:pt x="82634" y="22972"/>
                </a:lnTo>
                <a:lnTo>
                  <a:pt x="48863" y="49244"/>
                </a:lnTo>
                <a:lnTo>
                  <a:pt x="22775" y="83199"/>
                </a:lnTo>
                <a:lnTo>
                  <a:pt x="5958" y="123207"/>
                </a:lnTo>
                <a:lnTo>
                  <a:pt x="0" y="167640"/>
                </a:lnTo>
                <a:lnTo>
                  <a:pt x="5958" y="212072"/>
                </a:lnTo>
                <a:lnTo>
                  <a:pt x="22775" y="252080"/>
                </a:lnTo>
                <a:lnTo>
                  <a:pt x="48863" y="286035"/>
                </a:lnTo>
                <a:lnTo>
                  <a:pt x="82634" y="312307"/>
                </a:lnTo>
                <a:lnTo>
                  <a:pt x="122502" y="329265"/>
                </a:lnTo>
                <a:lnTo>
                  <a:pt x="166878" y="335279"/>
                </a:lnTo>
                <a:lnTo>
                  <a:pt x="211310" y="329265"/>
                </a:lnTo>
                <a:lnTo>
                  <a:pt x="251318" y="312307"/>
                </a:lnTo>
                <a:lnTo>
                  <a:pt x="285273" y="286035"/>
                </a:lnTo>
                <a:lnTo>
                  <a:pt x="311545" y="252080"/>
                </a:lnTo>
                <a:lnTo>
                  <a:pt x="328503" y="212072"/>
                </a:lnTo>
                <a:lnTo>
                  <a:pt x="334518" y="167640"/>
                </a:lnTo>
                <a:lnTo>
                  <a:pt x="328503" y="123207"/>
                </a:lnTo>
                <a:lnTo>
                  <a:pt x="311545" y="83199"/>
                </a:lnTo>
                <a:lnTo>
                  <a:pt x="285273" y="49244"/>
                </a:lnTo>
                <a:lnTo>
                  <a:pt x="251318" y="22972"/>
                </a:lnTo>
                <a:lnTo>
                  <a:pt x="211310" y="6014"/>
                </a:lnTo>
                <a:lnTo>
                  <a:pt x="1668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574027" y="25172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4611" y="2969366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5" h="334644">
                <a:moveTo>
                  <a:pt x="167639" y="0"/>
                </a:moveTo>
                <a:lnTo>
                  <a:pt x="122943" y="5958"/>
                </a:lnTo>
                <a:lnTo>
                  <a:pt x="82860" y="22775"/>
                </a:lnTo>
                <a:lnTo>
                  <a:pt x="48958" y="48863"/>
                </a:lnTo>
                <a:lnTo>
                  <a:pt x="22803" y="82634"/>
                </a:lnTo>
                <a:lnTo>
                  <a:pt x="5961" y="122502"/>
                </a:lnTo>
                <a:lnTo>
                  <a:pt x="0" y="166877"/>
                </a:lnTo>
                <a:lnTo>
                  <a:pt x="5961" y="211574"/>
                </a:lnTo>
                <a:lnTo>
                  <a:pt x="22803" y="251657"/>
                </a:lnTo>
                <a:lnTo>
                  <a:pt x="48958" y="285559"/>
                </a:lnTo>
                <a:lnTo>
                  <a:pt x="82860" y="311714"/>
                </a:lnTo>
                <a:lnTo>
                  <a:pt x="122943" y="328556"/>
                </a:lnTo>
                <a:lnTo>
                  <a:pt x="167639" y="334517"/>
                </a:lnTo>
                <a:lnTo>
                  <a:pt x="212015" y="328556"/>
                </a:lnTo>
                <a:lnTo>
                  <a:pt x="251883" y="311714"/>
                </a:lnTo>
                <a:lnTo>
                  <a:pt x="285654" y="285559"/>
                </a:lnTo>
                <a:lnTo>
                  <a:pt x="311742" y="251657"/>
                </a:lnTo>
                <a:lnTo>
                  <a:pt x="328559" y="211574"/>
                </a:lnTo>
                <a:lnTo>
                  <a:pt x="334518" y="166877"/>
                </a:lnTo>
                <a:lnTo>
                  <a:pt x="328559" y="122502"/>
                </a:lnTo>
                <a:lnTo>
                  <a:pt x="311742" y="82634"/>
                </a:lnTo>
                <a:lnTo>
                  <a:pt x="285654" y="48863"/>
                </a:lnTo>
                <a:lnTo>
                  <a:pt x="251883" y="22775"/>
                </a:lnTo>
                <a:lnTo>
                  <a:pt x="212015" y="5958"/>
                </a:lnTo>
                <a:lnTo>
                  <a:pt x="1676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783436" y="2690071"/>
            <a:ext cx="557477" cy="325967"/>
          </a:xfrm>
          <a:custGeom>
            <a:avLst/>
            <a:gdLst/>
            <a:ahLst/>
            <a:cxnLst/>
            <a:rect l="l" t="t" r="r" b="b"/>
            <a:pathLst>
              <a:path w="573404" h="335280">
                <a:moveTo>
                  <a:pt x="0" y="0"/>
                </a:moveTo>
                <a:lnTo>
                  <a:pt x="573024" y="3352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410428" y="3028384"/>
            <a:ext cx="122299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5092" algn="l"/>
                <a:tab pos="1210000" algn="l"/>
              </a:tabLst>
            </a:pPr>
            <a:r>
              <a:rPr sz="1069" spc="10" dirty="0">
                <a:latin typeface="Times New Roman"/>
                <a:cs typeface="Times New Roman"/>
              </a:rPr>
              <a:t>8	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1068" y="2969366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4" h="334644">
                <a:moveTo>
                  <a:pt x="166877" y="0"/>
                </a:moveTo>
                <a:lnTo>
                  <a:pt x="122502" y="5958"/>
                </a:lnTo>
                <a:lnTo>
                  <a:pt x="82634" y="22775"/>
                </a:lnTo>
                <a:lnTo>
                  <a:pt x="48863" y="48863"/>
                </a:lnTo>
                <a:lnTo>
                  <a:pt x="22775" y="82634"/>
                </a:lnTo>
                <a:lnTo>
                  <a:pt x="5958" y="122502"/>
                </a:lnTo>
                <a:lnTo>
                  <a:pt x="0" y="166877"/>
                </a:lnTo>
                <a:lnTo>
                  <a:pt x="5958" y="211574"/>
                </a:lnTo>
                <a:lnTo>
                  <a:pt x="22775" y="251657"/>
                </a:lnTo>
                <a:lnTo>
                  <a:pt x="48863" y="285559"/>
                </a:lnTo>
                <a:lnTo>
                  <a:pt x="82634" y="311714"/>
                </a:lnTo>
                <a:lnTo>
                  <a:pt x="122502" y="328556"/>
                </a:lnTo>
                <a:lnTo>
                  <a:pt x="166877" y="334517"/>
                </a:lnTo>
                <a:lnTo>
                  <a:pt x="211574" y="328556"/>
                </a:lnTo>
                <a:lnTo>
                  <a:pt x="251657" y="311714"/>
                </a:lnTo>
                <a:lnTo>
                  <a:pt x="285559" y="285559"/>
                </a:lnTo>
                <a:lnTo>
                  <a:pt x="311714" y="251657"/>
                </a:lnTo>
                <a:lnTo>
                  <a:pt x="328556" y="211574"/>
                </a:lnTo>
                <a:lnTo>
                  <a:pt x="334518" y="166877"/>
                </a:lnTo>
                <a:lnTo>
                  <a:pt x="328556" y="122502"/>
                </a:lnTo>
                <a:lnTo>
                  <a:pt x="311714" y="82634"/>
                </a:lnTo>
                <a:lnTo>
                  <a:pt x="285559" y="48863"/>
                </a:lnTo>
                <a:lnTo>
                  <a:pt x="251657" y="22775"/>
                </a:lnTo>
                <a:lnTo>
                  <a:pt x="211574" y="5958"/>
                </a:lnTo>
                <a:lnTo>
                  <a:pt x="1668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36886" y="302838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9621" y="2690071"/>
            <a:ext cx="558712" cy="325967"/>
          </a:xfrm>
          <a:custGeom>
            <a:avLst/>
            <a:gdLst/>
            <a:ahLst/>
            <a:cxnLst/>
            <a:rect l="l" t="t" r="r" b="b"/>
            <a:pathLst>
              <a:path w="574675" h="335280">
                <a:moveTo>
                  <a:pt x="574547" y="0"/>
                </a:moveTo>
                <a:lnTo>
                  <a:pt x="0" y="3352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085570" y="3573146"/>
            <a:ext cx="325967" cy="325349"/>
          </a:xfrm>
          <a:custGeom>
            <a:avLst/>
            <a:gdLst/>
            <a:ahLst/>
            <a:cxnLst/>
            <a:rect l="l" t="t" r="r" b="b"/>
            <a:pathLst>
              <a:path w="335279" h="334645">
                <a:moveTo>
                  <a:pt x="167640" y="0"/>
                </a:moveTo>
                <a:lnTo>
                  <a:pt x="123207" y="5961"/>
                </a:lnTo>
                <a:lnTo>
                  <a:pt x="83199" y="22803"/>
                </a:lnTo>
                <a:lnTo>
                  <a:pt x="49244" y="48958"/>
                </a:lnTo>
                <a:lnTo>
                  <a:pt x="22972" y="82860"/>
                </a:lnTo>
                <a:lnTo>
                  <a:pt x="6014" y="122943"/>
                </a:lnTo>
                <a:lnTo>
                  <a:pt x="0" y="167639"/>
                </a:lnTo>
                <a:lnTo>
                  <a:pt x="6014" y="212015"/>
                </a:lnTo>
                <a:lnTo>
                  <a:pt x="22972" y="251883"/>
                </a:lnTo>
                <a:lnTo>
                  <a:pt x="49244" y="285654"/>
                </a:lnTo>
                <a:lnTo>
                  <a:pt x="83199" y="311742"/>
                </a:lnTo>
                <a:lnTo>
                  <a:pt x="123207" y="328559"/>
                </a:lnTo>
                <a:lnTo>
                  <a:pt x="167640" y="334518"/>
                </a:lnTo>
                <a:lnTo>
                  <a:pt x="212336" y="328559"/>
                </a:lnTo>
                <a:lnTo>
                  <a:pt x="252419" y="311742"/>
                </a:lnTo>
                <a:lnTo>
                  <a:pt x="286321" y="285654"/>
                </a:lnTo>
                <a:lnTo>
                  <a:pt x="312476" y="251883"/>
                </a:lnTo>
                <a:lnTo>
                  <a:pt x="329318" y="212015"/>
                </a:lnTo>
                <a:lnTo>
                  <a:pt x="335280" y="167639"/>
                </a:lnTo>
                <a:lnTo>
                  <a:pt x="329318" y="122943"/>
                </a:lnTo>
                <a:lnTo>
                  <a:pt x="312476" y="82860"/>
                </a:lnTo>
                <a:lnTo>
                  <a:pt x="286321" y="48958"/>
                </a:lnTo>
                <a:lnTo>
                  <a:pt x="252419" y="22803"/>
                </a:lnTo>
                <a:lnTo>
                  <a:pt x="212336" y="5961"/>
                </a:lnTo>
                <a:lnTo>
                  <a:pt x="1676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42516" y="3247920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4" h="334644">
                <a:moveTo>
                  <a:pt x="334518" y="0"/>
                </a:moveTo>
                <a:lnTo>
                  <a:pt x="0" y="3345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21068" y="3991716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4" h="334645">
                <a:moveTo>
                  <a:pt x="166877" y="0"/>
                </a:moveTo>
                <a:lnTo>
                  <a:pt x="122502" y="6014"/>
                </a:lnTo>
                <a:lnTo>
                  <a:pt x="82634" y="22972"/>
                </a:lnTo>
                <a:lnTo>
                  <a:pt x="48863" y="49244"/>
                </a:lnTo>
                <a:lnTo>
                  <a:pt x="22775" y="83199"/>
                </a:lnTo>
                <a:lnTo>
                  <a:pt x="5958" y="123207"/>
                </a:lnTo>
                <a:lnTo>
                  <a:pt x="0" y="167639"/>
                </a:lnTo>
                <a:lnTo>
                  <a:pt x="5958" y="212015"/>
                </a:lnTo>
                <a:lnTo>
                  <a:pt x="22775" y="251883"/>
                </a:lnTo>
                <a:lnTo>
                  <a:pt x="48863" y="285654"/>
                </a:lnTo>
                <a:lnTo>
                  <a:pt x="82634" y="311742"/>
                </a:lnTo>
                <a:lnTo>
                  <a:pt x="122502" y="328559"/>
                </a:lnTo>
                <a:lnTo>
                  <a:pt x="166877" y="334518"/>
                </a:lnTo>
                <a:lnTo>
                  <a:pt x="211574" y="328559"/>
                </a:lnTo>
                <a:lnTo>
                  <a:pt x="251657" y="311742"/>
                </a:lnTo>
                <a:lnTo>
                  <a:pt x="285559" y="285654"/>
                </a:lnTo>
                <a:lnTo>
                  <a:pt x="311714" y="251883"/>
                </a:lnTo>
                <a:lnTo>
                  <a:pt x="328556" y="212015"/>
                </a:lnTo>
                <a:lnTo>
                  <a:pt x="334518" y="167639"/>
                </a:lnTo>
                <a:lnTo>
                  <a:pt x="328556" y="123207"/>
                </a:lnTo>
                <a:lnTo>
                  <a:pt x="311714" y="83199"/>
                </a:lnTo>
                <a:lnTo>
                  <a:pt x="285559" y="49244"/>
                </a:lnTo>
                <a:lnTo>
                  <a:pt x="251657" y="22972"/>
                </a:lnTo>
                <a:lnTo>
                  <a:pt x="211574" y="6014"/>
                </a:lnTo>
                <a:lnTo>
                  <a:pt x="1668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09894" y="3526473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4" h="334645">
                <a:moveTo>
                  <a:pt x="167640" y="0"/>
                </a:moveTo>
                <a:lnTo>
                  <a:pt x="122943" y="6014"/>
                </a:lnTo>
                <a:lnTo>
                  <a:pt x="82860" y="22972"/>
                </a:lnTo>
                <a:lnTo>
                  <a:pt x="48958" y="49244"/>
                </a:lnTo>
                <a:lnTo>
                  <a:pt x="22803" y="83199"/>
                </a:lnTo>
                <a:lnTo>
                  <a:pt x="5961" y="123207"/>
                </a:lnTo>
                <a:lnTo>
                  <a:pt x="0" y="167639"/>
                </a:lnTo>
                <a:lnTo>
                  <a:pt x="5961" y="212015"/>
                </a:lnTo>
                <a:lnTo>
                  <a:pt x="22803" y="251883"/>
                </a:lnTo>
                <a:lnTo>
                  <a:pt x="48958" y="285654"/>
                </a:lnTo>
                <a:lnTo>
                  <a:pt x="82860" y="311742"/>
                </a:lnTo>
                <a:lnTo>
                  <a:pt x="122943" y="328559"/>
                </a:lnTo>
                <a:lnTo>
                  <a:pt x="167640" y="334517"/>
                </a:lnTo>
                <a:lnTo>
                  <a:pt x="212015" y="328559"/>
                </a:lnTo>
                <a:lnTo>
                  <a:pt x="251883" y="311742"/>
                </a:lnTo>
                <a:lnTo>
                  <a:pt x="285654" y="285654"/>
                </a:lnTo>
                <a:lnTo>
                  <a:pt x="311742" y="251883"/>
                </a:lnTo>
                <a:lnTo>
                  <a:pt x="328559" y="212015"/>
                </a:lnTo>
                <a:lnTo>
                  <a:pt x="334518" y="167639"/>
                </a:lnTo>
                <a:lnTo>
                  <a:pt x="328559" y="123207"/>
                </a:lnTo>
                <a:lnTo>
                  <a:pt x="311742" y="83199"/>
                </a:lnTo>
                <a:lnTo>
                  <a:pt x="285654" y="49244"/>
                </a:lnTo>
                <a:lnTo>
                  <a:pt x="251883" y="22972"/>
                </a:lnTo>
                <a:lnTo>
                  <a:pt x="212015" y="6014"/>
                </a:lnTo>
                <a:lnTo>
                  <a:pt x="1676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224969" y="35862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83436" y="3573146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166877" y="0"/>
                </a:moveTo>
                <a:lnTo>
                  <a:pt x="122502" y="5961"/>
                </a:lnTo>
                <a:lnTo>
                  <a:pt x="82634" y="22803"/>
                </a:lnTo>
                <a:lnTo>
                  <a:pt x="48863" y="48958"/>
                </a:lnTo>
                <a:lnTo>
                  <a:pt x="22775" y="82860"/>
                </a:lnTo>
                <a:lnTo>
                  <a:pt x="5958" y="122943"/>
                </a:lnTo>
                <a:lnTo>
                  <a:pt x="0" y="167639"/>
                </a:lnTo>
                <a:lnTo>
                  <a:pt x="5958" y="212015"/>
                </a:lnTo>
                <a:lnTo>
                  <a:pt x="22775" y="251883"/>
                </a:lnTo>
                <a:lnTo>
                  <a:pt x="48863" y="285654"/>
                </a:lnTo>
                <a:lnTo>
                  <a:pt x="82634" y="311742"/>
                </a:lnTo>
                <a:lnTo>
                  <a:pt x="122502" y="328559"/>
                </a:lnTo>
                <a:lnTo>
                  <a:pt x="166877" y="334518"/>
                </a:lnTo>
                <a:lnTo>
                  <a:pt x="211574" y="328559"/>
                </a:lnTo>
                <a:lnTo>
                  <a:pt x="251657" y="311742"/>
                </a:lnTo>
                <a:lnTo>
                  <a:pt x="285559" y="285654"/>
                </a:lnTo>
                <a:lnTo>
                  <a:pt x="311714" y="251883"/>
                </a:lnTo>
                <a:lnTo>
                  <a:pt x="328556" y="212015"/>
                </a:lnTo>
                <a:lnTo>
                  <a:pt x="334517" y="167639"/>
                </a:lnTo>
                <a:lnTo>
                  <a:pt x="328556" y="122943"/>
                </a:lnTo>
                <a:lnTo>
                  <a:pt x="311714" y="82860"/>
                </a:lnTo>
                <a:lnTo>
                  <a:pt x="285559" y="48958"/>
                </a:lnTo>
                <a:lnTo>
                  <a:pt x="251657" y="22803"/>
                </a:lnTo>
                <a:lnTo>
                  <a:pt x="211574" y="5961"/>
                </a:lnTo>
                <a:lnTo>
                  <a:pt x="1668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899621" y="3851699"/>
            <a:ext cx="233362" cy="187060"/>
          </a:xfrm>
          <a:custGeom>
            <a:avLst/>
            <a:gdLst/>
            <a:ahLst/>
            <a:cxnLst/>
            <a:rect l="l" t="t" r="r" b="b"/>
            <a:pathLst>
              <a:path w="240030" h="192404">
                <a:moveTo>
                  <a:pt x="240030" y="0"/>
                </a:moveTo>
                <a:lnTo>
                  <a:pt x="0" y="1920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99621" y="3247920"/>
            <a:ext cx="325967" cy="325349"/>
          </a:xfrm>
          <a:custGeom>
            <a:avLst/>
            <a:gdLst/>
            <a:ahLst/>
            <a:cxnLst/>
            <a:rect l="l" t="t" r="r" b="b"/>
            <a:pathLst>
              <a:path w="335279" h="334644">
                <a:moveTo>
                  <a:pt x="0" y="0"/>
                </a:moveTo>
                <a:lnTo>
                  <a:pt x="335280" y="3345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015317" y="3247920"/>
            <a:ext cx="325349" cy="325349"/>
          </a:xfrm>
          <a:custGeom>
            <a:avLst/>
            <a:gdLst/>
            <a:ahLst/>
            <a:cxnLst/>
            <a:rect l="l" t="t" r="r" b="b"/>
            <a:pathLst>
              <a:path w="334645" h="334644">
                <a:moveTo>
                  <a:pt x="334518" y="0"/>
                </a:moveTo>
                <a:lnTo>
                  <a:pt x="0" y="3345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013094" y="2561907"/>
            <a:ext cx="1394619" cy="1235"/>
          </a:xfrm>
          <a:custGeom>
            <a:avLst/>
            <a:gdLst/>
            <a:ahLst/>
            <a:cxnLst/>
            <a:rect l="l" t="t" r="r" b="b"/>
            <a:pathLst>
              <a:path w="1434464" h="1269">
                <a:moveTo>
                  <a:pt x="0" y="0"/>
                </a:moveTo>
                <a:lnTo>
                  <a:pt x="1434084" y="761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710218" y="3119014"/>
            <a:ext cx="906286" cy="1235"/>
          </a:xfrm>
          <a:custGeom>
            <a:avLst/>
            <a:gdLst/>
            <a:ahLst/>
            <a:cxnLst/>
            <a:rect l="l" t="t" r="r" b="b"/>
            <a:pathLst>
              <a:path w="932179" h="1269">
                <a:moveTo>
                  <a:pt x="0" y="0"/>
                </a:moveTo>
                <a:lnTo>
                  <a:pt x="931926" y="761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506120" y="2058387"/>
            <a:ext cx="39387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dirty="0">
                <a:latin typeface="Times New Roman"/>
                <a:cs typeface="Times New Roman"/>
              </a:rPr>
              <a:t>Le</a:t>
            </a:r>
            <a:r>
              <a:rPr sz="1264" spc="5" dirty="0">
                <a:latin typeface="Times New Roman"/>
                <a:cs typeface="Times New Roman"/>
              </a:rPr>
              <a:t>v</a:t>
            </a:r>
            <a:r>
              <a:rPr sz="1264" dirty="0">
                <a:latin typeface="Times New Roman"/>
                <a:cs typeface="Times New Roman"/>
              </a:rPr>
              <a:t>el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7988" y="24690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7988" y="306542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36886" y="3640313"/>
            <a:ext cx="2996053" cy="585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974">
              <a:tabLst>
                <a:tab pos="1173577" algn="l"/>
                <a:tab pos="1414959" algn="l"/>
                <a:tab pos="2739786" algn="l"/>
                <a:tab pos="2913260" algn="l"/>
              </a:tabLst>
            </a:pPr>
            <a:r>
              <a:rPr sz="1604" spc="15" baseline="2525" dirty="0">
                <a:latin typeface="Times New Roman"/>
                <a:cs typeface="Times New Roman"/>
              </a:rPr>
              <a:t>4	7	</a:t>
            </a:r>
            <a:r>
              <a:rPr sz="1604" u="dash" spc="7" baseline="2525" dirty="0">
                <a:latin typeface="Times New Roman"/>
                <a:cs typeface="Times New Roman"/>
              </a:rPr>
              <a:t> 	</a:t>
            </a:r>
            <a:r>
              <a:rPr sz="1604" spc="7" baseline="2525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  <a:tabLst>
                <a:tab pos="295709" algn="l"/>
                <a:tab pos="2767567" algn="l"/>
              </a:tabLst>
            </a:pPr>
            <a:r>
              <a:rPr sz="1069" spc="10" dirty="0">
                <a:latin typeface="Times New Roman"/>
                <a:cs typeface="Times New Roman"/>
              </a:rPr>
              <a:t>3	</a:t>
            </a:r>
            <a:r>
              <a:rPr sz="1069" u="dash" spc="15" dirty="0">
                <a:latin typeface="Times New Roman"/>
                <a:cs typeface="Times New Roman"/>
              </a:rPr>
              <a:t> </a:t>
            </a:r>
            <a:r>
              <a:rPr sz="1069" u="dash" spc="10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7988" y="410555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48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523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3858479"/>
            <a:ext cx="4853076" cy="4262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height of </a:t>
            </a:r>
            <a:r>
              <a:rPr sz="1069" spc="5" dirty="0">
                <a:latin typeface="Times New Roman"/>
                <a:cs typeface="Times New Roman"/>
              </a:rPr>
              <a:t>the left subtree of </a:t>
            </a:r>
            <a:r>
              <a:rPr sz="1069" spc="10" dirty="0">
                <a:latin typeface="Times New Roman"/>
                <a:cs typeface="Times New Roman"/>
              </a:rPr>
              <a:t>node 6 </a:t>
            </a:r>
            <a:r>
              <a:rPr sz="1069" spc="5" dirty="0">
                <a:latin typeface="Times New Roman"/>
                <a:cs typeface="Times New Roman"/>
              </a:rPr>
              <a:t>is three </a:t>
            </a:r>
            <a:r>
              <a:rPr sz="1069" spc="10" dirty="0">
                <a:latin typeface="Times New Roman"/>
                <a:cs typeface="Times New Roman"/>
              </a:rPr>
              <a:t>whereas 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 is one. </a:t>
            </a:r>
            <a:r>
              <a:rPr sz="1069" spc="10" dirty="0">
                <a:latin typeface="Times New Roman"/>
                <a:cs typeface="Times New Roman"/>
              </a:rPr>
              <a:t>Therefore the </a:t>
            </a:r>
            <a:r>
              <a:rPr sz="1069" spc="5" dirty="0">
                <a:latin typeface="Times New Roman"/>
                <a:cs typeface="Times New Roman"/>
              </a:rPr>
              <a:t>difference is 2. </a:t>
            </a:r>
            <a:r>
              <a:rPr sz="1069" spc="10" dirty="0">
                <a:latin typeface="Times New Roman"/>
                <a:cs typeface="Times New Roman"/>
              </a:rPr>
              <a:t>The balanced </a:t>
            </a:r>
            <a:r>
              <a:rPr sz="1069" spc="5" dirty="0">
                <a:latin typeface="Times New Roman"/>
                <a:cs typeface="Times New Roman"/>
              </a:rPr>
              <a:t>condition is not satisfactory.  Therefore, it is </a:t>
            </a:r>
            <a:r>
              <a:rPr sz="1069" spc="10" dirty="0">
                <a:latin typeface="Times New Roman"/>
                <a:cs typeface="Times New Roman"/>
              </a:rPr>
              <a:t>not an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condition a </a:t>
            </a:r>
            <a:r>
              <a:rPr sz="1069" spc="5" dirty="0">
                <a:latin typeface="Times New Roman"/>
                <a:cs typeface="Times New Roman"/>
              </a:rPr>
              <a:t>formal </a:t>
            </a:r>
            <a:r>
              <a:rPr sz="1069" spc="10" dirty="0">
                <a:latin typeface="Times New Roman"/>
                <a:cs typeface="Times New Roman"/>
              </a:rPr>
              <a:t>shape </a:t>
            </a:r>
            <a:r>
              <a:rPr sz="1069" spc="5" dirty="0">
                <a:latin typeface="Times New Roman"/>
                <a:cs typeface="Times New Roman"/>
              </a:rPr>
              <a:t>that will </a:t>
            </a:r>
            <a:r>
              <a:rPr sz="1069" spc="10" dirty="0">
                <a:latin typeface="Times New Roman"/>
                <a:cs typeface="Times New Roman"/>
              </a:rPr>
              <a:t>become a </a:t>
            </a:r>
            <a:r>
              <a:rPr sz="1069" spc="5" dirty="0">
                <a:latin typeface="Times New Roman"/>
                <a:cs typeface="Times New Roman"/>
              </a:rPr>
              <a:t>guiding principle for us  while 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try to satisfy this </a:t>
            </a:r>
            <a:r>
              <a:rPr sz="1069" spc="10" dirty="0">
                <a:latin typeface="Times New Roman"/>
                <a:cs typeface="Times New Roman"/>
              </a:rPr>
              <a:t>condition during 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a 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deletion of </a:t>
            </a:r>
            <a:r>
              <a:rPr sz="1069" spc="10" dirty="0">
                <a:latin typeface="Times New Roman"/>
                <a:cs typeface="Times New Roman"/>
              </a:rPr>
              <a:t>a node from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see later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enforce this condition </a:t>
            </a:r>
            <a:r>
              <a:rPr sz="1069" spc="5" dirty="0">
                <a:latin typeface="Times New Roman"/>
                <a:cs typeface="Times New Roman"/>
              </a:rPr>
              <a:t>satisfactorily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our tree.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result,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a tree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structure 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singly linked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height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7408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is the </a:t>
            </a:r>
            <a:r>
              <a:rPr sz="1069" spc="10" dirty="0">
                <a:latin typeface="Times New Roman"/>
                <a:cs typeface="Times New Roman"/>
              </a:rPr>
              <a:t>maximum level </a:t>
            </a:r>
            <a:r>
              <a:rPr sz="1069" spc="5" dirty="0">
                <a:latin typeface="Times New Roman"/>
                <a:cs typeface="Times New Roman"/>
              </a:rPr>
              <a:t>of its </a:t>
            </a:r>
            <a:r>
              <a:rPr sz="1069" spc="10" dirty="0">
                <a:latin typeface="Times New Roman"/>
                <a:cs typeface="Times New Roman"/>
              </a:rPr>
              <a:t>leaves </a:t>
            </a:r>
            <a:r>
              <a:rPr sz="1069" spc="5" dirty="0">
                <a:latin typeface="Times New Roman"/>
                <a:cs typeface="Times New Roman"/>
              </a:rPr>
              <a:t>(also called the  depth).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Wingdings"/>
              <a:buChar char="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longest path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to the leaf. </a:t>
            </a:r>
            <a:r>
              <a:rPr sz="1069" spc="10" dirty="0">
                <a:latin typeface="Times New Roman"/>
                <a:cs typeface="Times New Roman"/>
              </a:rPr>
              <a:t>This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calculated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level of the tree. 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calculate </a:t>
            </a:r>
            <a:r>
              <a:rPr sz="1069" spc="10" dirty="0">
                <a:latin typeface="Times New Roman"/>
                <a:cs typeface="Times New Roman"/>
              </a:rPr>
              <a:t>the height of  some 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should start counting </a:t>
            </a:r>
            <a:r>
              <a:rPr sz="1069" spc="10" dirty="0">
                <a:latin typeface="Times New Roman"/>
                <a:cs typeface="Times New Roman"/>
              </a:rPr>
              <a:t>the levels from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defined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defined as the 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  </a:t>
            </a:r>
            <a:r>
              <a:rPr sz="1069" spc="10" dirty="0">
                <a:latin typeface="Times New Roman"/>
                <a:cs typeface="Times New Roman"/>
              </a:rPr>
              <a:t>minus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Here,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balanced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whose each 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indicated balance of 1,  0,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–1.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533" y="1315442"/>
            <a:ext cx="106556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342" indent="-312995">
              <a:buFont typeface="Wingdings"/>
              <a:buChar char=""/>
              <a:tabLst>
                <a:tab pos="325342" algn="l"/>
                <a:tab pos="325959" algn="l"/>
              </a:tabLst>
            </a:pPr>
            <a:r>
              <a:rPr sz="1069" b="1" spc="15" dirty="0">
                <a:latin typeface="Times New Roman"/>
                <a:cs typeface="Times New Roman"/>
              </a:rPr>
              <a:t>Not an</a:t>
            </a:r>
            <a:r>
              <a:rPr sz="1069" b="1" spc="-97" dirty="0">
                <a:latin typeface="Times New Roman"/>
                <a:cs typeface="Times New Roman"/>
              </a:rPr>
              <a:t> </a:t>
            </a:r>
            <a:r>
              <a:rPr sz="1069" b="1" spc="15" dirty="0">
                <a:latin typeface="Times New Roman"/>
                <a:cs typeface="Times New Roman"/>
              </a:rPr>
              <a:t>AVL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5231" y="1621789"/>
            <a:ext cx="327819" cy="328436"/>
          </a:xfrm>
          <a:custGeom>
            <a:avLst/>
            <a:gdLst/>
            <a:ahLst/>
            <a:cxnLst/>
            <a:rect l="l" t="t" r="r" b="b"/>
            <a:pathLst>
              <a:path w="337185" h="337819">
                <a:moveTo>
                  <a:pt x="168401" y="0"/>
                </a:move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6018" y="213476"/>
                </a:lnTo>
                <a:lnTo>
                  <a:pt x="23001" y="253915"/>
                </a:lnTo>
                <a:lnTo>
                  <a:pt x="49339" y="288131"/>
                </a:lnTo>
                <a:lnTo>
                  <a:pt x="83424" y="314536"/>
                </a:lnTo>
                <a:lnTo>
                  <a:pt x="123648" y="331544"/>
                </a:lnTo>
                <a:lnTo>
                  <a:pt x="168401" y="337565"/>
                </a:lnTo>
                <a:lnTo>
                  <a:pt x="213155" y="331544"/>
                </a:lnTo>
                <a:lnTo>
                  <a:pt x="253379" y="314536"/>
                </a:lnTo>
                <a:lnTo>
                  <a:pt x="287464" y="288131"/>
                </a:lnTo>
                <a:lnTo>
                  <a:pt x="313802" y="253915"/>
                </a:lnTo>
                <a:lnTo>
                  <a:pt x="330785" y="213476"/>
                </a:lnTo>
                <a:lnTo>
                  <a:pt x="336803" y="168401"/>
                </a:lnTo>
                <a:lnTo>
                  <a:pt x="330785" y="123648"/>
                </a:lnTo>
                <a:lnTo>
                  <a:pt x="313802" y="83424"/>
                </a:lnTo>
                <a:lnTo>
                  <a:pt x="287464" y="49339"/>
                </a:lnTo>
                <a:lnTo>
                  <a:pt x="253379" y="23001"/>
                </a:lnTo>
                <a:lnTo>
                  <a:pt x="213155" y="6018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451049" y="16822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9040" y="2137411"/>
            <a:ext cx="328436" cy="329053"/>
          </a:xfrm>
          <a:custGeom>
            <a:avLst/>
            <a:gdLst/>
            <a:ahLst/>
            <a:cxnLst/>
            <a:rect l="l" t="t" r="r" b="b"/>
            <a:pathLst>
              <a:path w="337820" h="338455">
                <a:moveTo>
                  <a:pt x="169163" y="0"/>
                </a:moveTo>
                <a:lnTo>
                  <a:pt x="124089" y="6021"/>
                </a:lnTo>
                <a:lnTo>
                  <a:pt x="83650" y="23029"/>
                </a:lnTo>
                <a:lnTo>
                  <a:pt x="49434" y="49434"/>
                </a:lnTo>
                <a:lnTo>
                  <a:pt x="23029" y="83650"/>
                </a:lnTo>
                <a:lnTo>
                  <a:pt x="6021" y="124089"/>
                </a:lnTo>
                <a:lnTo>
                  <a:pt x="0" y="169163"/>
                </a:lnTo>
                <a:lnTo>
                  <a:pt x="6021" y="214238"/>
                </a:lnTo>
                <a:lnTo>
                  <a:pt x="23029" y="254677"/>
                </a:lnTo>
                <a:lnTo>
                  <a:pt x="49434" y="288893"/>
                </a:lnTo>
                <a:lnTo>
                  <a:pt x="83650" y="315298"/>
                </a:lnTo>
                <a:lnTo>
                  <a:pt x="124089" y="332306"/>
                </a:lnTo>
                <a:lnTo>
                  <a:pt x="169163" y="338327"/>
                </a:lnTo>
                <a:lnTo>
                  <a:pt x="213917" y="332306"/>
                </a:lnTo>
                <a:lnTo>
                  <a:pt x="254141" y="315298"/>
                </a:lnTo>
                <a:lnTo>
                  <a:pt x="288226" y="288893"/>
                </a:lnTo>
                <a:lnTo>
                  <a:pt x="314564" y="254677"/>
                </a:lnTo>
                <a:lnTo>
                  <a:pt x="331547" y="214238"/>
                </a:lnTo>
                <a:lnTo>
                  <a:pt x="337566" y="169163"/>
                </a:lnTo>
                <a:lnTo>
                  <a:pt x="331547" y="124089"/>
                </a:lnTo>
                <a:lnTo>
                  <a:pt x="314564" y="83650"/>
                </a:lnTo>
                <a:lnTo>
                  <a:pt x="288226" y="49434"/>
                </a:lnTo>
                <a:lnTo>
                  <a:pt x="254141" y="23029"/>
                </a:lnTo>
                <a:lnTo>
                  <a:pt x="213917" y="6021"/>
                </a:lnTo>
                <a:lnTo>
                  <a:pt x="1691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295598" y="21971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2680" y="1856633"/>
            <a:ext cx="563033" cy="328436"/>
          </a:xfrm>
          <a:custGeom>
            <a:avLst/>
            <a:gdLst/>
            <a:ahLst/>
            <a:cxnLst/>
            <a:rect l="l" t="t" r="r" b="b"/>
            <a:pathLst>
              <a:path w="579120" h="337819">
                <a:moveTo>
                  <a:pt x="0" y="0"/>
                </a:moveTo>
                <a:lnTo>
                  <a:pt x="579120" y="33756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90682" y="2137411"/>
            <a:ext cx="328436" cy="329053"/>
          </a:xfrm>
          <a:custGeom>
            <a:avLst/>
            <a:gdLst/>
            <a:ahLst/>
            <a:cxnLst/>
            <a:rect l="l" t="t" r="r" b="b"/>
            <a:pathLst>
              <a:path w="337819" h="338455">
                <a:moveTo>
                  <a:pt x="168401" y="0"/>
                </a:moveTo>
                <a:lnTo>
                  <a:pt x="123648" y="6021"/>
                </a:lnTo>
                <a:lnTo>
                  <a:pt x="83424" y="23029"/>
                </a:lnTo>
                <a:lnTo>
                  <a:pt x="49339" y="49434"/>
                </a:lnTo>
                <a:lnTo>
                  <a:pt x="23001" y="83650"/>
                </a:lnTo>
                <a:lnTo>
                  <a:pt x="6018" y="124089"/>
                </a:lnTo>
                <a:lnTo>
                  <a:pt x="0" y="169163"/>
                </a:lnTo>
                <a:lnTo>
                  <a:pt x="6018" y="214238"/>
                </a:lnTo>
                <a:lnTo>
                  <a:pt x="23001" y="254677"/>
                </a:lnTo>
                <a:lnTo>
                  <a:pt x="49339" y="288893"/>
                </a:lnTo>
                <a:lnTo>
                  <a:pt x="83424" y="315298"/>
                </a:lnTo>
                <a:lnTo>
                  <a:pt x="123648" y="332306"/>
                </a:lnTo>
                <a:lnTo>
                  <a:pt x="168401" y="338327"/>
                </a:lnTo>
                <a:lnTo>
                  <a:pt x="213211" y="332306"/>
                </a:lnTo>
                <a:lnTo>
                  <a:pt x="253576" y="315298"/>
                </a:lnTo>
                <a:lnTo>
                  <a:pt x="287845" y="288893"/>
                </a:lnTo>
                <a:lnTo>
                  <a:pt x="314367" y="254677"/>
                </a:lnTo>
                <a:lnTo>
                  <a:pt x="331491" y="214238"/>
                </a:lnTo>
                <a:lnTo>
                  <a:pt x="337566" y="169163"/>
                </a:lnTo>
                <a:lnTo>
                  <a:pt x="331491" y="124089"/>
                </a:lnTo>
                <a:lnTo>
                  <a:pt x="314367" y="83650"/>
                </a:lnTo>
                <a:lnTo>
                  <a:pt x="287845" y="49434"/>
                </a:lnTo>
                <a:lnTo>
                  <a:pt x="253576" y="23029"/>
                </a:lnTo>
                <a:lnTo>
                  <a:pt x="213211" y="602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607240" y="21971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2199" y="1856633"/>
            <a:ext cx="563033" cy="328436"/>
          </a:xfrm>
          <a:custGeom>
            <a:avLst/>
            <a:gdLst/>
            <a:ahLst/>
            <a:cxnLst/>
            <a:rect l="l" t="t" r="r" b="b"/>
            <a:pathLst>
              <a:path w="579120" h="337819">
                <a:moveTo>
                  <a:pt x="579119" y="0"/>
                </a:moveTo>
                <a:lnTo>
                  <a:pt x="0" y="33756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59629" y="2747117"/>
            <a:ext cx="327819" cy="329053"/>
          </a:xfrm>
          <a:custGeom>
            <a:avLst/>
            <a:gdLst/>
            <a:ahLst/>
            <a:cxnLst/>
            <a:rect l="l" t="t" r="r" b="b"/>
            <a:pathLst>
              <a:path w="337185" h="338455">
                <a:moveTo>
                  <a:pt x="168402" y="0"/>
                </a:moveTo>
                <a:lnTo>
                  <a:pt x="123648" y="6074"/>
                </a:lnTo>
                <a:lnTo>
                  <a:pt x="83424" y="23198"/>
                </a:lnTo>
                <a:lnTo>
                  <a:pt x="49339" y="49720"/>
                </a:lnTo>
                <a:lnTo>
                  <a:pt x="23001" y="83989"/>
                </a:lnTo>
                <a:lnTo>
                  <a:pt x="6018" y="124354"/>
                </a:lnTo>
                <a:lnTo>
                  <a:pt x="0" y="169163"/>
                </a:lnTo>
                <a:lnTo>
                  <a:pt x="6018" y="214238"/>
                </a:lnTo>
                <a:lnTo>
                  <a:pt x="23001" y="254677"/>
                </a:lnTo>
                <a:lnTo>
                  <a:pt x="49339" y="288893"/>
                </a:lnTo>
                <a:lnTo>
                  <a:pt x="83424" y="315298"/>
                </a:lnTo>
                <a:lnTo>
                  <a:pt x="123648" y="332306"/>
                </a:lnTo>
                <a:lnTo>
                  <a:pt x="168402" y="338327"/>
                </a:lnTo>
                <a:lnTo>
                  <a:pt x="213155" y="332306"/>
                </a:lnTo>
                <a:lnTo>
                  <a:pt x="253379" y="315298"/>
                </a:lnTo>
                <a:lnTo>
                  <a:pt x="287464" y="288893"/>
                </a:lnTo>
                <a:lnTo>
                  <a:pt x="313802" y="254677"/>
                </a:lnTo>
                <a:lnTo>
                  <a:pt x="330785" y="214238"/>
                </a:lnTo>
                <a:lnTo>
                  <a:pt x="336804" y="169163"/>
                </a:lnTo>
                <a:lnTo>
                  <a:pt x="330785" y="124354"/>
                </a:lnTo>
                <a:lnTo>
                  <a:pt x="313802" y="83989"/>
                </a:lnTo>
                <a:lnTo>
                  <a:pt x="287464" y="49720"/>
                </a:lnTo>
                <a:lnTo>
                  <a:pt x="253379" y="23198"/>
                </a:lnTo>
                <a:lnTo>
                  <a:pt x="213155" y="6074"/>
                </a:lnTo>
                <a:lnTo>
                  <a:pt x="16840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076927" y="280687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8425" y="2418927"/>
            <a:ext cx="329053" cy="328436"/>
          </a:xfrm>
          <a:custGeom>
            <a:avLst/>
            <a:gdLst/>
            <a:ahLst/>
            <a:cxnLst/>
            <a:rect l="l" t="t" r="r" b="b"/>
            <a:pathLst>
              <a:path w="338455" h="337819">
                <a:moveTo>
                  <a:pt x="338327" y="0"/>
                </a:moveTo>
                <a:lnTo>
                  <a:pt x="0" y="3375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725983" y="2806875"/>
            <a:ext cx="16285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615597" algn="l"/>
              </a:tabLst>
            </a:pPr>
            <a:r>
              <a:rPr sz="1069" u="dash" spc="5" dirty="0">
                <a:latin typeface="Times New Roman"/>
                <a:cs typeface="Times New Roman"/>
              </a:rPr>
              <a:t> 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0682" y="3169392"/>
            <a:ext cx="328436" cy="329053"/>
          </a:xfrm>
          <a:custGeom>
            <a:avLst/>
            <a:gdLst/>
            <a:ahLst/>
            <a:cxnLst/>
            <a:rect l="l" t="t" r="r" b="b"/>
            <a:pathLst>
              <a:path w="337819" h="338455">
                <a:moveTo>
                  <a:pt x="168401" y="0"/>
                </a:moveTo>
                <a:lnTo>
                  <a:pt x="123648" y="6074"/>
                </a:lnTo>
                <a:lnTo>
                  <a:pt x="83424" y="23198"/>
                </a:lnTo>
                <a:lnTo>
                  <a:pt x="49339" y="49720"/>
                </a:lnTo>
                <a:lnTo>
                  <a:pt x="23001" y="83989"/>
                </a:lnTo>
                <a:lnTo>
                  <a:pt x="6018" y="124354"/>
                </a:lnTo>
                <a:lnTo>
                  <a:pt x="0" y="169164"/>
                </a:lnTo>
                <a:lnTo>
                  <a:pt x="6018" y="214238"/>
                </a:lnTo>
                <a:lnTo>
                  <a:pt x="23001" y="254677"/>
                </a:lnTo>
                <a:lnTo>
                  <a:pt x="49339" y="288893"/>
                </a:lnTo>
                <a:lnTo>
                  <a:pt x="83424" y="315298"/>
                </a:lnTo>
                <a:lnTo>
                  <a:pt x="123648" y="332306"/>
                </a:lnTo>
                <a:lnTo>
                  <a:pt x="168401" y="338327"/>
                </a:lnTo>
                <a:lnTo>
                  <a:pt x="213211" y="332306"/>
                </a:lnTo>
                <a:lnTo>
                  <a:pt x="253576" y="315298"/>
                </a:lnTo>
                <a:lnTo>
                  <a:pt x="287845" y="288893"/>
                </a:lnTo>
                <a:lnTo>
                  <a:pt x="314367" y="254677"/>
                </a:lnTo>
                <a:lnTo>
                  <a:pt x="331491" y="214238"/>
                </a:lnTo>
                <a:lnTo>
                  <a:pt x="337566" y="169164"/>
                </a:lnTo>
                <a:lnTo>
                  <a:pt x="331491" y="124354"/>
                </a:lnTo>
                <a:lnTo>
                  <a:pt x="314367" y="83989"/>
                </a:lnTo>
                <a:lnTo>
                  <a:pt x="287845" y="49720"/>
                </a:lnTo>
                <a:lnTo>
                  <a:pt x="253576" y="23198"/>
                </a:lnTo>
                <a:lnTo>
                  <a:pt x="213211" y="607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607240" y="322915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4320" y="2700443"/>
            <a:ext cx="328436" cy="329053"/>
          </a:xfrm>
          <a:custGeom>
            <a:avLst/>
            <a:gdLst/>
            <a:ahLst/>
            <a:cxnLst/>
            <a:rect l="l" t="t" r="r" b="b"/>
            <a:pathLst>
              <a:path w="337819" h="338455">
                <a:moveTo>
                  <a:pt x="168401" y="0"/>
                </a:moveTo>
                <a:lnTo>
                  <a:pt x="123648" y="6021"/>
                </a:lnTo>
                <a:lnTo>
                  <a:pt x="83424" y="23029"/>
                </a:lnTo>
                <a:lnTo>
                  <a:pt x="49339" y="49434"/>
                </a:lnTo>
                <a:lnTo>
                  <a:pt x="23001" y="83650"/>
                </a:lnTo>
                <a:lnTo>
                  <a:pt x="6018" y="124089"/>
                </a:lnTo>
                <a:lnTo>
                  <a:pt x="0" y="169164"/>
                </a:lnTo>
                <a:lnTo>
                  <a:pt x="6018" y="213973"/>
                </a:lnTo>
                <a:lnTo>
                  <a:pt x="23001" y="254338"/>
                </a:lnTo>
                <a:lnTo>
                  <a:pt x="49339" y="288607"/>
                </a:lnTo>
                <a:lnTo>
                  <a:pt x="83424" y="315129"/>
                </a:lnTo>
                <a:lnTo>
                  <a:pt x="123648" y="332253"/>
                </a:lnTo>
                <a:lnTo>
                  <a:pt x="168401" y="338328"/>
                </a:lnTo>
                <a:lnTo>
                  <a:pt x="213476" y="332253"/>
                </a:lnTo>
                <a:lnTo>
                  <a:pt x="253915" y="315129"/>
                </a:lnTo>
                <a:lnTo>
                  <a:pt x="288131" y="288607"/>
                </a:lnTo>
                <a:lnTo>
                  <a:pt x="314536" y="254338"/>
                </a:lnTo>
                <a:lnTo>
                  <a:pt x="331544" y="213973"/>
                </a:lnTo>
                <a:lnTo>
                  <a:pt x="337565" y="169164"/>
                </a:lnTo>
                <a:lnTo>
                  <a:pt x="331544" y="124089"/>
                </a:lnTo>
                <a:lnTo>
                  <a:pt x="314536" y="83650"/>
                </a:lnTo>
                <a:lnTo>
                  <a:pt x="288131" y="49434"/>
                </a:lnTo>
                <a:lnTo>
                  <a:pt x="253915" y="23029"/>
                </a:lnTo>
                <a:lnTo>
                  <a:pt x="213476" y="6021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091619" y="27602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72198" y="3029373"/>
            <a:ext cx="234597" cy="187678"/>
          </a:xfrm>
          <a:custGeom>
            <a:avLst/>
            <a:gdLst/>
            <a:ahLst/>
            <a:cxnLst/>
            <a:rect l="l" t="t" r="r" b="b"/>
            <a:pathLst>
              <a:path w="241300" h="193039">
                <a:moveTo>
                  <a:pt x="240791" y="0"/>
                </a:moveTo>
                <a:lnTo>
                  <a:pt x="0" y="1927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772198" y="2418927"/>
            <a:ext cx="328436" cy="328436"/>
          </a:xfrm>
          <a:custGeom>
            <a:avLst/>
            <a:gdLst/>
            <a:ahLst/>
            <a:cxnLst/>
            <a:rect l="l" t="t" r="r" b="b"/>
            <a:pathLst>
              <a:path w="337819" h="337819">
                <a:moveTo>
                  <a:pt x="0" y="0"/>
                </a:moveTo>
                <a:lnTo>
                  <a:pt x="337565" y="3375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73817" y="1711431"/>
            <a:ext cx="1568715" cy="1235"/>
          </a:xfrm>
          <a:custGeom>
            <a:avLst/>
            <a:gdLst/>
            <a:ahLst/>
            <a:cxnLst/>
            <a:rect l="l" t="t" r="r" b="b"/>
            <a:pathLst>
              <a:path w="1613535" h="1269">
                <a:moveTo>
                  <a:pt x="0" y="0"/>
                </a:moveTo>
                <a:lnTo>
                  <a:pt x="1613153" y="761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605761" y="2234459"/>
            <a:ext cx="836524" cy="1235"/>
          </a:xfrm>
          <a:custGeom>
            <a:avLst/>
            <a:gdLst/>
            <a:ahLst/>
            <a:cxnLst/>
            <a:rect l="l" t="t" r="r" b="b"/>
            <a:pathLst>
              <a:path w="860425" h="1269">
                <a:moveTo>
                  <a:pt x="0" y="0"/>
                </a:moveTo>
                <a:lnTo>
                  <a:pt x="860298" y="761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873817" y="3384232"/>
            <a:ext cx="1565010" cy="20373"/>
          </a:xfrm>
          <a:custGeom>
            <a:avLst/>
            <a:gdLst/>
            <a:ahLst/>
            <a:cxnLst/>
            <a:rect l="l" t="t" r="r" b="b"/>
            <a:pathLst>
              <a:path w="1609725" h="20955">
                <a:moveTo>
                  <a:pt x="0" y="0"/>
                </a:moveTo>
                <a:lnTo>
                  <a:pt x="1609343" y="2057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428576" y="3169392"/>
            <a:ext cx="327819" cy="329053"/>
          </a:xfrm>
          <a:custGeom>
            <a:avLst/>
            <a:gdLst/>
            <a:ahLst/>
            <a:cxnLst/>
            <a:rect l="l" t="t" r="r" b="b"/>
            <a:pathLst>
              <a:path w="337185" h="338455">
                <a:moveTo>
                  <a:pt x="168401" y="0"/>
                </a:moveTo>
                <a:lnTo>
                  <a:pt x="123648" y="6074"/>
                </a:lnTo>
                <a:lnTo>
                  <a:pt x="83424" y="23198"/>
                </a:lnTo>
                <a:lnTo>
                  <a:pt x="49339" y="49720"/>
                </a:lnTo>
                <a:lnTo>
                  <a:pt x="23001" y="83989"/>
                </a:lnTo>
                <a:lnTo>
                  <a:pt x="6018" y="124354"/>
                </a:lnTo>
                <a:lnTo>
                  <a:pt x="0" y="169164"/>
                </a:lnTo>
                <a:lnTo>
                  <a:pt x="6018" y="214238"/>
                </a:lnTo>
                <a:lnTo>
                  <a:pt x="23001" y="254677"/>
                </a:lnTo>
                <a:lnTo>
                  <a:pt x="49339" y="288893"/>
                </a:lnTo>
                <a:lnTo>
                  <a:pt x="83424" y="315298"/>
                </a:lnTo>
                <a:lnTo>
                  <a:pt x="123648" y="332306"/>
                </a:lnTo>
                <a:lnTo>
                  <a:pt x="168401" y="338327"/>
                </a:lnTo>
                <a:lnTo>
                  <a:pt x="213155" y="332306"/>
                </a:lnTo>
                <a:lnTo>
                  <a:pt x="253379" y="315298"/>
                </a:lnTo>
                <a:lnTo>
                  <a:pt x="287464" y="288893"/>
                </a:lnTo>
                <a:lnTo>
                  <a:pt x="313802" y="254677"/>
                </a:lnTo>
                <a:lnTo>
                  <a:pt x="330785" y="214238"/>
                </a:lnTo>
                <a:lnTo>
                  <a:pt x="336803" y="169164"/>
                </a:lnTo>
                <a:lnTo>
                  <a:pt x="330785" y="124354"/>
                </a:lnTo>
                <a:lnTo>
                  <a:pt x="313802" y="83989"/>
                </a:lnTo>
                <a:lnTo>
                  <a:pt x="287464" y="49720"/>
                </a:lnTo>
                <a:lnTo>
                  <a:pt x="253379" y="23198"/>
                </a:lnTo>
                <a:lnTo>
                  <a:pt x="213155" y="6074"/>
                </a:lnTo>
                <a:lnTo>
                  <a:pt x="1684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545134" y="322915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41146" y="3029373"/>
            <a:ext cx="234597" cy="187678"/>
          </a:xfrm>
          <a:custGeom>
            <a:avLst/>
            <a:gdLst/>
            <a:ahLst/>
            <a:cxnLst/>
            <a:rect l="l" t="t" r="r" b="b"/>
            <a:pathLst>
              <a:path w="241300" h="193039">
                <a:moveTo>
                  <a:pt x="0" y="0"/>
                </a:moveTo>
                <a:lnTo>
                  <a:pt x="240791" y="19278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485377" y="1422999"/>
            <a:ext cx="350044" cy="367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b="1" spc="15" dirty="0">
                <a:latin typeface="Times New Roman"/>
                <a:cs typeface="Times New Roman"/>
              </a:rPr>
              <a:t>L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v</a:t>
            </a:r>
            <a:r>
              <a:rPr sz="1069" b="1" spc="5" dirty="0">
                <a:latin typeface="Times New Roman"/>
                <a:cs typeface="Times New Roman"/>
              </a:rPr>
              <a:t>el</a:t>
            </a:r>
            <a:endParaRPr sz="1069">
              <a:latin typeface="Times New Roman"/>
              <a:cs typeface="Times New Roman"/>
            </a:endParaRPr>
          </a:p>
          <a:p>
            <a:pPr marR="37041" algn="ctr">
              <a:spcBef>
                <a:spcPts val="331"/>
              </a:spcBef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90575" y="215122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90575" y="28779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90575" y="334691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49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789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3179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temporary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i="1" spc="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to the 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due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has to re-adjusted after the deletion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cases i.e.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 has left or right </a:t>
            </a:r>
            <a:r>
              <a:rPr sz="1069" spc="10" dirty="0">
                <a:latin typeface="Times New Roman"/>
                <a:cs typeface="Times New Roman"/>
              </a:rPr>
              <a:t>child.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deal with these two cases </a:t>
            </a:r>
            <a:r>
              <a:rPr sz="1069" spc="5" dirty="0">
                <a:latin typeface="Times New Roman"/>
                <a:cs typeface="Times New Roman"/>
              </a:rPr>
              <a:t>together.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else </a:t>
            </a:r>
            <a:r>
              <a:rPr sz="1069" spc="10" dirty="0">
                <a:latin typeface="Times New Roman"/>
                <a:cs typeface="Times New Roman"/>
              </a:rPr>
              <a:t>statement  </a:t>
            </a:r>
            <a:r>
              <a:rPr sz="1069" spc="5" dirty="0">
                <a:latin typeface="Times New Roman"/>
                <a:cs typeface="Times New Roman"/>
              </a:rPr>
              <a:t>is being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in these cases.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temporary variable </a:t>
            </a:r>
            <a:r>
              <a:rPr sz="1069" i="1" spc="10" dirty="0">
                <a:latin typeface="Times New Roman"/>
                <a:cs typeface="Times New Roman"/>
              </a:rPr>
              <a:t>nodeToDelete </a:t>
            </a:r>
            <a:r>
              <a:rPr sz="1069" spc="5" dirty="0">
                <a:latin typeface="Times New Roman"/>
                <a:cs typeface="Times New Roman"/>
              </a:rPr>
              <a:t>and  assign it to the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check whether this is the 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has either  left or right child. First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check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before  </a:t>
            </a:r>
            <a:r>
              <a:rPr sz="1069" spc="10" dirty="0">
                <a:latin typeface="Times New Roman"/>
                <a:cs typeface="Times New Roman"/>
              </a:rPr>
              <a:t>assigning the </a:t>
            </a:r>
            <a:r>
              <a:rPr sz="1069" spc="5" dirty="0">
                <a:latin typeface="Times New Roman"/>
                <a:cs typeface="Times New Roman"/>
              </a:rPr>
              <a:t>right subtree to the </a:t>
            </a:r>
            <a:r>
              <a:rPr sz="1069" i="1" spc="5" dirty="0">
                <a:latin typeface="Times New Roman"/>
                <a:cs typeface="Times New Roman"/>
              </a:rPr>
              <a:t>tree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check that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tree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0" dirty="0">
                <a:latin typeface="Times New Roman"/>
                <a:cs typeface="Times New Roman"/>
              </a:rPr>
              <a:t>NULL, the </a:t>
            </a:r>
            <a:r>
              <a:rPr sz="1069" i="1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replaced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left subtree.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nodeToDelete. </a:t>
            </a:r>
            <a:r>
              <a:rPr sz="1069" spc="10" dirty="0">
                <a:latin typeface="Times New Roman"/>
                <a:cs typeface="Times New Roman"/>
              </a:rPr>
              <a:t>Here the memory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released.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While dealing </a:t>
            </a:r>
            <a:r>
              <a:rPr sz="1069" spc="5" dirty="0">
                <a:latin typeface="Times New Roman"/>
                <a:cs typeface="Times New Roman"/>
              </a:rPr>
              <a:t>with this </a:t>
            </a:r>
            <a:r>
              <a:rPr sz="1069" spc="10" dirty="0">
                <a:latin typeface="Times New Roman"/>
                <a:cs typeface="Times New Roman"/>
              </a:rPr>
              <a:t>case of </a:t>
            </a:r>
            <a:r>
              <a:rPr sz="1069" spc="5" dirty="0">
                <a:latin typeface="Times New Roman"/>
                <a:cs typeface="Times New Roman"/>
              </a:rPr>
              <a:t>delete,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the inorder successor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i.e. the </a:t>
            </a:r>
            <a:r>
              <a:rPr sz="1069" spc="10" dirty="0">
                <a:latin typeface="Times New Roman"/>
                <a:cs typeface="Times New Roman"/>
              </a:rPr>
              <a:t>minimum value </a:t>
            </a:r>
            <a:r>
              <a:rPr sz="1069" spc="5" dirty="0">
                <a:latin typeface="Times New Roman"/>
                <a:cs typeface="Times New Roman"/>
              </a:rPr>
              <a:t>in the right subtree.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most  node </a:t>
            </a:r>
            <a:r>
              <a:rPr sz="1069" spc="5" dirty="0">
                <a:latin typeface="Times New Roman"/>
                <a:cs typeface="Times New Roman"/>
              </a:rPr>
              <a:t>of the right subtree.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findMin </a:t>
            </a:r>
            <a:r>
              <a:rPr sz="1069" spc="5" dirty="0">
                <a:latin typeface="Times New Roman"/>
                <a:cs typeface="Times New Roman"/>
              </a:rPr>
              <a:t>method for this purpose. Let’s </a:t>
            </a:r>
            <a:r>
              <a:rPr sz="1069" spc="10" dirty="0">
                <a:latin typeface="Times New Roman"/>
                <a:cs typeface="Times New Roman"/>
              </a:rPr>
              <a:t>have a 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the code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663" y="4182109"/>
            <a:ext cx="3440553" cy="1806007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/* This method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minimum node in a 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TreeNode&lt;int&gt;* findMin(TreeNode&lt;int&gt;*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 marR="2171827" indent="-139520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tree-&gt;getLeft() </a:t>
            </a:r>
            <a:r>
              <a:rPr sz="1069" spc="15" dirty="0">
                <a:latin typeface="Times New Roman"/>
                <a:cs typeface="Times New Roman"/>
              </a:rPr>
              <a:t>== 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30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tree;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i="1" spc="5" dirty="0">
                <a:latin typeface="Times New Roman"/>
                <a:cs typeface="Times New Roman"/>
              </a:rPr>
              <a:t>this </a:t>
            </a:r>
            <a:r>
              <a:rPr sz="1069" i="1" dirty="0">
                <a:latin typeface="Times New Roman"/>
                <a:cs typeface="Times New Roman"/>
              </a:rPr>
              <a:t>is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 findMin( tree-&gt;getLeft()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6109884"/>
            <a:ext cx="4852458" cy="325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minimum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input  argument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pointer to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This input argument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subtree  in </a:t>
            </a:r>
            <a:r>
              <a:rPr sz="1069" spc="10" dirty="0">
                <a:latin typeface="Times New Roman"/>
                <a:cs typeface="Times New Roman"/>
              </a:rPr>
              <a:t>which we have </a:t>
            </a:r>
            <a:r>
              <a:rPr sz="1069" spc="5" dirty="0">
                <a:latin typeface="Times New Roman"/>
                <a:cs typeface="Times New Roman"/>
              </a:rPr>
              <a:t>to find the </a:t>
            </a:r>
            <a:r>
              <a:rPr sz="1069" spc="10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node.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couple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result </a:t>
            </a:r>
            <a:r>
              <a:rPr sz="1069" spc="10" dirty="0">
                <a:latin typeface="Times New Roman"/>
                <a:cs typeface="Times New Roman"/>
              </a:rPr>
              <a:t>in the return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If the left  child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NULL, the </a:t>
            </a:r>
            <a:r>
              <a:rPr sz="1069" i="1" spc="5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returned.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i="1" spc="10" dirty="0">
                <a:latin typeface="Times New Roman"/>
                <a:cs typeface="Times New Roman"/>
              </a:rPr>
              <a:t>findMin  </a:t>
            </a:r>
            <a:r>
              <a:rPr sz="1069" spc="5" dirty="0">
                <a:latin typeface="Times New Roman"/>
                <a:cs typeface="Times New Roman"/>
              </a:rPr>
              <a:t>recursively providing it the 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argument.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were </a:t>
            </a:r>
            <a:r>
              <a:rPr sz="1069" spc="5" dirty="0">
                <a:latin typeface="Times New Roman"/>
                <a:cs typeface="Times New Roman"/>
              </a:rPr>
              <a:t>talking </a:t>
            </a:r>
            <a:r>
              <a:rPr sz="1069" spc="10" dirty="0">
                <a:latin typeface="Times New Roman"/>
                <a:cs typeface="Times New Roman"/>
              </a:rPr>
              <a:t>about the  inorder </a:t>
            </a:r>
            <a:r>
              <a:rPr sz="1069" spc="5" dirty="0">
                <a:latin typeface="Times New Roman"/>
                <a:cs typeface="Times New Roman"/>
              </a:rPr>
              <a:t>successor </a:t>
            </a:r>
            <a:r>
              <a:rPr sz="1069" spc="10" dirty="0">
                <a:latin typeface="Times New Roman"/>
                <a:cs typeface="Times New Roman"/>
              </a:rPr>
              <a:t>or the </a:t>
            </a:r>
            <a:r>
              <a:rPr sz="1069" spc="5" dirty="0">
                <a:latin typeface="Times New Roman"/>
                <a:cs typeface="Times New Roman"/>
              </a:rPr>
              <a:t>left most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stated that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will not contain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left child because if it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left child then it will </a:t>
            </a:r>
            <a:r>
              <a:rPr sz="1069" spc="10" dirty="0">
                <a:latin typeface="Times New Roman"/>
                <a:cs typeface="Times New Roman"/>
              </a:rPr>
              <a:t>not be a </a:t>
            </a:r>
            <a:r>
              <a:rPr sz="1069" spc="5" dirty="0">
                <a:latin typeface="Times New Roman"/>
                <a:cs typeface="Times New Roman"/>
              </a:rPr>
              <a:t>left most child.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left-  </a:t>
            </a:r>
            <a:r>
              <a:rPr sz="1069" spc="10" dirty="0">
                <a:latin typeface="Times New Roman"/>
                <a:cs typeface="Times New Roman"/>
              </a:rPr>
              <a:t>most node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node which </a:t>
            </a:r>
            <a:r>
              <a:rPr sz="1069" spc="5" dirty="0">
                <a:latin typeface="Times New Roman"/>
                <a:cs typeface="Times New Roman"/>
              </a:rPr>
              <a:t>either does not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left child or its left pointer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 above method works </a:t>
            </a:r>
            <a:r>
              <a:rPr sz="1069" spc="5" dirty="0">
                <a:latin typeface="Times New Roman"/>
                <a:cs typeface="Times New Roman"/>
              </a:rPr>
              <a:t>the same </a:t>
            </a:r>
            <a:r>
              <a:rPr sz="1069" spc="15" dirty="0">
                <a:latin typeface="Times New Roman"/>
                <a:cs typeface="Times New Roman"/>
              </a:rPr>
              <a:t>way. </a:t>
            </a:r>
            <a:r>
              <a:rPr sz="1069" spc="5" dirty="0">
                <a:latin typeface="Times New Roman"/>
                <a:cs typeface="Times New Roman"/>
              </a:rPr>
              <a:t>It looks for the left </a:t>
            </a:r>
            <a:r>
              <a:rPr sz="1069" spc="10" dirty="0">
                <a:latin typeface="Times New Roman"/>
                <a:cs typeface="Times New Roman"/>
              </a:rPr>
              <a:t>node having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This is the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noted that in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making a </a:t>
            </a:r>
            <a:r>
              <a:rPr sz="1069" spc="5" dirty="0">
                <a:latin typeface="Times New Roman"/>
                <a:cs typeface="Times New Roman"/>
              </a:rPr>
              <a:t>recursive call </a:t>
            </a:r>
            <a:r>
              <a:rPr sz="1069" spc="10" dirty="0">
                <a:latin typeface="Times New Roman"/>
                <a:cs typeface="Times New Roman"/>
              </a:rPr>
              <a:t>in 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function.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 has recursive call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statement, it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tail recursion.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replace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tail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loop.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that? This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exercise for </a:t>
            </a:r>
            <a:r>
              <a:rPr sz="1069" spc="10" dirty="0">
                <a:latin typeface="Times New Roman"/>
                <a:cs typeface="Times New Roman"/>
              </a:rPr>
              <a:t>you.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 of tail recursion,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either to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tail recursion or loop.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opting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 loop,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rid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trace this function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sample tree </a:t>
            </a:r>
            <a:r>
              <a:rPr sz="1069" spc="10" dirty="0">
                <a:latin typeface="Times New Roman"/>
                <a:cs typeface="Times New Roman"/>
              </a:rPr>
              <a:t>we have been </a:t>
            </a:r>
            <a:r>
              <a:rPr sz="1069" spc="5" dirty="0">
                <a:latin typeface="Times New Roman"/>
                <a:cs typeface="Times New Roman"/>
              </a:rPr>
              <a:t>using in the previous  lecture. 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hand-traced. </a:t>
            </a:r>
            <a:r>
              <a:rPr sz="1069" spc="10" dirty="0">
                <a:latin typeface="Times New Roman"/>
                <a:cs typeface="Times New Roman"/>
              </a:rPr>
              <a:t>Provide 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method and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minNode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employing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84009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569730"/>
            <a:ext cx="4852458" cy="1936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example, we have shown the balance </a:t>
            </a: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item.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-1.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information, </a:t>
            </a:r>
            <a:r>
              <a:rPr sz="1069" spc="10" dirty="0">
                <a:latin typeface="Times New Roman"/>
                <a:cs typeface="Times New Roman"/>
              </a:rPr>
              <a:t>you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greater than that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node with value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You can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example  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less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subtree.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balance -1, 0 </a:t>
            </a:r>
            <a:r>
              <a:rPr sz="1069" spc="5" dirty="0">
                <a:latin typeface="Times New Roman"/>
                <a:cs typeface="Times New Roman"/>
              </a:rPr>
              <a:t>or 1.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thinking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calculate 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each node.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that?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 tree, </a:t>
            </a:r>
            <a:r>
              <a:rPr sz="1069" spc="5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each node. 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this information,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try to </a:t>
            </a:r>
            <a:r>
              <a:rPr sz="1069" spc="10" dirty="0">
                <a:latin typeface="Times New Roman"/>
                <a:cs typeface="Times New Roman"/>
              </a:rPr>
              <a:t>balance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after getting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 for each 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able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balance tree </a:t>
            </a:r>
            <a:r>
              <a:rPr sz="1069" spc="10" dirty="0">
                <a:latin typeface="Times New Roman"/>
                <a:cs typeface="Times New Roman"/>
              </a:rPr>
              <a:t>even with </a:t>
            </a:r>
            <a:r>
              <a:rPr sz="1069" spc="5" dirty="0">
                <a:latin typeface="Times New Roman"/>
                <a:cs typeface="Times New Roman"/>
              </a:rPr>
              <a:t>the  sorted data. There </a:t>
            </a:r>
            <a:r>
              <a:rPr sz="1069" spc="10" dirty="0">
                <a:latin typeface="Times New Roman"/>
                <a:cs typeface="Times New Roman"/>
              </a:rPr>
              <a:t>are other </a:t>
            </a:r>
            <a:r>
              <a:rPr sz="1069" spc="5" dirty="0">
                <a:latin typeface="Times New Roman"/>
                <a:cs typeface="Times New Roman"/>
              </a:rPr>
              <a:t>cases,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discuss, 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short,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balance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any </a:t>
            </a:r>
            <a:r>
              <a:rPr sz="1069" spc="5" dirty="0">
                <a:latin typeface="Times New Roman"/>
                <a:cs typeface="Times New Roman"/>
              </a:rPr>
              <a:t>kind of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facilitates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8567" y="1298045"/>
            <a:ext cx="262378" cy="271639"/>
          </a:xfrm>
          <a:custGeom>
            <a:avLst/>
            <a:gdLst/>
            <a:ahLst/>
            <a:cxnLst/>
            <a:rect l="l" t="t" r="r" b="b"/>
            <a:pathLst>
              <a:path w="269875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8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1"/>
                </a:lnTo>
                <a:lnTo>
                  <a:pt x="177576" y="271777"/>
                </a:lnTo>
                <a:lnTo>
                  <a:pt x="214609" y="251972"/>
                </a:lnTo>
                <a:lnTo>
                  <a:pt x="243779" y="221778"/>
                </a:lnTo>
                <a:lnTo>
                  <a:pt x="262889" y="183501"/>
                </a:lnTo>
                <a:lnTo>
                  <a:pt x="269748" y="139446"/>
                </a:lnTo>
                <a:lnTo>
                  <a:pt x="262889" y="95390"/>
                </a:lnTo>
                <a:lnTo>
                  <a:pt x="243779" y="57113"/>
                </a:lnTo>
                <a:lnTo>
                  <a:pt x="214609" y="26919"/>
                </a:lnTo>
                <a:lnTo>
                  <a:pt x="177576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408820" y="1352620"/>
            <a:ext cx="1413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-1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0193" y="1749954"/>
            <a:ext cx="261144" cy="272256"/>
          </a:xfrm>
          <a:custGeom>
            <a:avLst/>
            <a:gdLst/>
            <a:ahLst/>
            <a:cxnLst/>
            <a:rect l="l" t="t" r="r" b="b"/>
            <a:pathLst>
              <a:path w="268604" h="280034">
                <a:moveTo>
                  <a:pt x="134112" y="0"/>
                </a:moveTo>
                <a:lnTo>
                  <a:pt x="91781" y="7120"/>
                </a:lnTo>
                <a:lnTo>
                  <a:pt x="54973" y="26968"/>
                </a:lnTo>
                <a:lnTo>
                  <a:pt x="25920" y="57278"/>
                </a:lnTo>
                <a:lnTo>
                  <a:pt x="6851" y="95780"/>
                </a:lnTo>
                <a:lnTo>
                  <a:pt x="0" y="140207"/>
                </a:lnTo>
                <a:lnTo>
                  <a:pt x="6851" y="184263"/>
                </a:lnTo>
                <a:lnTo>
                  <a:pt x="25920" y="222540"/>
                </a:lnTo>
                <a:lnTo>
                  <a:pt x="54973" y="252734"/>
                </a:lnTo>
                <a:lnTo>
                  <a:pt x="91781" y="272539"/>
                </a:lnTo>
                <a:lnTo>
                  <a:pt x="134112" y="279653"/>
                </a:lnTo>
                <a:lnTo>
                  <a:pt x="176442" y="272539"/>
                </a:lnTo>
                <a:lnTo>
                  <a:pt x="213250" y="252734"/>
                </a:lnTo>
                <a:lnTo>
                  <a:pt x="242303" y="222540"/>
                </a:lnTo>
                <a:lnTo>
                  <a:pt x="261372" y="184263"/>
                </a:lnTo>
                <a:lnTo>
                  <a:pt x="268224" y="140207"/>
                </a:lnTo>
                <a:lnTo>
                  <a:pt x="261372" y="95780"/>
                </a:lnTo>
                <a:lnTo>
                  <a:pt x="242303" y="57278"/>
                </a:lnTo>
                <a:lnTo>
                  <a:pt x="213250" y="26968"/>
                </a:lnTo>
                <a:lnTo>
                  <a:pt x="176442" y="7120"/>
                </a:lnTo>
                <a:lnTo>
                  <a:pt x="1341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593413" y="18037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0821" y="1492143"/>
            <a:ext cx="922338" cy="293864"/>
          </a:xfrm>
          <a:custGeom>
            <a:avLst/>
            <a:gdLst/>
            <a:ahLst/>
            <a:cxnLst/>
            <a:rect l="l" t="t" r="r" b="b"/>
            <a:pathLst>
              <a:path w="948689" h="302259">
                <a:moveTo>
                  <a:pt x="0" y="0"/>
                </a:moveTo>
                <a:lnTo>
                  <a:pt x="948689" y="3017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186939" y="1724766"/>
            <a:ext cx="262996" cy="272256"/>
          </a:xfrm>
          <a:custGeom>
            <a:avLst/>
            <a:gdLst/>
            <a:ahLst/>
            <a:cxnLst/>
            <a:rect l="l" t="t" r="r" b="b"/>
            <a:pathLst>
              <a:path w="270510" h="280034">
                <a:moveTo>
                  <a:pt x="135636" y="0"/>
                </a:moveTo>
                <a:lnTo>
                  <a:pt x="92854" y="7120"/>
                </a:lnTo>
                <a:lnTo>
                  <a:pt x="55632" y="26968"/>
                </a:lnTo>
                <a:lnTo>
                  <a:pt x="26237" y="57278"/>
                </a:lnTo>
                <a:lnTo>
                  <a:pt x="6937" y="95780"/>
                </a:lnTo>
                <a:lnTo>
                  <a:pt x="0" y="140208"/>
                </a:lnTo>
                <a:lnTo>
                  <a:pt x="6937" y="184263"/>
                </a:lnTo>
                <a:lnTo>
                  <a:pt x="26237" y="222540"/>
                </a:lnTo>
                <a:lnTo>
                  <a:pt x="55632" y="252734"/>
                </a:lnTo>
                <a:lnTo>
                  <a:pt x="92854" y="272539"/>
                </a:lnTo>
                <a:lnTo>
                  <a:pt x="135636" y="279653"/>
                </a:lnTo>
                <a:lnTo>
                  <a:pt x="178338" y="272539"/>
                </a:lnTo>
                <a:lnTo>
                  <a:pt x="215371" y="252734"/>
                </a:lnTo>
                <a:lnTo>
                  <a:pt x="244541" y="222540"/>
                </a:lnTo>
                <a:lnTo>
                  <a:pt x="263651" y="184263"/>
                </a:lnTo>
                <a:lnTo>
                  <a:pt x="270509" y="140208"/>
                </a:lnTo>
                <a:lnTo>
                  <a:pt x="263651" y="95780"/>
                </a:lnTo>
                <a:lnTo>
                  <a:pt x="244541" y="57278"/>
                </a:lnTo>
                <a:lnTo>
                  <a:pt x="215371" y="26968"/>
                </a:lnTo>
                <a:lnTo>
                  <a:pt x="178338" y="7120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272382" y="17778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7341" y="1492143"/>
            <a:ext cx="910608" cy="293864"/>
          </a:xfrm>
          <a:custGeom>
            <a:avLst/>
            <a:gdLst/>
            <a:ahLst/>
            <a:cxnLst/>
            <a:rect l="l" t="t" r="r" b="b"/>
            <a:pathLst>
              <a:path w="936625" h="302259">
                <a:moveTo>
                  <a:pt x="936497" y="0"/>
                </a:moveTo>
                <a:lnTo>
                  <a:pt x="0" y="3017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62542" y="2229273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7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2"/>
                </a:lnTo>
                <a:lnTo>
                  <a:pt x="177204" y="271777"/>
                </a:lnTo>
                <a:lnTo>
                  <a:pt x="214012" y="251972"/>
                </a:lnTo>
                <a:lnTo>
                  <a:pt x="243065" y="221778"/>
                </a:lnTo>
                <a:lnTo>
                  <a:pt x="262134" y="183501"/>
                </a:lnTo>
                <a:lnTo>
                  <a:pt x="268986" y="139446"/>
                </a:lnTo>
                <a:lnTo>
                  <a:pt x="262134" y="95390"/>
                </a:lnTo>
                <a:lnTo>
                  <a:pt x="243065" y="57113"/>
                </a:lnTo>
                <a:lnTo>
                  <a:pt x="214012" y="26919"/>
                </a:lnTo>
                <a:lnTo>
                  <a:pt x="177204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45762" y="228236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3208" y="1958869"/>
            <a:ext cx="261761" cy="270404"/>
          </a:xfrm>
          <a:custGeom>
            <a:avLst/>
            <a:gdLst/>
            <a:ahLst/>
            <a:cxnLst/>
            <a:rect l="l" t="t" r="r" b="b"/>
            <a:pathLst>
              <a:path w="269239" h="278130">
                <a:moveTo>
                  <a:pt x="268986" y="0"/>
                </a:moveTo>
                <a:lnTo>
                  <a:pt x="0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401656" y="2539683"/>
            <a:ext cx="262378" cy="272256"/>
          </a:xfrm>
          <a:custGeom>
            <a:avLst/>
            <a:gdLst/>
            <a:ahLst/>
            <a:cxnLst/>
            <a:rect l="l" t="t" r="r" b="b"/>
            <a:pathLst>
              <a:path w="269875" h="280035">
                <a:moveTo>
                  <a:pt x="134874" y="0"/>
                </a:moveTo>
                <a:lnTo>
                  <a:pt x="92464" y="7114"/>
                </a:lnTo>
                <a:lnTo>
                  <a:pt x="55467" y="26919"/>
                </a:lnTo>
                <a:lnTo>
                  <a:pt x="26188" y="57113"/>
                </a:lnTo>
                <a:lnTo>
                  <a:pt x="6931" y="95390"/>
                </a:lnTo>
                <a:lnTo>
                  <a:pt x="0" y="139446"/>
                </a:lnTo>
                <a:lnTo>
                  <a:pt x="6931" y="183873"/>
                </a:lnTo>
                <a:lnTo>
                  <a:pt x="26188" y="222375"/>
                </a:lnTo>
                <a:lnTo>
                  <a:pt x="55467" y="252685"/>
                </a:lnTo>
                <a:lnTo>
                  <a:pt x="92464" y="272533"/>
                </a:lnTo>
                <a:lnTo>
                  <a:pt x="134874" y="279653"/>
                </a:lnTo>
                <a:lnTo>
                  <a:pt x="177576" y="272533"/>
                </a:lnTo>
                <a:lnTo>
                  <a:pt x="214609" y="252685"/>
                </a:lnTo>
                <a:lnTo>
                  <a:pt x="243779" y="222375"/>
                </a:lnTo>
                <a:lnTo>
                  <a:pt x="262889" y="183873"/>
                </a:lnTo>
                <a:lnTo>
                  <a:pt x="269747" y="139446"/>
                </a:lnTo>
                <a:lnTo>
                  <a:pt x="262890" y="95390"/>
                </a:lnTo>
                <a:lnTo>
                  <a:pt x="243779" y="57113"/>
                </a:lnTo>
                <a:lnTo>
                  <a:pt x="214609" y="26919"/>
                </a:lnTo>
                <a:lnTo>
                  <a:pt x="177576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486358" y="259351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6518" y="2190749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112" y="0"/>
                </a:moveTo>
                <a:lnTo>
                  <a:pt x="91781" y="7114"/>
                </a:lnTo>
                <a:lnTo>
                  <a:pt x="54973" y="26919"/>
                </a:lnTo>
                <a:lnTo>
                  <a:pt x="25920" y="57113"/>
                </a:lnTo>
                <a:lnTo>
                  <a:pt x="6851" y="95390"/>
                </a:lnTo>
                <a:lnTo>
                  <a:pt x="0" y="139446"/>
                </a:lnTo>
                <a:lnTo>
                  <a:pt x="6851" y="183501"/>
                </a:lnTo>
                <a:lnTo>
                  <a:pt x="25920" y="221778"/>
                </a:lnTo>
                <a:lnTo>
                  <a:pt x="54973" y="251972"/>
                </a:lnTo>
                <a:lnTo>
                  <a:pt x="91781" y="271777"/>
                </a:lnTo>
                <a:lnTo>
                  <a:pt x="134112" y="278892"/>
                </a:lnTo>
                <a:lnTo>
                  <a:pt x="176814" y="271777"/>
                </a:lnTo>
                <a:lnTo>
                  <a:pt x="213847" y="251972"/>
                </a:lnTo>
                <a:lnTo>
                  <a:pt x="243017" y="221778"/>
                </a:lnTo>
                <a:lnTo>
                  <a:pt x="262127" y="183501"/>
                </a:lnTo>
                <a:lnTo>
                  <a:pt x="268986" y="139446"/>
                </a:lnTo>
                <a:lnTo>
                  <a:pt x="262128" y="95390"/>
                </a:lnTo>
                <a:lnTo>
                  <a:pt x="243017" y="57113"/>
                </a:lnTo>
                <a:lnTo>
                  <a:pt x="213847" y="26919"/>
                </a:lnTo>
                <a:lnTo>
                  <a:pt x="176814" y="7114"/>
                </a:lnTo>
                <a:lnTo>
                  <a:pt x="1341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859738" y="224458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26870" y="2423372"/>
            <a:ext cx="187060" cy="154958"/>
          </a:xfrm>
          <a:custGeom>
            <a:avLst/>
            <a:gdLst/>
            <a:ahLst/>
            <a:cxnLst/>
            <a:rect l="l" t="t" r="r" b="b"/>
            <a:pathLst>
              <a:path w="192405" h="159385">
                <a:moveTo>
                  <a:pt x="192024" y="0"/>
                </a:moveTo>
                <a:lnTo>
                  <a:pt x="0" y="1592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12153" y="1958869"/>
            <a:ext cx="261761" cy="270404"/>
          </a:xfrm>
          <a:custGeom>
            <a:avLst/>
            <a:gdLst/>
            <a:ahLst/>
            <a:cxnLst/>
            <a:rect l="l" t="t" r="r" b="b"/>
            <a:pathLst>
              <a:path w="269239" h="278130">
                <a:moveTo>
                  <a:pt x="0" y="0"/>
                </a:moveTo>
                <a:lnTo>
                  <a:pt x="268985" y="2781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150638" y="2539683"/>
            <a:ext cx="261761" cy="272256"/>
          </a:xfrm>
          <a:custGeom>
            <a:avLst/>
            <a:gdLst/>
            <a:ahLst/>
            <a:cxnLst/>
            <a:rect l="l" t="t" r="r" b="b"/>
            <a:pathLst>
              <a:path w="269239" h="280035">
                <a:moveTo>
                  <a:pt x="134112" y="0"/>
                </a:moveTo>
                <a:lnTo>
                  <a:pt x="91781" y="7114"/>
                </a:lnTo>
                <a:lnTo>
                  <a:pt x="54973" y="26919"/>
                </a:lnTo>
                <a:lnTo>
                  <a:pt x="25920" y="57113"/>
                </a:lnTo>
                <a:lnTo>
                  <a:pt x="6851" y="95390"/>
                </a:lnTo>
                <a:lnTo>
                  <a:pt x="0" y="139446"/>
                </a:lnTo>
                <a:lnTo>
                  <a:pt x="6851" y="183873"/>
                </a:lnTo>
                <a:lnTo>
                  <a:pt x="25920" y="222375"/>
                </a:lnTo>
                <a:lnTo>
                  <a:pt x="54973" y="252685"/>
                </a:lnTo>
                <a:lnTo>
                  <a:pt x="91781" y="272533"/>
                </a:lnTo>
                <a:lnTo>
                  <a:pt x="134112" y="279653"/>
                </a:lnTo>
                <a:lnTo>
                  <a:pt x="176814" y="272533"/>
                </a:lnTo>
                <a:lnTo>
                  <a:pt x="213847" y="252685"/>
                </a:lnTo>
                <a:lnTo>
                  <a:pt x="243017" y="222375"/>
                </a:lnTo>
                <a:lnTo>
                  <a:pt x="262127" y="183873"/>
                </a:lnTo>
                <a:lnTo>
                  <a:pt x="268986" y="139446"/>
                </a:lnTo>
                <a:lnTo>
                  <a:pt x="262128" y="95390"/>
                </a:lnTo>
                <a:lnTo>
                  <a:pt x="243017" y="57113"/>
                </a:lnTo>
                <a:lnTo>
                  <a:pt x="213847" y="26919"/>
                </a:lnTo>
                <a:lnTo>
                  <a:pt x="176814" y="7114"/>
                </a:lnTo>
                <a:lnTo>
                  <a:pt x="1341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233859" y="259351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00990" y="2423372"/>
            <a:ext cx="186443" cy="154958"/>
          </a:xfrm>
          <a:custGeom>
            <a:avLst/>
            <a:gdLst/>
            <a:ahLst/>
            <a:cxnLst/>
            <a:rect l="l" t="t" r="r" b="b"/>
            <a:pathLst>
              <a:path w="191769" h="159385">
                <a:moveTo>
                  <a:pt x="0" y="0"/>
                </a:moveTo>
                <a:lnTo>
                  <a:pt x="191262" y="1592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225097" y="2214457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112" y="0"/>
                </a:moveTo>
                <a:lnTo>
                  <a:pt x="91781" y="7114"/>
                </a:lnTo>
                <a:lnTo>
                  <a:pt x="54973" y="26919"/>
                </a:lnTo>
                <a:lnTo>
                  <a:pt x="25920" y="57113"/>
                </a:lnTo>
                <a:lnTo>
                  <a:pt x="6851" y="95390"/>
                </a:lnTo>
                <a:lnTo>
                  <a:pt x="0" y="139445"/>
                </a:lnTo>
                <a:lnTo>
                  <a:pt x="6851" y="183501"/>
                </a:lnTo>
                <a:lnTo>
                  <a:pt x="25920" y="221778"/>
                </a:lnTo>
                <a:lnTo>
                  <a:pt x="54973" y="251972"/>
                </a:lnTo>
                <a:lnTo>
                  <a:pt x="91781" y="271777"/>
                </a:lnTo>
                <a:lnTo>
                  <a:pt x="134112" y="278891"/>
                </a:lnTo>
                <a:lnTo>
                  <a:pt x="176814" y="271777"/>
                </a:lnTo>
                <a:lnTo>
                  <a:pt x="213847" y="251972"/>
                </a:lnTo>
                <a:lnTo>
                  <a:pt x="243017" y="221778"/>
                </a:lnTo>
                <a:lnTo>
                  <a:pt x="262127" y="183501"/>
                </a:lnTo>
                <a:lnTo>
                  <a:pt x="268986" y="139445"/>
                </a:lnTo>
                <a:lnTo>
                  <a:pt x="262127" y="95390"/>
                </a:lnTo>
                <a:lnTo>
                  <a:pt x="243017" y="57113"/>
                </a:lnTo>
                <a:lnTo>
                  <a:pt x="213847" y="26919"/>
                </a:lnTo>
                <a:lnTo>
                  <a:pt x="176814" y="7114"/>
                </a:lnTo>
                <a:lnTo>
                  <a:pt x="1341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284611" y="2268289"/>
            <a:ext cx="1419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-1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3480" y="1983316"/>
            <a:ext cx="403137" cy="254970"/>
          </a:xfrm>
          <a:custGeom>
            <a:avLst/>
            <a:gdLst/>
            <a:ahLst/>
            <a:cxnLst/>
            <a:rect l="l" t="t" r="r" b="b"/>
            <a:pathLst>
              <a:path w="414654" h="262255">
                <a:moveTo>
                  <a:pt x="414528" y="0"/>
                </a:moveTo>
                <a:lnTo>
                  <a:pt x="0" y="2621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862088" y="2587096"/>
            <a:ext cx="262996" cy="271639"/>
          </a:xfrm>
          <a:custGeom>
            <a:avLst/>
            <a:gdLst/>
            <a:ahLst/>
            <a:cxnLst/>
            <a:rect l="l" t="t" r="r" b="b"/>
            <a:pathLst>
              <a:path w="270510" h="279400">
                <a:moveTo>
                  <a:pt x="135636" y="0"/>
                </a:moveTo>
                <a:lnTo>
                  <a:pt x="92854" y="7114"/>
                </a:lnTo>
                <a:lnTo>
                  <a:pt x="55632" y="26919"/>
                </a:lnTo>
                <a:lnTo>
                  <a:pt x="26237" y="57113"/>
                </a:lnTo>
                <a:lnTo>
                  <a:pt x="6937" y="95390"/>
                </a:lnTo>
                <a:lnTo>
                  <a:pt x="0" y="139446"/>
                </a:lnTo>
                <a:lnTo>
                  <a:pt x="6937" y="183501"/>
                </a:lnTo>
                <a:lnTo>
                  <a:pt x="26237" y="221778"/>
                </a:lnTo>
                <a:lnTo>
                  <a:pt x="55632" y="251972"/>
                </a:lnTo>
                <a:lnTo>
                  <a:pt x="92854" y="271777"/>
                </a:lnTo>
                <a:lnTo>
                  <a:pt x="135636" y="278892"/>
                </a:lnTo>
                <a:lnTo>
                  <a:pt x="178045" y="271777"/>
                </a:lnTo>
                <a:lnTo>
                  <a:pt x="215042" y="251972"/>
                </a:lnTo>
                <a:lnTo>
                  <a:pt x="244321" y="221778"/>
                </a:lnTo>
                <a:lnTo>
                  <a:pt x="263578" y="183501"/>
                </a:lnTo>
                <a:lnTo>
                  <a:pt x="270510" y="139446"/>
                </a:lnTo>
                <a:lnTo>
                  <a:pt x="263578" y="95390"/>
                </a:lnTo>
                <a:lnTo>
                  <a:pt x="244321" y="57113"/>
                </a:lnTo>
                <a:lnTo>
                  <a:pt x="215042" y="26919"/>
                </a:lnTo>
                <a:lnTo>
                  <a:pt x="178045" y="7114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946792" y="264018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50864" y="2216679"/>
            <a:ext cx="262996" cy="270404"/>
          </a:xfrm>
          <a:custGeom>
            <a:avLst/>
            <a:gdLst/>
            <a:ahLst/>
            <a:cxnLst/>
            <a:rect l="l" t="t" r="r" b="b"/>
            <a:pathLst>
              <a:path w="270510" h="278130">
                <a:moveTo>
                  <a:pt x="135636" y="0"/>
                </a:moveTo>
                <a:lnTo>
                  <a:pt x="92854" y="7107"/>
                </a:lnTo>
                <a:lnTo>
                  <a:pt x="55632" y="26871"/>
                </a:lnTo>
                <a:lnTo>
                  <a:pt x="26237" y="56948"/>
                </a:lnTo>
                <a:lnTo>
                  <a:pt x="6937" y="95000"/>
                </a:lnTo>
                <a:lnTo>
                  <a:pt x="0" y="138683"/>
                </a:lnTo>
                <a:lnTo>
                  <a:pt x="6937" y="182739"/>
                </a:lnTo>
                <a:lnTo>
                  <a:pt x="26237" y="221016"/>
                </a:lnTo>
                <a:lnTo>
                  <a:pt x="55632" y="251210"/>
                </a:lnTo>
                <a:lnTo>
                  <a:pt x="92854" y="271015"/>
                </a:lnTo>
                <a:lnTo>
                  <a:pt x="135636" y="278129"/>
                </a:lnTo>
                <a:lnTo>
                  <a:pt x="178045" y="271015"/>
                </a:lnTo>
                <a:lnTo>
                  <a:pt x="215042" y="251210"/>
                </a:lnTo>
                <a:lnTo>
                  <a:pt x="244321" y="221016"/>
                </a:lnTo>
                <a:lnTo>
                  <a:pt x="263578" y="182739"/>
                </a:lnTo>
                <a:lnTo>
                  <a:pt x="270509" y="138683"/>
                </a:lnTo>
                <a:lnTo>
                  <a:pt x="263578" y="95000"/>
                </a:lnTo>
                <a:lnTo>
                  <a:pt x="244321" y="56948"/>
                </a:lnTo>
                <a:lnTo>
                  <a:pt x="215042" y="26871"/>
                </a:lnTo>
                <a:lnTo>
                  <a:pt x="178045" y="7107"/>
                </a:lnTo>
                <a:lnTo>
                  <a:pt x="1356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035566" y="22697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75448" y="2447079"/>
            <a:ext cx="187678" cy="154958"/>
          </a:xfrm>
          <a:custGeom>
            <a:avLst/>
            <a:gdLst/>
            <a:ahLst/>
            <a:cxnLst/>
            <a:rect l="l" t="t" r="r" b="b"/>
            <a:pathLst>
              <a:path w="193039" h="159385">
                <a:moveTo>
                  <a:pt x="192786" y="0"/>
                </a:moveTo>
                <a:lnTo>
                  <a:pt x="0" y="1592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734665" y="1983316"/>
            <a:ext cx="529696" cy="254970"/>
          </a:xfrm>
          <a:custGeom>
            <a:avLst/>
            <a:gdLst/>
            <a:ahLst/>
            <a:cxnLst/>
            <a:rect l="l" t="t" r="r" b="b"/>
            <a:pathLst>
              <a:path w="544829" h="262255">
                <a:moveTo>
                  <a:pt x="0" y="0"/>
                </a:moveTo>
                <a:lnTo>
                  <a:pt x="544830" y="2621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550322" y="2587096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8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2"/>
                </a:lnTo>
                <a:lnTo>
                  <a:pt x="177204" y="271777"/>
                </a:lnTo>
                <a:lnTo>
                  <a:pt x="214012" y="251972"/>
                </a:lnTo>
                <a:lnTo>
                  <a:pt x="243065" y="221778"/>
                </a:lnTo>
                <a:lnTo>
                  <a:pt x="262134" y="183501"/>
                </a:lnTo>
                <a:lnTo>
                  <a:pt x="268986" y="139446"/>
                </a:lnTo>
                <a:lnTo>
                  <a:pt x="262134" y="95390"/>
                </a:lnTo>
                <a:lnTo>
                  <a:pt x="243065" y="57113"/>
                </a:lnTo>
                <a:lnTo>
                  <a:pt x="214012" y="26919"/>
                </a:lnTo>
                <a:lnTo>
                  <a:pt x="177204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5634285" y="264018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48828" y="2447079"/>
            <a:ext cx="187678" cy="154958"/>
          </a:xfrm>
          <a:custGeom>
            <a:avLst/>
            <a:gdLst/>
            <a:ahLst/>
            <a:cxnLst/>
            <a:rect l="l" t="t" r="r" b="b"/>
            <a:pathLst>
              <a:path w="193039" h="159385">
                <a:moveTo>
                  <a:pt x="0" y="0"/>
                </a:moveTo>
                <a:lnTo>
                  <a:pt x="192786" y="1592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547110" y="2598207"/>
            <a:ext cx="262378" cy="271639"/>
          </a:xfrm>
          <a:custGeom>
            <a:avLst/>
            <a:gdLst/>
            <a:ahLst/>
            <a:cxnLst/>
            <a:rect l="l" t="t" r="r" b="b"/>
            <a:pathLst>
              <a:path w="269875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8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2"/>
                </a:lnTo>
                <a:lnTo>
                  <a:pt x="177576" y="271777"/>
                </a:lnTo>
                <a:lnTo>
                  <a:pt x="214609" y="251972"/>
                </a:lnTo>
                <a:lnTo>
                  <a:pt x="243779" y="221778"/>
                </a:lnTo>
                <a:lnTo>
                  <a:pt x="262889" y="183501"/>
                </a:lnTo>
                <a:lnTo>
                  <a:pt x="269748" y="139446"/>
                </a:lnTo>
                <a:lnTo>
                  <a:pt x="262889" y="95390"/>
                </a:lnTo>
                <a:lnTo>
                  <a:pt x="243779" y="57113"/>
                </a:lnTo>
                <a:lnTo>
                  <a:pt x="214609" y="26919"/>
                </a:lnTo>
                <a:lnTo>
                  <a:pt x="177576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631813" y="265130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71582" y="2419668"/>
            <a:ext cx="225954" cy="217311"/>
          </a:xfrm>
          <a:custGeom>
            <a:avLst/>
            <a:gdLst/>
            <a:ahLst/>
            <a:cxnLst/>
            <a:rect l="l" t="t" r="r" b="b"/>
            <a:pathLst>
              <a:path w="232410" h="223519">
                <a:moveTo>
                  <a:pt x="232410" y="0"/>
                </a:moveTo>
                <a:lnTo>
                  <a:pt x="0" y="22326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296093" y="2598207"/>
            <a:ext cx="262378" cy="271639"/>
          </a:xfrm>
          <a:custGeom>
            <a:avLst/>
            <a:gdLst/>
            <a:ahLst/>
            <a:cxnLst/>
            <a:rect l="l" t="t" r="r" b="b"/>
            <a:pathLst>
              <a:path w="269875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8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2"/>
                </a:lnTo>
                <a:lnTo>
                  <a:pt x="177283" y="271777"/>
                </a:lnTo>
                <a:lnTo>
                  <a:pt x="214280" y="251972"/>
                </a:lnTo>
                <a:lnTo>
                  <a:pt x="243559" y="221778"/>
                </a:lnTo>
                <a:lnTo>
                  <a:pt x="262816" y="183501"/>
                </a:lnTo>
                <a:lnTo>
                  <a:pt x="269748" y="139446"/>
                </a:lnTo>
                <a:lnTo>
                  <a:pt x="262816" y="95390"/>
                </a:lnTo>
                <a:lnTo>
                  <a:pt x="243559" y="57113"/>
                </a:lnTo>
                <a:lnTo>
                  <a:pt x="214280" y="26919"/>
                </a:lnTo>
                <a:lnTo>
                  <a:pt x="177283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379312" y="265130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47186" y="2481897"/>
            <a:ext cx="187060" cy="154958"/>
          </a:xfrm>
          <a:custGeom>
            <a:avLst/>
            <a:gdLst/>
            <a:ahLst/>
            <a:cxnLst/>
            <a:rect l="l" t="t" r="r" b="b"/>
            <a:pathLst>
              <a:path w="192404" h="159385">
                <a:moveTo>
                  <a:pt x="0" y="0"/>
                </a:moveTo>
                <a:lnTo>
                  <a:pt x="192024" y="1592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204354" y="2976773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874" y="0"/>
                </a:moveTo>
                <a:lnTo>
                  <a:pt x="92171" y="7114"/>
                </a:lnTo>
                <a:lnTo>
                  <a:pt x="55138" y="26919"/>
                </a:lnTo>
                <a:lnTo>
                  <a:pt x="25968" y="57113"/>
                </a:lnTo>
                <a:lnTo>
                  <a:pt x="6858" y="95390"/>
                </a:lnTo>
                <a:lnTo>
                  <a:pt x="0" y="139446"/>
                </a:lnTo>
                <a:lnTo>
                  <a:pt x="6858" y="183501"/>
                </a:lnTo>
                <a:lnTo>
                  <a:pt x="25968" y="221778"/>
                </a:lnTo>
                <a:lnTo>
                  <a:pt x="55138" y="251972"/>
                </a:lnTo>
                <a:lnTo>
                  <a:pt x="92171" y="271777"/>
                </a:lnTo>
                <a:lnTo>
                  <a:pt x="134874" y="278892"/>
                </a:lnTo>
                <a:lnTo>
                  <a:pt x="177204" y="271777"/>
                </a:lnTo>
                <a:lnTo>
                  <a:pt x="214012" y="251972"/>
                </a:lnTo>
                <a:lnTo>
                  <a:pt x="243065" y="221778"/>
                </a:lnTo>
                <a:lnTo>
                  <a:pt x="262134" y="183501"/>
                </a:lnTo>
                <a:lnTo>
                  <a:pt x="268986" y="139446"/>
                </a:lnTo>
                <a:lnTo>
                  <a:pt x="262134" y="95390"/>
                </a:lnTo>
                <a:lnTo>
                  <a:pt x="243065" y="57113"/>
                </a:lnTo>
                <a:lnTo>
                  <a:pt x="214012" y="26919"/>
                </a:lnTo>
                <a:lnTo>
                  <a:pt x="177204" y="7114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5288315" y="30306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6973" y="2836757"/>
            <a:ext cx="187678" cy="154958"/>
          </a:xfrm>
          <a:custGeom>
            <a:avLst/>
            <a:gdLst/>
            <a:ahLst/>
            <a:cxnLst/>
            <a:rect l="l" t="t" r="r" b="b"/>
            <a:pathLst>
              <a:path w="193039" h="159385">
                <a:moveTo>
                  <a:pt x="192785" y="0"/>
                </a:moveTo>
                <a:lnTo>
                  <a:pt x="0" y="1592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891847" y="2976773"/>
            <a:ext cx="261761" cy="271639"/>
          </a:xfrm>
          <a:custGeom>
            <a:avLst/>
            <a:gdLst/>
            <a:ahLst/>
            <a:cxnLst/>
            <a:rect l="l" t="t" r="r" b="b"/>
            <a:pathLst>
              <a:path w="269239" h="279400">
                <a:moveTo>
                  <a:pt x="134112" y="0"/>
                </a:moveTo>
                <a:lnTo>
                  <a:pt x="91781" y="7114"/>
                </a:lnTo>
                <a:lnTo>
                  <a:pt x="54973" y="26919"/>
                </a:lnTo>
                <a:lnTo>
                  <a:pt x="25920" y="57113"/>
                </a:lnTo>
                <a:lnTo>
                  <a:pt x="6851" y="95390"/>
                </a:lnTo>
                <a:lnTo>
                  <a:pt x="0" y="139446"/>
                </a:lnTo>
                <a:lnTo>
                  <a:pt x="6851" y="183501"/>
                </a:lnTo>
                <a:lnTo>
                  <a:pt x="25920" y="221778"/>
                </a:lnTo>
                <a:lnTo>
                  <a:pt x="54973" y="251972"/>
                </a:lnTo>
                <a:lnTo>
                  <a:pt x="91781" y="271777"/>
                </a:lnTo>
                <a:lnTo>
                  <a:pt x="134112" y="278892"/>
                </a:lnTo>
                <a:lnTo>
                  <a:pt x="176814" y="271777"/>
                </a:lnTo>
                <a:lnTo>
                  <a:pt x="213847" y="251972"/>
                </a:lnTo>
                <a:lnTo>
                  <a:pt x="243017" y="221778"/>
                </a:lnTo>
                <a:lnTo>
                  <a:pt x="262127" y="183501"/>
                </a:lnTo>
                <a:lnTo>
                  <a:pt x="268986" y="139446"/>
                </a:lnTo>
                <a:lnTo>
                  <a:pt x="262127" y="95390"/>
                </a:lnTo>
                <a:lnTo>
                  <a:pt x="243017" y="57113"/>
                </a:lnTo>
                <a:lnTo>
                  <a:pt x="213847" y="26919"/>
                </a:lnTo>
                <a:lnTo>
                  <a:pt x="176814" y="7114"/>
                </a:lnTo>
                <a:lnTo>
                  <a:pt x="1341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975068" y="30306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90353" y="2836757"/>
            <a:ext cx="187060" cy="154958"/>
          </a:xfrm>
          <a:custGeom>
            <a:avLst/>
            <a:gdLst/>
            <a:ahLst/>
            <a:cxnLst/>
            <a:rect l="l" t="t" r="r" b="b"/>
            <a:pathLst>
              <a:path w="192404" h="159385">
                <a:moveTo>
                  <a:pt x="0" y="0"/>
                </a:moveTo>
                <a:lnTo>
                  <a:pt x="192024" y="1592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157432" y="2961958"/>
            <a:ext cx="261144" cy="272256"/>
          </a:xfrm>
          <a:custGeom>
            <a:avLst/>
            <a:gdLst/>
            <a:ahLst/>
            <a:cxnLst/>
            <a:rect l="l" t="t" r="r" b="b"/>
            <a:pathLst>
              <a:path w="268604" h="280035">
                <a:moveTo>
                  <a:pt x="134111" y="0"/>
                </a:moveTo>
                <a:lnTo>
                  <a:pt x="91781" y="7193"/>
                </a:lnTo>
                <a:lnTo>
                  <a:pt x="54973" y="27188"/>
                </a:lnTo>
                <a:lnTo>
                  <a:pt x="25920" y="57607"/>
                </a:lnTo>
                <a:lnTo>
                  <a:pt x="6851" y="96072"/>
                </a:lnTo>
                <a:lnTo>
                  <a:pt x="0" y="140207"/>
                </a:lnTo>
                <a:lnTo>
                  <a:pt x="6851" y="184263"/>
                </a:lnTo>
                <a:lnTo>
                  <a:pt x="25920" y="222540"/>
                </a:lnTo>
                <a:lnTo>
                  <a:pt x="54973" y="252734"/>
                </a:lnTo>
                <a:lnTo>
                  <a:pt x="91781" y="272539"/>
                </a:lnTo>
                <a:lnTo>
                  <a:pt x="134111" y="279653"/>
                </a:lnTo>
                <a:lnTo>
                  <a:pt x="176442" y="272539"/>
                </a:lnTo>
                <a:lnTo>
                  <a:pt x="213250" y="252734"/>
                </a:lnTo>
                <a:lnTo>
                  <a:pt x="242303" y="222540"/>
                </a:lnTo>
                <a:lnTo>
                  <a:pt x="261372" y="184263"/>
                </a:lnTo>
                <a:lnTo>
                  <a:pt x="268223" y="140207"/>
                </a:lnTo>
                <a:lnTo>
                  <a:pt x="261372" y="96072"/>
                </a:lnTo>
                <a:lnTo>
                  <a:pt x="242303" y="57607"/>
                </a:lnTo>
                <a:lnTo>
                  <a:pt x="213250" y="27188"/>
                </a:lnTo>
                <a:lnTo>
                  <a:pt x="176442" y="7193"/>
                </a:lnTo>
                <a:lnTo>
                  <a:pt x="1341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240652" y="30157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69311" y="2822681"/>
            <a:ext cx="187060" cy="155575"/>
          </a:xfrm>
          <a:custGeom>
            <a:avLst/>
            <a:gdLst/>
            <a:ahLst/>
            <a:cxnLst/>
            <a:rect l="l" t="t" r="r" b="b"/>
            <a:pathLst>
              <a:path w="192404" h="160019">
                <a:moveTo>
                  <a:pt x="192024" y="0"/>
                </a:moveTo>
                <a:lnTo>
                  <a:pt x="0" y="1600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893079" y="2961958"/>
            <a:ext cx="262378" cy="272256"/>
          </a:xfrm>
          <a:custGeom>
            <a:avLst/>
            <a:gdLst/>
            <a:ahLst/>
            <a:cxnLst/>
            <a:rect l="l" t="t" r="r" b="b"/>
            <a:pathLst>
              <a:path w="269875" h="280035">
                <a:moveTo>
                  <a:pt x="134874" y="0"/>
                </a:moveTo>
                <a:lnTo>
                  <a:pt x="92171" y="7193"/>
                </a:lnTo>
                <a:lnTo>
                  <a:pt x="55138" y="27188"/>
                </a:lnTo>
                <a:lnTo>
                  <a:pt x="25968" y="57607"/>
                </a:lnTo>
                <a:lnTo>
                  <a:pt x="6858" y="96072"/>
                </a:lnTo>
                <a:lnTo>
                  <a:pt x="0" y="140207"/>
                </a:lnTo>
                <a:lnTo>
                  <a:pt x="6858" y="184263"/>
                </a:lnTo>
                <a:lnTo>
                  <a:pt x="25968" y="222540"/>
                </a:lnTo>
                <a:lnTo>
                  <a:pt x="55138" y="252734"/>
                </a:lnTo>
                <a:lnTo>
                  <a:pt x="92171" y="272539"/>
                </a:lnTo>
                <a:lnTo>
                  <a:pt x="134874" y="279653"/>
                </a:lnTo>
                <a:lnTo>
                  <a:pt x="177283" y="272539"/>
                </a:lnTo>
                <a:lnTo>
                  <a:pt x="214280" y="252734"/>
                </a:lnTo>
                <a:lnTo>
                  <a:pt x="243559" y="222540"/>
                </a:lnTo>
                <a:lnTo>
                  <a:pt x="262816" y="184263"/>
                </a:lnTo>
                <a:lnTo>
                  <a:pt x="269748" y="140207"/>
                </a:lnTo>
                <a:lnTo>
                  <a:pt x="262816" y="96072"/>
                </a:lnTo>
                <a:lnTo>
                  <a:pt x="243559" y="57607"/>
                </a:lnTo>
                <a:lnTo>
                  <a:pt x="214280" y="27188"/>
                </a:lnTo>
                <a:lnTo>
                  <a:pt x="177283" y="7193"/>
                </a:lnTo>
                <a:lnTo>
                  <a:pt x="1348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3977041" y="30157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92326" y="2822681"/>
            <a:ext cx="186443" cy="155575"/>
          </a:xfrm>
          <a:custGeom>
            <a:avLst/>
            <a:gdLst/>
            <a:ahLst/>
            <a:cxnLst/>
            <a:rect l="l" t="t" r="r" b="b"/>
            <a:pathLst>
              <a:path w="191770" h="160019">
                <a:moveTo>
                  <a:pt x="0" y="0"/>
                </a:moveTo>
                <a:lnTo>
                  <a:pt x="191262" y="1600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5269042" y="9500454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</a:t>
            </a:r>
            <a:fld id="{81D60167-4931-47E6-BA6A-407CBD079E47}" type="slidenum">
              <a:rPr sz="1069" spc="10" dirty="0">
                <a:latin typeface="Times New Roman"/>
                <a:cs typeface="Times New Roman"/>
              </a:rPr>
              <a:pPr marL="12347">
                <a:lnSpc>
                  <a:spcPts val="1196"/>
                </a:lnSpc>
              </a:pPr>
              <a:t>50</a:t>
            </a:fld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6327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647584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647584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28386"/>
            <a:ext cx="4853693" cy="628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6316"/>
            <a:r>
              <a:rPr sz="1069" spc="5" dirty="0">
                <a:latin typeface="Times New Roman"/>
                <a:cs typeface="Times New Roman"/>
              </a:rPr>
              <a:t>4.4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680934" indent="-208662"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5" dirty="0">
                <a:latin typeface="Times New Roman"/>
                <a:cs typeface="Times New Roman"/>
              </a:rPr>
              <a:t>Insertion in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spcBef>
                <a:spcPts val="53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0" dirty="0">
                <a:latin typeface="Times New Roman"/>
                <a:cs typeface="Times New Roman"/>
              </a:rPr>
              <a:t>Example (AVL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Building)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continue the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lecture. Before going ahead,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to recap things talked about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a balanced  </a:t>
            </a:r>
            <a:r>
              <a:rPr sz="1069" spc="5" dirty="0">
                <a:latin typeface="Times New Roman"/>
                <a:cs typeface="Times New Roman"/>
              </a:rPr>
              <a:t>search tree </a:t>
            </a:r>
            <a:r>
              <a:rPr sz="1069" spc="10" dirty="0">
                <a:latin typeface="Times New Roman"/>
                <a:cs typeface="Times New Roman"/>
              </a:rPr>
              <a:t>(BST) </a:t>
            </a:r>
            <a:r>
              <a:rPr sz="1069" spc="5" dirty="0">
                <a:latin typeface="Times New Roman"/>
                <a:cs typeface="Times New Roman"/>
              </a:rPr>
              <a:t>with sorted data.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put in that tree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in increasing  sorted order.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built in this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list.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witnessed that </a:t>
            </a:r>
            <a:r>
              <a:rPr sz="1069" spc="10" dirty="0">
                <a:latin typeface="Times New Roman"/>
                <a:cs typeface="Times New Roman"/>
              </a:rPr>
              <a:t>the  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can help make the </a:t>
            </a:r>
            <a:r>
              <a:rPr sz="1069" spc="5" dirty="0">
                <a:latin typeface="Times New Roman"/>
                <a:cs typeface="Times New Roman"/>
              </a:rPr>
              <a:t>process of searches faster.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seen that in linked list or array, the searches are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consuming.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executed from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fact,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structure.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evident </a:t>
            </a:r>
            <a:r>
              <a:rPr sz="1069" spc="5" dirty="0">
                <a:latin typeface="Times New Roman"/>
                <a:cs typeface="Times New Roman"/>
              </a:rPr>
              <a:t>that in case, 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sub-trees of </a:t>
            </a:r>
            <a:r>
              <a:rPr sz="1069" spc="10" dirty="0">
                <a:latin typeface="Times New Roman"/>
                <a:cs typeface="Times New Roman"/>
              </a:rPr>
              <a:t>a tree are  almost equal, a tree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nodes 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levels.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to </a:t>
            </a:r>
            <a:r>
              <a:rPr sz="1069" spc="5" dirty="0">
                <a:latin typeface="Times New Roman"/>
                <a:cs typeface="Times New Roman"/>
              </a:rPr>
              <a:t>search an </a:t>
            </a:r>
            <a:r>
              <a:rPr sz="1069" spc="10" dirty="0">
                <a:latin typeface="Times New Roman"/>
                <a:cs typeface="Times New Roman"/>
              </a:rPr>
              <a:t>item in  this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required result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achieved, whether the item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or not, at the  </a:t>
            </a:r>
            <a:r>
              <a:rPr sz="1069" spc="15" dirty="0">
                <a:latin typeface="Times New Roman"/>
                <a:cs typeface="Times New Roman"/>
              </a:rPr>
              <a:t>maximum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comparisons. 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100,000 items (number or  names) and have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balanced search tree of these items. In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100000)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comparisons,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possible to tell </a:t>
            </a:r>
            <a:r>
              <a:rPr sz="1069" spc="10" dirty="0">
                <a:latin typeface="Times New Roman"/>
                <a:cs typeface="Times New Roman"/>
              </a:rPr>
              <a:t>whether an item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or not in these </a:t>
            </a:r>
            <a:r>
              <a:rPr sz="1069" spc="10" dirty="0">
                <a:latin typeface="Times New Roman"/>
                <a:cs typeface="Times New Roman"/>
              </a:rPr>
              <a:t>100,000  </a:t>
            </a:r>
            <a:r>
              <a:rPr sz="1069" spc="5" dirty="0">
                <a:latin typeface="Times New Roman"/>
                <a:cs typeface="Times New Roman"/>
              </a:rPr>
              <a:t>items.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8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year 1962, two </a:t>
            </a:r>
            <a:r>
              <a:rPr sz="1069" spc="5" dirty="0">
                <a:latin typeface="Times New Roman"/>
                <a:cs typeface="Times New Roman"/>
              </a:rPr>
              <a:t>Russian scientists, </a:t>
            </a:r>
            <a:r>
              <a:rPr sz="1069" spc="10" dirty="0">
                <a:latin typeface="Times New Roman"/>
                <a:cs typeface="Times New Roman"/>
              </a:rPr>
              <a:t>Adelson-Velskii and Landis, </a:t>
            </a:r>
            <a:r>
              <a:rPr sz="1069" spc="5" dirty="0">
                <a:latin typeface="Times New Roman"/>
                <a:cs typeface="Times New Roman"/>
              </a:rPr>
              <a:t>proposed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criteria to </a:t>
            </a:r>
            <a:r>
              <a:rPr sz="1069" spc="10" dirty="0">
                <a:latin typeface="Times New Roman"/>
                <a:cs typeface="Times New Roman"/>
              </a:rPr>
              <a:t>save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tree </a:t>
            </a:r>
            <a:r>
              <a:rPr sz="1069" spc="10" dirty="0">
                <a:latin typeface="Times New Roman"/>
                <a:cs typeface="Times New Roman"/>
              </a:rPr>
              <a:t>(BST) from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degenerate </a:t>
            </a:r>
            <a:r>
              <a:rPr sz="1069" spc="10" dirty="0">
                <a:latin typeface="Times New Roman"/>
                <a:cs typeface="Times New Roman"/>
              </a:rPr>
              <a:t>form.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effort </a:t>
            </a:r>
            <a:r>
              <a:rPr sz="1069" spc="5" dirty="0">
                <a:latin typeface="Times New Roman"/>
                <a:cs typeface="Times New Roman"/>
              </a:rPr>
              <a:t>to propose </a:t>
            </a:r>
            <a:r>
              <a:rPr sz="1069" spc="10" dirty="0">
                <a:latin typeface="Times New Roman"/>
                <a:cs typeface="Times New Roman"/>
              </a:rPr>
              <a:t>the development of a </a:t>
            </a:r>
            <a:r>
              <a:rPr sz="1069" spc="5" dirty="0">
                <a:latin typeface="Times New Roman"/>
                <a:cs typeface="Times New Roman"/>
              </a:rPr>
              <a:t>balanced </a:t>
            </a:r>
            <a:r>
              <a:rPr sz="1069" spc="10" dirty="0">
                <a:latin typeface="Times New Roman"/>
                <a:cs typeface="Times New Roman"/>
              </a:rPr>
              <a:t>search tree </a:t>
            </a:r>
            <a:r>
              <a:rPr sz="1069" spc="5" dirty="0">
                <a:latin typeface="Times New Roman"/>
                <a:cs typeface="Times New Roman"/>
              </a:rPr>
              <a:t>by considering </a:t>
            </a:r>
            <a:r>
              <a:rPr sz="1069" spc="10" dirty="0">
                <a:latin typeface="Times New Roman"/>
                <a:cs typeface="Times New Roman"/>
              </a:rPr>
              <a:t>the height  as a </a:t>
            </a:r>
            <a:r>
              <a:rPr sz="1069" spc="5" dirty="0">
                <a:latin typeface="Times New Roman"/>
                <a:cs typeface="Times New Roman"/>
              </a:rPr>
              <a:t>standard. </a:t>
            </a:r>
            <a:r>
              <a:rPr sz="1069" spc="10" dirty="0">
                <a:latin typeface="Times New Roman"/>
                <a:cs typeface="Times New Roman"/>
              </a:rPr>
              <a:t>This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acronym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two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scientists.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identical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BST, </a:t>
            </a:r>
            <a:r>
              <a:rPr sz="1069" spc="5" dirty="0">
                <a:latin typeface="Times New Roman"/>
                <a:cs typeface="Times New Roman"/>
              </a:rPr>
              <a:t>barring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difference 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right sub-trees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differ by at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Moreover, 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empty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defined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(–1).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Keeping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mind the idea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understand that if 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tree is at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zero, its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children (subtrees) i.e. </a:t>
            </a:r>
            <a:r>
              <a:rPr sz="1069" spc="10" dirty="0">
                <a:latin typeface="Times New Roman"/>
                <a:cs typeface="Times New Roman"/>
              </a:rPr>
              <a:t>nodes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2, 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will be 4 </a:t>
            </a:r>
            <a:r>
              <a:rPr sz="1069" spc="5" dirty="0">
                <a:latin typeface="Times New Roman"/>
                <a:cs typeface="Times New Roman"/>
              </a:rPr>
              <a:t>nodes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tree. Similarly at level 3,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8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dirty="0">
                <a:latin typeface="Times New Roman"/>
                <a:cs typeface="Times New Roman"/>
              </a:rPr>
              <a:t>earlier, </a:t>
            </a:r>
            <a:r>
              <a:rPr sz="1069" spc="10" dirty="0">
                <a:latin typeface="Times New Roman"/>
                <a:cs typeface="Times New Roman"/>
              </a:rPr>
              <a:t>in 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tree,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</a:t>
            </a:r>
            <a:r>
              <a:rPr sz="1069" i="1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i="1" spc="7" baseline="37037" dirty="0">
                <a:latin typeface="Times New Roman"/>
                <a:cs typeface="Times New Roman"/>
              </a:rPr>
              <a:t>k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32120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49989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traversal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term height </a:t>
            </a:r>
            <a:r>
              <a:rPr sz="1069" spc="5" dirty="0">
                <a:latin typeface="Times New Roman"/>
                <a:cs typeface="Times New Roman"/>
              </a:rPr>
              <a:t>is identical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level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figure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level/height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nodes 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shown.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0354" y="1881081"/>
            <a:ext cx="279665" cy="279665"/>
          </a:xfrm>
          <a:custGeom>
            <a:avLst/>
            <a:gdLst/>
            <a:ahLst/>
            <a:cxnLst/>
            <a:rect l="l" t="t" r="r" b="b"/>
            <a:pathLst>
              <a:path w="287655" h="287655">
                <a:moveTo>
                  <a:pt x="143256" y="0"/>
                </a:moveTo>
                <a:lnTo>
                  <a:pt x="98218" y="7370"/>
                </a:lnTo>
                <a:lnTo>
                  <a:pt x="58923" y="27870"/>
                </a:lnTo>
                <a:lnTo>
                  <a:pt x="27822" y="59088"/>
                </a:lnTo>
                <a:lnTo>
                  <a:pt x="7363" y="98608"/>
                </a:lnTo>
                <a:lnTo>
                  <a:pt x="0" y="144017"/>
                </a:lnTo>
                <a:lnTo>
                  <a:pt x="7363" y="189055"/>
                </a:lnTo>
                <a:lnTo>
                  <a:pt x="27822" y="228350"/>
                </a:lnTo>
                <a:lnTo>
                  <a:pt x="58923" y="259451"/>
                </a:lnTo>
                <a:lnTo>
                  <a:pt x="98218" y="279910"/>
                </a:lnTo>
                <a:lnTo>
                  <a:pt x="143256" y="287274"/>
                </a:lnTo>
                <a:lnTo>
                  <a:pt x="188665" y="279910"/>
                </a:lnTo>
                <a:lnTo>
                  <a:pt x="228185" y="259451"/>
                </a:lnTo>
                <a:lnTo>
                  <a:pt x="259403" y="228350"/>
                </a:lnTo>
                <a:lnTo>
                  <a:pt x="279903" y="189055"/>
                </a:lnTo>
                <a:lnTo>
                  <a:pt x="287274" y="144017"/>
                </a:lnTo>
                <a:lnTo>
                  <a:pt x="279903" y="98608"/>
                </a:lnTo>
                <a:lnTo>
                  <a:pt x="259403" y="59088"/>
                </a:lnTo>
                <a:lnTo>
                  <a:pt x="228185" y="27870"/>
                </a:lnTo>
                <a:lnTo>
                  <a:pt x="188665" y="737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2933206" y="191639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3609" y="2369291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1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305721" y="240386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5763" y="2856758"/>
            <a:ext cx="279047" cy="279665"/>
          </a:xfrm>
          <a:custGeom>
            <a:avLst/>
            <a:gdLst/>
            <a:ahLst/>
            <a:cxnLst/>
            <a:rect l="l" t="t" r="r" b="b"/>
            <a:pathLst>
              <a:path w="287019" h="287655">
                <a:moveTo>
                  <a:pt x="143256" y="0"/>
                </a:moveTo>
                <a:lnTo>
                  <a:pt x="97926" y="7370"/>
                </a:lnTo>
                <a:lnTo>
                  <a:pt x="58594" y="27870"/>
                </a:lnTo>
                <a:lnTo>
                  <a:pt x="27602" y="59088"/>
                </a:lnTo>
                <a:lnTo>
                  <a:pt x="7290" y="98608"/>
                </a:lnTo>
                <a:lnTo>
                  <a:pt x="0" y="144017"/>
                </a:lnTo>
                <a:lnTo>
                  <a:pt x="7290" y="189347"/>
                </a:lnTo>
                <a:lnTo>
                  <a:pt x="27602" y="228679"/>
                </a:lnTo>
                <a:lnTo>
                  <a:pt x="58594" y="259671"/>
                </a:lnTo>
                <a:lnTo>
                  <a:pt x="97926" y="279983"/>
                </a:lnTo>
                <a:lnTo>
                  <a:pt x="143256" y="287274"/>
                </a:lnTo>
                <a:lnTo>
                  <a:pt x="188585" y="279983"/>
                </a:lnTo>
                <a:lnTo>
                  <a:pt x="227917" y="259671"/>
                </a:lnTo>
                <a:lnTo>
                  <a:pt x="258909" y="228679"/>
                </a:lnTo>
                <a:lnTo>
                  <a:pt x="279221" y="189347"/>
                </a:lnTo>
                <a:lnTo>
                  <a:pt x="286512" y="144017"/>
                </a:lnTo>
                <a:lnTo>
                  <a:pt x="279221" y="98608"/>
                </a:lnTo>
                <a:lnTo>
                  <a:pt x="258909" y="59088"/>
                </a:lnTo>
                <a:lnTo>
                  <a:pt x="227917" y="27870"/>
                </a:lnTo>
                <a:lnTo>
                  <a:pt x="188585" y="737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748613" y="289207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1077" y="2927137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6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213609" y="3344968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607118" y="2369291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1"/>
                </a:lnTo>
                <a:lnTo>
                  <a:pt x="188665" y="279221"/>
                </a:lnTo>
                <a:lnTo>
                  <a:pt x="228185" y="258909"/>
                </a:lnTo>
                <a:lnTo>
                  <a:pt x="259403" y="227917"/>
                </a:lnTo>
                <a:lnTo>
                  <a:pt x="279903" y="188585"/>
                </a:lnTo>
                <a:lnTo>
                  <a:pt x="287274" y="143255"/>
                </a:lnTo>
                <a:lnTo>
                  <a:pt x="279903" y="97926"/>
                </a:lnTo>
                <a:lnTo>
                  <a:pt x="259403" y="58594"/>
                </a:lnTo>
                <a:lnTo>
                  <a:pt x="228185" y="27602"/>
                </a:lnTo>
                <a:lnTo>
                  <a:pt x="18866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328563" y="2927137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6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422525" y="202110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429768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864678" y="2578205"/>
            <a:ext cx="349426" cy="349426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358901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119650" y="2021100"/>
            <a:ext cx="557477" cy="417953"/>
          </a:xfrm>
          <a:custGeom>
            <a:avLst/>
            <a:gdLst/>
            <a:ahLst/>
            <a:cxnLst/>
            <a:rect l="l" t="t" r="r" b="b"/>
            <a:pathLst>
              <a:path w="573404" h="429894">
                <a:moveTo>
                  <a:pt x="0" y="0"/>
                </a:moveTo>
                <a:lnTo>
                  <a:pt x="573023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92162" y="2578205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0" y="0"/>
                </a:moveTo>
                <a:lnTo>
                  <a:pt x="358139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22524" y="3136053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286512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537479" y="2647843"/>
            <a:ext cx="139524" cy="279665"/>
          </a:xfrm>
          <a:custGeom>
            <a:avLst/>
            <a:gdLst/>
            <a:ahLst/>
            <a:cxnLst/>
            <a:rect l="l" t="t" r="r" b="b"/>
            <a:pathLst>
              <a:path w="143510" h="287655">
                <a:moveTo>
                  <a:pt x="143255" y="0"/>
                </a:moveTo>
                <a:lnTo>
                  <a:pt x="0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853336" y="1867511"/>
            <a:ext cx="2963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</a:t>
            </a:r>
            <a:r>
              <a:rPr sz="1069" spc="15" dirty="0">
                <a:latin typeface="Times New Roman"/>
                <a:cs typeface="Times New Roman"/>
              </a:rPr>
              <a:t>v</a:t>
            </a:r>
            <a:r>
              <a:rPr sz="1069" spc="5" dirty="0">
                <a:latin typeface="Times New Roman"/>
                <a:cs typeface="Times New Roman"/>
              </a:rPr>
              <a:t>el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9969" y="2403862"/>
            <a:ext cx="15366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69781" algn="l"/>
              </a:tabLst>
            </a:pPr>
            <a:r>
              <a:rPr sz="1069" spc="10" dirty="0">
                <a:latin typeface="Times New Roman"/>
                <a:cs typeface="Times New Roman"/>
              </a:rPr>
              <a:t>8	</a:t>
            </a:r>
            <a:r>
              <a:rPr sz="1069" spc="5" dirty="0">
                <a:latin typeface="Times New Roman"/>
                <a:cs typeface="Times New Roman"/>
              </a:rPr>
              <a:t>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5720" y="2961711"/>
            <a:ext cx="2976915" cy="593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051">
              <a:tabLst>
                <a:tab pos="1127893" algn="l"/>
                <a:tab pos="1385327" algn="l"/>
              </a:tabLst>
            </a:pPr>
            <a:r>
              <a:rPr sz="1069" spc="10" dirty="0">
                <a:latin typeface="Times New Roman"/>
                <a:cs typeface="Times New Roman"/>
              </a:rPr>
              <a:t>4	7	</a:t>
            </a:r>
            <a:r>
              <a:rPr sz="1069" spc="5" dirty="0">
                <a:latin typeface="Times New Roman"/>
                <a:cs typeface="Times New Roman"/>
              </a:rPr>
              <a:t>----------------------------------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78"/>
              </a:spcBef>
              <a:tabLst>
                <a:tab pos="269781" algn="l"/>
              </a:tabLst>
            </a:pPr>
            <a:r>
              <a:rPr sz="1069" spc="10" dirty="0">
                <a:latin typeface="Times New Roman"/>
                <a:cs typeface="Times New Roman"/>
              </a:rPr>
              <a:t>3	</a:t>
            </a:r>
            <a:r>
              <a:rPr sz="1069" spc="5" dirty="0">
                <a:latin typeface="Times New Roman"/>
                <a:cs typeface="Times New Roman"/>
              </a:rPr>
              <a:t>---------------------------------------------------------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267" y="3941092"/>
            <a:ext cx="4853076" cy="524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638"/>
            <a:r>
              <a:rPr sz="1069" b="1" spc="5" dirty="0">
                <a:latin typeface="Times New Roman"/>
                <a:cs typeface="Times New Roman"/>
              </a:rPr>
              <a:t>Fig 20.1: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of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the 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0" dirty="0">
                <a:latin typeface="Times New Roman"/>
                <a:cs typeface="Times New Roman"/>
              </a:rPr>
              <a:t>The next two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2 and  8 </a:t>
            </a:r>
            <a:r>
              <a:rPr sz="1069" spc="5" dirty="0">
                <a:latin typeface="Times New Roman"/>
                <a:cs typeface="Times New Roman"/>
              </a:rPr>
              <a:t>are at height (or level) 1.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5" dirty="0">
                <a:latin typeface="Times New Roman"/>
                <a:cs typeface="Times New Roman"/>
              </a:rPr>
              <a:t>nodes 1,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levels  </a:t>
            </a:r>
            <a:r>
              <a:rPr sz="1069" spc="10" dirty="0">
                <a:latin typeface="Times New Roman"/>
                <a:cs typeface="Times New Roman"/>
              </a:rPr>
              <a:t>below 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last,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level (height) 3. </a:t>
            </a:r>
            <a:r>
              <a:rPr sz="1069" spc="10" dirty="0">
                <a:latin typeface="Times New Roman"/>
                <a:cs typeface="Times New Roman"/>
              </a:rPr>
              <a:t>Looking at the 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say that 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the tree is 3.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states that </a:t>
            </a:r>
            <a:r>
              <a:rPr sz="1069" spc="10" dirty="0">
                <a:latin typeface="Times New Roman"/>
                <a:cs typeface="Times New Roman"/>
              </a:rPr>
              <a:t>a tree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formed in such a form that the </a:t>
            </a:r>
            <a:r>
              <a:rPr sz="1069" spc="5" dirty="0">
                <a:latin typeface="Times New Roman"/>
                <a:cs typeface="Times New Roman"/>
              </a:rPr>
              <a:t>difference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heights </a:t>
            </a:r>
            <a:r>
              <a:rPr sz="1069" spc="15" dirty="0">
                <a:latin typeface="Times New Roman"/>
                <a:cs typeface="Times New Roman"/>
              </a:rPr>
              <a:t>(maximum no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levels i.e. depth) 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sub-trees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should 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height of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height of right subtree is called </a:t>
            </a:r>
            <a:r>
              <a:rPr sz="1069" spc="10" dirty="0">
                <a:latin typeface="Times New Roman"/>
                <a:cs typeface="Times New Roman"/>
              </a:rPr>
              <a:t>the 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(also called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factor) of </a:t>
            </a:r>
            <a:r>
              <a:rPr sz="1069" spc="10" dirty="0">
                <a:latin typeface="Times New Roman"/>
                <a:cs typeface="Times New Roman"/>
              </a:rPr>
              <a:t>a node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1,0 or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depending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its left subtree is greater than, 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or </a:t>
            </a:r>
            <a:r>
              <a:rPr sz="1069" spc="10" dirty="0">
                <a:latin typeface="Times New Roman"/>
                <a:cs typeface="Times New Roman"/>
              </a:rPr>
              <a:t>less than the </a:t>
            </a:r>
            <a:r>
              <a:rPr sz="1069" spc="5" dirty="0">
                <a:latin typeface="Times New Roman"/>
                <a:cs typeface="Times New Roman"/>
              </a:rPr>
              <a:t>height of its right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the tree in the figure 20.1.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root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go to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subtree  and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deepest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this subtree.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deepest level.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this deepest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3, </a:t>
            </a:r>
            <a:r>
              <a:rPr sz="1069" spc="10" dirty="0">
                <a:latin typeface="Times New Roman"/>
                <a:cs typeface="Times New Roman"/>
              </a:rPr>
              <a:t>which means the height </a:t>
            </a:r>
            <a:r>
              <a:rPr sz="1069" spc="5" dirty="0">
                <a:latin typeface="Times New Roman"/>
                <a:cs typeface="Times New Roman"/>
              </a:rPr>
              <a:t>of this left subtree is </a:t>
            </a:r>
            <a:r>
              <a:rPr sz="1069" spc="10" dirty="0">
                <a:latin typeface="Times New Roman"/>
                <a:cs typeface="Times New Roman"/>
              </a:rPr>
              <a:t>3.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5" dirty="0">
                <a:latin typeface="Times New Roman"/>
                <a:cs typeface="Times New Roman"/>
              </a:rPr>
              <a:t>5,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its right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deepest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 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deepest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this right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2. </a:t>
            </a:r>
            <a:r>
              <a:rPr sz="1069" spc="5" dirty="0">
                <a:latin typeface="Times New Roman"/>
                <a:cs typeface="Times New Roman"/>
              </a:rPr>
              <a:t>This means that the  height of right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difference of height of left subtree (i.e. 3)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 of right subtree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2) is 1.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definition, this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balanced one. </a:t>
            </a:r>
            <a:r>
              <a:rPr sz="1069" spc="10" dirty="0">
                <a:latin typeface="Times New Roman"/>
                <a:cs typeface="Times New Roman"/>
              </a:rPr>
              <a:t>But we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 does not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only to the </a:t>
            </a:r>
            <a:r>
              <a:rPr sz="1069" spc="10" dirty="0">
                <a:latin typeface="Times New Roman"/>
                <a:cs typeface="Times New Roman"/>
              </a:rPr>
              <a:t>root 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tree. Every node </a:t>
            </a:r>
            <a:r>
              <a:rPr sz="1069" spc="5" dirty="0">
                <a:latin typeface="Times New Roman"/>
                <a:cs typeface="Times New Roman"/>
              </a:rPr>
              <a:t>(non-leaf or leaf) should fulfill this definition.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means that the </a:t>
            </a:r>
            <a:r>
              <a:rPr sz="1069" spc="10" dirty="0">
                <a:latin typeface="Times New Roman"/>
                <a:cs typeface="Times New Roman"/>
              </a:rPr>
              <a:t>balance of every node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1, 0 </a:t>
            </a:r>
            <a:r>
              <a:rPr sz="1069" spc="5" dirty="0">
                <a:latin typeface="Times New Roman"/>
                <a:cs typeface="Times New Roman"/>
              </a:rPr>
              <a:t>or –1.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apply the definition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Let’s see the result.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subtree of </a:t>
            </a:r>
            <a:r>
              <a:rPr sz="1069" spc="10" dirty="0">
                <a:latin typeface="Times New Roman"/>
                <a:cs typeface="Times New Roman"/>
              </a:rPr>
              <a:t>node 2 has the node 1 </a:t>
            </a:r>
            <a:r>
              <a:rPr sz="1069" spc="5" dirty="0">
                <a:latin typeface="Times New Roman"/>
                <a:cs typeface="Times New Roman"/>
              </a:rPr>
              <a:t>at deepest level i.e. level </a:t>
            </a:r>
            <a:r>
              <a:rPr sz="1069" spc="10" dirty="0">
                <a:latin typeface="Times New Roman"/>
                <a:cs typeface="Times New Roman"/>
              </a:rPr>
              <a:t>2. The node </a:t>
            </a:r>
            <a:r>
              <a:rPr sz="1069" spc="5" dirty="0">
                <a:latin typeface="Times New Roman"/>
                <a:cs typeface="Times New Roman"/>
              </a:rPr>
              <a:t>2, itself, is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node 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2-1 i.e. 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look at the </a:t>
            </a:r>
            <a:r>
              <a:rPr sz="1069" spc="5" dirty="0">
                <a:latin typeface="Times New Roman"/>
                <a:cs typeface="Times New Roman"/>
              </a:rPr>
              <a:t>right  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deepest level </a:t>
            </a:r>
            <a:r>
              <a:rPr sz="1069" spc="5" dirty="0">
                <a:latin typeface="Times New Roman"/>
                <a:cs typeface="Times New Roman"/>
              </a:rPr>
              <a:t>of this right subtree is </a:t>
            </a:r>
            <a:r>
              <a:rPr sz="1069" spc="10" dirty="0">
                <a:latin typeface="Times New Roman"/>
                <a:cs typeface="Times New Roman"/>
              </a:rPr>
              <a:t>3 where the node 3 </a:t>
            </a:r>
            <a:r>
              <a:rPr sz="1069" spc="5" dirty="0">
                <a:latin typeface="Times New Roman"/>
                <a:cs typeface="Times New Roman"/>
              </a:rPr>
              <a:t>exists.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this right subtree of </a:t>
            </a:r>
            <a:r>
              <a:rPr sz="1069" spc="10" dirty="0">
                <a:latin typeface="Times New Roman"/>
                <a:cs typeface="Times New Roman"/>
              </a:rPr>
              <a:t>node 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3 –1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level of node 2 </a:t>
            </a:r>
            <a:r>
              <a:rPr sz="1069" spc="5" dirty="0">
                <a:latin typeface="Times New Roman"/>
                <a:cs typeface="Times New Roman"/>
              </a:rPr>
              <a:t>is 1.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difference of </a:t>
            </a:r>
            <a:r>
              <a:rPr sz="1069" spc="10" dirty="0">
                <a:latin typeface="Times New Roman"/>
                <a:cs typeface="Times New Roman"/>
              </a:rPr>
              <a:t>the height of </a:t>
            </a:r>
            <a:r>
              <a:rPr sz="1069" spc="5" dirty="0">
                <a:latin typeface="Times New Roman"/>
                <a:cs typeface="Times New Roman"/>
              </a:rPr>
              <a:t>left subtree (i.e. 1)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 2) is –1.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subtract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 </a:t>
            </a:r>
            <a:r>
              <a:rPr sz="1069" spc="10" dirty="0">
                <a:latin typeface="Times New Roman"/>
                <a:cs typeface="Times New Roman"/>
              </a:rPr>
              <a:t>and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 2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dirty="0">
                <a:latin typeface="Times New Roman"/>
                <a:cs typeface="Times New Roman"/>
              </a:rPr>
              <a:t>fulfills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definition. 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all </a:t>
            </a:r>
            <a:r>
              <a:rPr sz="1069" spc="10" dirty="0">
                <a:latin typeface="Times New Roman"/>
                <a:cs typeface="Times New Roman"/>
              </a:rPr>
              <a:t>other  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(figure 20.1) fulfill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definition. </a:t>
            </a:r>
            <a:r>
              <a:rPr sz="1069" spc="10" dirty="0">
                <a:latin typeface="Times New Roman"/>
                <a:cs typeface="Times New Roman"/>
              </a:rPr>
              <a:t>This means that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balance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21285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224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 –1.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also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balanced 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each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9632" y="2501900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144018" y="0"/>
                </a:moveTo>
                <a:lnTo>
                  <a:pt x="98608" y="7290"/>
                </a:lnTo>
                <a:lnTo>
                  <a:pt x="59088" y="27602"/>
                </a:lnTo>
                <a:lnTo>
                  <a:pt x="27870" y="58594"/>
                </a:lnTo>
                <a:lnTo>
                  <a:pt x="7370" y="97926"/>
                </a:lnTo>
                <a:lnTo>
                  <a:pt x="0" y="143255"/>
                </a:lnTo>
                <a:lnTo>
                  <a:pt x="7370" y="188585"/>
                </a:lnTo>
                <a:lnTo>
                  <a:pt x="27870" y="227917"/>
                </a:lnTo>
                <a:lnTo>
                  <a:pt x="59088" y="258909"/>
                </a:lnTo>
                <a:lnTo>
                  <a:pt x="98608" y="279221"/>
                </a:lnTo>
                <a:lnTo>
                  <a:pt x="144018" y="286511"/>
                </a:lnTo>
                <a:lnTo>
                  <a:pt x="189347" y="279221"/>
                </a:lnTo>
                <a:lnTo>
                  <a:pt x="228679" y="258909"/>
                </a:lnTo>
                <a:lnTo>
                  <a:pt x="259671" y="227917"/>
                </a:lnTo>
                <a:lnTo>
                  <a:pt x="279983" y="188585"/>
                </a:lnTo>
                <a:lnTo>
                  <a:pt x="287274" y="143255"/>
                </a:lnTo>
                <a:lnTo>
                  <a:pt x="279983" y="97926"/>
                </a:lnTo>
                <a:lnTo>
                  <a:pt x="259671" y="58594"/>
                </a:lnTo>
                <a:lnTo>
                  <a:pt x="228679" y="27602"/>
                </a:lnTo>
                <a:lnTo>
                  <a:pt x="189347" y="7290"/>
                </a:lnTo>
                <a:lnTo>
                  <a:pt x="14401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3072482" y="253647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2886" y="2989369"/>
            <a:ext cx="279047" cy="279665"/>
          </a:xfrm>
          <a:custGeom>
            <a:avLst/>
            <a:gdLst/>
            <a:ahLst/>
            <a:cxnLst/>
            <a:rect l="l" t="t" r="r" b="b"/>
            <a:pathLst>
              <a:path w="287019" h="287655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665"/>
                </a:lnTo>
                <a:lnTo>
                  <a:pt x="27602" y="228185"/>
                </a:lnTo>
                <a:lnTo>
                  <a:pt x="58594" y="259403"/>
                </a:lnTo>
                <a:lnTo>
                  <a:pt x="97926" y="279903"/>
                </a:lnTo>
                <a:lnTo>
                  <a:pt x="143256" y="287274"/>
                </a:lnTo>
                <a:lnTo>
                  <a:pt x="188585" y="279903"/>
                </a:lnTo>
                <a:lnTo>
                  <a:pt x="227917" y="259403"/>
                </a:lnTo>
                <a:lnTo>
                  <a:pt x="258909" y="228185"/>
                </a:lnTo>
                <a:lnTo>
                  <a:pt x="279221" y="18866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795039" y="3477577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1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840354" y="3547215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5" h="287020">
                <a:moveTo>
                  <a:pt x="143256" y="0"/>
                </a:moveTo>
                <a:lnTo>
                  <a:pt x="98218" y="7290"/>
                </a:lnTo>
                <a:lnTo>
                  <a:pt x="58923" y="27602"/>
                </a:lnTo>
                <a:lnTo>
                  <a:pt x="27822" y="58594"/>
                </a:lnTo>
                <a:lnTo>
                  <a:pt x="7363" y="97926"/>
                </a:lnTo>
                <a:lnTo>
                  <a:pt x="0" y="143255"/>
                </a:lnTo>
                <a:lnTo>
                  <a:pt x="7363" y="188585"/>
                </a:lnTo>
                <a:lnTo>
                  <a:pt x="27822" y="227917"/>
                </a:lnTo>
                <a:lnTo>
                  <a:pt x="58923" y="258909"/>
                </a:lnTo>
                <a:lnTo>
                  <a:pt x="98218" y="279221"/>
                </a:lnTo>
                <a:lnTo>
                  <a:pt x="143256" y="286512"/>
                </a:lnTo>
                <a:lnTo>
                  <a:pt x="188665" y="279221"/>
                </a:lnTo>
                <a:lnTo>
                  <a:pt x="228185" y="258909"/>
                </a:lnTo>
                <a:lnTo>
                  <a:pt x="259403" y="227917"/>
                </a:lnTo>
                <a:lnTo>
                  <a:pt x="279903" y="188585"/>
                </a:lnTo>
                <a:lnTo>
                  <a:pt x="287274" y="143255"/>
                </a:lnTo>
                <a:lnTo>
                  <a:pt x="279903" y="97926"/>
                </a:lnTo>
                <a:lnTo>
                  <a:pt x="259403" y="58594"/>
                </a:lnTo>
                <a:lnTo>
                  <a:pt x="228185" y="27602"/>
                </a:lnTo>
                <a:lnTo>
                  <a:pt x="18866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352886" y="3965046"/>
            <a:ext cx="279047" cy="279665"/>
          </a:xfrm>
          <a:custGeom>
            <a:avLst/>
            <a:gdLst/>
            <a:ahLst/>
            <a:cxnLst/>
            <a:rect l="l" t="t" r="r" b="b"/>
            <a:pathLst>
              <a:path w="287019" h="287654">
                <a:moveTo>
                  <a:pt x="143256" y="0"/>
                </a:moveTo>
                <a:lnTo>
                  <a:pt x="97926" y="7363"/>
                </a:lnTo>
                <a:lnTo>
                  <a:pt x="58594" y="27822"/>
                </a:lnTo>
                <a:lnTo>
                  <a:pt x="27602" y="58923"/>
                </a:lnTo>
                <a:lnTo>
                  <a:pt x="7290" y="98218"/>
                </a:lnTo>
                <a:lnTo>
                  <a:pt x="0" y="143255"/>
                </a:lnTo>
                <a:lnTo>
                  <a:pt x="7290" y="188665"/>
                </a:lnTo>
                <a:lnTo>
                  <a:pt x="27602" y="228185"/>
                </a:lnTo>
                <a:lnTo>
                  <a:pt x="58594" y="259403"/>
                </a:lnTo>
                <a:lnTo>
                  <a:pt x="97926" y="279903"/>
                </a:lnTo>
                <a:lnTo>
                  <a:pt x="143256" y="287274"/>
                </a:lnTo>
                <a:lnTo>
                  <a:pt x="188585" y="279903"/>
                </a:lnTo>
                <a:lnTo>
                  <a:pt x="227917" y="259403"/>
                </a:lnTo>
                <a:lnTo>
                  <a:pt x="258909" y="228185"/>
                </a:lnTo>
                <a:lnTo>
                  <a:pt x="279221" y="188665"/>
                </a:lnTo>
                <a:lnTo>
                  <a:pt x="286512" y="143255"/>
                </a:lnTo>
                <a:lnTo>
                  <a:pt x="279221" y="98218"/>
                </a:lnTo>
                <a:lnTo>
                  <a:pt x="258909" y="58923"/>
                </a:lnTo>
                <a:lnTo>
                  <a:pt x="227917" y="27822"/>
                </a:lnTo>
                <a:lnTo>
                  <a:pt x="188585" y="7363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746394" y="2989369"/>
            <a:ext cx="279665" cy="279665"/>
          </a:xfrm>
          <a:custGeom>
            <a:avLst/>
            <a:gdLst/>
            <a:ahLst/>
            <a:cxnLst/>
            <a:rect l="l" t="t" r="r" b="b"/>
            <a:pathLst>
              <a:path w="287654" h="287655">
                <a:moveTo>
                  <a:pt x="144017" y="0"/>
                </a:moveTo>
                <a:lnTo>
                  <a:pt x="98608" y="7290"/>
                </a:lnTo>
                <a:lnTo>
                  <a:pt x="59088" y="27602"/>
                </a:lnTo>
                <a:lnTo>
                  <a:pt x="27870" y="58594"/>
                </a:lnTo>
                <a:lnTo>
                  <a:pt x="7370" y="97926"/>
                </a:lnTo>
                <a:lnTo>
                  <a:pt x="0" y="143255"/>
                </a:lnTo>
                <a:lnTo>
                  <a:pt x="7370" y="188665"/>
                </a:lnTo>
                <a:lnTo>
                  <a:pt x="27870" y="228185"/>
                </a:lnTo>
                <a:lnTo>
                  <a:pt x="59088" y="259403"/>
                </a:lnTo>
                <a:lnTo>
                  <a:pt x="98608" y="279903"/>
                </a:lnTo>
                <a:lnTo>
                  <a:pt x="144017" y="287274"/>
                </a:lnTo>
                <a:lnTo>
                  <a:pt x="189055" y="279903"/>
                </a:lnTo>
                <a:lnTo>
                  <a:pt x="228350" y="259403"/>
                </a:lnTo>
                <a:lnTo>
                  <a:pt x="259451" y="228185"/>
                </a:lnTo>
                <a:lnTo>
                  <a:pt x="279910" y="188665"/>
                </a:lnTo>
                <a:lnTo>
                  <a:pt x="287274" y="143255"/>
                </a:lnTo>
                <a:lnTo>
                  <a:pt x="279910" y="97926"/>
                </a:lnTo>
                <a:lnTo>
                  <a:pt x="259451" y="58594"/>
                </a:lnTo>
                <a:lnTo>
                  <a:pt x="228350" y="27602"/>
                </a:lnTo>
                <a:lnTo>
                  <a:pt x="189055" y="7290"/>
                </a:lnTo>
                <a:lnTo>
                  <a:pt x="144017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467840" y="3547215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43255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5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5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5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61801" y="2641177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429768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003954" y="3198284"/>
            <a:ext cx="349426" cy="349426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358901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58926" y="2641177"/>
            <a:ext cx="557477" cy="417953"/>
          </a:xfrm>
          <a:custGeom>
            <a:avLst/>
            <a:gdLst/>
            <a:ahLst/>
            <a:cxnLst/>
            <a:rect l="l" t="t" r="r" b="b"/>
            <a:pathLst>
              <a:path w="573404" h="429894">
                <a:moveTo>
                  <a:pt x="0" y="0"/>
                </a:moveTo>
                <a:lnTo>
                  <a:pt x="573024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631439" y="3198284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0" y="0"/>
                </a:moveTo>
                <a:lnTo>
                  <a:pt x="358139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61801" y="3756130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512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76755" y="3268662"/>
            <a:ext cx="139524" cy="279047"/>
          </a:xfrm>
          <a:custGeom>
            <a:avLst/>
            <a:gdLst/>
            <a:ahLst/>
            <a:cxnLst/>
            <a:rect l="l" t="t" r="r" b="b"/>
            <a:pathLst>
              <a:path w="143510" h="287019">
                <a:moveTo>
                  <a:pt x="143256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992613" y="2487577"/>
            <a:ext cx="2963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</a:t>
            </a:r>
            <a:r>
              <a:rPr sz="1069" spc="15" dirty="0">
                <a:latin typeface="Times New Roman"/>
                <a:cs typeface="Times New Roman"/>
              </a:rPr>
              <a:t>v</a:t>
            </a:r>
            <a:r>
              <a:rPr sz="1069" spc="5" dirty="0">
                <a:latin typeface="Times New Roman"/>
                <a:cs typeface="Times New Roman"/>
              </a:rPr>
              <a:t>el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267" y="4557441"/>
            <a:ext cx="4851841" cy="203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541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20.2: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an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87"/>
              </a:spcBef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condition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not being fulfilled.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the balance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(that is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6)  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1. In this case, </a:t>
            </a:r>
            <a:r>
              <a:rPr sz="1069" spc="10" dirty="0">
                <a:latin typeface="Times New Roman"/>
                <a:cs typeface="Times New Roman"/>
              </a:rPr>
              <a:t>we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6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height 3 as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deepest </a:t>
            </a:r>
            <a:r>
              <a:rPr sz="1069" spc="10" dirty="0">
                <a:latin typeface="Times New Roman"/>
                <a:cs typeface="Times New Roman"/>
              </a:rPr>
              <a:t>nodes 3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5 are at level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Whereas 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right subtree 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deepest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right subtree is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i.e. level 1.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difference of heights </a:t>
            </a:r>
            <a:r>
              <a:rPr sz="1069" dirty="0">
                <a:latin typeface="Times New Roman"/>
                <a:cs typeface="Times New Roman"/>
              </a:rPr>
              <a:t>(i.e.  </a:t>
            </a:r>
            <a:r>
              <a:rPr sz="1069" spc="10" dirty="0">
                <a:latin typeface="Times New Roman"/>
                <a:cs typeface="Times New Roman"/>
              </a:rPr>
              <a:t>balance) </a:t>
            </a:r>
            <a:r>
              <a:rPr sz="1069" spc="5" dirty="0">
                <a:latin typeface="Times New Roman"/>
                <a:cs typeface="Times New Roman"/>
              </a:rPr>
              <a:t>is 2. </a:t>
            </a:r>
            <a:r>
              <a:rPr sz="1069" spc="10" dirty="0">
                <a:latin typeface="Times New Roman"/>
                <a:cs typeface="Times New Roman"/>
              </a:rPr>
              <a:t>But according to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definition,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should be1,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 –1. </a:t>
            </a:r>
            <a:r>
              <a:rPr sz="1069" spc="10" dirty="0">
                <a:latin typeface="Times New Roman"/>
                <a:cs typeface="Times New Roman"/>
              </a:rPr>
              <a:t>As  shown </a:t>
            </a:r>
            <a:r>
              <a:rPr sz="1069" spc="5" dirty="0">
                <a:latin typeface="Times New Roman"/>
                <a:cs typeface="Times New Roman"/>
              </a:rPr>
              <a:t>in the figure, </a:t>
            </a:r>
            <a:r>
              <a:rPr sz="1069" spc="10" dirty="0">
                <a:latin typeface="Times New Roman"/>
                <a:cs typeface="Times New Roman"/>
              </a:rPr>
              <a:t>this node 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violates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 (as  its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is other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and -1). </a:t>
            </a:r>
            <a:r>
              <a:rPr sz="1069" spc="10" dirty="0">
                <a:latin typeface="Times New Roman"/>
                <a:cs typeface="Times New Roman"/>
              </a:rPr>
              <a:t>The other nodes </a:t>
            </a:r>
            <a:r>
              <a:rPr sz="1069" spc="5" dirty="0">
                <a:latin typeface="Times New Roman"/>
                <a:cs typeface="Times New Roman"/>
              </a:rPr>
              <a:t>fulfill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definition.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tree, each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5" dirty="0">
                <a:latin typeface="Times New Roman"/>
                <a:cs typeface="Times New Roman"/>
              </a:rPr>
              <a:t>fulfill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definition. Here  in this tree, the </a:t>
            </a:r>
            <a:r>
              <a:rPr sz="1069" spc="10" dirty="0">
                <a:latin typeface="Times New Roman"/>
                <a:cs typeface="Times New Roman"/>
              </a:rPr>
              <a:t>node 6 </a:t>
            </a:r>
            <a:r>
              <a:rPr sz="1069" spc="5" dirty="0">
                <a:latin typeface="Times New Roman"/>
                <a:cs typeface="Times New Roman"/>
              </a:rPr>
              <a:t>violates this definition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2825" y="24668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5700" y="3024681"/>
            <a:ext cx="3944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1760" algn="l"/>
              </a:tabLst>
            </a:pPr>
            <a:r>
              <a:rPr sz="1069" spc="10" dirty="0">
                <a:latin typeface="Times New Roman"/>
                <a:cs typeface="Times New Roman"/>
              </a:rPr>
              <a:t>-1	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7492" y="3512149"/>
            <a:ext cx="3253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2616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9587" y="3024681"/>
            <a:ext cx="17662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1383" algn="l"/>
                <a:tab pos="499434" algn="l"/>
              </a:tabLst>
            </a:pPr>
            <a:r>
              <a:rPr sz="1069" spc="10" dirty="0">
                <a:latin typeface="Times New Roman"/>
                <a:cs typeface="Times New Roman"/>
              </a:rPr>
              <a:t>1	8	</a:t>
            </a:r>
            <a:r>
              <a:rPr sz="1069" spc="5" dirty="0">
                <a:latin typeface="Times New Roman"/>
                <a:cs typeface="Times New Roman"/>
              </a:rPr>
              <a:t>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5338" y="3581787"/>
            <a:ext cx="3230650" cy="594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051">
              <a:tabLst>
                <a:tab pos="729704" algn="l"/>
                <a:tab pos="1126658" algn="l"/>
                <a:tab pos="1357546" algn="l"/>
                <a:tab pos="1684739" algn="l"/>
              </a:tabLst>
            </a:pPr>
            <a:r>
              <a:rPr sz="1069" spc="10" dirty="0">
                <a:latin typeface="Times New Roman"/>
                <a:cs typeface="Times New Roman"/>
              </a:rPr>
              <a:t>1	4	0	7	</a:t>
            </a:r>
            <a:r>
              <a:rPr sz="1069" spc="5" dirty="0">
                <a:latin typeface="Times New Roman"/>
                <a:cs typeface="Times New Roman"/>
              </a:rPr>
              <a:t>---------------------------------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83"/>
              </a:spcBef>
              <a:tabLst>
                <a:tab pos="242616" algn="l"/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	3	</a:t>
            </a:r>
            <a:r>
              <a:rPr sz="1069" spc="5" dirty="0">
                <a:latin typeface="Times New Roman"/>
                <a:cs typeface="Times New Roman"/>
              </a:rPr>
              <a:t>---------------------------------------------------------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09993" y="6909858"/>
            <a:ext cx="279665" cy="279665"/>
          </a:xfrm>
          <a:custGeom>
            <a:avLst/>
            <a:gdLst/>
            <a:ahLst/>
            <a:cxnLst/>
            <a:rect l="l" t="t" r="r" b="b"/>
            <a:pathLst>
              <a:path w="287654" h="287654">
                <a:moveTo>
                  <a:pt x="144018" y="0"/>
                </a:moveTo>
                <a:lnTo>
                  <a:pt x="98608" y="7290"/>
                </a:lnTo>
                <a:lnTo>
                  <a:pt x="59088" y="27602"/>
                </a:lnTo>
                <a:lnTo>
                  <a:pt x="27870" y="58594"/>
                </a:lnTo>
                <a:lnTo>
                  <a:pt x="7370" y="97926"/>
                </a:lnTo>
                <a:lnTo>
                  <a:pt x="0" y="143255"/>
                </a:lnTo>
                <a:lnTo>
                  <a:pt x="7370" y="188665"/>
                </a:lnTo>
                <a:lnTo>
                  <a:pt x="27870" y="228185"/>
                </a:lnTo>
                <a:lnTo>
                  <a:pt x="59088" y="259403"/>
                </a:lnTo>
                <a:lnTo>
                  <a:pt x="98608" y="279903"/>
                </a:lnTo>
                <a:lnTo>
                  <a:pt x="144018" y="287273"/>
                </a:lnTo>
                <a:lnTo>
                  <a:pt x="189055" y="279903"/>
                </a:lnTo>
                <a:lnTo>
                  <a:pt x="228350" y="259403"/>
                </a:lnTo>
                <a:lnTo>
                  <a:pt x="259451" y="228185"/>
                </a:lnTo>
                <a:lnTo>
                  <a:pt x="279910" y="188665"/>
                </a:lnTo>
                <a:lnTo>
                  <a:pt x="287274" y="143255"/>
                </a:lnTo>
                <a:lnTo>
                  <a:pt x="279910" y="97926"/>
                </a:lnTo>
                <a:lnTo>
                  <a:pt x="259451" y="58594"/>
                </a:lnTo>
                <a:lnTo>
                  <a:pt x="228350" y="27602"/>
                </a:lnTo>
                <a:lnTo>
                  <a:pt x="189055" y="7290"/>
                </a:lnTo>
                <a:lnTo>
                  <a:pt x="14401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002844" y="694517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3247" y="7398068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6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725401" y="7885535"/>
            <a:ext cx="279047" cy="279665"/>
          </a:xfrm>
          <a:custGeom>
            <a:avLst/>
            <a:gdLst/>
            <a:ahLst/>
            <a:cxnLst/>
            <a:rect l="l" t="t" r="r" b="b"/>
            <a:pathLst>
              <a:path w="287019" h="287654">
                <a:moveTo>
                  <a:pt x="143256" y="0"/>
                </a:moveTo>
                <a:lnTo>
                  <a:pt x="97926" y="7363"/>
                </a:lnTo>
                <a:lnTo>
                  <a:pt x="58594" y="27822"/>
                </a:lnTo>
                <a:lnTo>
                  <a:pt x="27602" y="58923"/>
                </a:lnTo>
                <a:lnTo>
                  <a:pt x="7290" y="98218"/>
                </a:lnTo>
                <a:lnTo>
                  <a:pt x="0" y="143256"/>
                </a:lnTo>
                <a:lnTo>
                  <a:pt x="7290" y="188665"/>
                </a:lnTo>
                <a:lnTo>
                  <a:pt x="27602" y="228185"/>
                </a:lnTo>
                <a:lnTo>
                  <a:pt x="58594" y="259403"/>
                </a:lnTo>
                <a:lnTo>
                  <a:pt x="97926" y="279903"/>
                </a:lnTo>
                <a:lnTo>
                  <a:pt x="143256" y="287274"/>
                </a:lnTo>
                <a:lnTo>
                  <a:pt x="188585" y="279903"/>
                </a:lnTo>
                <a:lnTo>
                  <a:pt x="227917" y="259403"/>
                </a:lnTo>
                <a:lnTo>
                  <a:pt x="258909" y="228185"/>
                </a:lnTo>
                <a:lnTo>
                  <a:pt x="279221" y="188665"/>
                </a:lnTo>
                <a:lnTo>
                  <a:pt x="286512" y="143256"/>
                </a:lnTo>
                <a:lnTo>
                  <a:pt x="279221" y="98218"/>
                </a:lnTo>
                <a:lnTo>
                  <a:pt x="258909" y="58923"/>
                </a:lnTo>
                <a:lnTo>
                  <a:pt x="227917" y="27822"/>
                </a:lnTo>
                <a:lnTo>
                  <a:pt x="188585" y="7363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770716" y="7955174"/>
            <a:ext cx="279665" cy="279665"/>
          </a:xfrm>
          <a:custGeom>
            <a:avLst/>
            <a:gdLst/>
            <a:ahLst/>
            <a:cxnLst/>
            <a:rect l="l" t="t" r="r" b="b"/>
            <a:pathLst>
              <a:path w="287655" h="287654">
                <a:moveTo>
                  <a:pt x="143256" y="0"/>
                </a:moveTo>
                <a:lnTo>
                  <a:pt x="97926" y="7370"/>
                </a:lnTo>
                <a:lnTo>
                  <a:pt x="58594" y="27870"/>
                </a:lnTo>
                <a:lnTo>
                  <a:pt x="27602" y="59088"/>
                </a:lnTo>
                <a:lnTo>
                  <a:pt x="7290" y="98608"/>
                </a:lnTo>
                <a:lnTo>
                  <a:pt x="0" y="144018"/>
                </a:lnTo>
                <a:lnTo>
                  <a:pt x="7290" y="189055"/>
                </a:lnTo>
                <a:lnTo>
                  <a:pt x="27602" y="228350"/>
                </a:lnTo>
                <a:lnTo>
                  <a:pt x="58594" y="259451"/>
                </a:lnTo>
                <a:lnTo>
                  <a:pt x="97926" y="279910"/>
                </a:lnTo>
                <a:lnTo>
                  <a:pt x="143256" y="287274"/>
                </a:lnTo>
                <a:lnTo>
                  <a:pt x="188665" y="279910"/>
                </a:lnTo>
                <a:lnTo>
                  <a:pt x="228185" y="259451"/>
                </a:lnTo>
                <a:lnTo>
                  <a:pt x="259403" y="228350"/>
                </a:lnTo>
                <a:lnTo>
                  <a:pt x="279903" y="189055"/>
                </a:lnTo>
                <a:lnTo>
                  <a:pt x="287274" y="144018"/>
                </a:lnTo>
                <a:lnTo>
                  <a:pt x="279903" y="98608"/>
                </a:lnTo>
                <a:lnTo>
                  <a:pt x="259403" y="59088"/>
                </a:lnTo>
                <a:lnTo>
                  <a:pt x="228185" y="27870"/>
                </a:lnTo>
                <a:lnTo>
                  <a:pt x="188665" y="737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283247" y="8373744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6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76755" y="7398068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20">
                <a:moveTo>
                  <a:pt x="143256" y="0"/>
                </a:moveTo>
                <a:lnTo>
                  <a:pt x="98218" y="7290"/>
                </a:lnTo>
                <a:lnTo>
                  <a:pt x="58923" y="27602"/>
                </a:lnTo>
                <a:lnTo>
                  <a:pt x="27822" y="58594"/>
                </a:lnTo>
                <a:lnTo>
                  <a:pt x="7363" y="97926"/>
                </a:lnTo>
                <a:lnTo>
                  <a:pt x="0" y="143256"/>
                </a:lnTo>
                <a:lnTo>
                  <a:pt x="7363" y="188585"/>
                </a:lnTo>
                <a:lnTo>
                  <a:pt x="27822" y="227917"/>
                </a:lnTo>
                <a:lnTo>
                  <a:pt x="58923" y="258909"/>
                </a:lnTo>
                <a:lnTo>
                  <a:pt x="98218" y="279221"/>
                </a:lnTo>
                <a:lnTo>
                  <a:pt x="143256" y="286512"/>
                </a:lnTo>
                <a:lnTo>
                  <a:pt x="188665" y="279221"/>
                </a:lnTo>
                <a:lnTo>
                  <a:pt x="228185" y="258909"/>
                </a:lnTo>
                <a:lnTo>
                  <a:pt x="259403" y="227917"/>
                </a:lnTo>
                <a:lnTo>
                  <a:pt x="279903" y="188585"/>
                </a:lnTo>
                <a:lnTo>
                  <a:pt x="287274" y="143256"/>
                </a:lnTo>
                <a:lnTo>
                  <a:pt x="279903" y="97926"/>
                </a:lnTo>
                <a:lnTo>
                  <a:pt x="259403" y="58594"/>
                </a:lnTo>
                <a:lnTo>
                  <a:pt x="228185" y="27602"/>
                </a:lnTo>
                <a:lnTo>
                  <a:pt x="18866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58926" y="8373744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43256" y="0"/>
                </a:moveTo>
                <a:lnTo>
                  <a:pt x="97926" y="7290"/>
                </a:lnTo>
                <a:lnTo>
                  <a:pt x="58594" y="27602"/>
                </a:lnTo>
                <a:lnTo>
                  <a:pt x="27602" y="58594"/>
                </a:lnTo>
                <a:lnTo>
                  <a:pt x="7290" y="97926"/>
                </a:lnTo>
                <a:lnTo>
                  <a:pt x="0" y="143256"/>
                </a:lnTo>
                <a:lnTo>
                  <a:pt x="7290" y="188585"/>
                </a:lnTo>
                <a:lnTo>
                  <a:pt x="27602" y="227917"/>
                </a:lnTo>
                <a:lnTo>
                  <a:pt x="58594" y="258909"/>
                </a:lnTo>
                <a:lnTo>
                  <a:pt x="97926" y="279221"/>
                </a:lnTo>
                <a:lnTo>
                  <a:pt x="143256" y="286512"/>
                </a:lnTo>
                <a:lnTo>
                  <a:pt x="188585" y="279221"/>
                </a:lnTo>
                <a:lnTo>
                  <a:pt x="227917" y="258909"/>
                </a:lnTo>
                <a:lnTo>
                  <a:pt x="258909" y="227917"/>
                </a:lnTo>
                <a:lnTo>
                  <a:pt x="279221" y="188585"/>
                </a:ln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92163" y="7049135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429768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934316" y="7606981"/>
            <a:ext cx="349426" cy="348192"/>
          </a:xfrm>
          <a:custGeom>
            <a:avLst/>
            <a:gdLst/>
            <a:ahLst/>
            <a:cxnLst/>
            <a:rect l="l" t="t" r="r" b="b"/>
            <a:pathLst>
              <a:path w="359410" h="358140">
                <a:moveTo>
                  <a:pt x="358901" y="0"/>
                </a:moveTo>
                <a:lnTo>
                  <a:pt x="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189287" y="7049135"/>
            <a:ext cx="557477" cy="418571"/>
          </a:xfrm>
          <a:custGeom>
            <a:avLst/>
            <a:gdLst/>
            <a:ahLst/>
            <a:cxnLst/>
            <a:rect l="l" t="t" r="r" b="b"/>
            <a:pathLst>
              <a:path w="573404" h="430529">
                <a:moveTo>
                  <a:pt x="0" y="0"/>
                </a:moveTo>
                <a:lnTo>
                  <a:pt x="573024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61801" y="7606981"/>
            <a:ext cx="348192" cy="348192"/>
          </a:xfrm>
          <a:custGeom>
            <a:avLst/>
            <a:gdLst/>
            <a:ahLst/>
            <a:cxnLst/>
            <a:rect l="l" t="t" r="r" b="b"/>
            <a:pathLst>
              <a:path w="358139" h="358140">
                <a:moveTo>
                  <a:pt x="0" y="0"/>
                </a:moveTo>
                <a:lnTo>
                  <a:pt x="35814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92162" y="8164829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512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050011" y="8164829"/>
            <a:ext cx="279047" cy="279047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0"/>
                </a:moveTo>
                <a:lnTo>
                  <a:pt x="286511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992613" y="6896264"/>
            <a:ext cx="2963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</a:t>
            </a:r>
            <a:r>
              <a:rPr sz="1069" spc="15" dirty="0">
                <a:latin typeface="Times New Roman"/>
                <a:cs typeface="Times New Roman"/>
              </a:rPr>
              <a:t>v</a:t>
            </a:r>
            <a:r>
              <a:rPr sz="1069" spc="5" dirty="0">
                <a:latin typeface="Times New Roman"/>
                <a:cs typeface="Times New Roman"/>
              </a:rPr>
              <a:t>el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66480" y="8969851"/>
            <a:ext cx="14884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20.3: </a:t>
            </a:r>
            <a:r>
              <a:rPr sz="1069" spc="10" dirty="0">
                <a:latin typeface="Times New Roman"/>
                <a:cs typeface="Times New Roman"/>
              </a:rPr>
              <a:t>not an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73187" y="687553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76061" y="7432640"/>
            <a:ext cx="3938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1143" algn="l"/>
              </a:tabLst>
            </a:pPr>
            <a:r>
              <a:rPr sz="1069" spc="10" dirty="0">
                <a:latin typeface="Times New Roman"/>
                <a:cs typeface="Times New Roman"/>
              </a:rPr>
              <a:t>-1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87853" y="7920848"/>
            <a:ext cx="3253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2616" algn="l"/>
              </a:tabLst>
            </a:pPr>
            <a:r>
              <a:rPr sz="1069" spc="10" dirty="0">
                <a:latin typeface="Times New Roman"/>
                <a:cs typeface="Times New Roman"/>
              </a:rPr>
              <a:t>0	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39949" y="7432640"/>
            <a:ext cx="17662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1383" algn="l"/>
                <a:tab pos="499434" algn="l"/>
              </a:tabLst>
            </a:pPr>
            <a:r>
              <a:rPr sz="1069" spc="10" dirty="0">
                <a:latin typeface="Times New Roman"/>
                <a:cs typeface="Times New Roman"/>
              </a:rPr>
              <a:t>0	8	</a:t>
            </a:r>
            <a:r>
              <a:rPr sz="1069" spc="5" dirty="0">
                <a:latin typeface="Times New Roman"/>
                <a:cs typeface="Times New Roman"/>
              </a:rPr>
              <a:t>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33910" y="7990486"/>
            <a:ext cx="3241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1383" algn="l"/>
              </a:tabLst>
            </a:pPr>
            <a:r>
              <a:rPr sz="1069" spc="10" dirty="0">
                <a:latin typeface="Times New Roman"/>
                <a:cs typeface="Times New Roman"/>
              </a:rPr>
              <a:t>0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45700" y="8409058"/>
            <a:ext cx="3241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1383" algn="l"/>
              </a:tabLst>
            </a:pPr>
            <a:r>
              <a:rPr sz="1069" spc="10" dirty="0">
                <a:latin typeface="Times New Roman"/>
                <a:cs typeface="Times New Roman"/>
              </a:rPr>
              <a:t>0	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1378" y="7990475"/>
            <a:ext cx="2276828" cy="594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90"/>
            <a:r>
              <a:rPr sz="1069" spc="5" dirty="0">
                <a:latin typeface="Times New Roman"/>
                <a:cs typeface="Times New Roman"/>
              </a:rPr>
              <a:t>-----------------------------------------------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83"/>
              </a:spcBef>
              <a:tabLst>
                <a:tab pos="242616" algn="l"/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	5	</a:t>
            </a:r>
            <a:r>
              <a:rPr sz="1069" spc="5" dirty="0">
                <a:latin typeface="Times New Roman"/>
                <a:cs typeface="Times New Roman"/>
              </a:rPr>
              <a:t>------------------------------------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80890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1135" y="4040611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1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90" y="147065"/>
                </a:lnTo>
                <a:lnTo>
                  <a:pt x="293351" y="100754"/>
                </a:lnTo>
                <a:lnTo>
                  <a:pt x="272070" y="60405"/>
                </a:lnTo>
                <a:lnTo>
                  <a:pt x="239597" y="28504"/>
                </a:lnTo>
                <a:lnTo>
                  <a:pt x="198382" y="7540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467840" y="4173219"/>
            <a:ext cx="697618" cy="279047"/>
          </a:xfrm>
          <a:custGeom>
            <a:avLst/>
            <a:gdLst/>
            <a:ahLst/>
            <a:cxnLst/>
            <a:rect l="l" t="t" r="r" b="b"/>
            <a:pathLst>
              <a:path w="717550" h="287020">
                <a:moveTo>
                  <a:pt x="0" y="0"/>
                </a:moveTo>
                <a:lnTo>
                  <a:pt x="717041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94372" y="4459181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6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5"/>
                </a:lnTo>
                <a:lnTo>
                  <a:pt x="7717" y="193298"/>
                </a:lnTo>
                <a:lnTo>
                  <a:pt x="29187" y="233458"/>
                </a:lnTo>
                <a:lnTo>
                  <a:pt x="61886" y="265133"/>
                </a:lnTo>
                <a:lnTo>
                  <a:pt x="103290" y="285908"/>
                </a:lnTo>
                <a:lnTo>
                  <a:pt x="150876" y="293370"/>
                </a:lnTo>
                <a:lnTo>
                  <a:pt x="198382" y="285908"/>
                </a:lnTo>
                <a:lnTo>
                  <a:pt x="239597" y="265133"/>
                </a:lnTo>
                <a:lnTo>
                  <a:pt x="272070" y="233458"/>
                </a:lnTo>
                <a:lnTo>
                  <a:pt x="293351" y="193298"/>
                </a:lnTo>
                <a:lnTo>
                  <a:pt x="300990" y="147065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36813" y="4389543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5"/>
                </a:lnTo>
                <a:lnTo>
                  <a:pt x="7717" y="193298"/>
                </a:lnTo>
                <a:lnTo>
                  <a:pt x="29187" y="233458"/>
                </a:lnTo>
                <a:lnTo>
                  <a:pt x="61886" y="265133"/>
                </a:lnTo>
                <a:lnTo>
                  <a:pt x="103290" y="285908"/>
                </a:lnTo>
                <a:lnTo>
                  <a:pt x="150875" y="293369"/>
                </a:lnTo>
                <a:lnTo>
                  <a:pt x="198382" y="285908"/>
                </a:lnTo>
                <a:lnTo>
                  <a:pt x="239597" y="265133"/>
                </a:lnTo>
                <a:lnTo>
                  <a:pt x="272070" y="233458"/>
                </a:lnTo>
                <a:lnTo>
                  <a:pt x="293351" y="193298"/>
                </a:lnTo>
                <a:lnTo>
                  <a:pt x="300989" y="147065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046182" y="4946650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991" y="286664"/>
                </a:lnTo>
                <a:lnTo>
                  <a:pt x="239432" y="265846"/>
                </a:lnTo>
                <a:lnTo>
                  <a:pt x="272021" y="234055"/>
                </a:lnTo>
                <a:lnTo>
                  <a:pt x="293345" y="193669"/>
                </a:lnTo>
                <a:lnTo>
                  <a:pt x="300989" y="147065"/>
                </a:lnTo>
                <a:lnTo>
                  <a:pt x="293345" y="100754"/>
                </a:lnTo>
                <a:lnTo>
                  <a:pt x="272021" y="60405"/>
                </a:lnTo>
                <a:lnTo>
                  <a:pt x="239432" y="28504"/>
                </a:lnTo>
                <a:lnTo>
                  <a:pt x="197991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145700" y="49752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4661" y="4807373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2"/>
                </a:lnTo>
                <a:lnTo>
                  <a:pt x="197991" y="286664"/>
                </a:lnTo>
                <a:lnTo>
                  <a:pt x="239432" y="265846"/>
                </a:lnTo>
                <a:lnTo>
                  <a:pt x="272021" y="234055"/>
                </a:lnTo>
                <a:lnTo>
                  <a:pt x="293345" y="193669"/>
                </a:lnTo>
                <a:lnTo>
                  <a:pt x="300989" y="147065"/>
                </a:lnTo>
                <a:lnTo>
                  <a:pt x="293345" y="100462"/>
                </a:lnTo>
                <a:lnTo>
                  <a:pt x="272021" y="60076"/>
                </a:lnTo>
                <a:lnTo>
                  <a:pt x="239432" y="28285"/>
                </a:lnTo>
                <a:lnTo>
                  <a:pt x="197991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697249" y="5504496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5" y="294132"/>
                </a:lnTo>
                <a:lnTo>
                  <a:pt x="198461" y="286591"/>
                </a:lnTo>
                <a:lnTo>
                  <a:pt x="239865" y="265627"/>
                </a:lnTo>
                <a:lnTo>
                  <a:pt x="272564" y="233726"/>
                </a:lnTo>
                <a:lnTo>
                  <a:pt x="294034" y="193377"/>
                </a:lnTo>
                <a:lnTo>
                  <a:pt x="301751" y="147066"/>
                </a:lnTo>
                <a:lnTo>
                  <a:pt x="294034" y="100462"/>
                </a:lnTo>
                <a:lnTo>
                  <a:pt x="272564" y="60076"/>
                </a:lnTo>
                <a:lnTo>
                  <a:pt x="239865" y="28285"/>
                </a:lnTo>
                <a:lnTo>
                  <a:pt x="198461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797509" y="55331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3305" y="4946650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5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842825" y="49752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4372" y="5504496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6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6" y="294132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90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493892" y="55331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1766" y="5504496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6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6" y="294132"/>
                </a:lnTo>
                <a:lnTo>
                  <a:pt x="198461" y="286591"/>
                </a:lnTo>
                <a:lnTo>
                  <a:pt x="239865" y="265627"/>
                </a:lnTo>
                <a:lnTo>
                  <a:pt x="272564" y="233726"/>
                </a:lnTo>
                <a:lnTo>
                  <a:pt x="294034" y="193377"/>
                </a:lnTo>
                <a:lnTo>
                  <a:pt x="301752" y="147066"/>
                </a:lnTo>
                <a:lnTo>
                  <a:pt x="294034" y="100462"/>
                </a:lnTo>
                <a:lnTo>
                  <a:pt x="272564" y="60076"/>
                </a:lnTo>
                <a:lnTo>
                  <a:pt x="239865" y="28285"/>
                </a:lnTo>
                <a:lnTo>
                  <a:pt x="198461" y="7467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82583" y="6062344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1"/>
                </a:lnTo>
                <a:lnTo>
                  <a:pt x="61392" y="28236"/>
                </a:lnTo>
                <a:lnTo>
                  <a:pt x="28919" y="59911"/>
                </a:lnTo>
                <a:lnTo>
                  <a:pt x="7638" y="100071"/>
                </a:lnTo>
                <a:lnTo>
                  <a:pt x="0" y="146304"/>
                </a:lnTo>
                <a:lnTo>
                  <a:pt x="7638" y="192907"/>
                </a:lnTo>
                <a:lnTo>
                  <a:pt x="28919" y="233293"/>
                </a:lnTo>
                <a:lnTo>
                  <a:pt x="61392" y="265084"/>
                </a:lnTo>
                <a:lnTo>
                  <a:pt x="102607" y="285902"/>
                </a:lnTo>
                <a:lnTo>
                  <a:pt x="150113" y="293370"/>
                </a:lnTo>
                <a:lnTo>
                  <a:pt x="197699" y="285902"/>
                </a:lnTo>
                <a:lnTo>
                  <a:pt x="239103" y="265084"/>
                </a:lnTo>
                <a:lnTo>
                  <a:pt x="271802" y="233293"/>
                </a:lnTo>
                <a:lnTo>
                  <a:pt x="293272" y="192907"/>
                </a:lnTo>
                <a:lnTo>
                  <a:pt x="300990" y="146304"/>
                </a:lnTo>
                <a:lnTo>
                  <a:pt x="293272" y="100071"/>
                </a:lnTo>
                <a:lnTo>
                  <a:pt x="271802" y="59911"/>
                </a:lnTo>
                <a:lnTo>
                  <a:pt x="239103" y="28236"/>
                </a:lnTo>
                <a:lnTo>
                  <a:pt x="197699" y="7461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649344" y="4877010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6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2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6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714044" y="490565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0700" y="6062344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1"/>
                </a:lnTo>
                <a:lnTo>
                  <a:pt x="61392" y="28236"/>
                </a:lnTo>
                <a:lnTo>
                  <a:pt x="28919" y="59911"/>
                </a:lnTo>
                <a:lnTo>
                  <a:pt x="7638" y="100071"/>
                </a:lnTo>
                <a:lnTo>
                  <a:pt x="0" y="146304"/>
                </a:lnTo>
                <a:lnTo>
                  <a:pt x="7638" y="192907"/>
                </a:lnTo>
                <a:lnTo>
                  <a:pt x="28919" y="233293"/>
                </a:lnTo>
                <a:lnTo>
                  <a:pt x="61392" y="265084"/>
                </a:lnTo>
                <a:lnTo>
                  <a:pt x="102607" y="285902"/>
                </a:lnTo>
                <a:lnTo>
                  <a:pt x="150113" y="293370"/>
                </a:lnTo>
                <a:lnTo>
                  <a:pt x="197991" y="285902"/>
                </a:lnTo>
                <a:lnTo>
                  <a:pt x="239432" y="265084"/>
                </a:lnTo>
                <a:lnTo>
                  <a:pt x="272021" y="233293"/>
                </a:lnTo>
                <a:lnTo>
                  <a:pt x="293345" y="192907"/>
                </a:lnTo>
                <a:lnTo>
                  <a:pt x="300989" y="146304"/>
                </a:lnTo>
                <a:lnTo>
                  <a:pt x="293345" y="100071"/>
                </a:lnTo>
                <a:lnTo>
                  <a:pt x="272021" y="59911"/>
                </a:lnTo>
                <a:lnTo>
                  <a:pt x="239432" y="28236"/>
                </a:lnTo>
                <a:lnTo>
                  <a:pt x="197991" y="7461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833938" y="6062344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5" y="0"/>
                </a:moveTo>
                <a:lnTo>
                  <a:pt x="102998" y="7461"/>
                </a:lnTo>
                <a:lnTo>
                  <a:pt x="61557" y="28236"/>
                </a:lnTo>
                <a:lnTo>
                  <a:pt x="28968" y="59911"/>
                </a:lnTo>
                <a:lnTo>
                  <a:pt x="7644" y="100071"/>
                </a:lnTo>
                <a:lnTo>
                  <a:pt x="0" y="146304"/>
                </a:lnTo>
                <a:lnTo>
                  <a:pt x="7644" y="192907"/>
                </a:lnTo>
                <a:lnTo>
                  <a:pt x="28968" y="233293"/>
                </a:lnTo>
                <a:lnTo>
                  <a:pt x="61557" y="265084"/>
                </a:lnTo>
                <a:lnTo>
                  <a:pt x="102998" y="285902"/>
                </a:lnTo>
                <a:lnTo>
                  <a:pt x="150875" y="293370"/>
                </a:lnTo>
                <a:lnTo>
                  <a:pt x="198382" y="285902"/>
                </a:lnTo>
                <a:lnTo>
                  <a:pt x="239597" y="265084"/>
                </a:lnTo>
                <a:lnTo>
                  <a:pt x="272070" y="233293"/>
                </a:lnTo>
                <a:lnTo>
                  <a:pt x="293351" y="192907"/>
                </a:lnTo>
                <a:lnTo>
                  <a:pt x="300989" y="146304"/>
                </a:lnTo>
                <a:lnTo>
                  <a:pt x="293351" y="100071"/>
                </a:lnTo>
                <a:lnTo>
                  <a:pt x="272070" y="59911"/>
                </a:lnTo>
                <a:lnTo>
                  <a:pt x="239597" y="28236"/>
                </a:lnTo>
                <a:lnTo>
                  <a:pt x="198382" y="7461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485745" y="5504496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377"/>
                </a:lnTo>
                <a:lnTo>
                  <a:pt x="28919" y="233726"/>
                </a:lnTo>
                <a:lnTo>
                  <a:pt x="61392" y="265627"/>
                </a:lnTo>
                <a:lnTo>
                  <a:pt x="102607" y="286591"/>
                </a:lnTo>
                <a:lnTo>
                  <a:pt x="150113" y="294132"/>
                </a:lnTo>
                <a:lnTo>
                  <a:pt x="197699" y="286591"/>
                </a:lnTo>
                <a:lnTo>
                  <a:pt x="239103" y="265627"/>
                </a:lnTo>
                <a:lnTo>
                  <a:pt x="271802" y="233726"/>
                </a:lnTo>
                <a:lnTo>
                  <a:pt x="293272" y="193377"/>
                </a:lnTo>
                <a:lnTo>
                  <a:pt x="300989" y="147066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997537" y="5504496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2998" y="7467"/>
                </a:lnTo>
                <a:lnTo>
                  <a:pt x="61557" y="28285"/>
                </a:lnTo>
                <a:lnTo>
                  <a:pt x="28968" y="60076"/>
                </a:lnTo>
                <a:lnTo>
                  <a:pt x="7644" y="100462"/>
                </a:lnTo>
                <a:lnTo>
                  <a:pt x="0" y="147066"/>
                </a:lnTo>
                <a:lnTo>
                  <a:pt x="7644" y="193377"/>
                </a:lnTo>
                <a:lnTo>
                  <a:pt x="28968" y="233726"/>
                </a:lnTo>
                <a:lnTo>
                  <a:pt x="61557" y="265627"/>
                </a:lnTo>
                <a:lnTo>
                  <a:pt x="102998" y="286591"/>
                </a:lnTo>
                <a:lnTo>
                  <a:pt x="150875" y="294132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00412" y="5504496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5" y="294132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399931" y="55331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18983" y="6062344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1"/>
                </a:lnTo>
                <a:lnTo>
                  <a:pt x="61392" y="28236"/>
                </a:lnTo>
                <a:lnTo>
                  <a:pt x="28919" y="59911"/>
                </a:lnTo>
                <a:lnTo>
                  <a:pt x="7638" y="100071"/>
                </a:lnTo>
                <a:lnTo>
                  <a:pt x="0" y="146304"/>
                </a:lnTo>
                <a:lnTo>
                  <a:pt x="7638" y="192907"/>
                </a:lnTo>
                <a:lnTo>
                  <a:pt x="28919" y="233293"/>
                </a:lnTo>
                <a:lnTo>
                  <a:pt x="61392" y="265084"/>
                </a:lnTo>
                <a:lnTo>
                  <a:pt x="102607" y="285902"/>
                </a:lnTo>
                <a:lnTo>
                  <a:pt x="150113" y="293370"/>
                </a:lnTo>
                <a:lnTo>
                  <a:pt x="197699" y="285902"/>
                </a:lnTo>
                <a:lnTo>
                  <a:pt x="239103" y="265084"/>
                </a:lnTo>
                <a:lnTo>
                  <a:pt x="271802" y="233293"/>
                </a:lnTo>
                <a:lnTo>
                  <a:pt x="293272" y="192907"/>
                </a:lnTo>
                <a:lnTo>
                  <a:pt x="300989" y="146304"/>
                </a:lnTo>
                <a:lnTo>
                  <a:pt x="293272" y="100071"/>
                </a:lnTo>
                <a:lnTo>
                  <a:pt x="271802" y="59911"/>
                </a:lnTo>
                <a:lnTo>
                  <a:pt x="239103" y="28236"/>
                </a:lnTo>
                <a:lnTo>
                  <a:pt x="197699" y="7461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631439" y="4173219"/>
            <a:ext cx="558094" cy="348192"/>
          </a:xfrm>
          <a:custGeom>
            <a:avLst/>
            <a:gdLst/>
            <a:ahLst/>
            <a:cxnLst/>
            <a:rect l="l" t="t" r="r" b="b"/>
            <a:pathLst>
              <a:path w="574039" h="358139">
                <a:moveTo>
                  <a:pt x="573786" y="0"/>
                </a:moveTo>
                <a:lnTo>
                  <a:pt x="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213610" y="4661429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214883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864678" y="5218535"/>
            <a:ext cx="209285" cy="279665"/>
          </a:xfrm>
          <a:custGeom>
            <a:avLst/>
            <a:gdLst/>
            <a:ahLst/>
            <a:cxnLst/>
            <a:rect l="l" t="t" r="r" b="b"/>
            <a:pathLst>
              <a:path w="215264" h="287654">
                <a:moveTo>
                  <a:pt x="214883" y="0"/>
                </a:moveTo>
                <a:lnTo>
                  <a:pt x="0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283248" y="5218535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0" y="0"/>
                </a:moveTo>
                <a:lnTo>
                  <a:pt x="214884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631440" y="4731068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0" y="0"/>
                </a:moveTo>
                <a:lnTo>
                  <a:pt x="214883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443518" y="4591049"/>
            <a:ext cx="279047" cy="279665"/>
          </a:xfrm>
          <a:custGeom>
            <a:avLst/>
            <a:gdLst/>
            <a:ahLst/>
            <a:cxnLst/>
            <a:rect l="l" t="t" r="r" b="b"/>
            <a:pathLst>
              <a:path w="287020" h="287654">
                <a:moveTo>
                  <a:pt x="0" y="0"/>
                </a:moveTo>
                <a:lnTo>
                  <a:pt x="286512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001365" y="5009621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488834" y="5776382"/>
            <a:ext cx="209903" cy="279047"/>
          </a:xfrm>
          <a:custGeom>
            <a:avLst/>
            <a:gdLst/>
            <a:ahLst/>
            <a:cxnLst/>
            <a:rect l="l" t="t" r="r" b="b"/>
            <a:pathLst>
              <a:path w="215900" h="287020">
                <a:moveTo>
                  <a:pt x="0" y="0"/>
                </a:moveTo>
                <a:lnTo>
                  <a:pt x="215645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071005" y="5776382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39">
                <a:moveTo>
                  <a:pt x="214884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582795" y="5079258"/>
            <a:ext cx="209903" cy="418571"/>
          </a:xfrm>
          <a:custGeom>
            <a:avLst/>
            <a:gdLst/>
            <a:ahLst/>
            <a:cxnLst/>
            <a:rect l="l" t="t" r="r" b="b"/>
            <a:pathLst>
              <a:path w="215900" h="430529">
                <a:moveTo>
                  <a:pt x="215645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886412" y="4591049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10">
                <a:moveTo>
                  <a:pt x="286512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886412" y="5148898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0" y="0"/>
                </a:moveTo>
                <a:lnTo>
                  <a:pt x="214884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050011" y="5706745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39">
                <a:moveTo>
                  <a:pt x="286511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607118" y="5706745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39">
                <a:moveTo>
                  <a:pt x="0" y="0"/>
                </a:moveTo>
                <a:lnTo>
                  <a:pt x="287274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467841" y="5148898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214883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1352255" y="6722179"/>
            <a:ext cx="4853076" cy="261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6041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20.4: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(i.e.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6) is –1.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find  </a:t>
            </a:r>
            <a:r>
              <a:rPr sz="1069" spc="5" dirty="0">
                <a:latin typeface="Times New Roman"/>
                <a:cs typeface="Times New Roman"/>
              </a:rPr>
              <a:t>out this </a:t>
            </a:r>
            <a:r>
              <a:rPr sz="1069" spc="10" dirty="0">
                <a:latin typeface="Times New Roman"/>
                <a:cs typeface="Times New Roman"/>
              </a:rPr>
              <a:t>balance.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deepest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left subtree is </a:t>
            </a:r>
            <a:r>
              <a:rPr sz="1069" spc="10" dirty="0">
                <a:latin typeface="Times New Roman"/>
                <a:cs typeface="Times New Roman"/>
              </a:rPr>
              <a:t>3 where the nodes 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3 are  </a:t>
            </a:r>
            <a:r>
              <a:rPr sz="1069" spc="5" dirty="0">
                <a:latin typeface="Times New Roman"/>
                <a:cs typeface="Times New Roman"/>
              </a:rPr>
              <a:t>located.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left subtree is </a:t>
            </a:r>
            <a:r>
              <a:rPr sz="1069" spc="10" dirty="0">
                <a:latin typeface="Times New Roman"/>
                <a:cs typeface="Times New Roman"/>
              </a:rPr>
              <a:t>3.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subtree, </a:t>
            </a:r>
            <a:r>
              <a:rPr sz="1069" spc="10" dirty="0">
                <a:latin typeface="Times New Roman"/>
                <a:cs typeface="Times New Roman"/>
              </a:rPr>
              <a:t>we see some </a:t>
            </a:r>
            <a:r>
              <a:rPr sz="1069" spc="5" dirty="0">
                <a:latin typeface="Times New Roman"/>
                <a:cs typeface="Times New Roman"/>
              </a:rPr>
              <a:t>leaf 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spc="10" dirty="0">
                <a:latin typeface="Times New Roman"/>
                <a:cs typeface="Times New Roman"/>
              </a:rPr>
              <a:t>3 while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level 4. 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that  the balance of the </a:t>
            </a:r>
            <a:r>
              <a:rPr sz="1069" spc="10" dirty="0">
                <a:latin typeface="Times New Roman"/>
                <a:cs typeface="Times New Roman"/>
              </a:rPr>
              <a:t>root node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result of height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subtree minus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height of right subtree.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 – 4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-1.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 can confirm the balance of other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confirmation of </a:t>
            </a:r>
            <a:r>
              <a:rPr sz="1069" spc="10" dirty="0">
                <a:latin typeface="Times New Roman"/>
                <a:cs typeface="Times New Roman"/>
              </a:rPr>
              <a:t>balance of the other  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done.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as an exercise.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of height  </a:t>
            </a:r>
            <a:r>
              <a:rPr sz="1069" spc="10" dirty="0">
                <a:latin typeface="Times New Roman"/>
                <a:cs typeface="Times New Roman"/>
              </a:rPr>
              <a:t>computation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understood as it is used for the insertion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deletion of nodes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come </a:t>
            </a:r>
            <a:r>
              <a:rPr sz="1069" spc="5" dirty="0">
                <a:latin typeface="Times New Roman"/>
                <a:cs typeface="Times New Roman"/>
              </a:rPr>
              <a:t>across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situation,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remain  balanced due to insertion </a:t>
            </a:r>
            <a:r>
              <a:rPr sz="1069" spc="5" dirty="0">
                <a:latin typeface="Times New Roman"/>
                <a:cs typeface="Times New Roman"/>
              </a:rPr>
              <a:t>or deletion.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making it </a:t>
            </a:r>
            <a:r>
              <a:rPr sz="1069" spc="10" dirty="0">
                <a:latin typeface="Times New Roman"/>
                <a:cs typeface="Times New Roman"/>
              </a:rPr>
              <a:t>a balanced one, 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carry 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the height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computations.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52255" y="1614863"/>
            <a:ext cx="4852458" cy="26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discussion, </a:t>
            </a:r>
            <a:r>
              <a:rPr sz="1069" spc="10" dirty="0">
                <a:latin typeface="Times New Roman"/>
                <a:cs typeface="Times New Roman"/>
              </a:rPr>
              <a:t>we encounter two </a:t>
            </a:r>
            <a:r>
              <a:rPr sz="1069" spc="5" dirty="0">
                <a:latin typeface="Times New Roman"/>
                <a:cs typeface="Times New Roman"/>
              </a:rPr>
              <a:t>terms i.e. height </a:t>
            </a:r>
            <a:r>
              <a:rPr sz="1069" spc="10" dirty="0">
                <a:latin typeface="Times New Roman"/>
                <a:cs typeface="Times New Roman"/>
              </a:rPr>
              <a:t>and balance which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defined as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i="1" spc="10" dirty="0">
                <a:latin typeface="Times New Roman"/>
                <a:cs typeface="Times New Roman"/>
              </a:rPr>
              <a:t>Height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level of its leaves.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 </a:t>
            </a:r>
            <a:r>
              <a:rPr sz="1069" spc="5" dirty="0">
                <a:latin typeface="Times New Roman"/>
                <a:cs typeface="Times New Roman"/>
              </a:rPr>
              <a:t>definition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depth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</a:pPr>
            <a:r>
              <a:rPr sz="1069" b="1" i="1" spc="10" dirty="0">
                <a:latin typeface="Times New Roman"/>
                <a:cs typeface="Times New Roman"/>
              </a:rPr>
              <a:t>Balance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 tree is </a:t>
            </a: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dirty="0">
                <a:latin typeface="Times New Roman"/>
                <a:cs typeface="Times New Roman"/>
              </a:rPr>
              <a:t>its left </a:t>
            </a:r>
            <a:r>
              <a:rPr sz="1069" spc="5" dirty="0">
                <a:latin typeface="Times New Roman"/>
                <a:cs typeface="Times New Roman"/>
              </a:rPr>
              <a:t>subtree  </a:t>
            </a:r>
            <a:r>
              <a:rPr sz="1069" spc="10" dirty="0">
                <a:latin typeface="Times New Roman"/>
                <a:cs typeface="Times New Roman"/>
              </a:rPr>
              <a:t>minus height of </a:t>
            </a:r>
            <a:r>
              <a:rPr sz="1069" spc="5" dirty="0">
                <a:latin typeface="Times New Roman"/>
                <a:cs typeface="Times New Roman"/>
              </a:rPr>
              <a:t>its right subtree. In other words, 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node, the difference in  heights of its left and right subtree </a:t>
            </a:r>
            <a:r>
              <a:rPr sz="1069" spc="10" dirty="0">
                <a:latin typeface="Times New Roman"/>
                <a:cs typeface="Times New Roman"/>
              </a:rPr>
              <a:t>gives the balance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a balanced tree. </a:t>
            </a:r>
            <a:r>
              <a:rPr sz="1069" spc="5" dirty="0">
                <a:latin typeface="Times New Roman"/>
                <a:cs typeface="Times New Roman"/>
              </a:rPr>
              <a:t>In this figure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along with.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balance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10">
              <a:latin typeface="Times New Roman"/>
              <a:cs typeface="Times New Roman"/>
            </a:endParaRPr>
          </a:p>
          <a:p>
            <a:pPr marR="1211852" algn="ctr">
              <a:tabLst>
                <a:tab pos="278423" algn="l"/>
              </a:tabLst>
            </a:pPr>
            <a:r>
              <a:rPr sz="1069" spc="10" dirty="0">
                <a:latin typeface="Times New Roman"/>
                <a:cs typeface="Times New Roman"/>
              </a:rPr>
              <a:t>-1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92597" y="4417447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0158" y="4487086"/>
            <a:ext cx="3383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1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8350" y="49056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36786" y="49056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84977" y="54635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53033" y="54635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7552" y="5533143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56485" y="6090250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89722" y="6090250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1017" y="54635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09586" y="6090250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38366" y="6090250"/>
            <a:ext cx="3383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0	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15626" y="4836019"/>
            <a:ext cx="4080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-1	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39949" y="483601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88140" y="5533143"/>
            <a:ext cx="8266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11	0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55555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728" y="671180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6424" y="671180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615" y="7268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2672" y="7268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0654" y="72689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9587" y="664217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0774" y="5846762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2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89" y="147065"/>
                </a:lnTo>
                <a:lnTo>
                  <a:pt x="293351" y="100754"/>
                </a:lnTo>
                <a:lnTo>
                  <a:pt x="272070" y="60405"/>
                </a:lnTo>
                <a:lnTo>
                  <a:pt x="239597" y="28504"/>
                </a:lnTo>
                <a:lnTo>
                  <a:pt x="198382" y="7540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7" y="868857"/>
            <a:ext cx="4853076" cy="505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dealing with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trees,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the information of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factor </a:t>
            </a:r>
            <a:r>
              <a:rPr sz="1069" spc="10" dirty="0">
                <a:latin typeface="Times New Roman"/>
                <a:cs typeface="Times New Roman"/>
              </a:rPr>
              <a:t>of  the nodes </a:t>
            </a:r>
            <a:r>
              <a:rPr sz="1069" spc="5" dirty="0">
                <a:latin typeface="Times New Roman"/>
                <a:cs typeface="Times New Roman"/>
              </a:rPr>
              <a:t>along with </a:t>
            </a:r>
            <a:r>
              <a:rPr sz="1069" spc="10" dirty="0">
                <a:latin typeface="Times New Roman"/>
                <a:cs typeface="Times New Roman"/>
              </a:rPr>
              <a:t>the data of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Similarly, 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has to have  </a:t>
            </a:r>
            <a:r>
              <a:rPr sz="1069" spc="5" dirty="0">
                <a:latin typeface="Times New Roman"/>
                <a:cs typeface="Times New Roman"/>
              </a:rPr>
              <a:t>additional information (i.e. </a:t>
            </a:r>
            <a:r>
              <a:rPr sz="1069" spc="10" dirty="0">
                <a:latin typeface="Times New Roman"/>
                <a:cs typeface="Times New Roman"/>
              </a:rPr>
              <a:t>balance)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while writing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Insertion of Node in an </a:t>
            </a:r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process of insertion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take care that </a:t>
            </a:r>
            <a:r>
              <a:rPr sz="1069" spc="10" dirty="0">
                <a:latin typeface="Times New Roman"/>
                <a:cs typeface="Times New Roman"/>
              </a:rPr>
              <a:t>the  tree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remain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 after the insertion of new node(s)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 how 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affected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insertion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 the  process 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inserting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 search  tree  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previous lectures.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data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node.  If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less than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order, this data </a:t>
            </a:r>
            <a:r>
              <a:rPr sz="1069" spc="10" dirty="0">
                <a:latin typeface="Times New Roman"/>
                <a:cs typeface="Times New Roman"/>
              </a:rPr>
              <a:t>item  will hold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 with the root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and decide </a:t>
            </a:r>
            <a:r>
              <a:rPr sz="1069" spc="5" dirty="0">
                <a:latin typeface="Times New Roman"/>
                <a:cs typeface="Times New Roman"/>
              </a:rPr>
              <a:t>its place.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at last,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item  </a:t>
            </a:r>
            <a:r>
              <a:rPr sz="1069" spc="10" dirty="0">
                <a:latin typeface="Times New Roman"/>
                <a:cs typeface="Times New Roman"/>
              </a:rPr>
              <a:t>becomes a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at a </a:t>
            </a:r>
            <a:r>
              <a:rPr sz="1069" spc="5" dirty="0">
                <a:latin typeface="Times New Roman"/>
                <a:cs typeface="Times New Roman"/>
              </a:rPr>
              <a:t>proper place.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data item, 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inorder traversal,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data item will become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appropriate position </a:t>
            </a:r>
            <a:r>
              <a:rPr sz="1069" spc="10" dirty="0">
                <a:latin typeface="Times New Roman"/>
                <a:cs typeface="Times New Roman"/>
              </a:rPr>
              <a:t>in the data </a:t>
            </a:r>
            <a:r>
              <a:rPr sz="1069" spc="5" dirty="0">
                <a:latin typeface="Times New Roman"/>
                <a:cs typeface="Times New Roman"/>
              </a:rPr>
              <a:t>items.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further 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process,  </a:t>
            </a: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figure 20.4. </a:t>
            </a:r>
            <a:r>
              <a:rPr sz="1069" spc="10" dirty="0">
                <a:latin typeface="Times New Roman"/>
                <a:cs typeface="Times New Roman"/>
              </a:rPr>
              <a:t>The following figure (Fig 20.5) shows the same 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difference that each </a:t>
            </a:r>
            <a:r>
              <a:rPr sz="1069" spc="10" dirty="0">
                <a:latin typeface="Times New Roman"/>
                <a:cs typeface="Times New Roman"/>
              </a:rPr>
              <a:t>node shows </a:t>
            </a:r>
            <a:r>
              <a:rPr sz="1069" spc="5" dirty="0">
                <a:latin typeface="Times New Roman"/>
                <a:cs typeface="Times New Roman"/>
              </a:rPr>
              <a:t>the balance along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data item.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as a leaf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where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facility of </a:t>
            </a:r>
            <a:r>
              <a:rPr sz="1069" spc="10" dirty="0">
                <a:latin typeface="Times New Roman"/>
                <a:cs typeface="Times New Roman"/>
              </a:rPr>
              <a:t>adding a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available.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indicated the </a:t>
            </a:r>
            <a:r>
              <a:rPr sz="1069" spc="5" dirty="0">
                <a:latin typeface="Times New Roman"/>
                <a:cs typeface="Times New Roman"/>
              </a:rPr>
              <a:t>positions  </a:t>
            </a:r>
            <a:r>
              <a:rPr sz="1069" spc="10" dirty="0">
                <a:latin typeface="Times New Roman"/>
                <a:cs typeface="Times New Roman"/>
              </a:rPr>
              <a:t>where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can be </a:t>
            </a:r>
            <a:r>
              <a:rPr sz="1069" spc="5" dirty="0">
                <a:latin typeface="Times New Roman"/>
                <a:cs typeface="Times New Roman"/>
              </a:rPr>
              <a:t>added.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two </a:t>
            </a:r>
            <a:r>
              <a:rPr sz="1069" spc="5" dirty="0">
                <a:latin typeface="Times New Roman"/>
                <a:cs typeface="Times New Roman"/>
              </a:rPr>
              <a:t>labels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9" dirty="0">
                <a:latin typeface="Times New Roman"/>
                <a:cs typeface="Times New Roman"/>
              </a:rPr>
              <a:t>U </a:t>
            </a:r>
            <a:r>
              <a:rPr sz="1069" spc="10" dirty="0">
                <a:latin typeface="Times New Roman"/>
                <a:cs typeface="Times New Roman"/>
              </a:rPr>
              <a:t>for different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where a node can be added. The </a:t>
            </a:r>
            <a:r>
              <a:rPr sz="1069" spc="5" dirty="0">
                <a:latin typeface="Times New Roman"/>
                <a:cs typeface="Times New Roman"/>
              </a:rPr>
              <a:t>label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indicates that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a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position,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will </a:t>
            </a:r>
            <a:r>
              <a:rPr sz="1069" spc="10" dirty="0">
                <a:latin typeface="Times New Roman"/>
                <a:cs typeface="Times New Roman"/>
              </a:rPr>
              <a:t>remain </a:t>
            </a:r>
            <a:r>
              <a:rPr sz="1069" spc="5" dirty="0">
                <a:latin typeface="Times New Roman"/>
                <a:cs typeface="Times New Roman"/>
              </a:rPr>
              <a:t>balanced tree.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hand,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addition of </a:t>
            </a:r>
            <a:r>
              <a:rPr sz="1069" spc="10" dirty="0">
                <a:latin typeface="Times New Roman"/>
                <a:cs typeface="Times New Roman"/>
              </a:rPr>
              <a:t>a 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labeled as </a:t>
            </a:r>
            <a:r>
              <a:rPr sz="1069" spc="10" dirty="0">
                <a:latin typeface="Times New Roman"/>
                <a:cs typeface="Times New Roman"/>
              </a:rPr>
              <a:t>U1, </a:t>
            </a:r>
            <a:r>
              <a:rPr sz="1069" spc="15" dirty="0">
                <a:latin typeface="Times New Roman"/>
                <a:cs typeface="Times New Roman"/>
              </a:rPr>
              <a:t>U2 </a:t>
            </a:r>
            <a:r>
              <a:rPr sz="1069" spc="10" dirty="0">
                <a:latin typeface="Times New Roman"/>
                <a:cs typeface="Times New Roman"/>
              </a:rPr>
              <a:t>….U12,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will become unbalanced. That  means that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some node the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of heights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subtree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R="1072949" algn="ctr">
              <a:tabLst>
                <a:tab pos="278423" algn="l"/>
              </a:tabLst>
            </a:pPr>
            <a:r>
              <a:rPr sz="1069" spc="10" dirty="0">
                <a:latin typeface="Times New Roman"/>
                <a:cs typeface="Times New Roman"/>
              </a:rPr>
              <a:t>-1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7479" y="5979371"/>
            <a:ext cx="697618" cy="279665"/>
          </a:xfrm>
          <a:custGeom>
            <a:avLst/>
            <a:gdLst/>
            <a:ahLst/>
            <a:cxnLst/>
            <a:rect l="l" t="t" r="r" b="b"/>
            <a:pathLst>
              <a:path w="717550" h="287654">
                <a:moveTo>
                  <a:pt x="0" y="0"/>
                </a:moveTo>
                <a:lnTo>
                  <a:pt x="717041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64011" y="6265332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5" y="294132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319796" y="6293238"/>
            <a:ext cx="3383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1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6451" y="619569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39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5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5" y="294132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5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062237" y="6223599"/>
            <a:ext cx="3747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1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5820" y="6753542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1"/>
                </a:lnTo>
                <a:lnTo>
                  <a:pt x="61392" y="28236"/>
                </a:lnTo>
                <a:lnTo>
                  <a:pt x="28919" y="59911"/>
                </a:lnTo>
                <a:lnTo>
                  <a:pt x="7638" y="100071"/>
                </a:lnTo>
                <a:lnTo>
                  <a:pt x="0" y="146303"/>
                </a:lnTo>
                <a:lnTo>
                  <a:pt x="7638" y="192907"/>
                </a:lnTo>
                <a:lnTo>
                  <a:pt x="28919" y="233293"/>
                </a:lnTo>
                <a:lnTo>
                  <a:pt x="61392" y="265084"/>
                </a:lnTo>
                <a:lnTo>
                  <a:pt x="102607" y="285902"/>
                </a:lnTo>
                <a:lnTo>
                  <a:pt x="150113" y="293370"/>
                </a:lnTo>
                <a:lnTo>
                  <a:pt x="197991" y="285902"/>
                </a:lnTo>
                <a:lnTo>
                  <a:pt x="239432" y="265084"/>
                </a:lnTo>
                <a:lnTo>
                  <a:pt x="272021" y="233293"/>
                </a:lnTo>
                <a:lnTo>
                  <a:pt x="293345" y="192907"/>
                </a:lnTo>
                <a:lnTo>
                  <a:pt x="300989" y="146303"/>
                </a:lnTo>
                <a:lnTo>
                  <a:pt x="293345" y="100071"/>
                </a:lnTo>
                <a:lnTo>
                  <a:pt x="272021" y="59911"/>
                </a:lnTo>
                <a:lnTo>
                  <a:pt x="239432" y="28236"/>
                </a:lnTo>
                <a:lnTo>
                  <a:pt x="197991" y="7461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215338" y="678144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4298" y="661352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991" y="286664"/>
                </a:lnTo>
                <a:lnTo>
                  <a:pt x="239432" y="265846"/>
                </a:lnTo>
                <a:lnTo>
                  <a:pt x="272021" y="234055"/>
                </a:lnTo>
                <a:lnTo>
                  <a:pt x="293345" y="193669"/>
                </a:lnTo>
                <a:lnTo>
                  <a:pt x="300989" y="147065"/>
                </a:lnTo>
                <a:lnTo>
                  <a:pt x="293345" y="100754"/>
                </a:lnTo>
                <a:lnTo>
                  <a:pt x="272021" y="60405"/>
                </a:lnTo>
                <a:lnTo>
                  <a:pt x="239432" y="28504"/>
                </a:lnTo>
                <a:lnTo>
                  <a:pt x="197991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585263" y="6642170"/>
            <a:ext cx="4080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-1	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67628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2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90" y="147066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867148" y="73385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2944" y="6753542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1"/>
                </a:lnTo>
                <a:lnTo>
                  <a:pt x="61392" y="28236"/>
                </a:lnTo>
                <a:lnTo>
                  <a:pt x="28919" y="59911"/>
                </a:lnTo>
                <a:lnTo>
                  <a:pt x="7638" y="100071"/>
                </a:lnTo>
                <a:lnTo>
                  <a:pt x="0" y="146303"/>
                </a:lnTo>
                <a:lnTo>
                  <a:pt x="7638" y="192907"/>
                </a:lnTo>
                <a:lnTo>
                  <a:pt x="28919" y="233293"/>
                </a:lnTo>
                <a:lnTo>
                  <a:pt x="61392" y="265084"/>
                </a:lnTo>
                <a:lnTo>
                  <a:pt x="102607" y="285902"/>
                </a:lnTo>
                <a:lnTo>
                  <a:pt x="150113" y="293370"/>
                </a:lnTo>
                <a:lnTo>
                  <a:pt x="197699" y="285902"/>
                </a:lnTo>
                <a:lnTo>
                  <a:pt x="239103" y="265084"/>
                </a:lnTo>
                <a:lnTo>
                  <a:pt x="271802" y="233293"/>
                </a:lnTo>
                <a:lnTo>
                  <a:pt x="293272" y="192907"/>
                </a:lnTo>
                <a:lnTo>
                  <a:pt x="300990" y="146303"/>
                </a:lnTo>
                <a:lnTo>
                  <a:pt x="293272" y="100071"/>
                </a:lnTo>
                <a:lnTo>
                  <a:pt x="271802" y="59911"/>
                </a:lnTo>
                <a:lnTo>
                  <a:pt x="239103" y="28236"/>
                </a:lnTo>
                <a:lnTo>
                  <a:pt x="197699" y="7461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912463" y="678144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4011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2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563530" y="73385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2147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2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6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177930" y="7338554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52221" y="786849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5"/>
                </a:lnTo>
                <a:lnTo>
                  <a:pt x="7638" y="193377"/>
                </a:lnTo>
                <a:lnTo>
                  <a:pt x="28919" y="233726"/>
                </a:lnTo>
                <a:lnTo>
                  <a:pt x="61392" y="265627"/>
                </a:lnTo>
                <a:lnTo>
                  <a:pt x="102607" y="286591"/>
                </a:lnTo>
                <a:lnTo>
                  <a:pt x="150113" y="294131"/>
                </a:lnTo>
                <a:lnTo>
                  <a:pt x="197991" y="286591"/>
                </a:lnTo>
                <a:lnTo>
                  <a:pt x="239432" y="265627"/>
                </a:lnTo>
                <a:lnTo>
                  <a:pt x="272021" y="233726"/>
                </a:lnTo>
                <a:lnTo>
                  <a:pt x="293345" y="193377"/>
                </a:lnTo>
                <a:lnTo>
                  <a:pt x="300990" y="147065"/>
                </a:lnTo>
                <a:lnTo>
                  <a:pt x="293345" y="100462"/>
                </a:lnTo>
                <a:lnTo>
                  <a:pt x="272021" y="60076"/>
                </a:lnTo>
                <a:lnTo>
                  <a:pt x="239432" y="28285"/>
                </a:lnTo>
                <a:lnTo>
                  <a:pt x="197991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718983" y="6683162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5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783683" y="671180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0337" y="786849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2998" y="7467"/>
                </a:lnTo>
                <a:lnTo>
                  <a:pt x="61557" y="28285"/>
                </a:lnTo>
                <a:lnTo>
                  <a:pt x="28968" y="60076"/>
                </a:lnTo>
                <a:lnTo>
                  <a:pt x="7644" y="100462"/>
                </a:lnTo>
                <a:lnTo>
                  <a:pt x="0" y="147065"/>
                </a:lnTo>
                <a:lnTo>
                  <a:pt x="7644" y="193377"/>
                </a:lnTo>
                <a:lnTo>
                  <a:pt x="28968" y="233726"/>
                </a:lnTo>
                <a:lnTo>
                  <a:pt x="61557" y="265627"/>
                </a:lnTo>
                <a:lnTo>
                  <a:pt x="102998" y="286591"/>
                </a:lnTo>
                <a:lnTo>
                  <a:pt x="150875" y="294131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5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526122" y="7896401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03576" y="786849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5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5" y="294131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5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555384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2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6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067174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2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90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957779" y="7338554"/>
            <a:ext cx="8266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11	0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70051" y="7310648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2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470310" y="73385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88621" y="7868495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4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5"/>
                </a:lnTo>
                <a:lnTo>
                  <a:pt x="7638" y="193377"/>
                </a:lnTo>
                <a:lnTo>
                  <a:pt x="28919" y="233726"/>
                </a:lnTo>
                <a:lnTo>
                  <a:pt x="61392" y="265627"/>
                </a:lnTo>
                <a:lnTo>
                  <a:pt x="102607" y="286591"/>
                </a:lnTo>
                <a:lnTo>
                  <a:pt x="150114" y="294131"/>
                </a:lnTo>
                <a:lnTo>
                  <a:pt x="197699" y="286591"/>
                </a:lnTo>
                <a:lnTo>
                  <a:pt x="239103" y="265627"/>
                </a:lnTo>
                <a:lnTo>
                  <a:pt x="271802" y="233726"/>
                </a:lnTo>
                <a:lnTo>
                  <a:pt x="293272" y="193377"/>
                </a:lnTo>
                <a:lnTo>
                  <a:pt x="300990" y="147065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679225" y="7896401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01078" y="5979371"/>
            <a:ext cx="558094" cy="349426"/>
          </a:xfrm>
          <a:custGeom>
            <a:avLst/>
            <a:gdLst/>
            <a:ahLst/>
            <a:cxnLst/>
            <a:rect l="l" t="t" r="r" b="b"/>
            <a:pathLst>
              <a:path w="574039" h="359410">
                <a:moveTo>
                  <a:pt x="573786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283248" y="6467580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214884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934316" y="7024688"/>
            <a:ext cx="209903" cy="279665"/>
          </a:xfrm>
          <a:custGeom>
            <a:avLst/>
            <a:gdLst/>
            <a:ahLst/>
            <a:cxnLst/>
            <a:rect l="l" t="t" r="r" b="b"/>
            <a:pathLst>
              <a:path w="215900" h="287654">
                <a:moveTo>
                  <a:pt x="215645" y="0"/>
                </a:moveTo>
                <a:lnTo>
                  <a:pt x="0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352886" y="7024688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09">
                <a:moveTo>
                  <a:pt x="0" y="0"/>
                </a:moveTo>
                <a:lnTo>
                  <a:pt x="214883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701078" y="6537219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0" y="0"/>
                </a:moveTo>
                <a:lnTo>
                  <a:pt x="214884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513156" y="6397943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20">
                <a:moveTo>
                  <a:pt x="0" y="0"/>
                </a:moveTo>
                <a:lnTo>
                  <a:pt x="287274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071004" y="6815771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558471" y="7582535"/>
            <a:ext cx="209903" cy="279047"/>
          </a:xfrm>
          <a:custGeom>
            <a:avLst/>
            <a:gdLst/>
            <a:ahLst/>
            <a:cxnLst/>
            <a:rect l="l" t="t" r="r" b="b"/>
            <a:pathLst>
              <a:path w="215900" h="287020">
                <a:moveTo>
                  <a:pt x="0" y="0"/>
                </a:moveTo>
                <a:lnTo>
                  <a:pt x="215646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140642" y="7582535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40">
                <a:moveTo>
                  <a:pt x="214884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652432" y="6885410"/>
            <a:ext cx="209903" cy="418571"/>
          </a:xfrm>
          <a:custGeom>
            <a:avLst/>
            <a:gdLst/>
            <a:ahLst/>
            <a:cxnLst/>
            <a:rect l="l" t="t" r="r" b="b"/>
            <a:pathLst>
              <a:path w="215900" h="430529">
                <a:moveTo>
                  <a:pt x="215645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956049" y="6397942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39">
                <a:moveTo>
                  <a:pt x="286512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956050" y="6955049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09">
                <a:moveTo>
                  <a:pt x="0" y="0"/>
                </a:moveTo>
                <a:lnTo>
                  <a:pt x="214884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119649" y="7512897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40">
                <a:moveTo>
                  <a:pt x="286512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676755" y="7512897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40">
                <a:moveTo>
                  <a:pt x="0" y="0"/>
                </a:moveTo>
                <a:lnTo>
                  <a:pt x="287274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2215338" y="8941715"/>
            <a:ext cx="27651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20.5:  </a:t>
            </a:r>
            <a:r>
              <a:rPr sz="1069" spc="5" dirty="0">
                <a:latin typeface="Times New Roman"/>
                <a:cs typeface="Times New Roman"/>
              </a:rPr>
              <a:t>Insertions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effect in </a:t>
            </a:r>
            <a:r>
              <a:rPr sz="1069" spc="10" dirty="0">
                <a:latin typeface="Times New Roman"/>
                <a:cs typeface="Times New Roman"/>
              </a:rPr>
              <a:t>a balanced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37480" y="6955049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09">
                <a:moveTo>
                  <a:pt x="214884" y="0"/>
                </a:moveTo>
                <a:lnTo>
                  <a:pt x="0" y="35890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1657491" y="7753419"/>
            <a:ext cx="48215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811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9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8285" y="7753419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292" y="7753420"/>
            <a:ext cx="425362" cy="306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U4</a:t>
            </a:r>
            <a:endParaRPr sz="924">
              <a:latin typeface="Times New Roman"/>
              <a:cs typeface="Times New Roman"/>
            </a:endParaRPr>
          </a:p>
          <a:p>
            <a:pPr marL="98776">
              <a:spcBef>
                <a:spcPts val="15"/>
              </a:spcBef>
              <a:tabLst>
                <a:tab pos="342628" algn="l"/>
              </a:tabLst>
            </a:pPr>
            <a:r>
              <a:rPr sz="1069" spc="10" dirty="0">
                <a:latin typeface="Times New Roman"/>
                <a:cs typeface="Times New Roman"/>
              </a:rPr>
              <a:t>0	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25401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71627" y="0"/>
                </a:move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22524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71628" y="0"/>
                </a:move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003955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0" y="0"/>
                </a:moveTo>
                <a:lnTo>
                  <a:pt x="71627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701078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0" y="0"/>
                </a:moveTo>
                <a:lnTo>
                  <a:pt x="71628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2842824" y="8380164"/>
            <a:ext cx="48215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194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48421" y="8380164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80849" y="8380164"/>
            <a:ext cx="16730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45605" y="8380164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78044" y="8380164"/>
            <a:ext cx="94270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6209" algn="l"/>
                <a:tab pos="729704" algn="l"/>
              </a:tabLst>
            </a:pPr>
            <a:r>
              <a:rPr sz="924" spc="-19" dirty="0">
                <a:latin typeface="Times New Roman"/>
                <a:cs typeface="Times New Roman"/>
              </a:rPr>
              <a:t>U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U1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09993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71627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746395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71627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189287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7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862089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71628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628852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71627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140642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8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907405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7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025689" y="8140383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7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2773186" y="7195572"/>
            <a:ext cx="3827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2005" algn="l"/>
              </a:tabLst>
            </a:pPr>
            <a:r>
              <a:rPr sz="924" spc="-5" dirty="0">
                <a:latin typeface="Times New Roman"/>
                <a:cs typeface="Times New Roman"/>
              </a:rPr>
              <a:t>B	B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840354" y="7024687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5" h="215900">
                <a:moveTo>
                  <a:pt x="71628" y="0"/>
                </a:moveTo>
                <a:lnTo>
                  <a:pt x="0" y="215646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050011" y="7024687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5" h="215900">
                <a:moveTo>
                  <a:pt x="0" y="0"/>
                </a:moveTo>
                <a:lnTo>
                  <a:pt x="71627" y="215646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084465" y="7753420"/>
            <a:ext cx="1048279" cy="306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5209" algn="l"/>
                <a:tab pos="487087" algn="l"/>
                <a:tab pos="767362" algn="l"/>
              </a:tabLst>
            </a:pPr>
            <a:r>
              <a:rPr sz="924" spc="-5" dirty="0">
                <a:latin typeface="Times New Roman"/>
                <a:cs typeface="Times New Roman"/>
              </a:rPr>
              <a:t>B	B	B	B</a:t>
            </a:r>
            <a:endParaRPr sz="924">
              <a:latin typeface="Times New Roman"/>
              <a:cs typeface="Times New Roman"/>
            </a:endParaRPr>
          </a:p>
          <a:p>
            <a:pPr marL="687107">
              <a:spcBef>
                <a:spcPts val="15"/>
              </a:spcBef>
              <a:tabLst>
                <a:tab pos="895770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95326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71627" y="0"/>
                </a:move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582795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71627" y="0"/>
                </a:move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304242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7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792451" y="7582536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7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07315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2824" y="7208908"/>
            <a:ext cx="3827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2005" algn="l"/>
              </a:tabLst>
            </a:pPr>
            <a:r>
              <a:rPr sz="924" spc="-5" dirty="0">
                <a:latin typeface="Times New Roman"/>
                <a:cs typeface="Times New Roman"/>
              </a:rPr>
              <a:t>B	B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9993" y="7038022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5" h="215265">
                <a:moveTo>
                  <a:pt x="71627" y="0"/>
                </a:move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119650" y="7038022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0"/>
                </a:moveTo>
                <a:lnTo>
                  <a:pt x="71628" y="2148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64965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4" h="215900">
                <a:moveTo>
                  <a:pt x="71627" y="0"/>
                </a:moveTo>
                <a:lnTo>
                  <a:pt x="0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652433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4" h="215900">
                <a:moveTo>
                  <a:pt x="71627" y="0"/>
                </a:moveTo>
                <a:lnTo>
                  <a:pt x="0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73879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4" h="215900">
                <a:moveTo>
                  <a:pt x="0" y="0"/>
                </a:moveTo>
                <a:lnTo>
                  <a:pt x="71627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62089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4" h="215900">
                <a:moveTo>
                  <a:pt x="0" y="0"/>
                </a:moveTo>
                <a:lnTo>
                  <a:pt x="71628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38367" y="67244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6062" y="67244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4253" y="728225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2310" y="728225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0293" y="728225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9226" y="665476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7118" y="6968384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40">
                <a:moveTo>
                  <a:pt x="214884" y="0"/>
                </a:moveTo>
                <a:lnTo>
                  <a:pt x="0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00412" y="5860096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298"/>
                </a:lnTo>
                <a:lnTo>
                  <a:pt x="29187" y="233458"/>
                </a:lnTo>
                <a:lnTo>
                  <a:pt x="61886" y="265133"/>
                </a:lnTo>
                <a:lnTo>
                  <a:pt x="103290" y="285908"/>
                </a:lnTo>
                <a:lnTo>
                  <a:pt x="150875" y="293370"/>
                </a:lnTo>
                <a:lnTo>
                  <a:pt x="198382" y="285908"/>
                </a:lnTo>
                <a:lnTo>
                  <a:pt x="239597" y="265133"/>
                </a:lnTo>
                <a:lnTo>
                  <a:pt x="272070" y="233458"/>
                </a:lnTo>
                <a:lnTo>
                  <a:pt x="293351" y="193298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243" y="1454115"/>
            <a:ext cx="4853693" cy="472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looking at the labels </a:t>
            </a:r>
            <a:r>
              <a:rPr sz="1069" spc="10" dirty="0">
                <a:latin typeface="Times New Roman"/>
                <a:cs typeface="Times New Roman"/>
              </a:rPr>
              <a:t>B, U1, </a:t>
            </a:r>
            <a:r>
              <a:rPr sz="1069" spc="15" dirty="0">
                <a:latin typeface="Times New Roman"/>
                <a:cs typeface="Times New Roman"/>
              </a:rPr>
              <a:t>U2 </a:t>
            </a:r>
            <a:r>
              <a:rPr sz="1069" spc="10" dirty="0">
                <a:latin typeface="Times New Roman"/>
                <a:cs typeface="Times New Roman"/>
              </a:rPr>
              <a:t>…….U12,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conclude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conditions that will  </a:t>
            </a:r>
            <a:r>
              <a:rPr sz="1069" spc="10" dirty="0">
                <a:latin typeface="Times New Roman"/>
                <a:cs typeface="Times New Roman"/>
              </a:rPr>
              <a:t>be implemented while </a:t>
            </a:r>
            <a:r>
              <a:rPr sz="1069" spc="5" dirty="0">
                <a:latin typeface="Times New Roman"/>
                <a:cs typeface="Times New Roman"/>
              </a:rPr>
              <a:t>writing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for insert method of </a:t>
            </a:r>
            <a:r>
              <a:rPr sz="1069" spc="10" dirty="0">
                <a:latin typeface="Times New Roman"/>
                <a:cs typeface="Times New Roman"/>
              </a:rPr>
              <a:t>a balanced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conclude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unbalanced only if 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inserted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514250" marR="872929" indent="-292622">
              <a:lnSpc>
                <a:spcPts val="1264"/>
              </a:lnSpc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descendent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that previously </a:t>
            </a:r>
            <a:r>
              <a:rPr sz="1069" spc="10" dirty="0">
                <a:latin typeface="Times New Roman"/>
                <a:cs typeface="Times New Roman"/>
              </a:rPr>
              <a:t>had a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  </a:t>
            </a:r>
            <a:r>
              <a:rPr sz="1069" spc="5" dirty="0">
                <a:latin typeface="Times New Roman"/>
                <a:cs typeface="Times New Roman"/>
              </a:rPr>
              <a:t>(in the figure 20.5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positions are </a:t>
            </a:r>
            <a:r>
              <a:rPr sz="1069" spc="10" dirty="0">
                <a:latin typeface="Times New Roman"/>
                <a:cs typeface="Times New Roman"/>
              </a:rPr>
              <a:t>U1, </a:t>
            </a:r>
            <a:r>
              <a:rPr sz="1069" spc="15" dirty="0">
                <a:latin typeface="Times New Roman"/>
                <a:cs typeface="Times New Roman"/>
              </a:rPr>
              <a:t>U2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…..U8)</a:t>
            </a:r>
            <a:endParaRPr sz="1069">
              <a:latin typeface="Times New Roman"/>
              <a:cs typeface="Times New Roman"/>
            </a:endParaRPr>
          </a:p>
          <a:p>
            <a:pPr marL="514250" marR="667352" indent="-292622">
              <a:lnSpc>
                <a:spcPts val="1264"/>
              </a:lnSpc>
              <a:spcBef>
                <a:spcPts val="7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descendent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that previously </a:t>
            </a:r>
            <a:r>
              <a:rPr sz="1069" spc="10" dirty="0">
                <a:latin typeface="Times New Roman"/>
                <a:cs typeface="Times New Roman"/>
              </a:rPr>
              <a:t>had a balance </a:t>
            </a:r>
            <a:r>
              <a:rPr sz="1069" spc="5" dirty="0">
                <a:latin typeface="Times New Roman"/>
                <a:cs typeface="Times New Roman"/>
              </a:rPr>
              <a:t>of –1  (in the tree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 20.5 these </a:t>
            </a:r>
            <a:r>
              <a:rPr sz="1069" spc="10" dirty="0">
                <a:latin typeface="Times New Roman"/>
                <a:cs typeface="Times New Roman"/>
              </a:rPr>
              <a:t>positions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U9, U10, </a:t>
            </a:r>
            <a:r>
              <a:rPr sz="1069" spc="15" dirty="0">
                <a:latin typeface="Times New Roman"/>
                <a:cs typeface="Times New Roman"/>
              </a:rPr>
              <a:t>U11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U12)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conditions are obvious. </a:t>
            </a:r>
            <a:r>
              <a:rPr sz="1069" spc="10" dirty="0">
                <a:latin typeface="Times New Roman"/>
                <a:cs typeface="Times New Roman"/>
              </a:rPr>
              <a:t>The balance 1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 its left 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more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its right subtree.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add a node </a:t>
            </a:r>
            <a:r>
              <a:rPr sz="1069" spc="5" dirty="0">
                <a:latin typeface="Times New Roman"/>
                <a:cs typeface="Times New Roman"/>
              </a:rPr>
              <a:t>to  this left subtree,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increase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by 1. Thus the </a:t>
            </a:r>
            <a:r>
              <a:rPr sz="1069" spc="5" dirty="0">
                <a:latin typeface="Times New Roman"/>
                <a:cs typeface="Times New Roman"/>
              </a:rPr>
              <a:t>difference of  heights 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2. It violates 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rule, </a:t>
            </a:r>
            <a:r>
              <a:rPr sz="1069" spc="10" dirty="0">
                <a:latin typeface="Times New Roman"/>
                <a:cs typeface="Times New Roman"/>
              </a:rPr>
              <a:t>making the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unbalanced.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</a:t>
            </a:r>
            <a:r>
              <a:rPr sz="1069" spc="15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is one  </a:t>
            </a:r>
            <a:r>
              <a:rPr sz="1069" spc="10" dirty="0">
                <a:latin typeface="Times New Roman"/>
                <a:cs typeface="Times New Roman"/>
              </a:rPr>
              <a:t>level deep than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subtree, this right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deeper.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depth/height </a:t>
            </a:r>
            <a:r>
              <a:rPr sz="1069" spc="5" dirty="0">
                <a:latin typeface="Times New Roman"/>
                <a:cs typeface="Times New Roman"/>
              </a:rPr>
              <a:t>will increase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that will increase the </a:t>
            </a:r>
            <a:r>
              <a:rPr sz="1069" spc="5" dirty="0">
                <a:latin typeface="Times New Roman"/>
                <a:cs typeface="Times New Roman"/>
              </a:rPr>
              <a:t>level of the tree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height. 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node, that previously has </a:t>
            </a:r>
            <a:r>
              <a:rPr sz="1069" spc="10" dirty="0">
                <a:latin typeface="Times New Roman"/>
                <a:cs typeface="Times New Roman"/>
              </a:rPr>
              <a:t>a balance </a:t>
            </a:r>
            <a:r>
              <a:rPr sz="1069" spc="15" dirty="0">
                <a:latin typeface="Times New Roman"/>
                <a:cs typeface="Times New Roman"/>
              </a:rPr>
              <a:t>–1,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–2.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(Fig </a:t>
            </a:r>
            <a:r>
              <a:rPr sz="1069" spc="5" dirty="0">
                <a:latin typeface="Times New Roman"/>
                <a:cs typeface="Times New Roman"/>
              </a:rPr>
              <a:t>20.6) depicts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rule. In this figure,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associated the  new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their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grand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U1,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U2,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U3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U4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descendents 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balance 1.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according to the condition,  </a:t>
            </a:r>
            <a:r>
              <a:rPr sz="1069" spc="5" dirty="0">
                <a:latin typeface="Times New Roman"/>
                <a:cs typeface="Times New Roman"/>
              </a:rPr>
              <a:t>the insertion of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positions will </a:t>
            </a:r>
            <a:r>
              <a:rPr sz="1069" spc="10" dirty="0">
                <a:latin typeface="Times New Roman"/>
                <a:cs typeface="Times New Roman"/>
              </a:rPr>
              <a:t>unbalance the </a:t>
            </a:r>
            <a:r>
              <a:rPr sz="1069" spc="5" dirty="0">
                <a:latin typeface="Times New Roman"/>
                <a:cs typeface="Times New Roman"/>
              </a:rPr>
              <a:t>tree. Similarly the  </a:t>
            </a:r>
            <a:r>
              <a:rPr sz="1069" spc="10" dirty="0">
                <a:latin typeface="Times New Roman"/>
                <a:cs typeface="Times New Roman"/>
              </a:rPr>
              <a:t>positions U5, U6, </a:t>
            </a:r>
            <a:r>
              <a:rPr sz="1069" spc="19" dirty="0">
                <a:latin typeface="Times New Roman"/>
                <a:cs typeface="Times New Roman"/>
              </a:rPr>
              <a:t>U7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U8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5" dirty="0">
                <a:latin typeface="Times New Roman"/>
                <a:cs typeface="Times New Roman"/>
              </a:rPr>
              <a:t>left descendents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balance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Moreover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U9, U10, U11 and </a:t>
            </a:r>
            <a:r>
              <a:rPr sz="1069" spc="15" dirty="0">
                <a:latin typeface="Times New Roman"/>
                <a:cs typeface="Times New Roman"/>
              </a:rPr>
              <a:t>U12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descendents 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balance –1.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condition as stated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earlier,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these positions would </a:t>
            </a:r>
            <a:r>
              <a:rPr sz="1069" spc="5" dirty="0">
                <a:latin typeface="Times New Roman"/>
                <a:cs typeface="Times New Roman"/>
              </a:rPr>
              <a:t>unbalance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934046" algn="ctr">
              <a:spcBef>
                <a:spcPts val="744"/>
              </a:spcBef>
              <a:tabLst>
                <a:tab pos="278423" algn="l"/>
              </a:tabLst>
            </a:pPr>
            <a:r>
              <a:rPr sz="1069" spc="10" dirty="0">
                <a:latin typeface="Times New Roman"/>
                <a:cs typeface="Times New Roman"/>
              </a:rPr>
              <a:t>-1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7118" y="5991966"/>
            <a:ext cx="697618" cy="279665"/>
          </a:xfrm>
          <a:custGeom>
            <a:avLst/>
            <a:gdLst/>
            <a:ahLst/>
            <a:cxnLst/>
            <a:rect l="l" t="t" r="r" b="b"/>
            <a:pathLst>
              <a:path w="717550" h="287654">
                <a:moveTo>
                  <a:pt x="0" y="0"/>
                </a:moveTo>
                <a:lnTo>
                  <a:pt x="717042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33649" y="6277927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6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6" y="294131"/>
                </a:lnTo>
                <a:lnTo>
                  <a:pt x="198461" y="286664"/>
                </a:lnTo>
                <a:lnTo>
                  <a:pt x="239865" y="265846"/>
                </a:lnTo>
                <a:lnTo>
                  <a:pt x="272564" y="234055"/>
                </a:lnTo>
                <a:lnTo>
                  <a:pt x="294034" y="193669"/>
                </a:lnTo>
                <a:lnTo>
                  <a:pt x="301752" y="147065"/>
                </a:lnTo>
                <a:lnTo>
                  <a:pt x="294034" y="100754"/>
                </a:lnTo>
                <a:lnTo>
                  <a:pt x="272564" y="60405"/>
                </a:lnTo>
                <a:lnTo>
                  <a:pt x="239865" y="28504"/>
                </a:lnTo>
                <a:lnTo>
                  <a:pt x="198461" y="7540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2389435" y="6306572"/>
            <a:ext cx="3389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6199" algn="l"/>
              </a:tabLst>
            </a:pPr>
            <a:r>
              <a:rPr sz="1069" spc="10" dirty="0">
                <a:latin typeface="Times New Roman"/>
                <a:cs typeface="Times New Roman"/>
              </a:rPr>
              <a:t>1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76090" y="6208288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5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2"/>
                </a:lnTo>
                <a:lnTo>
                  <a:pt x="198461" y="286664"/>
                </a:lnTo>
                <a:lnTo>
                  <a:pt x="239865" y="265846"/>
                </a:lnTo>
                <a:lnTo>
                  <a:pt x="272564" y="234055"/>
                </a:lnTo>
                <a:lnTo>
                  <a:pt x="294034" y="193669"/>
                </a:lnTo>
                <a:lnTo>
                  <a:pt x="301751" y="147066"/>
                </a:lnTo>
                <a:lnTo>
                  <a:pt x="294034" y="100462"/>
                </a:lnTo>
                <a:lnTo>
                  <a:pt x="272564" y="60076"/>
                </a:lnTo>
                <a:lnTo>
                  <a:pt x="239865" y="28285"/>
                </a:lnTo>
                <a:lnTo>
                  <a:pt x="198461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131874" y="6236935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85458" y="6766136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5" y="0"/>
                </a:moveTo>
                <a:lnTo>
                  <a:pt x="102998" y="7467"/>
                </a:lnTo>
                <a:lnTo>
                  <a:pt x="61557" y="28285"/>
                </a:lnTo>
                <a:lnTo>
                  <a:pt x="28968" y="60076"/>
                </a:lnTo>
                <a:lnTo>
                  <a:pt x="7644" y="100462"/>
                </a:lnTo>
                <a:lnTo>
                  <a:pt x="0" y="147066"/>
                </a:lnTo>
                <a:lnTo>
                  <a:pt x="7644" y="193298"/>
                </a:lnTo>
                <a:lnTo>
                  <a:pt x="28968" y="233458"/>
                </a:lnTo>
                <a:lnTo>
                  <a:pt x="61557" y="265133"/>
                </a:lnTo>
                <a:lnTo>
                  <a:pt x="102998" y="285908"/>
                </a:lnTo>
                <a:lnTo>
                  <a:pt x="150875" y="293370"/>
                </a:lnTo>
                <a:lnTo>
                  <a:pt x="198382" y="285908"/>
                </a:lnTo>
                <a:lnTo>
                  <a:pt x="239597" y="265133"/>
                </a:lnTo>
                <a:lnTo>
                  <a:pt x="272070" y="233458"/>
                </a:lnTo>
                <a:lnTo>
                  <a:pt x="293351" y="193298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284977" y="679478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33938" y="6626859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875" y="0"/>
                </a:moveTo>
                <a:lnTo>
                  <a:pt x="102998" y="7461"/>
                </a:lnTo>
                <a:lnTo>
                  <a:pt x="61557" y="28236"/>
                </a:lnTo>
                <a:lnTo>
                  <a:pt x="28968" y="59911"/>
                </a:lnTo>
                <a:lnTo>
                  <a:pt x="7644" y="100071"/>
                </a:lnTo>
                <a:lnTo>
                  <a:pt x="0" y="146303"/>
                </a:lnTo>
                <a:lnTo>
                  <a:pt x="7644" y="192907"/>
                </a:lnTo>
                <a:lnTo>
                  <a:pt x="28968" y="233293"/>
                </a:lnTo>
                <a:lnTo>
                  <a:pt x="61557" y="265084"/>
                </a:lnTo>
                <a:lnTo>
                  <a:pt x="102998" y="285902"/>
                </a:lnTo>
                <a:lnTo>
                  <a:pt x="150875" y="293369"/>
                </a:lnTo>
                <a:lnTo>
                  <a:pt x="198382" y="285902"/>
                </a:lnTo>
                <a:lnTo>
                  <a:pt x="239597" y="265084"/>
                </a:lnTo>
                <a:lnTo>
                  <a:pt x="272070" y="233293"/>
                </a:lnTo>
                <a:lnTo>
                  <a:pt x="293351" y="192907"/>
                </a:lnTo>
                <a:lnTo>
                  <a:pt x="300989" y="146303"/>
                </a:lnTo>
                <a:lnTo>
                  <a:pt x="293351" y="100071"/>
                </a:lnTo>
                <a:lnTo>
                  <a:pt x="272070" y="59911"/>
                </a:lnTo>
                <a:lnTo>
                  <a:pt x="239597" y="28236"/>
                </a:lnTo>
                <a:lnTo>
                  <a:pt x="198382" y="7461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654903" y="6654765"/>
            <a:ext cx="4080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-1	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37267" y="7323243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5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936786" y="735188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82583" y="6766136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298"/>
                </a:lnTo>
                <a:lnTo>
                  <a:pt x="28919" y="233458"/>
                </a:lnTo>
                <a:lnTo>
                  <a:pt x="61392" y="265133"/>
                </a:lnTo>
                <a:lnTo>
                  <a:pt x="102607" y="285908"/>
                </a:lnTo>
                <a:lnTo>
                  <a:pt x="150113" y="293370"/>
                </a:lnTo>
                <a:lnTo>
                  <a:pt x="197699" y="285908"/>
                </a:lnTo>
                <a:lnTo>
                  <a:pt x="239103" y="265133"/>
                </a:lnTo>
                <a:lnTo>
                  <a:pt x="271802" y="233458"/>
                </a:lnTo>
                <a:lnTo>
                  <a:pt x="293272" y="193298"/>
                </a:lnTo>
                <a:lnTo>
                  <a:pt x="300990" y="147066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982102" y="679478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33649" y="7323243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40">
                <a:moveTo>
                  <a:pt x="150876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6" y="294131"/>
                </a:lnTo>
                <a:lnTo>
                  <a:pt x="198461" y="286664"/>
                </a:lnTo>
                <a:lnTo>
                  <a:pt x="239865" y="265846"/>
                </a:lnTo>
                <a:lnTo>
                  <a:pt x="272564" y="234055"/>
                </a:lnTo>
                <a:lnTo>
                  <a:pt x="294034" y="193669"/>
                </a:lnTo>
                <a:lnTo>
                  <a:pt x="301752" y="147065"/>
                </a:lnTo>
                <a:lnTo>
                  <a:pt x="294034" y="100754"/>
                </a:lnTo>
                <a:lnTo>
                  <a:pt x="272564" y="60405"/>
                </a:lnTo>
                <a:lnTo>
                  <a:pt x="239865" y="28504"/>
                </a:lnTo>
                <a:lnTo>
                  <a:pt x="198461" y="7540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633910" y="735188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91784" y="7323243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5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247570" y="7351889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21859" y="7881091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2998" y="7467"/>
                </a:lnTo>
                <a:lnTo>
                  <a:pt x="61557" y="28285"/>
                </a:lnTo>
                <a:lnTo>
                  <a:pt x="28968" y="60076"/>
                </a:lnTo>
                <a:lnTo>
                  <a:pt x="7644" y="100462"/>
                </a:lnTo>
                <a:lnTo>
                  <a:pt x="0" y="147066"/>
                </a:lnTo>
                <a:lnTo>
                  <a:pt x="7644" y="193377"/>
                </a:lnTo>
                <a:lnTo>
                  <a:pt x="28968" y="233726"/>
                </a:lnTo>
                <a:lnTo>
                  <a:pt x="61557" y="265627"/>
                </a:lnTo>
                <a:lnTo>
                  <a:pt x="102998" y="286591"/>
                </a:lnTo>
                <a:lnTo>
                  <a:pt x="150875" y="294131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88621" y="6696498"/>
            <a:ext cx="292629" cy="285221"/>
          </a:xfrm>
          <a:custGeom>
            <a:avLst/>
            <a:gdLst/>
            <a:ahLst/>
            <a:cxnLst/>
            <a:rect l="l" t="t" r="r" b="b"/>
            <a:pathLst>
              <a:path w="300989" h="293370">
                <a:moveTo>
                  <a:pt x="150114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5"/>
                </a:lnTo>
                <a:lnTo>
                  <a:pt x="7638" y="193298"/>
                </a:lnTo>
                <a:lnTo>
                  <a:pt x="28919" y="233458"/>
                </a:lnTo>
                <a:lnTo>
                  <a:pt x="61392" y="265133"/>
                </a:lnTo>
                <a:lnTo>
                  <a:pt x="102607" y="285908"/>
                </a:lnTo>
                <a:lnTo>
                  <a:pt x="150114" y="293370"/>
                </a:lnTo>
                <a:lnTo>
                  <a:pt x="197699" y="285908"/>
                </a:lnTo>
                <a:lnTo>
                  <a:pt x="239103" y="265133"/>
                </a:lnTo>
                <a:lnTo>
                  <a:pt x="271802" y="233458"/>
                </a:lnTo>
                <a:lnTo>
                  <a:pt x="293272" y="193298"/>
                </a:lnTo>
                <a:lnTo>
                  <a:pt x="300990" y="147065"/>
                </a:lnTo>
                <a:lnTo>
                  <a:pt x="293272" y="100462"/>
                </a:lnTo>
                <a:lnTo>
                  <a:pt x="271802" y="60076"/>
                </a:lnTo>
                <a:lnTo>
                  <a:pt x="239103" y="28285"/>
                </a:lnTo>
                <a:lnTo>
                  <a:pt x="197699" y="7467"/>
                </a:lnTo>
                <a:lnTo>
                  <a:pt x="15011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853320" y="672440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39977" y="7881091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2998" y="7467"/>
                </a:lnTo>
                <a:lnTo>
                  <a:pt x="61557" y="28285"/>
                </a:lnTo>
                <a:lnTo>
                  <a:pt x="28968" y="60076"/>
                </a:lnTo>
                <a:lnTo>
                  <a:pt x="7644" y="100462"/>
                </a:lnTo>
                <a:lnTo>
                  <a:pt x="0" y="147066"/>
                </a:lnTo>
                <a:lnTo>
                  <a:pt x="7644" y="193377"/>
                </a:lnTo>
                <a:lnTo>
                  <a:pt x="28968" y="233726"/>
                </a:lnTo>
                <a:lnTo>
                  <a:pt x="61557" y="265627"/>
                </a:lnTo>
                <a:lnTo>
                  <a:pt x="102998" y="286591"/>
                </a:lnTo>
                <a:lnTo>
                  <a:pt x="150875" y="294131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89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5595761" y="7909736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73213" y="7881091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6" y="0"/>
                </a:moveTo>
                <a:lnTo>
                  <a:pt x="103290" y="7467"/>
                </a:lnTo>
                <a:lnTo>
                  <a:pt x="61886" y="28285"/>
                </a:lnTo>
                <a:lnTo>
                  <a:pt x="29187" y="60076"/>
                </a:lnTo>
                <a:lnTo>
                  <a:pt x="7717" y="100462"/>
                </a:lnTo>
                <a:lnTo>
                  <a:pt x="0" y="147066"/>
                </a:lnTo>
                <a:lnTo>
                  <a:pt x="7717" y="193377"/>
                </a:lnTo>
                <a:lnTo>
                  <a:pt x="29187" y="233726"/>
                </a:lnTo>
                <a:lnTo>
                  <a:pt x="61886" y="265627"/>
                </a:lnTo>
                <a:lnTo>
                  <a:pt x="103290" y="286591"/>
                </a:lnTo>
                <a:lnTo>
                  <a:pt x="150876" y="294131"/>
                </a:lnTo>
                <a:lnTo>
                  <a:pt x="198382" y="286591"/>
                </a:lnTo>
                <a:lnTo>
                  <a:pt x="239597" y="265627"/>
                </a:lnTo>
                <a:lnTo>
                  <a:pt x="272070" y="233726"/>
                </a:lnTo>
                <a:lnTo>
                  <a:pt x="293351" y="193377"/>
                </a:lnTo>
                <a:lnTo>
                  <a:pt x="300990" y="147066"/>
                </a:lnTo>
                <a:lnTo>
                  <a:pt x="293351" y="100462"/>
                </a:lnTo>
                <a:lnTo>
                  <a:pt x="272070" y="60076"/>
                </a:lnTo>
                <a:lnTo>
                  <a:pt x="239597" y="28285"/>
                </a:lnTo>
                <a:lnTo>
                  <a:pt x="198382" y="7467"/>
                </a:lnTo>
                <a:lnTo>
                  <a:pt x="15087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154104" y="7766756"/>
            <a:ext cx="1048279" cy="306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5209" algn="l"/>
                <a:tab pos="487087" algn="l"/>
                <a:tab pos="767362" algn="l"/>
              </a:tabLst>
            </a:pPr>
            <a:r>
              <a:rPr sz="924" spc="-5" dirty="0">
                <a:latin typeface="Times New Roman"/>
                <a:cs typeface="Times New Roman"/>
              </a:rPr>
              <a:t>B	B	B	B</a:t>
            </a:r>
            <a:endParaRPr sz="924">
              <a:latin typeface="Times New Roman"/>
              <a:cs typeface="Times New Roman"/>
            </a:endParaRPr>
          </a:p>
          <a:p>
            <a:pPr marL="687107">
              <a:spcBef>
                <a:spcPts val="15"/>
              </a:spcBef>
              <a:tabLst>
                <a:tab pos="895770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25022" y="7323243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540"/>
                </a:lnTo>
                <a:lnTo>
                  <a:pt x="61392" y="28504"/>
                </a:lnTo>
                <a:lnTo>
                  <a:pt x="28919" y="60405"/>
                </a:lnTo>
                <a:lnTo>
                  <a:pt x="7638" y="100754"/>
                </a:lnTo>
                <a:lnTo>
                  <a:pt x="0" y="147065"/>
                </a:lnTo>
                <a:lnTo>
                  <a:pt x="7638" y="193669"/>
                </a:lnTo>
                <a:lnTo>
                  <a:pt x="28919" y="234055"/>
                </a:lnTo>
                <a:lnTo>
                  <a:pt x="61392" y="265846"/>
                </a:lnTo>
                <a:lnTo>
                  <a:pt x="102607" y="286664"/>
                </a:lnTo>
                <a:lnTo>
                  <a:pt x="150113" y="294131"/>
                </a:lnTo>
                <a:lnTo>
                  <a:pt x="197699" y="286664"/>
                </a:lnTo>
                <a:lnTo>
                  <a:pt x="239103" y="265846"/>
                </a:lnTo>
                <a:lnTo>
                  <a:pt x="271802" y="234055"/>
                </a:lnTo>
                <a:lnTo>
                  <a:pt x="293272" y="193669"/>
                </a:lnTo>
                <a:lnTo>
                  <a:pt x="300989" y="147065"/>
                </a:lnTo>
                <a:lnTo>
                  <a:pt x="293272" y="100754"/>
                </a:lnTo>
                <a:lnTo>
                  <a:pt x="271802" y="60405"/>
                </a:lnTo>
                <a:lnTo>
                  <a:pt x="239103" y="28504"/>
                </a:lnTo>
                <a:lnTo>
                  <a:pt x="197699" y="7540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36813" y="7323243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875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1"/>
                </a:lnTo>
                <a:lnTo>
                  <a:pt x="198382" y="286664"/>
                </a:lnTo>
                <a:lnTo>
                  <a:pt x="239597" y="265846"/>
                </a:lnTo>
                <a:lnTo>
                  <a:pt x="272070" y="234055"/>
                </a:lnTo>
                <a:lnTo>
                  <a:pt x="293351" y="193669"/>
                </a:lnTo>
                <a:lnTo>
                  <a:pt x="300989" y="147065"/>
                </a:lnTo>
                <a:lnTo>
                  <a:pt x="293351" y="100754"/>
                </a:lnTo>
                <a:lnTo>
                  <a:pt x="272070" y="60405"/>
                </a:lnTo>
                <a:lnTo>
                  <a:pt x="239597" y="28504"/>
                </a:lnTo>
                <a:lnTo>
                  <a:pt x="198382" y="7540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4027416" y="7351889"/>
            <a:ext cx="8266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11	0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39688" y="7323243"/>
            <a:ext cx="293864" cy="286456"/>
          </a:xfrm>
          <a:custGeom>
            <a:avLst/>
            <a:gdLst/>
            <a:ahLst/>
            <a:cxnLst/>
            <a:rect l="l" t="t" r="r" b="b"/>
            <a:pathLst>
              <a:path w="302260" h="294640">
                <a:moveTo>
                  <a:pt x="150875" y="0"/>
                </a:moveTo>
                <a:lnTo>
                  <a:pt x="103290" y="7540"/>
                </a:lnTo>
                <a:lnTo>
                  <a:pt x="61886" y="28504"/>
                </a:lnTo>
                <a:lnTo>
                  <a:pt x="29187" y="60405"/>
                </a:lnTo>
                <a:lnTo>
                  <a:pt x="7717" y="100754"/>
                </a:lnTo>
                <a:lnTo>
                  <a:pt x="0" y="147065"/>
                </a:lnTo>
                <a:lnTo>
                  <a:pt x="7717" y="193669"/>
                </a:lnTo>
                <a:lnTo>
                  <a:pt x="29187" y="234055"/>
                </a:lnTo>
                <a:lnTo>
                  <a:pt x="61886" y="265846"/>
                </a:lnTo>
                <a:lnTo>
                  <a:pt x="103290" y="286664"/>
                </a:lnTo>
                <a:lnTo>
                  <a:pt x="150875" y="294131"/>
                </a:lnTo>
                <a:lnTo>
                  <a:pt x="198461" y="286664"/>
                </a:lnTo>
                <a:lnTo>
                  <a:pt x="239865" y="265846"/>
                </a:lnTo>
                <a:lnTo>
                  <a:pt x="272564" y="234055"/>
                </a:lnTo>
                <a:lnTo>
                  <a:pt x="294034" y="193669"/>
                </a:lnTo>
                <a:lnTo>
                  <a:pt x="301751" y="147065"/>
                </a:lnTo>
                <a:lnTo>
                  <a:pt x="294034" y="100754"/>
                </a:lnTo>
                <a:lnTo>
                  <a:pt x="272564" y="60405"/>
                </a:lnTo>
                <a:lnTo>
                  <a:pt x="239865" y="28504"/>
                </a:lnTo>
                <a:lnTo>
                  <a:pt x="198461" y="7540"/>
                </a:lnTo>
                <a:lnTo>
                  <a:pt x="1508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3539949" y="735188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58260" y="7881091"/>
            <a:ext cx="292629" cy="286456"/>
          </a:xfrm>
          <a:custGeom>
            <a:avLst/>
            <a:gdLst/>
            <a:ahLst/>
            <a:cxnLst/>
            <a:rect l="l" t="t" r="r" b="b"/>
            <a:pathLst>
              <a:path w="300989" h="294640">
                <a:moveTo>
                  <a:pt x="150113" y="0"/>
                </a:moveTo>
                <a:lnTo>
                  <a:pt x="102607" y="7467"/>
                </a:lnTo>
                <a:lnTo>
                  <a:pt x="61392" y="28285"/>
                </a:lnTo>
                <a:lnTo>
                  <a:pt x="28919" y="60076"/>
                </a:lnTo>
                <a:lnTo>
                  <a:pt x="7638" y="100462"/>
                </a:lnTo>
                <a:lnTo>
                  <a:pt x="0" y="147066"/>
                </a:lnTo>
                <a:lnTo>
                  <a:pt x="7638" y="193377"/>
                </a:lnTo>
                <a:lnTo>
                  <a:pt x="28919" y="233726"/>
                </a:lnTo>
                <a:lnTo>
                  <a:pt x="61392" y="265627"/>
                </a:lnTo>
                <a:lnTo>
                  <a:pt x="102607" y="286591"/>
                </a:lnTo>
                <a:lnTo>
                  <a:pt x="150113" y="294131"/>
                </a:lnTo>
                <a:lnTo>
                  <a:pt x="197991" y="286591"/>
                </a:lnTo>
                <a:lnTo>
                  <a:pt x="239432" y="265627"/>
                </a:lnTo>
                <a:lnTo>
                  <a:pt x="272021" y="233726"/>
                </a:lnTo>
                <a:lnTo>
                  <a:pt x="293345" y="193377"/>
                </a:lnTo>
                <a:lnTo>
                  <a:pt x="300989" y="147066"/>
                </a:lnTo>
                <a:lnTo>
                  <a:pt x="293345" y="100462"/>
                </a:lnTo>
                <a:lnTo>
                  <a:pt x="272021" y="60076"/>
                </a:lnTo>
                <a:lnTo>
                  <a:pt x="239432" y="28285"/>
                </a:lnTo>
                <a:lnTo>
                  <a:pt x="197991" y="7467"/>
                </a:lnTo>
                <a:lnTo>
                  <a:pt x="150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748862" y="7909736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70716" y="5991966"/>
            <a:ext cx="558094" cy="349426"/>
          </a:xfrm>
          <a:custGeom>
            <a:avLst/>
            <a:gdLst/>
            <a:ahLst/>
            <a:cxnLst/>
            <a:rect l="l" t="t" r="r" b="b"/>
            <a:pathLst>
              <a:path w="574039" h="359410">
                <a:moveTo>
                  <a:pt x="573785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352886" y="6480174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214883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003954" y="7038022"/>
            <a:ext cx="209903" cy="279047"/>
          </a:xfrm>
          <a:custGeom>
            <a:avLst/>
            <a:gdLst/>
            <a:ahLst/>
            <a:cxnLst/>
            <a:rect l="l" t="t" r="r" b="b"/>
            <a:pathLst>
              <a:path w="215900" h="287020">
                <a:moveTo>
                  <a:pt x="215645" y="0"/>
                </a:moveTo>
                <a:lnTo>
                  <a:pt x="0" y="2865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22525" y="7038021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40">
                <a:moveTo>
                  <a:pt x="0" y="0"/>
                </a:moveTo>
                <a:lnTo>
                  <a:pt x="214884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770716" y="6549813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0" y="0"/>
                </a:moveTo>
                <a:lnTo>
                  <a:pt x="214883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582795" y="6410537"/>
            <a:ext cx="279665" cy="279047"/>
          </a:xfrm>
          <a:custGeom>
            <a:avLst/>
            <a:gdLst/>
            <a:ahLst/>
            <a:cxnLst/>
            <a:rect l="l" t="t" r="r" b="b"/>
            <a:pathLst>
              <a:path w="287654" h="287020">
                <a:moveTo>
                  <a:pt x="0" y="0"/>
                </a:moveTo>
                <a:lnTo>
                  <a:pt x="287273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140641" y="6828367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0" y="0"/>
                </a:moveTo>
                <a:lnTo>
                  <a:pt x="35814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628852" y="7595128"/>
            <a:ext cx="209285" cy="279665"/>
          </a:xfrm>
          <a:custGeom>
            <a:avLst/>
            <a:gdLst/>
            <a:ahLst/>
            <a:cxnLst/>
            <a:rect l="l" t="t" r="r" b="b"/>
            <a:pathLst>
              <a:path w="215264" h="287654">
                <a:moveTo>
                  <a:pt x="0" y="0"/>
                </a:moveTo>
                <a:lnTo>
                  <a:pt x="214884" y="2872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210282" y="7595128"/>
            <a:ext cx="209285" cy="349426"/>
          </a:xfrm>
          <a:custGeom>
            <a:avLst/>
            <a:gdLst/>
            <a:ahLst/>
            <a:cxnLst/>
            <a:rect l="l" t="t" r="r" b="b"/>
            <a:pathLst>
              <a:path w="215264" h="359409">
                <a:moveTo>
                  <a:pt x="214883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722072" y="6898747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215646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025688" y="6410537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39">
                <a:moveTo>
                  <a:pt x="286512" y="0"/>
                </a:moveTo>
                <a:lnTo>
                  <a:pt x="0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025689" y="6968384"/>
            <a:ext cx="209285" cy="348192"/>
          </a:xfrm>
          <a:custGeom>
            <a:avLst/>
            <a:gdLst/>
            <a:ahLst/>
            <a:cxnLst/>
            <a:rect l="l" t="t" r="r" b="b"/>
            <a:pathLst>
              <a:path w="215264" h="358140">
                <a:moveTo>
                  <a:pt x="0" y="0"/>
                </a:moveTo>
                <a:lnTo>
                  <a:pt x="214883" y="3581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189287" y="7525491"/>
            <a:ext cx="279047" cy="349426"/>
          </a:xfrm>
          <a:custGeom>
            <a:avLst/>
            <a:gdLst/>
            <a:ahLst/>
            <a:cxnLst/>
            <a:rect l="l" t="t" r="r" b="b"/>
            <a:pathLst>
              <a:path w="287020" h="359409">
                <a:moveTo>
                  <a:pt x="286512" y="0"/>
                </a:moveTo>
                <a:lnTo>
                  <a:pt x="0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46394" y="7525491"/>
            <a:ext cx="279665" cy="349426"/>
          </a:xfrm>
          <a:custGeom>
            <a:avLst/>
            <a:gdLst/>
            <a:ahLst/>
            <a:cxnLst/>
            <a:rect l="l" t="t" r="r" b="b"/>
            <a:pathLst>
              <a:path w="287654" h="359409">
                <a:moveTo>
                  <a:pt x="0" y="0"/>
                </a:moveTo>
                <a:lnTo>
                  <a:pt x="287274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2284977" y="8955051"/>
            <a:ext cx="273058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20.6: </a:t>
            </a:r>
            <a:r>
              <a:rPr sz="1069" spc="5" dirty="0">
                <a:latin typeface="Times New Roman"/>
                <a:cs typeface="Times New Roman"/>
              </a:rPr>
              <a:t>Insertions and effect in </a:t>
            </a:r>
            <a:r>
              <a:rPr sz="1069" spc="10" dirty="0">
                <a:latin typeface="Times New Roman"/>
                <a:cs typeface="Times New Roman"/>
              </a:rPr>
              <a:t>a balanced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5763" y="7735147"/>
            <a:ext cx="1394619" cy="209285"/>
          </a:xfrm>
          <a:custGeom>
            <a:avLst/>
            <a:gdLst/>
            <a:ahLst/>
            <a:cxnLst/>
            <a:rect l="l" t="t" r="r" b="b"/>
            <a:pathLst>
              <a:path w="1434464" h="215265">
                <a:moveTo>
                  <a:pt x="0" y="214883"/>
                </a:moveTo>
                <a:lnTo>
                  <a:pt x="1434083" y="214883"/>
                </a:lnTo>
                <a:lnTo>
                  <a:pt x="1434083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1727130" y="7766755"/>
            <a:ext cx="4827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811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17656" y="7766755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90721" y="7766756"/>
            <a:ext cx="425362" cy="306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U4</a:t>
            </a:r>
            <a:endParaRPr sz="924">
              <a:latin typeface="Times New Roman"/>
              <a:cs typeface="Times New Roman"/>
            </a:endParaRPr>
          </a:p>
          <a:p>
            <a:pPr marL="133964">
              <a:spcBef>
                <a:spcPts val="15"/>
              </a:spcBef>
              <a:tabLst>
                <a:tab pos="342628" algn="l"/>
              </a:tabLst>
            </a:pPr>
            <a:r>
              <a:rPr sz="1069" spc="10" dirty="0">
                <a:latin typeface="Times New Roman"/>
                <a:cs typeface="Times New Roman"/>
              </a:rPr>
              <a:t>0	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5040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5" h="215900">
                <a:moveTo>
                  <a:pt x="71628" y="0"/>
                </a:moveTo>
                <a:lnTo>
                  <a:pt x="0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492163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5" h="215900">
                <a:moveTo>
                  <a:pt x="71627" y="0"/>
                </a:moveTo>
                <a:lnTo>
                  <a:pt x="0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073593" y="7595128"/>
            <a:ext cx="70379" cy="209903"/>
          </a:xfrm>
          <a:custGeom>
            <a:avLst/>
            <a:gdLst/>
            <a:ahLst/>
            <a:cxnLst/>
            <a:rect l="l" t="t" r="r" b="b"/>
            <a:pathLst>
              <a:path w="72389" h="215900">
                <a:moveTo>
                  <a:pt x="0" y="0"/>
                </a:moveTo>
                <a:lnTo>
                  <a:pt x="72389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770716" y="7595128"/>
            <a:ext cx="69762" cy="209903"/>
          </a:xfrm>
          <a:custGeom>
            <a:avLst/>
            <a:gdLst/>
            <a:ahLst/>
            <a:cxnLst/>
            <a:rect l="l" t="t" r="r" b="b"/>
            <a:pathLst>
              <a:path w="71755" h="215900">
                <a:moveTo>
                  <a:pt x="0" y="0"/>
                </a:moveTo>
                <a:lnTo>
                  <a:pt x="71627" y="215645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41096" y="8292252"/>
            <a:ext cx="1603287" cy="209903"/>
          </a:xfrm>
          <a:custGeom>
            <a:avLst/>
            <a:gdLst/>
            <a:ahLst/>
            <a:cxnLst/>
            <a:rect l="l" t="t" r="r" b="b"/>
            <a:pathLst>
              <a:path w="1649095" h="215900">
                <a:moveTo>
                  <a:pt x="0" y="215646"/>
                </a:moveTo>
                <a:lnTo>
                  <a:pt x="1648968" y="215646"/>
                </a:lnTo>
                <a:lnTo>
                  <a:pt x="1648968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912463" y="8323861"/>
            <a:ext cx="48215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194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17570" y="8323861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49742" y="8323861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79632" y="8152977"/>
            <a:ext cx="69144" cy="209285"/>
          </a:xfrm>
          <a:custGeom>
            <a:avLst/>
            <a:gdLst/>
            <a:ahLst/>
            <a:cxnLst/>
            <a:rect l="l" t="t" r="r" b="b"/>
            <a:pathLst>
              <a:path w="71119" h="215265">
                <a:moveTo>
                  <a:pt x="70866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816032" y="8152977"/>
            <a:ext cx="69144" cy="209285"/>
          </a:xfrm>
          <a:custGeom>
            <a:avLst/>
            <a:gdLst/>
            <a:ahLst/>
            <a:cxnLst/>
            <a:rect l="l" t="t" r="r" b="b"/>
            <a:pathLst>
              <a:path w="71120" h="215265">
                <a:moveTo>
                  <a:pt x="70865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258926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0" y="0"/>
                </a:moveTo>
                <a:lnTo>
                  <a:pt x="70103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095326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0" y="0"/>
                </a:moveTo>
                <a:lnTo>
                  <a:pt x="70103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722813" y="8292252"/>
            <a:ext cx="1603287" cy="209903"/>
          </a:xfrm>
          <a:custGeom>
            <a:avLst/>
            <a:gdLst/>
            <a:ahLst/>
            <a:cxnLst/>
            <a:rect l="l" t="t" r="r" b="b"/>
            <a:pathLst>
              <a:path w="1649095" h="215900">
                <a:moveTo>
                  <a:pt x="0" y="215646"/>
                </a:moveTo>
                <a:lnTo>
                  <a:pt x="1648968" y="215646"/>
                </a:lnTo>
                <a:lnTo>
                  <a:pt x="1648968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4794179" y="8323861"/>
            <a:ext cx="54080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194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U10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57964" y="8323861"/>
            <a:ext cx="56982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6827" algn="l"/>
              </a:tabLst>
            </a:pPr>
            <a:r>
              <a:rPr sz="924" spc="-10" dirty="0">
                <a:latin typeface="Times New Roman"/>
                <a:cs typeface="Times New Roman"/>
              </a:rPr>
              <a:t>U1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31728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70103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698490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70104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140642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0" y="0"/>
                </a:moveTo>
                <a:lnTo>
                  <a:pt x="70104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977043" y="8152977"/>
            <a:ext cx="68527" cy="209285"/>
          </a:xfrm>
          <a:custGeom>
            <a:avLst/>
            <a:gdLst/>
            <a:ahLst/>
            <a:cxnLst/>
            <a:rect l="l" t="t" r="r" b="b"/>
            <a:pathLst>
              <a:path w="70485" h="215265">
                <a:moveTo>
                  <a:pt x="0" y="0"/>
                </a:moveTo>
                <a:lnTo>
                  <a:pt x="70104" y="21488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459441" y="6410537"/>
            <a:ext cx="1044575" cy="1394619"/>
          </a:xfrm>
          <a:custGeom>
            <a:avLst/>
            <a:gdLst/>
            <a:ahLst/>
            <a:cxnLst/>
            <a:rect l="l" t="t" r="r" b="b"/>
            <a:pathLst>
              <a:path w="1074420" h="1434465">
                <a:moveTo>
                  <a:pt x="1074420" y="0"/>
                </a:moveTo>
                <a:lnTo>
                  <a:pt x="1018954" y="9031"/>
                </a:lnTo>
                <a:lnTo>
                  <a:pt x="963659" y="18179"/>
                </a:lnTo>
                <a:lnTo>
                  <a:pt x="908692" y="27573"/>
                </a:lnTo>
                <a:lnTo>
                  <a:pt x="854209" y="37343"/>
                </a:lnTo>
                <a:lnTo>
                  <a:pt x="800367" y="47619"/>
                </a:lnTo>
                <a:lnTo>
                  <a:pt x="747324" y="58532"/>
                </a:lnTo>
                <a:lnTo>
                  <a:pt x="695235" y="70212"/>
                </a:lnTo>
                <a:lnTo>
                  <a:pt x="644258" y="82789"/>
                </a:lnTo>
                <a:lnTo>
                  <a:pt x="594550" y="96392"/>
                </a:lnTo>
                <a:lnTo>
                  <a:pt x="546267" y="111153"/>
                </a:lnTo>
                <a:lnTo>
                  <a:pt x="499565" y="127201"/>
                </a:lnTo>
                <a:lnTo>
                  <a:pt x="454603" y="144667"/>
                </a:lnTo>
                <a:lnTo>
                  <a:pt x="411536" y="163680"/>
                </a:lnTo>
                <a:lnTo>
                  <a:pt x="370522" y="184370"/>
                </a:lnTo>
                <a:lnTo>
                  <a:pt x="331716" y="206868"/>
                </a:lnTo>
                <a:lnTo>
                  <a:pt x="295277" y="231305"/>
                </a:lnTo>
                <a:lnTo>
                  <a:pt x="261361" y="257809"/>
                </a:lnTo>
                <a:lnTo>
                  <a:pt x="230123" y="286512"/>
                </a:lnTo>
                <a:lnTo>
                  <a:pt x="199955" y="320501"/>
                </a:lnTo>
                <a:lnTo>
                  <a:pt x="172559" y="358888"/>
                </a:lnTo>
                <a:lnTo>
                  <a:pt x="147797" y="401104"/>
                </a:lnTo>
                <a:lnTo>
                  <a:pt x="125529" y="446579"/>
                </a:lnTo>
                <a:lnTo>
                  <a:pt x="105618" y="494743"/>
                </a:lnTo>
                <a:lnTo>
                  <a:pt x="87924" y="545027"/>
                </a:lnTo>
                <a:lnTo>
                  <a:pt x="72310" y="596862"/>
                </a:lnTo>
                <a:lnTo>
                  <a:pt x="58635" y="649677"/>
                </a:lnTo>
                <a:lnTo>
                  <a:pt x="46762" y="702904"/>
                </a:lnTo>
                <a:lnTo>
                  <a:pt x="36553" y="755972"/>
                </a:lnTo>
                <a:lnTo>
                  <a:pt x="27867" y="808313"/>
                </a:lnTo>
                <a:lnTo>
                  <a:pt x="20567" y="859356"/>
                </a:lnTo>
                <a:lnTo>
                  <a:pt x="14514" y="908533"/>
                </a:lnTo>
                <a:lnTo>
                  <a:pt x="9570" y="955273"/>
                </a:lnTo>
                <a:lnTo>
                  <a:pt x="5595" y="999008"/>
                </a:lnTo>
                <a:lnTo>
                  <a:pt x="2451" y="1039167"/>
                </a:lnTo>
                <a:lnTo>
                  <a:pt x="0" y="1075181"/>
                </a:lnTo>
                <a:lnTo>
                  <a:pt x="987" y="1135881"/>
                </a:lnTo>
                <a:lnTo>
                  <a:pt x="11119" y="1190673"/>
                </a:lnTo>
                <a:lnTo>
                  <a:pt x="28194" y="1239858"/>
                </a:lnTo>
                <a:lnTo>
                  <a:pt x="50009" y="1283737"/>
                </a:lnTo>
                <a:lnTo>
                  <a:pt x="74365" y="1322612"/>
                </a:lnTo>
                <a:lnTo>
                  <a:pt x="99059" y="1356783"/>
                </a:lnTo>
                <a:lnTo>
                  <a:pt x="121891" y="1386551"/>
                </a:lnTo>
                <a:lnTo>
                  <a:pt x="140659" y="1412218"/>
                </a:lnTo>
                <a:lnTo>
                  <a:pt x="153161" y="14340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581679" y="7730702"/>
            <a:ext cx="74083" cy="74083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22264" y="28360"/>
                </a:moveTo>
                <a:lnTo>
                  <a:pt x="0" y="50291"/>
                </a:lnTo>
                <a:lnTo>
                  <a:pt x="76200" y="76199"/>
                </a:lnTo>
                <a:lnTo>
                  <a:pt x="63626" y="38099"/>
                </a:lnTo>
                <a:lnTo>
                  <a:pt x="34290" y="38099"/>
                </a:lnTo>
                <a:lnTo>
                  <a:pt x="30480" y="36575"/>
                </a:lnTo>
                <a:lnTo>
                  <a:pt x="22264" y="28360"/>
                </a:lnTo>
                <a:close/>
              </a:path>
              <a:path w="76200" h="76200">
                <a:moveTo>
                  <a:pt x="28789" y="21931"/>
                </a:moveTo>
                <a:lnTo>
                  <a:pt x="22264" y="28360"/>
                </a:lnTo>
                <a:lnTo>
                  <a:pt x="30480" y="36575"/>
                </a:lnTo>
                <a:lnTo>
                  <a:pt x="34290" y="38099"/>
                </a:lnTo>
                <a:lnTo>
                  <a:pt x="37337" y="36575"/>
                </a:lnTo>
                <a:lnTo>
                  <a:pt x="38862" y="33527"/>
                </a:lnTo>
                <a:lnTo>
                  <a:pt x="37337" y="30479"/>
                </a:lnTo>
                <a:lnTo>
                  <a:pt x="28789" y="21931"/>
                </a:lnTo>
                <a:close/>
              </a:path>
              <a:path w="76200" h="76200">
                <a:moveTo>
                  <a:pt x="51054" y="0"/>
                </a:moveTo>
                <a:lnTo>
                  <a:pt x="28789" y="21931"/>
                </a:lnTo>
                <a:lnTo>
                  <a:pt x="37337" y="30479"/>
                </a:lnTo>
                <a:lnTo>
                  <a:pt x="38862" y="33527"/>
                </a:lnTo>
                <a:lnTo>
                  <a:pt x="37337" y="36575"/>
                </a:lnTo>
                <a:lnTo>
                  <a:pt x="34290" y="38099"/>
                </a:lnTo>
                <a:lnTo>
                  <a:pt x="63626" y="38099"/>
                </a:lnTo>
                <a:lnTo>
                  <a:pt x="51054" y="0"/>
                </a:lnTo>
                <a:close/>
              </a:path>
              <a:path w="76200" h="76200">
                <a:moveTo>
                  <a:pt x="4572" y="0"/>
                </a:moveTo>
                <a:lnTo>
                  <a:pt x="1524" y="761"/>
                </a:lnTo>
                <a:lnTo>
                  <a:pt x="0" y="4571"/>
                </a:lnTo>
                <a:lnTo>
                  <a:pt x="1524" y="7619"/>
                </a:lnTo>
                <a:lnTo>
                  <a:pt x="22264" y="28360"/>
                </a:lnTo>
                <a:lnTo>
                  <a:pt x="28789" y="21931"/>
                </a:lnTo>
                <a:lnTo>
                  <a:pt x="7619" y="76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140641" y="6671136"/>
            <a:ext cx="1045810" cy="1621190"/>
          </a:xfrm>
          <a:custGeom>
            <a:avLst/>
            <a:gdLst/>
            <a:ahLst/>
            <a:cxnLst/>
            <a:rect l="l" t="t" r="r" b="b"/>
            <a:pathLst>
              <a:path w="1075689" h="1667509">
                <a:moveTo>
                  <a:pt x="0" y="18466"/>
                </a:moveTo>
                <a:lnTo>
                  <a:pt x="47449" y="13284"/>
                </a:lnTo>
                <a:lnTo>
                  <a:pt x="94789" y="8474"/>
                </a:lnTo>
                <a:lnTo>
                  <a:pt x="141910" y="4408"/>
                </a:lnTo>
                <a:lnTo>
                  <a:pt x="188701" y="1459"/>
                </a:lnTo>
                <a:lnTo>
                  <a:pt x="235052" y="0"/>
                </a:lnTo>
                <a:lnTo>
                  <a:pt x="280855" y="401"/>
                </a:lnTo>
                <a:lnTo>
                  <a:pt x="325999" y="3035"/>
                </a:lnTo>
                <a:lnTo>
                  <a:pt x="370374" y="8276"/>
                </a:lnTo>
                <a:lnTo>
                  <a:pt x="413871" y="16494"/>
                </a:lnTo>
                <a:lnTo>
                  <a:pt x="456379" y="28062"/>
                </a:lnTo>
                <a:lnTo>
                  <a:pt x="497789" y="43353"/>
                </a:lnTo>
                <a:lnTo>
                  <a:pt x="537992" y="62738"/>
                </a:lnTo>
                <a:lnTo>
                  <a:pt x="576876" y="86590"/>
                </a:lnTo>
                <a:lnTo>
                  <a:pt x="614333" y="115282"/>
                </a:lnTo>
                <a:lnTo>
                  <a:pt x="650253" y="149184"/>
                </a:lnTo>
                <a:lnTo>
                  <a:pt x="684526" y="188670"/>
                </a:lnTo>
                <a:lnTo>
                  <a:pt x="717042" y="234112"/>
                </a:lnTo>
                <a:lnTo>
                  <a:pt x="751693" y="292960"/>
                </a:lnTo>
                <a:lnTo>
                  <a:pt x="784124" y="359411"/>
                </a:lnTo>
                <a:lnTo>
                  <a:pt x="799556" y="395318"/>
                </a:lnTo>
                <a:lnTo>
                  <a:pt x="814492" y="432921"/>
                </a:lnTo>
                <a:lnTo>
                  <a:pt x="828952" y="472153"/>
                </a:lnTo>
                <a:lnTo>
                  <a:pt x="842954" y="512946"/>
                </a:lnTo>
                <a:lnTo>
                  <a:pt x="856520" y="555231"/>
                </a:lnTo>
                <a:lnTo>
                  <a:pt x="869667" y="598941"/>
                </a:lnTo>
                <a:lnTo>
                  <a:pt x="882417" y="644007"/>
                </a:lnTo>
                <a:lnTo>
                  <a:pt x="894789" y="690361"/>
                </a:lnTo>
                <a:lnTo>
                  <a:pt x="906802" y="737936"/>
                </a:lnTo>
                <a:lnTo>
                  <a:pt x="918475" y="786663"/>
                </a:lnTo>
                <a:lnTo>
                  <a:pt x="929830" y="836473"/>
                </a:lnTo>
                <a:lnTo>
                  <a:pt x="940885" y="887300"/>
                </a:lnTo>
                <a:lnTo>
                  <a:pt x="951660" y="939075"/>
                </a:lnTo>
                <a:lnTo>
                  <a:pt x="962174" y="991729"/>
                </a:lnTo>
                <a:lnTo>
                  <a:pt x="972447" y="1045196"/>
                </a:lnTo>
                <a:lnTo>
                  <a:pt x="982500" y="1099406"/>
                </a:lnTo>
                <a:lnTo>
                  <a:pt x="992351" y="1154291"/>
                </a:lnTo>
                <a:lnTo>
                  <a:pt x="1002020" y="1209785"/>
                </a:lnTo>
                <a:lnTo>
                  <a:pt x="1011526" y="1265817"/>
                </a:lnTo>
                <a:lnTo>
                  <a:pt x="1020891" y="1322321"/>
                </a:lnTo>
                <a:lnTo>
                  <a:pt x="1030132" y="1379229"/>
                </a:lnTo>
                <a:lnTo>
                  <a:pt x="1039270" y="1436472"/>
                </a:lnTo>
                <a:lnTo>
                  <a:pt x="1048324" y="1493982"/>
                </a:lnTo>
                <a:lnTo>
                  <a:pt x="1057314" y="1551691"/>
                </a:lnTo>
                <a:lnTo>
                  <a:pt x="1066260" y="1609531"/>
                </a:lnTo>
                <a:lnTo>
                  <a:pt x="1075182" y="1667434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6151139" y="8218169"/>
            <a:ext cx="69762" cy="74083"/>
          </a:xfrm>
          <a:custGeom>
            <a:avLst/>
            <a:gdLst/>
            <a:ahLst/>
            <a:cxnLst/>
            <a:rect l="l" t="t" r="r" b="b"/>
            <a:pathLst>
              <a:path w="71754" h="76200">
                <a:moveTo>
                  <a:pt x="31241" y="4572"/>
                </a:moveTo>
                <a:lnTo>
                  <a:pt x="0" y="4572"/>
                </a:lnTo>
                <a:lnTo>
                  <a:pt x="35813" y="76200"/>
                </a:lnTo>
                <a:lnTo>
                  <a:pt x="63245" y="21336"/>
                </a:lnTo>
                <a:lnTo>
                  <a:pt x="35813" y="21336"/>
                </a:lnTo>
                <a:lnTo>
                  <a:pt x="32765" y="19812"/>
                </a:lnTo>
                <a:lnTo>
                  <a:pt x="31241" y="16764"/>
                </a:lnTo>
                <a:lnTo>
                  <a:pt x="31241" y="4572"/>
                </a:lnTo>
                <a:close/>
              </a:path>
              <a:path w="71754" h="76200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16764"/>
                </a:lnTo>
                <a:lnTo>
                  <a:pt x="32765" y="19812"/>
                </a:lnTo>
                <a:lnTo>
                  <a:pt x="35813" y="21336"/>
                </a:lnTo>
                <a:lnTo>
                  <a:pt x="38862" y="19812"/>
                </a:lnTo>
                <a:lnTo>
                  <a:pt x="40386" y="16764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76200">
                <a:moveTo>
                  <a:pt x="71627" y="4572"/>
                </a:moveTo>
                <a:lnTo>
                  <a:pt x="40386" y="4572"/>
                </a:lnTo>
                <a:lnTo>
                  <a:pt x="40386" y="16764"/>
                </a:lnTo>
                <a:lnTo>
                  <a:pt x="38862" y="19812"/>
                </a:lnTo>
                <a:lnTo>
                  <a:pt x="35813" y="21336"/>
                </a:lnTo>
                <a:lnTo>
                  <a:pt x="63245" y="21336"/>
                </a:lnTo>
                <a:lnTo>
                  <a:pt x="716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866284" y="6828367"/>
            <a:ext cx="950119" cy="1394619"/>
          </a:xfrm>
          <a:custGeom>
            <a:avLst/>
            <a:gdLst/>
            <a:ahLst/>
            <a:cxnLst/>
            <a:rect l="l" t="t" r="r" b="b"/>
            <a:pathLst>
              <a:path w="977264" h="1434465">
                <a:moveTo>
                  <a:pt x="976884" y="0"/>
                </a:moveTo>
                <a:lnTo>
                  <a:pt x="934675" y="28513"/>
                </a:lnTo>
                <a:lnTo>
                  <a:pt x="892545" y="57118"/>
                </a:lnTo>
                <a:lnTo>
                  <a:pt x="850593" y="85904"/>
                </a:lnTo>
                <a:lnTo>
                  <a:pt x="808917" y="114963"/>
                </a:lnTo>
                <a:lnTo>
                  <a:pt x="767616" y="144384"/>
                </a:lnTo>
                <a:lnTo>
                  <a:pt x="726789" y="174260"/>
                </a:lnTo>
                <a:lnTo>
                  <a:pt x="686535" y="204680"/>
                </a:lnTo>
                <a:lnTo>
                  <a:pt x="646954" y="235735"/>
                </a:lnTo>
                <a:lnTo>
                  <a:pt x="608143" y="267516"/>
                </a:lnTo>
                <a:lnTo>
                  <a:pt x="570201" y="300115"/>
                </a:lnTo>
                <a:lnTo>
                  <a:pt x="533229" y="333620"/>
                </a:lnTo>
                <a:lnTo>
                  <a:pt x="497323" y="368125"/>
                </a:lnTo>
                <a:lnTo>
                  <a:pt x="462585" y="403718"/>
                </a:lnTo>
                <a:lnTo>
                  <a:pt x="429111" y="440491"/>
                </a:lnTo>
                <a:lnTo>
                  <a:pt x="397001" y="478536"/>
                </a:lnTo>
                <a:lnTo>
                  <a:pt x="365649" y="518973"/>
                </a:lnTo>
                <a:lnTo>
                  <a:pt x="334769" y="562501"/>
                </a:lnTo>
                <a:lnTo>
                  <a:pt x="304489" y="608575"/>
                </a:lnTo>
                <a:lnTo>
                  <a:pt x="274936" y="656649"/>
                </a:lnTo>
                <a:lnTo>
                  <a:pt x="246238" y="706176"/>
                </a:lnTo>
                <a:lnTo>
                  <a:pt x="218523" y="756611"/>
                </a:lnTo>
                <a:lnTo>
                  <a:pt x="191917" y="807407"/>
                </a:lnTo>
                <a:lnTo>
                  <a:pt x="166547" y="858019"/>
                </a:lnTo>
                <a:lnTo>
                  <a:pt x="142542" y="907901"/>
                </a:lnTo>
                <a:lnTo>
                  <a:pt x="120029" y="956507"/>
                </a:lnTo>
                <a:lnTo>
                  <a:pt x="99134" y="1003291"/>
                </a:lnTo>
                <a:lnTo>
                  <a:pt x="79985" y="1047707"/>
                </a:lnTo>
                <a:lnTo>
                  <a:pt x="62710" y="1089209"/>
                </a:lnTo>
                <a:lnTo>
                  <a:pt x="47436" y="1127251"/>
                </a:lnTo>
                <a:lnTo>
                  <a:pt x="11006" y="1232824"/>
                </a:lnTo>
                <a:lnTo>
                  <a:pt x="423" y="1290094"/>
                </a:lnTo>
                <a:lnTo>
                  <a:pt x="0" y="1335976"/>
                </a:lnTo>
                <a:lnTo>
                  <a:pt x="7196" y="1373349"/>
                </a:lnTo>
                <a:lnTo>
                  <a:pt x="19473" y="1405092"/>
                </a:lnTo>
                <a:lnTo>
                  <a:pt x="34290" y="1434083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875175" y="8218169"/>
            <a:ext cx="69762" cy="74083"/>
          </a:xfrm>
          <a:custGeom>
            <a:avLst/>
            <a:gdLst/>
            <a:ahLst/>
            <a:cxnLst/>
            <a:rect l="l" t="t" r="r" b="b"/>
            <a:pathLst>
              <a:path w="71755" h="76200">
                <a:moveTo>
                  <a:pt x="32003" y="4572"/>
                </a:moveTo>
                <a:lnTo>
                  <a:pt x="0" y="4572"/>
                </a:lnTo>
                <a:lnTo>
                  <a:pt x="35813" y="76200"/>
                </a:lnTo>
                <a:lnTo>
                  <a:pt x="63245" y="21336"/>
                </a:lnTo>
                <a:lnTo>
                  <a:pt x="35813" y="21336"/>
                </a:lnTo>
                <a:lnTo>
                  <a:pt x="32765" y="19812"/>
                </a:lnTo>
                <a:lnTo>
                  <a:pt x="32003" y="16764"/>
                </a:lnTo>
                <a:lnTo>
                  <a:pt x="32003" y="4572"/>
                </a:lnTo>
                <a:close/>
              </a:path>
              <a:path w="71755" h="76200">
                <a:moveTo>
                  <a:pt x="35813" y="0"/>
                </a:moveTo>
                <a:lnTo>
                  <a:pt x="32765" y="1524"/>
                </a:lnTo>
                <a:lnTo>
                  <a:pt x="32003" y="4572"/>
                </a:lnTo>
                <a:lnTo>
                  <a:pt x="32003" y="16764"/>
                </a:lnTo>
                <a:lnTo>
                  <a:pt x="32765" y="19812"/>
                </a:lnTo>
                <a:lnTo>
                  <a:pt x="35813" y="21336"/>
                </a:lnTo>
                <a:lnTo>
                  <a:pt x="39623" y="19812"/>
                </a:lnTo>
                <a:lnTo>
                  <a:pt x="40385" y="16764"/>
                </a:lnTo>
                <a:lnTo>
                  <a:pt x="40385" y="4572"/>
                </a:lnTo>
                <a:lnTo>
                  <a:pt x="39623" y="1524"/>
                </a:lnTo>
                <a:lnTo>
                  <a:pt x="35813" y="0"/>
                </a:lnTo>
                <a:close/>
              </a:path>
              <a:path w="71755" h="76200">
                <a:moveTo>
                  <a:pt x="71627" y="4572"/>
                </a:moveTo>
                <a:lnTo>
                  <a:pt x="40385" y="4572"/>
                </a:lnTo>
                <a:lnTo>
                  <a:pt x="40385" y="16764"/>
                </a:lnTo>
                <a:lnTo>
                  <a:pt x="39623" y="19812"/>
                </a:lnTo>
                <a:lnTo>
                  <a:pt x="35813" y="21336"/>
                </a:lnTo>
                <a:lnTo>
                  <a:pt x="63245" y="21336"/>
                </a:lnTo>
                <a:lnTo>
                  <a:pt x="7162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14279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7312" y="2344929"/>
            <a:ext cx="4603365" cy="2511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808005" y="321359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5700" y="321359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3892" y="37714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48" y="37714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9931" y="37714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8863" y="31439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67" y="1449150"/>
            <a:ext cx="4851224" cy="1115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discuss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we do when </a:t>
            </a:r>
            <a:r>
              <a:rPr sz="1069" spc="5" dirty="0">
                <a:latin typeface="Times New Roman"/>
                <a:cs typeface="Times New Roman"/>
              </a:rPr>
              <a:t>the insertion </a:t>
            </a:r>
            <a:r>
              <a:rPr sz="1069" spc="10" dirty="0">
                <a:latin typeface="Times New Roman"/>
                <a:cs typeface="Times New Roman"/>
              </a:rPr>
              <a:t>of a node makes the </a:t>
            </a:r>
            <a:r>
              <a:rPr sz="1069" spc="5" dirty="0">
                <a:latin typeface="Times New Roman"/>
                <a:cs typeface="Times New Roman"/>
              </a:rPr>
              <a:t>tree  unbalanced.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consider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a </a:t>
            </a:r>
            <a:r>
              <a:rPr sz="1069" spc="5" dirty="0">
                <a:latin typeface="Times New Roman"/>
                <a:cs typeface="Times New Roman"/>
              </a:rPr>
              <a:t>balance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 </a:t>
            </a:r>
            <a:r>
              <a:rPr sz="1069" spc="5" dirty="0">
                <a:latin typeface="Times New Roman"/>
                <a:cs typeface="Times New Roman"/>
              </a:rPr>
              <a:t>tree.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the left subtree of the previous tree.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shaded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75">
              <a:latin typeface="Times New Roman"/>
              <a:cs typeface="Times New Roman"/>
            </a:endParaRPr>
          </a:p>
          <a:p>
            <a:pPr marR="792056" algn="ctr">
              <a:tabLst>
                <a:tab pos="279041" algn="l"/>
              </a:tabLst>
            </a:pPr>
            <a:r>
              <a:rPr sz="1069" spc="10" dirty="0">
                <a:latin typeface="Times New Roman"/>
                <a:cs typeface="Times New Roman"/>
              </a:rPr>
              <a:t>-1	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9073" y="2795764"/>
            <a:ext cx="3389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6199" algn="l"/>
              </a:tabLst>
            </a:pPr>
            <a:r>
              <a:rPr sz="1069" spc="10" dirty="0">
                <a:latin typeface="Times New Roman"/>
                <a:cs typeface="Times New Roman"/>
              </a:rPr>
              <a:t>1	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1512" y="2726125"/>
            <a:ext cx="3741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4615" y="32839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4541" y="3143954"/>
            <a:ext cx="4080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5582" algn="l"/>
              </a:tabLst>
            </a:pPr>
            <a:r>
              <a:rPr sz="1069" spc="10" dirty="0">
                <a:latin typeface="Times New Roman"/>
                <a:cs typeface="Times New Roman"/>
              </a:rPr>
              <a:t>-1	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6424" y="384107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1740" y="32839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3548" y="384107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7208" y="3841079"/>
            <a:ext cx="3728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0	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2959" y="321359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7056" y="3841079"/>
            <a:ext cx="8266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0051" algn="l"/>
              </a:tabLst>
            </a:pP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11	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9587" y="384107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67" y="5448688"/>
            <a:ext cx="4852458" cy="258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4301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20.7: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has balance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under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consideration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focus our discussion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this left </a:t>
            </a:r>
            <a:r>
              <a:rPr sz="1069" spc="5" dirty="0">
                <a:latin typeface="Times New Roman"/>
                <a:cs typeface="Times New Roman"/>
              </a:rPr>
              <a:t>subtree of node having balance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before  </a:t>
            </a:r>
            <a:r>
              <a:rPr sz="1069" spc="10" dirty="0">
                <a:latin typeface="Times New Roman"/>
                <a:cs typeface="Times New Roman"/>
              </a:rPr>
              <a:t>applying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other nodes. </a:t>
            </a:r>
            <a:r>
              <a:rPr sz="1069" spc="15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(Fig 20.8).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talking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tree that has </a:t>
            </a:r>
            <a:r>
              <a:rPr sz="1069" spc="10" dirty="0">
                <a:latin typeface="Times New Roman"/>
                <a:cs typeface="Times New Roman"/>
              </a:rPr>
              <a:t>a node with balance 1 </a:t>
            </a:r>
            <a:r>
              <a:rPr sz="1069" spc="5" dirty="0">
                <a:latin typeface="Times New Roman"/>
                <a:cs typeface="Times New Roman"/>
              </a:rPr>
              <a:t>as the root.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did not </a:t>
            </a:r>
            <a:r>
              <a:rPr sz="1069" spc="10" dirty="0">
                <a:latin typeface="Times New Roman"/>
                <a:cs typeface="Times New Roman"/>
              </a:rPr>
              <a:t>mention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part of the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indicate 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this left subtree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label </a:t>
            </a:r>
            <a:r>
              <a:rPr sz="1069" spc="10" dirty="0">
                <a:latin typeface="Times New Roman"/>
                <a:cs typeface="Times New Roman"/>
              </a:rPr>
              <a:t>A.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balance 1. The </a:t>
            </a:r>
            <a:r>
              <a:rPr sz="1069" spc="5" dirty="0">
                <a:latin typeface="Times New Roman"/>
                <a:cs typeface="Times New Roman"/>
              </a:rPr>
              <a:t>label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mentions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Here we </a:t>
            </a:r>
            <a:r>
              <a:rPr sz="1069" spc="10" dirty="0">
                <a:latin typeface="Times New Roman"/>
                <a:cs typeface="Times New Roman"/>
              </a:rPr>
              <a:t>did not  mention other </a:t>
            </a:r>
            <a:r>
              <a:rPr sz="1069" spc="5" dirty="0">
                <a:latin typeface="Times New Roman"/>
                <a:cs typeface="Times New Roman"/>
              </a:rPr>
              <a:t>nodes individually. </a:t>
            </a:r>
            <a:r>
              <a:rPr sz="1069" spc="10" dirty="0">
                <a:latin typeface="Times New Roman"/>
                <a:cs typeface="Times New Roman"/>
              </a:rPr>
              <a:t>Rather, we show a </a:t>
            </a:r>
            <a:r>
              <a:rPr sz="1069" spc="5" dirty="0">
                <a:latin typeface="Times New Roman"/>
                <a:cs typeface="Times New Roman"/>
              </a:rPr>
              <a:t>triangle that depicts all the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in subtrees.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triangle </a:t>
            </a:r>
            <a:r>
              <a:rPr sz="1069" spc="10" dirty="0">
                <a:latin typeface="Times New Roman"/>
                <a:cs typeface="Times New Roman"/>
              </a:rPr>
              <a:t>T3 </a:t>
            </a:r>
            <a:r>
              <a:rPr sz="1069" spc="5" dirty="0">
                <a:latin typeface="Times New Roman"/>
                <a:cs typeface="Times New Roman"/>
              </a:rPr>
              <a:t>encloses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A.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concerned about the number </a:t>
            </a:r>
            <a:r>
              <a:rPr sz="1069" spc="5" dirty="0">
                <a:latin typeface="Times New Roman"/>
                <a:cs typeface="Times New Roman"/>
              </a:rPr>
              <a:t>of nodes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triangles </a:t>
            </a:r>
            <a:r>
              <a:rPr sz="1069" spc="15" dirty="0">
                <a:latin typeface="Times New Roman"/>
                <a:cs typeface="Times New Roman"/>
              </a:rPr>
              <a:t>T1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mention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and right subtree of the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that describes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are at same </a:t>
            </a:r>
            <a:r>
              <a:rPr sz="1069" spc="5" dirty="0">
                <a:latin typeface="Times New Roman"/>
                <a:cs typeface="Times New Roman"/>
              </a:rPr>
              <a:t>height.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figure.  Similarly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i.e. its left subtree 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deep  </a:t>
            </a:r>
            <a:r>
              <a:rPr sz="1069" spc="5" dirty="0">
                <a:latin typeface="Times New Roman"/>
                <a:cs typeface="Times New Roman"/>
              </a:rPr>
              <a:t>than its right subtree.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dotted lines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depth/height of left and right 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and </a:t>
            </a:r>
            <a:r>
              <a:rPr sz="1069" spc="5" dirty="0">
                <a:latin typeface="Times New Roman"/>
                <a:cs typeface="Times New Roman"/>
              </a:rPr>
              <a:t>that is 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2101" y="4882691"/>
            <a:ext cx="48215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7194" algn="l"/>
              </a:tabLst>
            </a:pPr>
            <a:r>
              <a:rPr sz="924" spc="-15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8443" y="4882691"/>
            <a:ext cx="16607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9" dirty="0">
                <a:latin typeface="Times New Roman"/>
                <a:cs typeface="Times New Roman"/>
              </a:rPr>
              <a:t>U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0312" y="4882691"/>
            <a:ext cx="16730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5067" y="4882691"/>
            <a:ext cx="16668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U9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7496" y="4882691"/>
            <a:ext cx="94270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6827" algn="l"/>
                <a:tab pos="730322" algn="l"/>
              </a:tabLst>
            </a:pPr>
            <a:r>
              <a:rPr sz="924" spc="-10" dirty="0">
                <a:latin typeface="Times New Roman"/>
                <a:cs typeface="Times New Roman"/>
              </a:rPr>
              <a:t>U1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0" dirty="0">
                <a:latin typeface="Times New Roman"/>
                <a:cs typeface="Times New Roman"/>
              </a:rPr>
              <a:t>U1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-19" dirty="0">
                <a:latin typeface="Times New Roman"/>
                <a:cs typeface="Times New Roman"/>
              </a:rPr>
              <a:t>U</a:t>
            </a:r>
            <a:r>
              <a:rPr sz="924" spc="-10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2463" y="3698098"/>
            <a:ext cx="3827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2005" algn="l"/>
              </a:tabLst>
            </a:pPr>
            <a:r>
              <a:rPr sz="924" spc="-5" dirty="0">
                <a:latin typeface="Times New Roman"/>
                <a:cs typeface="Times New Roman"/>
              </a:rPr>
              <a:t>B	B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788248" y="4217847"/>
          <a:ext cx="4259792" cy="40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14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294005" algn="l"/>
                        </a:tabLst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B	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31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235"/>
                        </a:lnSpc>
                        <a:tabLst>
                          <a:tab pos="457834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	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ts val="1235"/>
                        </a:lnSpc>
                        <a:tabLst>
                          <a:tab pos="501650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	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5"/>
                        </a:lnSpc>
                        <a:tabLst>
                          <a:tab pos="277495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1235"/>
                        </a:lnSpc>
                        <a:tabLst>
                          <a:tab pos="429259" algn="l"/>
                        </a:tabLst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979632" y="9102726"/>
            <a:ext cx="279665" cy="417953"/>
          </a:xfrm>
          <a:custGeom>
            <a:avLst/>
            <a:gdLst/>
            <a:ahLst/>
            <a:cxnLst/>
            <a:rect l="l" t="t" r="r" b="b"/>
            <a:pathLst>
              <a:path w="287654" h="429895">
                <a:moveTo>
                  <a:pt x="287274" y="429767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67087" y="8412268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6" y="0"/>
                </a:moveTo>
                <a:lnTo>
                  <a:pt x="95390" y="7193"/>
                </a:lnTo>
                <a:lnTo>
                  <a:pt x="57113" y="27188"/>
                </a:lnTo>
                <a:lnTo>
                  <a:pt x="26919" y="57607"/>
                </a:lnTo>
                <a:lnTo>
                  <a:pt x="7114" y="96072"/>
                </a:lnTo>
                <a:lnTo>
                  <a:pt x="0" y="140208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6" y="280416"/>
                </a:lnTo>
                <a:lnTo>
                  <a:pt x="183501" y="273295"/>
                </a:lnTo>
                <a:lnTo>
                  <a:pt x="221778" y="253447"/>
                </a:lnTo>
                <a:lnTo>
                  <a:pt x="251972" y="223137"/>
                </a:lnTo>
                <a:lnTo>
                  <a:pt x="271777" y="184635"/>
                </a:lnTo>
                <a:lnTo>
                  <a:pt x="278892" y="140208"/>
                </a:lnTo>
                <a:lnTo>
                  <a:pt x="271777" y="96072"/>
                </a:lnTo>
                <a:lnTo>
                  <a:pt x="251972" y="57607"/>
                </a:lnTo>
                <a:lnTo>
                  <a:pt x="221778" y="27188"/>
                </a:lnTo>
                <a:lnTo>
                  <a:pt x="183501" y="7193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701077" y="8963447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6" y="0"/>
                </a:moveTo>
                <a:lnTo>
                  <a:pt x="95390" y="7193"/>
                </a:lnTo>
                <a:lnTo>
                  <a:pt x="57113" y="27188"/>
                </a:lnTo>
                <a:lnTo>
                  <a:pt x="26919" y="57607"/>
                </a:lnTo>
                <a:lnTo>
                  <a:pt x="7114" y="96072"/>
                </a:lnTo>
                <a:lnTo>
                  <a:pt x="0" y="140208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6" y="280416"/>
                </a:lnTo>
                <a:lnTo>
                  <a:pt x="183501" y="273295"/>
                </a:lnTo>
                <a:lnTo>
                  <a:pt x="221778" y="253447"/>
                </a:lnTo>
                <a:lnTo>
                  <a:pt x="251972" y="223137"/>
                </a:lnTo>
                <a:lnTo>
                  <a:pt x="271777" y="184635"/>
                </a:lnTo>
                <a:lnTo>
                  <a:pt x="278892" y="140208"/>
                </a:lnTo>
                <a:lnTo>
                  <a:pt x="271777" y="96072"/>
                </a:lnTo>
                <a:lnTo>
                  <a:pt x="251972" y="57607"/>
                </a:lnTo>
                <a:lnTo>
                  <a:pt x="221778" y="27188"/>
                </a:lnTo>
                <a:lnTo>
                  <a:pt x="183501" y="7193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776138" y="89987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09992" y="8614515"/>
            <a:ext cx="488332" cy="418571"/>
          </a:xfrm>
          <a:custGeom>
            <a:avLst/>
            <a:gdLst/>
            <a:ahLst/>
            <a:cxnLst/>
            <a:rect l="l" t="t" r="r" b="b"/>
            <a:pathLst>
              <a:path w="502285" h="430529">
                <a:moveTo>
                  <a:pt x="502158" y="0"/>
                </a:moveTo>
                <a:lnTo>
                  <a:pt x="0" y="43053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191016" y="8441655"/>
            <a:ext cx="3599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7189" algn="l"/>
              </a:tabLst>
            </a:pPr>
            <a:r>
              <a:rPr sz="1069" spc="19" dirty="0">
                <a:latin typeface="Times New Roman"/>
                <a:cs typeface="Times New Roman"/>
              </a:rPr>
              <a:t>A	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3530" y="8929864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13609" y="9520554"/>
            <a:ext cx="487715" cy="558094"/>
          </a:xfrm>
          <a:custGeom>
            <a:avLst/>
            <a:gdLst/>
            <a:ahLst/>
            <a:cxnLst/>
            <a:rect l="l" t="t" r="r" b="b"/>
            <a:pathLst>
              <a:path w="501650" h="574040">
                <a:moveTo>
                  <a:pt x="250698" y="0"/>
                </a:moveTo>
                <a:lnTo>
                  <a:pt x="0" y="573786"/>
                </a:lnTo>
                <a:lnTo>
                  <a:pt x="501395" y="573786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79632" y="9520554"/>
            <a:ext cx="558094" cy="558094"/>
          </a:xfrm>
          <a:custGeom>
            <a:avLst/>
            <a:gdLst/>
            <a:ahLst/>
            <a:cxnLst/>
            <a:rect l="l" t="t" r="r" b="b"/>
            <a:pathLst>
              <a:path w="574039" h="574040">
                <a:moveTo>
                  <a:pt x="287274" y="0"/>
                </a:moveTo>
                <a:lnTo>
                  <a:pt x="0" y="573786"/>
                </a:lnTo>
                <a:lnTo>
                  <a:pt x="573786" y="573786"/>
                </a:lnTo>
                <a:lnTo>
                  <a:pt x="2872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86412" y="8963448"/>
            <a:ext cx="487715" cy="557477"/>
          </a:xfrm>
          <a:custGeom>
            <a:avLst/>
            <a:gdLst/>
            <a:ahLst/>
            <a:cxnLst/>
            <a:rect l="l" t="t" r="r" b="b"/>
            <a:pathLst>
              <a:path w="501650" h="573404">
                <a:moveTo>
                  <a:pt x="250698" y="0"/>
                </a:moveTo>
                <a:lnTo>
                  <a:pt x="0" y="573024"/>
                </a:lnTo>
                <a:lnTo>
                  <a:pt x="501396" y="573024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053345" y="9277314"/>
            <a:ext cx="2150886" cy="54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27903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Page 226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37480" y="10078402"/>
            <a:ext cx="125509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7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373879" y="9520554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547975" y="9520554"/>
            <a:ext cx="69762" cy="558094"/>
          </a:xfrm>
          <a:custGeom>
            <a:avLst/>
            <a:gdLst/>
            <a:ahLst/>
            <a:cxnLst/>
            <a:rect l="l" t="t" r="r" b="b"/>
            <a:pathLst>
              <a:path w="71754" h="574040">
                <a:moveTo>
                  <a:pt x="32766" y="502158"/>
                </a:moveTo>
                <a:lnTo>
                  <a:pt x="0" y="502158"/>
                </a:lnTo>
                <a:lnTo>
                  <a:pt x="35814" y="573786"/>
                </a:lnTo>
                <a:lnTo>
                  <a:pt x="64389" y="516636"/>
                </a:lnTo>
                <a:lnTo>
                  <a:pt x="35814" y="516636"/>
                </a:lnTo>
                <a:lnTo>
                  <a:pt x="34290" y="515874"/>
                </a:lnTo>
                <a:lnTo>
                  <a:pt x="32766" y="514350"/>
                </a:lnTo>
                <a:lnTo>
                  <a:pt x="32766" y="502158"/>
                </a:lnTo>
                <a:close/>
              </a:path>
              <a:path w="71754" h="574040">
                <a:moveTo>
                  <a:pt x="35814" y="57150"/>
                </a:moveTo>
                <a:lnTo>
                  <a:pt x="34290" y="57912"/>
                </a:lnTo>
                <a:lnTo>
                  <a:pt x="32766" y="60198"/>
                </a:lnTo>
                <a:lnTo>
                  <a:pt x="32766" y="514350"/>
                </a:lnTo>
                <a:lnTo>
                  <a:pt x="34290" y="515874"/>
                </a:lnTo>
                <a:lnTo>
                  <a:pt x="35814" y="516636"/>
                </a:lnTo>
                <a:lnTo>
                  <a:pt x="38100" y="515874"/>
                </a:lnTo>
                <a:lnTo>
                  <a:pt x="38862" y="514350"/>
                </a:lnTo>
                <a:lnTo>
                  <a:pt x="38862" y="60198"/>
                </a:lnTo>
                <a:lnTo>
                  <a:pt x="38100" y="57912"/>
                </a:lnTo>
                <a:lnTo>
                  <a:pt x="35814" y="57150"/>
                </a:lnTo>
                <a:close/>
              </a:path>
              <a:path w="71754" h="574040">
                <a:moveTo>
                  <a:pt x="71628" y="502158"/>
                </a:moveTo>
                <a:lnTo>
                  <a:pt x="38862" y="502158"/>
                </a:lnTo>
                <a:lnTo>
                  <a:pt x="38862" y="514350"/>
                </a:lnTo>
                <a:lnTo>
                  <a:pt x="38100" y="515874"/>
                </a:lnTo>
                <a:lnTo>
                  <a:pt x="35814" y="516636"/>
                </a:lnTo>
                <a:lnTo>
                  <a:pt x="64389" y="516636"/>
                </a:lnTo>
                <a:lnTo>
                  <a:pt x="71628" y="502158"/>
                </a:lnTo>
                <a:close/>
              </a:path>
              <a:path w="71754" h="574040">
                <a:moveTo>
                  <a:pt x="35814" y="0"/>
                </a:moveTo>
                <a:lnTo>
                  <a:pt x="0" y="71628"/>
                </a:lnTo>
                <a:lnTo>
                  <a:pt x="32766" y="71628"/>
                </a:lnTo>
                <a:lnTo>
                  <a:pt x="32766" y="60198"/>
                </a:lnTo>
                <a:lnTo>
                  <a:pt x="34290" y="57912"/>
                </a:lnTo>
                <a:lnTo>
                  <a:pt x="35814" y="57150"/>
                </a:lnTo>
                <a:lnTo>
                  <a:pt x="64389" y="57150"/>
                </a:lnTo>
                <a:lnTo>
                  <a:pt x="35814" y="0"/>
                </a:lnTo>
                <a:close/>
              </a:path>
              <a:path w="71754" h="574040">
                <a:moveTo>
                  <a:pt x="64389" y="57150"/>
                </a:moveTo>
                <a:lnTo>
                  <a:pt x="35814" y="57150"/>
                </a:lnTo>
                <a:lnTo>
                  <a:pt x="38100" y="57912"/>
                </a:lnTo>
                <a:lnTo>
                  <a:pt x="38862" y="60198"/>
                </a:lnTo>
                <a:lnTo>
                  <a:pt x="38862" y="71628"/>
                </a:lnTo>
                <a:lnTo>
                  <a:pt x="71628" y="71628"/>
                </a:lnTo>
                <a:lnTo>
                  <a:pt x="6438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467840" y="8107785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28651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92162" y="9172363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19" h="358140">
                <a:moveTo>
                  <a:pt x="0" y="358139"/>
                </a:moveTo>
                <a:lnTo>
                  <a:pt x="2865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607117" y="8614515"/>
            <a:ext cx="488332" cy="349426"/>
          </a:xfrm>
          <a:custGeom>
            <a:avLst/>
            <a:gdLst/>
            <a:ahLst/>
            <a:cxnLst/>
            <a:rect l="l" t="t" r="r" b="b"/>
            <a:pathLst>
              <a:path w="502285" h="359409">
                <a:moveTo>
                  <a:pt x="502158" y="35890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4654903" y="9776084"/>
            <a:ext cx="944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80545" y="9845724"/>
            <a:ext cx="18026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5" dirty="0">
                <a:latin typeface="Times New Roman"/>
                <a:cs typeface="Times New Roman"/>
              </a:rPr>
              <a:t>T1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6196" y="9845724"/>
            <a:ext cx="18026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5" dirty="0">
                <a:latin typeface="Times New Roman"/>
                <a:cs typeface="Times New Roman"/>
              </a:rPr>
              <a:t>T2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496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2250871"/>
            <a:ext cx="4852458" cy="983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notations of figure 20.8, </a:t>
            </a:r>
            <a:r>
              <a:rPr sz="1069" spc="5" dirty="0">
                <a:latin typeface="Times New Roman"/>
                <a:cs typeface="Times New Roman"/>
              </a:rPr>
              <a:t>let’s insert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in this tree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observe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of this insertion in the tree.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node can 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in the tree  </a:t>
            </a:r>
            <a:r>
              <a:rPr sz="1069" spc="5" dirty="0">
                <a:latin typeface="Times New Roman"/>
                <a:cs typeface="Times New Roman"/>
              </a:rPr>
              <a:t>T1,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T2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T3.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T1.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replace </a:t>
            </a:r>
            <a:r>
              <a:rPr sz="1069" spc="10" dirty="0">
                <a:latin typeface="Times New Roman"/>
                <a:cs typeface="Times New Roman"/>
              </a:rPr>
              <a:t>any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Rather, it </a:t>
            </a:r>
            <a:r>
              <a:rPr sz="1069" spc="10" dirty="0">
                <a:latin typeface="Times New Roman"/>
                <a:cs typeface="Times New Roman"/>
              </a:rPr>
              <a:t>will be added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level in this tree (T1).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(fig </a:t>
            </a:r>
            <a:r>
              <a:rPr sz="1069" spc="10" dirty="0">
                <a:latin typeface="Times New Roman"/>
                <a:cs typeface="Times New Roman"/>
              </a:rPr>
              <a:t>20.9) shows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phenomenon.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011" y="4451773"/>
            <a:ext cx="279047" cy="417953"/>
          </a:xfrm>
          <a:custGeom>
            <a:avLst/>
            <a:gdLst/>
            <a:ahLst/>
            <a:cxnLst/>
            <a:rect l="l" t="t" r="r" b="b"/>
            <a:pathLst>
              <a:path w="287020" h="429895">
                <a:moveTo>
                  <a:pt x="286511" y="429768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436725" y="3761316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6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7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6" y="280415"/>
                </a:lnTo>
                <a:lnTo>
                  <a:pt x="183501" y="273295"/>
                </a:lnTo>
                <a:lnTo>
                  <a:pt x="221778" y="253447"/>
                </a:lnTo>
                <a:lnTo>
                  <a:pt x="251972" y="223137"/>
                </a:lnTo>
                <a:lnTo>
                  <a:pt x="271777" y="184635"/>
                </a:lnTo>
                <a:lnTo>
                  <a:pt x="278892" y="140207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770716" y="4312496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5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7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5" y="280415"/>
                </a:lnTo>
                <a:lnTo>
                  <a:pt x="183501" y="273295"/>
                </a:lnTo>
                <a:lnTo>
                  <a:pt x="221778" y="253447"/>
                </a:lnTo>
                <a:lnTo>
                  <a:pt x="251972" y="223137"/>
                </a:lnTo>
                <a:lnTo>
                  <a:pt x="271777" y="184635"/>
                </a:lnTo>
                <a:lnTo>
                  <a:pt x="278892" y="140207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845790" y="434781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9632" y="3963565"/>
            <a:ext cx="488332" cy="417953"/>
          </a:xfrm>
          <a:custGeom>
            <a:avLst/>
            <a:gdLst/>
            <a:ahLst/>
            <a:cxnLst/>
            <a:rect l="l" t="t" r="r" b="b"/>
            <a:pathLst>
              <a:path w="502285" h="429895">
                <a:moveTo>
                  <a:pt x="502158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260654" y="3790703"/>
            <a:ext cx="3599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77189" algn="l"/>
              </a:tabLst>
            </a:pPr>
            <a:r>
              <a:rPr sz="1069" spc="19" dirty="0">
                <a:latin typeface="Times New Roman"/>
                <a:cs typeface="Times New Roman"/>
              </a:rPr>
              <a:t>A	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910" y="4278911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3248" y="4869603"/>
            <a:ext cx="487715" cy="558094"/>
          </a:xfrm>
          <a:custGeom>
            <a:avLst/>
            <a:gdLst/>
            <a:ahLst/>
            <a:cxnLst/>
            <a:rect l="l" t="t" r="r" b="b"/>
            <a:pathLst>
              <a:path w="501650" h="574039">
                <a:moveTo>
                  <a:pt x="250698" y="0"/>
                </a:moveTo>
                <a:lnTo>
                  <a:pt x="0" y="573786"/>
                </a:lnTo>
                <a:lnTo>
                  <a:pt x="501396" y="573786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450183" y="5183469"/>
            <a:ext cx="1802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0011" y="4869603"/>
            <a:ext cx="557477" cy="558094"/>
          </a:xfrm>
          <a:custGeom>
            <a:avLst/>
            <a:gdLst/>
            <a:ahLst/>
            <a:cxnLst/>
            <a:rect l="l" t="t" r="r" b="b"/>
            <a:pathLst>
              <a:path w="573404" h="574039">
                <a:moveTo>
                  <a:pt x="286511" y="0"/>
                </a:moveTo>
                <a:lnTo>
                  <a:pt x="0" y="573786"/>
                </a:lnTo>
                <a:lnTo>
                  <a:pt x="573023" y="573786"/>
                </a:lnTo>
                <a:lnTo>
                  <a:pt x="2865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225836" y="5183469"/>
            <a:ext cx="1802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56049" y="4311755"/>
            <a:ext cx="487715" cy="558094"/>
          </a:xfrm>
          <a:custGeom>
            <a:avLst/>
            <a:gdLst/>
            <a:ahLst/>
            <a:cxnLst/>
            <a:rect l="l" t="t" r="r" b="b"/>
            <a:pathLst>
              <a:path w="501650" h="574039">
                <a:moveTo>
                  <a:pt x="250698" y="0"/>
                </a:moveTo>
                <a:lnTo>
                  <a:pt x="0" y="573786"/>
                </a:lnTo>
                <a:lnTo>
                  <a:pt x="501396" y="573786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122985" y="4626363"/>
            <a:ext cx="1802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7118" y="5408189"/>
            <a:ext cx="1114954" cy="19756"/>
          </a:xfrm>
          <a:custGeom>
            <a:avLst/>
            <a:gdLst/>
            <a:ahLst/>
            <a:cxnLst/>
            <a:rect l="l" t="t" r="r" b="b"/>
            <a:pathLst>
              <a:path w="1146810" h="20320">
                <a:moveTo>
                  <a:pt x="0" y="19812"/>
                </a:moveTo>
                <a:lnTo>
                  <a:pt x="1146810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443518" y="4869602"/>
            <a:ext cx="488332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547975" y="4850341"/>
            <a:ext cx="69762" cy="558094"/>
          </a:xfrm>
          <a:custGeom>
            <a:avLst/>
            <a:gdLst/>
            <a:ahLst/>
            <a:cxnLst/>
            <a:rect l="l" t="t" r="r" b="b"/>
            <a:pathLst>
              <a:path w="71754" h="574039">
                <a:moveTo>
                  <a:pt x="32766" y="502157"/>
                </a:moveTo>
                <a:lnTo>
                  <a:pt x="0" y="502157"/>
                </a:lnTo>
                <a:lnTo>
                  <a:pt x="35814" y="573786"/>
                </a:lnTo>
                <a:lnTo>
                  <a:pt x="64389" y="516636"/>
                </a:lnTo>
                <a:lnTo>
                  <a:pt x="35814" y="516636"/>
                </a:lnTo>
                <a:lnTo>
                  <a:pt x="34290" y="515874"/>
                </a:lnTo>
                <a:lnTo>
                  <a:pt x="32766" y="513588"/>
                </a:lnTo>
                <a:lnTo>
                  <a:pt x="32766" y="502157"/>
                </a:lnTo>
                <a:close/>
              </a:path>
              <a:path w="71754" h="574039">
                <a:moveTo>
                  <a:pt x="35814" y="57150"/>
                </a:moveTo>
                <a:lnTo>
                  <a:pt x="34290" y="57912"/>
                </a:lnTo>
                <a:lnTo>
                  <a:pt x="32766" y="60198"/>
                </a:lnTo>
                <a:lnTo>
                  <a:pt x="32766" y="513588"/>
                </a:lnTo>
                <a:lnTo>
                  <a:pt x="34290" y="515874"/>
                </a:lnTo>
                <a:lnTo>
                  <a:pt x="35814" y="516636"/>
                </a:lnTo>
                <a:lnTo>
                  <a:pt x="38100" y="515874"/>
                </a:lnTo>
                <a:lnTo>
                  <a:pt x="38862" y="513588"/>
                </a:lnTo>
                <a:lnTo>
                  <a:pt x="38862" y="60198"/>
                </a:lnTo>
                <a:lnTo>
                  <a:pt x="38100" y="57912"/>
                </a:lnTo>
                <a:lnTo>
                  <a:pt x="35814" y="57150"/>
                </a:lnTo>
                <a:close/>
              </a:path>
              <a:path w="71754" h="574039">
                <a:moveTo>
                  <a:pt x="71628" y="502157"/>
                </a:moveTo>
                <a:lnTo>
                  <a:pt x="38862" y="502157"/>
                </a:lnTo>
                <a:lnTo>
                  <a:pt x="38862" y="513588"/>
                </a:lnTo>
                <a:lnTo>
                  <a:pt x="38100" y="515874"/>
                </a:lnTo>
                <a:lnTo>
                  <a:pt x="35814" y="516636"/>
                </a:lnTo>
                <a:lnTo>
                  <a:pt x="64389" y="516636"/>
                </a:lnTo>
                <a:lnTo>
                  <a:pt x="71628" y="502157"/>
                </a:lnTo>
                <a:close/>
              </a:path>
              <a:path w="71754" h="574039">
                <a:moveTo>
                  <a:pt x="35814" y="0"/>
                </a:moveTo>
                <a:lnTo>
                  <a:pt x="0" y="71627"/>
                </a:lnTo>
                <a:lnTo>
                  <a:pt x="32766" y="71627"/>
                </a:lnTo>
                <a:lnTo>
                  <a:pt x="32766" y="60198"/>
                </a:lnTo>
                <a:lnTo>
                  <a:pt x="34290" y="57912"/>
                </a:lnTo>
                <a:lnTo>
                  <a:pt x="35814" y="57150"/>
                </a:lnTo>
                <a:lnTo>
                  <a:pt x="64389" y="57150"/>
                </a:lnTo>
                <a:lnTo>
                  <a:pt x="35814" y="0"/>
                </a:lnTo>
                <a:close/>
              </a:path>
              <a:path w="71754" h="574039">
                <a:moveTo>
                  <a:pt x="64389" y="57150"/>
                </a:moveTo>
                <a:lnTo>
                  <a:pt x="35814" y="57150"/>
                </a:lnTo>
                <a:lnTo>
                  <a:pt x="38100" y="57912"/>
                </a:lnTo>
                <a:lnTo>
                  <a:pt x="38862" y="60198"/>
                </a:lnTo>
                <a:lnTo>
                  <a:pt x="38862" y="71627"/>
                </a:lnTo>
                <a:lnTo>
                  <a:pt x="71628" y="71627"/>
                </a:lnTo>
                <a:lnTo>
                  <a:pt x="6438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654903" y="509456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7479" y="3456834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28651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561801" y="4521412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19" h="358139">
                <a:moveTo>
                  <a:pt x="0" y="358139"/>
                </a:moveTo>
                <a:lnTo>
                  <a:pt x="2865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676755" y="3963564"/>
            <a:ext cx="488332" cy="348192"/>
          </a:xfrm>
          <a:custGeom>
            <a:avLst/>
            <a:gdLst/>
            <a:ahLst/>
            <a:cxnLst/>
            <a:rect l="l" t="t" r="r" b="b"/>
            <a:pathLst>
              <a:path w="502285" h="358139">
                <a:moveTo>
                  <a:pt x="502158" y="35813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92162" y="5408189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52886" y="5686743"/>
            <a:ext cx="279047" cy="209285"/>
          </a:xfrm>
          <a:custGeom>
            <a:avLst/>
            <a:gdLst/>
            <a:ahLst/>
            <a:cxnLst/>
            <a:rect l="l" t="t" r="r" b="b"/>
            <a:pathLst>
              <a:path w="287019" h="215264">
                <a:moveTo>
                  <a:pt x="0" y="0"/>
                </a:moveTo>
                <a:lnTo>
                  <a:pt x="0" y="214883"/>
                </a:lnTo>
                <a:lnTo>
                  <a:pt x="286512" y="214883"/>
                </a:lnTo>
                <a:lnTo>
                  <a:pt x="286512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61801" y="5895657"/>
            <a:ext cx="2579335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2522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827269" y="4850341"/>
            <a:ext cx="69762" cy="1045810"/>
          </a:xfrm>
          <a:custGeom>
            <a:avLst/>
            <a:gdLst/>
            <a:ahLst/>
            <a:cxnLst/>
            <a:rect l="l" t="t" r="r" b="b"/>
            <a:pathLst>
              <a:path w="71754" h="1075689">
                <a:moveTo>
                  <a:pt x="32766" y="1003553"/>
                </a:moveTo>
                <a:lnTo>
                  <a:pt x="0" y="1003553"/>
                </a:lnTo>
                <a:lnTo>
                  <a:pt x="35813" y="1075181"/>
                </a:lnTo>
                <a:lnTo>
                  <a:pt x="64008" y="1018793"/>
                </a:lnTo>
                <a:lnTo>
                  <a:pt x="35813" y="1018793"/>
                </a:lnTo>
                <a:lnTo>
                  <a:pt x="33528" y="1018031"/>
                </a:lnTo>
                <a:lnTo>
                  <a:pt x="32766" y="1015745"/>
                </a:lnTo>
                <a:lnTo>
                  <a:pt x="32766" y="1003553"/>
                </a:lnTo>
                <a:close/>
              </a:path>
              <a:path w="71754" h="1075689">
                <a:moveTo>
                  <a:pt x="35813" y="57150"/>
                </a:moveTo>
                <a:lnTo>
                  <a:pt x="33528" y="57912"/>
                </a:lnTo>
                <a:lnTo>
                  <a:pt x="32766" y="60198"/>
                </a:lnTo>
                <a:lnTo>
                  <a:pt x="32766" y="1015745"/>
                </a:lnTo>
                <a:lnTo>
                  <a:pt x="33528" y="1018031"/>
                </a:lnTo>
                <a:lnTo>
                  <a:pt x="35813" y="1018793"/>
                </a:lnTo>
                <a:lnTo>
                  <a:pt x="37337" y="1018031"/>
                </a:lnTo>
                <a:lnTo>
                  <a:pt x="38862" y="1015745"/>
                </a:lnTo>
                <a:lnTo>
                  <a:pt x="38862" y="60198"/>
                </a:lnTo>
                <a:lnTo>
                  <a:pt x="37337" y="57912"/>
                </a:lnTo>
                <a:lnTo>
                  <a:pt x="35813" y="57150"/>
                </a:lnTo>
                <a:close/>
              </a:path>
              <a:path w="71754" h="1075689">
                <a:moveTo>
                  <a:pt x="71628" y="1003553"/>
                </a:moveTo>
                <a:lnTo>
                  <a:pt x="38862" y="1003553"/>
                </a:lnTo>
                <a:lnTo>
                  <a:pt x="38862" y="1015745"/>
                </a:lnTo>
                <a:lnTo>
                  <a:pt x="37337" y="1018031"/>
                </a:lnTo>
                <a:lnTo>
                  <a:pt x="35813" y="1018793"/>
                </a:lnTo>
                <a:lnTo>
                  <a:pt x="64008" y="1018793"/>
                </a:lnTo>
                <a:lnTo>
                  <a:pt x="71628" y="1003553"/>
                </a:lnTo>
                <a:close/>
              </a:path>
              <a:path w="71754" h="1075689">
                <a:moveTo>
                  <a:pt x="35813" y="0"/>
                </a:moveTo>
                <a:lnTo>
                  <a:pt x="0" y="71627"/>
                </a:lnTo>
                <a:lnTo>
                  <a:pt x="32766" y="71627"/>
                </a:lnTo>
                <a:lnTo>
                  <a:pt x="32766" y="60198"/>
                </a:lnTo>
                <a:lnTo>
                  <a:pt x="33528" y="57912"/>
                </a:lnTo>
                <a:lnTo>
                  <a:pt x="35813" y="57150"/>
                </a:lnTo>
                <a:lnTo>
                  <a:pt x="64388" y="57150"/>
                </a:lnTo>
                <a:lnTo>
                  <a:pt x="35813" y="0"/>
                </a:lnTo>
                <a:close/>
              </a:path>
              <a:path w="71754" h="1075689">
                <a:moveTo>
                  <a:pt x="64388" y="57150"/>
                </a:moveTo>
                <a:lnTo>
                  <a:pt x="35813" y="57150"/>
                </a:lnTo>
                <a:lnTo>
                  <a:pt x="37337" y="57912"/>
                </a:lnTo>
                <a:lnTo>
                  <a:pt x="38862" y="60198"/>
                </a:lnTo>
                <a:lnTo>
                  <a:pt x="38862" y="71627"/>
                </a:lnTo>
                <a:lnTo>
                  <a:pt x="71628" y="71627"/>
                </a:lnTo>
                <a:lnTo>
                  <a:pt x="6438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933456" y="530422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267" y="5930971"/>
            <a:ext cx="4853076" cy="3225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4301"/>
            <a:r>
              <a:rPr sz="1069" spc="10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0495" algn="ctr"/>
            <a:r>
              <a:rPr sz="1069" b="1" spc="5" dirty="0">
                <a:latin typeface="Times New Roman"/>
                <a:cs typeface="Times New Roman"/>
              </a:rPr>
              <a:t>Fig 20.9: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in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the increase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level in T1, its difference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(i.e.  </a:t>
            </a:r>
            <a:r>
              <a:rPr sz="1069" spc="10" dirty="0">
                <a:latin typeface="Times New Roman"/>
                <a:cs typeface="Times New Roman"/>
              </a:rPr>
              <a:t>T3)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2. This is </a:t>
            </a:r>
            <a:r>
              <a:rPr sz="1069" spc="10" dirty="0">
                <a:latin typeface="Times New Roman"/>
                <a:cs typeface="Times New Roman"/>
              </a:rPr>
              <a:t>shown with </a:t>
            </a:r>
            <a:r>
              <a:rPr sz="1069" spc="5" dirty="0">
                <a:latin typeface="Times New Roman"/>
                <a:cs typeface="Times New Roman"/>
              </a:rPr>
              <a:t>the help of dotted line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difference will affect the balances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B.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balance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becomes 2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becomes 1.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balances are also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figure.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balance of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2),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condition has been  </a:t>
            </a:r>
            <a:r>
              <a:rPr sz="1069" spc="5" dirty="0">
                <a:latin typeface="Times New Roman"/>
                <a:cs typeface="Times New Roman"/>
              </a:rPr>
              <a:t>violated.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condition states that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 –1.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in </a:t>
            </a:r>
            <a:r>
              <a:rPr sz="1069" spc="5" dirty="0">
                <a:latin typeface="Times New Roman"/>
                <a:cs typeface="Times New Roman"/>
              </a:rPr>
              <a:t>fig </a:t>
            </a:r>
            <a:r>
              <a:rPr sz="1069" spc="10" dirty="0">
                <a:latin typeface="Times New Roman"/>
                <a:cs typeface="Times New Roman"/>
              </a:rPr>
              <a:t>20.9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 balanced (AVL)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question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arises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programmer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violation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.In </a:t>
            </a:r>
            <a:r>
              <a:rPr sz="1069" spc="5" dirty="0">
                <a:latin typeface="Times New Roman"/>
                <a:cs typeface="Times New Roman"/>
              </a:rPr>
              <a:t>case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 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order. </a:t>
            </a:r>
            <a:r>
              <a:rPr sz="1069" spc="10" dirty="0">
                <a:latin typeface="Times New Roman"/>
                <a:cs typeface="Times New Roman"/>
              </a:rPr>
              <a:t>So  </a:t>
            </a:r>
            <a:r>
              <a:rPr sz="1069" spc="5" dirty="0">
                <a:latin typeface="Times New Roman"/>
                <a:cs typeface="Times New Roman"/>
              </a:rPr>
              <a:t>that at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time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tree with </a:t>
            </a:r>
            <a:r>
              <a:rPr sz="1069" spc="5" dirty="0">
                <a:latin typeface="Times New Roman"/>
                <a:cs typeface="Times New Roman"/>
              </a:rPr>
              <a:t>inorder traversal, only sorted data </a:t>
            </a:r>
            <a:r>
              <a:rPr sz="1069" spc="10" dirty="0">
                <a:latin typeface="Times New Roman"/>
                <a:cs typeface="Times New Roman"/>
              </a:rPr>
              <a:t>could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obtained.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depends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its nature.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is  numbers, </a:t>
            </a:r>
            <a:r>
              <a:rPr sz="1069" spc="10" dirty="0">
                <a:latin typeface="Times New Roman"/>
                <a:cs typeface="Times New Roman"/>
              </a:rPr>
              <a:t>these may be in </a:t>
            </a:r>
            <a:r>
              <a:rPr sz="1069" spc="5" dirty="0">
                <a:latin typeface="Times New Roman"/>
                <a:cs typeface="Times New Roman"/>
              </a:rPr>
              <a:t>ascending order.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storing letters,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C. Thus the </a:t>
            </a:r>
            <a:r>
              <a:rPr sz="1069" spc="5" dirty="0">
                <a:latin typeface="Times New Roman"/>
                <a:cs typeface="Times New Roman"/>
              </a:rPr>
              <a:t>letters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generally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A, B, </a:t>
            </a:r>
            <a:r>
              <a:rPr sz="1069" spc="15" dirty="0">
                <a:latin typeface="Times New Roman"/>
                <a:cs typeface="Times New Roman"/>
              </a:rPr>
              <a:t>C ……. </a:t>
            </a:r>
            <a:r>
              <a:rPr sz="1069" spc="10" dirty="0">
                <a:latin typeface="Times New Roman"/>
                <a:cs typeface="Times New Roman"/>
              </a:rPr>
              <a:t>This  order of letters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lexographic order.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dictionaries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lists of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follow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38489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347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the tree should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the sorted data, it will 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nodes of these data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in the tree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particular  </a:t>
            </a:r>
            <a:r>
              <a:rPr sz="1069" spc="5" dirty="0">
                <a:latin typeface="Times New Roman"/>
                <a:cs typeface="Times New Roman"/>
              </a:rPr>
              <a:t>positions. </a:t>
            </a:r>
            <a:r>
              <a:rPr sz="1069" spc="10" dirty="0">
                <a:latin typeface="Times New Roman"/>
                <a:cs typeface="Times New Roman"/>
              </a:rPr>
              <a:t>While building a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things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kept in </a:t>
            </a:r>
            <a:r>
              <a:rPr sz="1069" spc="5" dirty="0">
                <a:latin typeface="Times New Roman"/>
                <a:cs typeface="Times New Roman"/>
              </a:rPr>
              <a:t>mind.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Firstly, the </a:t>
            </a:r>
            <a:r>
              <a:rPr sz="1069" spc="10" dirty="0">
                <a:latin typeface="Times New Roman"/>
                <a:cs typeface="Times New Roman"/>
              </a:rPr>
              <a:t>tree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tree. Secondly, </a:t>
            </a:r>
            <a:r>
              <a:rPr sz="1069" spc="5" dirty="0">
                <a:latin typeface="Times New Roman"/>
                <a:cs typeface="Times New Roman"/>
              </a:rPr>
              <a:t>its inorder </a:t>
            </a:r>
            <a:r>
              <a:rPr sz="1069" spc="10" dirty="0">
                <a:latin typeface="Times New Roman"/>
                <a:cs typeface="Times New Roman"/>
              </a:rPr>
              <a:t>traversal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give the data in a </a:t>
            </a:r>
            <a:r>
              <a:rPr sz="1069" spc="5" dirty="0">
                <a:latin typeface="Times New Roman"/>
                <a:cs typeface="Times New Roman"/>
              </a:rPr>
              <a:t>sorted  order. Adelson-Velskii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Landis considered 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points.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said that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after </a:t>
            </a:r>
            <a:r>
              <a:rPr sz="1069" spc="5" dirty="0">
                <a:latin typeface="Times New Roman"/>
                <a:cs typeface="Times New Roman"/>
              </a:rPr>
              <a:t>insertion,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is going to </a:t>
            </a:r>
            <a:r>
              <a:rPr sz="1069" spc="10" dirty="0">
                <a:latin typeface="Times New Roman"/>
                <a:cs typeface="Times New Roman"/>
              </a:rPr>
              <a:t>be unbalanced. Then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things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reorganized in such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nodes should fulfill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 inorder traversal </a:t>
            </a:r>
            <a:r>
              <a:rPr sz="1069" spc="10" dirty="0">
                <a:latin typeface="Times New Roman"/>
                <a:cs typeface="Times New Roman"/>
              </a:rPr>
              <a:t>should remain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20.9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look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the tree 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remains the same.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figure 20.9 that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is inserted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Thus T1has been </a:t>
            </a:r>
            <a:r>
              <a:rPr sz="1069" spc="5" dirty="0">
                <a:latin typeface="Times New Roman"/>
                <a:cs typeface="Times New Roman"/>
              </a:rPr>
              <a:t>modified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increased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due to this,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of T1 and T3 </a:t>
            </a:r>
            <a:r>
              <a:rPr sz="1069" spc="5" dirty="0">
                <a:latin typeface="Times New Roman"/>
                <a:cs typeface="Times New Roman"/>
              </a:rPr>
              <a:t>is 2. This difference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T1 and T3  </a:t>
            </a:r>
            <a:r>
              <a:rPr sz="1069" spc="5" dirty="0">
                <a:latin typeface="Times New Roman"/>
                <a:cs typeface="Times New Roman"/>
              </a:rPr>
              <a:t>are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respectively.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this tree </a:t>
            </a:r>
            <a:r>
              <a:rPr sz="1069" spc="10" dirty="0">
                <a:latin typeface="Times New Roman"/>
                <a:cs typeface="Times New Roman"/>
              </a:rPr>
              <a:t>gives </a:t>
            </a:r>
            <a:r>
              <a:rPr sz="1069" spc="5" dirty="0">
                <a:latin typeface="Times New Roman"/>
                <a:cs typeface="Times New Roman"/>
              </a:rPr>
              <a:t>us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result as given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51867" algn="ctr"/>
            <a:r>
              <a:rPr sz="1069" spc="15" dirty="0">
                <a:latin typeface="Times New Roman"/>
                <a:cs typeface="Times New Roman"/>
              </a:rPr>
              <a:t>T1 B T2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rearrange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figure i.e. </a:t>
            </a:r>
            <a:r>
              <a:rPr sz="1069" spc="10" dirty="0">
                <a:latin typeface="Times New Roman"/>
                <a:cs typeface="Times New Roman"/>
              </a:rPr>
              <a:t>Fig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20.10.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4602" y="5717856"/>
            <a:ext cx="279047" cy="348192"/>
          </a:xfrm>
          <a:custGeom>
            <a:avLst/>
            <a:gdLst/>
            <a:ahLst/>
            <a:cxnLst/>
            <a:rect l="l" t="t" r="r" b="b"/>
            <a:pathLst>
              <a:path w="287020" h="358139">
                <a:moveTo>
                  <a:pt x="286512" y="35813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367087" y="4977023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6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8"/>
                </a:lnTo>
                <a:lnTo>
                  <a:pt x="7114" y="184343"/>
                </a:lnTo>
                <a:lnTo>
                  <a:pt x="26919" y="222808"/>
                </a:lnTo>
                <a:lnTo>
                  <a:pt x="57113" y="253227"/>
                </a:lnTo>
                <a:lnTo>
                  <a:pt x="95390" y="273222"/>
                </a:lnTo>
                <a:lnTo>
                  <a:pt x="139446" y="280415"/>
                </a:lnTo>
                <a:lnTo>
                  <a:pt x="183501" y="273222"/>
                </a:lnTo>
                <a:lnTo>
                  <a:pt x="221778" y="253227"/>
                </a:lnTo>
                <a:lnTo>
                  <a:pt x="251972" y="222808"/>
                </a:lnTo>
                <a:lnTo>
                  <a:pt x="271777" y="184343"/>
                </a:lnTo>
                <a:lnTo>
                  <a:pt x="278892" y="140208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025688" y="5508201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29" h="280670">
                <a:moveTo>
                  <a:pt x="138683" y="0"/>
                </a:moveTo>
                <a:lnTo>
                  <a:pt x="94707" y="7193"/>
                </a:lnTo>
                <a:lnTo>
                  <a:pt x="56619" y="27188"/>
                </a:lnTo>
                <a:lnTo>
                  <a:pt x="26651" y="57607"/>
                </a:lnTo>
                <a:lnTo>
                  <a:pt x="7034" y="96072"/>
                </a:lnTo>
                <a:lnTo>
                  <a:pt x="0" y="140208"/>
                </a:lnTo>
                <a:lnTo>
                  <a:pt x="7034" y="184635"/>
                </a:lnTo>
                <a:lnTo>
                  <a:pt x="26651" y="223137"/>
                </a:lnTo>
                <a:lnTo>
                  <a:pt x="56619" y="253447"/>
                </a:lnTo>
                <a:lnTo>
                  <a:pt x="94707" y="273295"/>
                </a:lnTo>
                <a:lnTo>
                  <a:pt x="138683" y="280416"/>
                </a:lnTo>
                <a:lnTo>
                  <a:pt x="182739" y="273295"/>
                </a:lnTo>
                <a:lnTo>
                  <a:pt x="221016" y="253447"/>
                </a:lnTo>
                <a:lnTo>
                  <a:pt x="251210" y="223137"/>
                </a:lnTo>
                <a:lnTo>
                  <a:pt x="271015" y="184635"/>
                </a:lnTo>
                <a:lnTo>
                  <a:pt x="278129" y="140208"/>
                </a:lnTo>
                <a:lnTo>
                  <a:pt x="271015" y="96072"/>
                </a:lnTo>
                <a:lnTo>
                  <a:pt x="251210" y="57607"/>
                </a:lnTo>
                <a:lnTo>
                  <a:pt x="221016" y="27188"/>
                </a:lnTo>
                <a:lnTo>
                  <a:pt x="182739" y="7193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909992" y="5179272"/>
            <a:ext cx="488332" cy="417953"/>
          </a:xfrm>
          <a:custGeom>
            <a:avLst/>
            <a:gdLst/>
            <a:ahLst/>
            <a:cxnLst/>
            <a:rect l="l" t="t" r="r" b="b"/>
            <a:pathLst>
              <a:path w="502285" h="429895">
                <a:moveTo>
                  <a:pt x="502158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537479" y="6066049"/>
            <a:ext cx="488332" cy="558094"/>
          </a:xfrm>
          <a:custGeom>
            <a:avLst/>
            <a:gdLst/>
            <a:ahLst/>
            <a:cxnLst/>
            <a:rect l="l" t="t" r="r" b="b"/>
            <a:pathLst>
              <a:path w="502285" h="574039">
                <a:moveTo>
                  <a:pt x="250698" y="0"/>
                </a:moveTo>
                <a:lnTo>
                  <a:pt x="0" y="573786"/>
                </a:lnTo>
                <a:lnTo>
                  <a:pt x="502158" y="573786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705154" y="6379914"/>
            <a:ext cx="1784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T2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4603" y="6066049"/>
            <a:ext cx="558094" cy="558094"/>
          </a:xfrm>
          <a:custGeom>
            <a:avLst/>
            <a:gdLst/>
            <a:ahLst/>
            <a:cxnLst/>
            <a:rect l="l" t="t" r="r" b="b"/>
            <a:pathLst>
              <a:path w="574039" h="574039">
                <a:moveTo>
                  <a:pt x="286512" y="0"/>
                </a:moveTo>
                <a:lnTo>
                  <a:pt x="0" y="573786"/>
                </a:lnTo>
                <a:lnTo>
                  <a:pt x="573786" y="573786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411169" y="6379914"/>
            <a:ext cx="1784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T3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1439" y="5577840"/>
            <a:ext cx="488332" cy="558094"/>
          </a:xfrm>
          <a:custGeom>
            <a:avLst/>
            <a:gdLst/>
            <a:ahLst/>
            <a:cxnLst/>
            <a:rect l="l" t="t" r="r" b="b"/>
            <a:pathLst>
              <a:path w="502285" h="574039">
                <a:moveTo>
                  <a:pt x="250698" y="0"/>
                </a:moveTo>
                <a:lnTo>
                  <a:pt x="0" y="573785"/>
                </a:lnTo>
                <a:lnTo>
                  <a:pt x="502157" y="573785"/>
                </a:lnTo>
                <a:lnTo>
                  <a:pt x="2506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631439" y="5577840"/>
            <a:ext cx="488332" cy="558094"/>
          </a:xfrm>
          <a:custGeom>
            <a:avLst/>
            <a:gdLst/>
            <a:ahLst/>
            <a:cxnLst/>
            <a:rect l="l" t="t" r="r" b="b"/>
            <a:pathLst>
              <a:path w="502285" h="574039">
                <a:moveTo>
                  <a:pt x="250698" y="0"/>
                </a:moveTo>
                <a:lnTo>
                  <a:pt x="0" y="573785"/>
                </a:lnTo>
                <a:lnTo>
                  <a:pt x="502157" y="573785"/>
                </a:lnTo>
                <a:lnTo>
                  <a:pt x="2506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799114" y="5005670"/>
            <a:ext cx="1563158" cy="107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745">
              <a:tabLst>
                <a:tab pos="669204" algn="l"/>
              </a:tabLst>
            </a:pPr>
            <a:r>
              <a:rPr sz="1069" spc="15" dirty="0">
                <a:latin typeface="Times New Roman"/>
                <a:cs typeface="Times New Roman"/>
              </a:rPr>
              <a:t>B	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R="4939" algn="r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R="171005" algn="r">
              <a:spcBef>
                <a:spcPts val="360"/>
              </a:spcBef>
            </a:pP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069" spc="5" dirty="0">
                <a:latin typeface="Times New Roman"/>
                <a:cs typeface="Times New Roman"/>
              </a:rPr>
              <a:t>T1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7840" y="4671800"/>
            <a:ext cx="0" cy="27966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287274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16032" y="5717856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39">
                <a:moveTo>
                  <a:pt x="0" y="358139"/>
                </a:moveTo>
                <a:lnTo>
                  <a:pt x="28727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607117" y="5179272"/>
            <a:ext cx="488332" cy="348192"/>
          </a:xfrm>
          <a:custGeom>
            <a:avLst/>
            <a:gdLst/>
            <a:ahLst/>
            <a:cxnLst/>
            <a:rect l="l" t="t" r="r" b="b"/>
            <a:pathLst>
              <a:path w="502285" h="358139">
                <a:moveTo>
                  <a:pt x="502158" y="35813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840354" y="6135687"/>
            <a:ext cx="0" cy="279047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701077" y="6414240"/>
            <a:ext cx="279047" cy="209903"/>
          </a:xfrm>
          <a:custGeom>
            <a:avLst/>
            <a:gdLst/>
            <a:ahLst/>
            <a:cxnLst/>
            <a:rect l="l" t="t" r="r" b="b"/>
            <a:pathLst>
              <a:path w="287019" h="215900">
                <a:moveTo>
                  <a:pt x="286512" y="0"/>
                </a:moveTo>
                <a:lnTo>
                  <a:pt x="0" y="0"/>
                </a:lnTo>
                <a:lnTo>
                  <a:pt x="0" y="215646"/>
                </a:lnTo>
                <a:lnTo>
                  <a:pt x="286512" y="215646"/>
                </a:lnTo>
                <a:lnTo>
                  <a:pt x="2865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352886" y="6623897"/>
            <a:ext cx="2021239" cy="0"/>
          </a:xfrm>
          <a:custGeom>
            <a:avLst/>
            <a:gdLst/>
            <a:ahLst/>
            <a:cxnLst/>
            <a:rect l="l" t="t" r="r" b="b"/>
            <a:pathLst>
              <a:path w="2078989">
                <a:moveTo>
                  <a:pt x="0" y="0"/>
                </a:moveTo>
                <a:lnTo>
                  <a:pt x="2078736" y="0"/>
                </a:lnTo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352267" y="6937021"/>
            <a:ext cx="4852458" cy="2236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478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20.10: </a:t>
            </a:r>
            <a:r>
              <a:rPr sz="1069" spc="10" dirty="0">
                <a:latin typeface="Times New Roman"/>
                <a:cs typeface="Times New Roman"/>
              </a:rPr>
              <a:t>Rearranged </a:t>
            </a:r>
            <a:r>
              <a:rPr sz="1069" spc="5" dirty="0">
                <a:latin typeface="Times New Roman"/>
                <a:cs typeface="Times New Roman"/>
              </a:rPr>
              <a:t>tree after inserting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observing the tree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notice at first that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longer  the 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Secondly, we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A. However,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T3 </a:t>
            </a:r>
            <a:r>
              <a:rPr sz="1069" spc="5" dirty="0">
                <a:latin typeface="Times New Roman"/>
                <a:cs typeface="Times New Roman"/>
              </a:rPr>
              <a:t>is still  the right subtree of </a:t>
            </a:r>
            <a:r>
              <a:rPr sz="1069" spc="15" dirty="0">
                <a:latin typeface="Times New Roman"/>
                <a:cs typeface="Times New Roman"/>
              </a:rPr>
              <a:t>A.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B. </a:t>
            </a:r>
            <a:r>
              <a:rPr sz="1069" spc="5" dirty="0">
                <a:latin typeface="Times New Roman"/>
                <a:cs typeface="Times New Roman"/>
              </a:rPr>
              <a:t>This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balanced with respect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B. The </a:t>
            </a:r>
            <a:r>
              <a:rPr sz="1069" spc="5" dirty="0">
                <a:latin typeface="Times New Roman"/>
                <a:cs typeface="Times New Roman"/>
              </a:rPr>
              <a:t>balance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T3 are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same level.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0" dirty="0">
                <a:latin typeface="Times New Roman"/>
                <a:cs typeface="Times New Roman"/>
              </a:rPr>
              <a:t>T1 </a:t>
            </a:r>
            <a:r>
              <a:rPr sz="1069" spc="5" dirty="0">
                <a:latin typeface="Times New Roman"/>
                <a:cs typeface="Times New Roman"/>
              </a:rPr>
              <a:t>has increased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the insertion of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node.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 at the same level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10" dirty="0">
                <a:latin typeface="Times New Roman"/>
                <a:cs typeface="Times New Roman"/>
              </a:rPr>
              <a:t>and T3. Thus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also 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important  </a:t>
            </a:r>
            <a:r>
              <a:rPr sz="1069" spc="5" dirty="0">
                <a:latin typeface="Times New Roman"/>
                <a:cs typeface="Times New Roman"/>
              </a:rPr>
              <a:t>thing in this modified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of 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as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previous tree (fig 10.9)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517439"/>
            <a:r>
              <a:rPr sz="1069" spc="15" dirty="0">
                <a:latin typeface="Times New Roman"/>
                <a:cs typeface="Times New Roman"/>
              </a:rPr>
              <a:t>T1 B </a:t>
            </a:r>
            <a:r>
              <a:rPr sz="1069" spc="10" dirty="0">
                <a:latin typeface="Times New Roman"/>
                <a:cs typeface="Times New Roman"/>
              </a:rPr>
              <a:t>T2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521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972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try to write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FindMin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non-recursive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the same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Binary Search Tree Class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(BST)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3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binary </a:t>
            </a:r>
            <a:r>
              <a:rPr sz="1069" spc="5" dirty="0">
                <a:latin typeface="Times New Roman"/>
                <a:cs typeface="Times New Roman"/>
              </a:rPr>
              <a:t>search tree (BST).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the </a:t>
            </a:r>
            <a:r>
              <a:rPr sz="1069" spc="5" dirty="0">
                <a:latin typeface="Times New Roman"/>
                <a:cs typeface="Times New Roman"/>
              </a:rPr>
              <a:t>interface in the .h file.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state variable in addition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public and </a:t>
            </a:r>
            <a:r>
              <a:rPr sz="1069" spc="5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public methods,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</a:t>
            </a:r>
            <a:r>
              <a:rPr sz="1069" spc="10" dirty="0">
                <a:latin typeface="Times New Roman"/>
                <a:cs typeface="Times New Roman"/>
              </a:rPr>
              <a:t>the class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objects. Let’s 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.h file for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 and the </a:t>
            </a:r>
            <a:r>
              <a:rPr sz="1069" spc="5" dirty="0">
                <a:latin typeface="Times New Roman"/>
                <a:cs typeface="Times New Roman"/>
              </a:rPr>
              <a:t>objects of binary search tree </a:t>
            </a:r>
            <a:r>
              <a:rPr sz="1069" spc="10" dirty="0">
                <a:latin typeface="Times New Roman"/>
                <a:cs typeface="Times New Roman"/>
              </a:rPr>
              <a:t>obtained  from the </a:t>
            </a:r>
            <a:r>
              <a:rPr sz="1069" spc="5" dirty="0">
                <a:latin typeface="Times New Roman"/>
                <a:cs typeface="Times New Roman"/>
              </a:rPr>
              <a:t>factory 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attributes defined in the .h file.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.h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2780" y="2995666"/>
            <a:ext cx="4550569" cy="4279441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30"/>
              </a:lnSpc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5" dirty="0">
                <a:latin typeface="Times New Roman"/>
                <a:cs typeface="Times New Roman"/>
              </a:rPr>
              <a:t>binarysearchtree.h file </a:t>
            </a:r>
            <a:r>
              <a:rPr sz="1069" spc="10" dirty="0">
                <a:latin typeface="Times New Roman"/>
                <a:cs typeface="Times New Roman"/>
              </a:rPr>
              <a:t>contains the interface of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(BST)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#ifndef</a:t>
            </a:r>
            <a:r>
              <a:rPr sz="1069" spc="10" dirty="0">
                <a:latin typeface="Times New Roman"/>
                <a:cs typeface="Times New Roman"/>
              </a:rPr>
              <a:t> _BINARY_SEARCH_TREE_H_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#define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_BINARY_SEARCH_TREE_H_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tabLst>
                <a:tab pos="1560036" algn="l"/>
              </a:tabLst>
            </a:pPr>
            <a:r>
              <a:rPr sz="1069" spc="10" dirty="0">
                <a:latin typeface="Times New Roman"/>
                <a:cs typeface="Times New Roman"/>
              </a:rPr>
              <a:t>#include &lt;iostream.h&gt;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23138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Binary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forward declaration 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BinarySearchTree;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 marR="312686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 </a:t>
            </a:r>
            <a:r>
              <a:rPr sz="1069" spc="10" dirty="0">
                <a:latin typeface="Times New Roman"/>
                <a:cs typeface="Times New Roman"/>
              </a:rPr>
              <a:t>EType&gt;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BinaryNode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 marR="3249096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5" dirty="0">
                <a:latin typeface="Times New Roman"/>
                <a:cs typeface="Times New Roman"/>
              </a:rPr>
              <a:t>element;  </a:t>
            </a:r>
            <a:r>
              <a:rPr sz="1069" spc="10" dirty="0">
                <a:latin typeface="Times New Roman"/>
                <a:cs typeface="Times New Roman"/>
              </a:rPr>
              <a:t>BinaryNode *left;  BinaryNode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*right;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constructor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BinaryNode(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theElement, BinaryNode </a:t>
            </a:r>
            <a:r>
              <a:rPr sz="1069" spc="5" dirty="0">
                <a:latin typeface="Times New Roman"/>
                <a:cs typeface="Times New Roman"/>
              </a:rPr>
              <a:t>*lt, </a:t>
            </a:r>
            <a:r>
              <a:rPr sz="1069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*rt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73227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element( theElement </a:t>
            </a:r>
            <a:r>
              <a:rPr sz="1069" spc="5" dirty="0">
                <a:latin typeface="Times New Roman"/>
                <a:cs typeface="Times New Roman"/>
              </a:rPr>
              <a:t>), left( lt ), </a:t>
            </a:r>
            <a:r>
              <a:rPr sz="1069" spc="10" dirty="0">
                <a:latin typeface="Times New Roman"/>
                <a:cs typeface="Times New Roman"/>
              </a:rPr>
              <a:t>right( </a:t>
            </a:r>
            <a:r>
              <a:rPr sz="1069" spc="5" dirty="0">
                <a:latin typeface="Times New Roman"/>
                <a:cs typeface="Times New Roman"/>
              </a:rPr>
              <a:t>rt )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friend </a:t>
            </a:r>
            <a:r>
              <a:rPr sz="1069" spc="10" dirty="0">
                <a:latin typeface="Times New Roman"/>
                <a:cs typeface="Times New Roman"/>
              </a:rPr>
              <a:t>class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continued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327827"/>
            <a:ext cx="4852458" cy="1936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start of the file,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conditional statement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ifndef </a:t>
            </a:r>
            <a:r>
              <a:rPr sz="1069" spc="10" dirty="0">
                <a:latin typeface="Times New Roman"/>
                <a:cs typeface="Times New Roman"/>
              </a:rPr>
              <a:t>that checks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0" dirty="0">
                <a:latin typeface="Times New Roman"/>
                <a:cs typeface="Times New Roman"/>
              </a:rPr>
              <a:t>_BINARY_SEARCH_TREE_H_. </a:t>
            </a:r>
            <a:r>
              <a:rPr sz="1069" spc="5" dirty="0">
                <a:latin typeface="Times New Roman"/>
                <a:cs typeface="Times New Roman"/>
              </a:rPr>
              <a:t>If this </a:t>
            </a:r>
            <a:r>
              <a:rPr sz="1069" spc="10" dirty="0">
                <a:latin typeface="Times New Roman"/>
                <a:cs typeface="Times New Roman"/>
              </a:rPr>
              <a:t>constant </a:t>
            </a:r>
            <a:r>
              <a:rPr sz="1069" spc="5" dirty="0">
                <a:latin typeface="Times New Roman"/>
                <a:cs typeface="Times New Roman"/>
              </a:rPr>
              <a:t>is not defined,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it  </a:t>
            </a:r>
            <a:r>
              <a:rPr sz="1069" spc="10" dirty="0">
                <a:latin typeface="Times New Roman"/>
                <a:cs typeface="Times New Roman"/>
              </a:rPr>
              <a:t>with the help of </a:t>
            </a:r>
            <a:r>
              <a:rPr sz="1069" i="1" spc="5" dirty="0">
                <a:latin typeface="Times New Roman"/>
                <a:cs typeface="Times New Roman"/>
              </a:rPr>
              <a:t>define </a:t>
            </a:r>
            <a:r>
              <a:rPr sz="1069" spc="10" dirty="0">
                <a:latin typeface="Times New Roman"/>
                <a:cs typeface="Times New Roman"/>
              </a:rPr>
              <a:t>keyword.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programming trick. Sometimes, we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include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.h file </a:t>
            </a:r>
            <a:r>
              <a:rPr sz="1069" spc="10" dirty="0">
                <a:latin typeface="Times New Roman"/>
                <a:cs typeface="Times New Roman"/>
              </a:rPr>
              <a:t>more than </a:t>
            </a:r>
            <a:r>
              <a:rPr sz="1069" spc="5" dirty="0">
                <a:latin typeface="Times New Roman"/>
                <a:cs typeface="Times New Roman"/>
              </a:rPr>
              <a:t>once. If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use this trick,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give  </a:t>
            </a:r>
            <a:r>
              <a:rPr sz="1069" spc="10" dirty="0">
                <a:latin typeface="Times New Roman"/>
                <a:cs typeface="Times New Roman"/>
              </a:rPr>
              <a:t>error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inclusion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time. </a:t>
            </a:r>
            <a:r>
              <a:rPr sz="1069" spc="10" dirty="0">
                <a:latin typeface="Times New Roman"/>
                <a:cs typeface="Times New Roman"/>
              </a:rPr>
              <a:t>Here, we have a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848235"/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BinarySearchTree;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forward </a:t>
            </a:r>
            <a:r>
              <a:rPr sz="1069" spc="5" dirty="0">
                <a:latin typeface="Times New Roman"/>
                <a:cs typeface="Times New Roman"/>
              </a:rPr>
              <a:t>declaration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i="1" spc="10" dirty="0">
                <a:latin typeface="Times New Roman"/>
                <a:cs typeface="Times New Roman"/>
              </a:rPr>
              <a:t>BinarySearchTree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 defined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far. 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define the class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combining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nodes, a binary </a:t>
            </a:r>
            <a:r>
              <a:rPr sz="1069" spc="5" dirty="0">
                <a:latin typeface="Times New Roman"/>
                <a:cs typeface="Times New Roman"/>
              </a:rPr>
              <a:t>tree is created.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class is </a:t>
            </a:r>
            <a:r>
              <a:rPr sz="1069" spc="10" dirty="0">
                <a:latin typeface="Times New Roman"/>
                <a:cs typeface="Times New Roman"/>
              </a:rPr>
              <a:t>a template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The nodes can contain 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integers.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define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BinaryNode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define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95383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7728645"/>
            <a:ext cx="4852458" cy="1614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at </a:t>
            </a:r>
            <a:r>
              <a:rPr sz="1069" spc="5" dirty="0">
                <a:latin typeface="Times New Roman"/>
                <a:cs typeface="Times New Roman"/>
              </a:rPr>
              <a:t>this stage.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 1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level 0 </a:t>
            </a:r>
            <a:r>
              <a:rPr sz="1069" spc="5" dirty="0">
                <a:latin typeface="Times New Roman"/>
                <a:cs typeface="Times New Roman"/>
              </a:rPr>
              <a:t>(as it is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 node).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2 and 3 are at level 1 and 2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with respect to </a:t>
            </a:r>
            <a:r>
              <a:rPr sz="1069" spc="10" dirty="0">
                <a:latin typeface="Times New Roman"/>
                <a:cs typeface="Times New Roman"/>
              </a:rPr>
              <a:t>the  node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deepest level (height) of its right subtree is 2. </a:t>
            </a:r>
            <a:r>
              <a:rPr sz="1069" spc="10" dirty="0">
                <a:latin typeface="Times New Roman"/>
                <a:cs typeface="Times New Roman"/>
              </a:rPr>
              <a:t>As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1 the level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difference of the </a:t>
            </a:r>
            <a:r>
              <a:rPr sz="1069" spc="5" dirty="0">
                <a:latin typeface="Times New Roman"/>
                <a:cs typeface="Times New Roman"/>
              </a:rPr>
              <a:t>heights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–2 and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balance.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here at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 has 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violated.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the rotation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(up to this step) balanced. In </a:t>
            </a:r>
            <a:r>
              <a:rPr sz="1069" spc="10" dirty="0">
                <a:latin typeface="Times New Roman"/>
                <a:cs typeface="Times New Roman"/>
              </a:rPr>
              <a:t>the process </a:t>
            </a:r>
            <a:r>
              <a:rPr sz="1069" spc="5" dirty="0">
                <a:latin typeface="Times New Roman"/>
                <a:cs typeface="Times New Roman"/>
              </a:rPr>
              <a:t>of inserting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rotation before inserting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being violated.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identify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things for doing rotation.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see  that  </a:t>
            </a:r>
            <a:r>
              <a:rPr sz="1069" spc="10" dirty="0">
                <a:latin typeface="Times New Roman"/>
                <a:cs typeface="Times New Roman"/>
              </a:rPr>
              <a:t>on  what  nodes  </a:t>
            </a:r>
            <a:r>
              <a:rPr sz="1069" spc="5" dirty="0">
                <a:latin typeface="Times New Roman"/>
                <a:cs typeface="Times New Roman"/>
              </a:rPr>
              <a:t>this  rotation  will 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applied.  That  </a:t>
            </a:r>
            <a:r>
              <a:rPr sz="1069" spc="10" dirty="0">
                <a:latin typeface="Times New Roman"/>
                <a:cs typeface="Times New Roman"/>
              </a:rPr>
              <a:t>means  what  nodes 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8171" y="4090246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5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7"/>
                </a:lnTo>
                <a:lnTo>
                  <a:pt x="7114" y="184343"/>
                </a:lnTo>
                <a:lnTo>
                  <a:pt x="26919" y="222808"/>
                </a:lnTo>
                <a:lnTo>
                  <a:pt x="57113" y="253227"/>
                </a:lnTo>
                <a:lnTo>
                  <a:pt x="95390" y="273222"/>
                </a:lnTo>
                <a:lnTo>
                  <a:pt x="139445" y="280415"/>
                </a:lnTo>
                <a:lnTo>
                  <a:pt x="183501" y="273222"/>
                </a:lnTo>
                <a:lnTo>
                  <a:pt x="221778" y="253227"/>
                </a:lnTo>
                <a:lnTo>
                  <a:pt x="251972" y="222808"/>
                </a:lnTo>
                <a:lnTo>
                  <a:pt x="271777" y="184343"/>
                </a:lnTo>
                <a:lnTo>
                  <a:pt x="278892" y="140207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746394" y="4502151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139445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7"/>
                </a:lnTo>
                <a:lnTo>
                  <a:pt x="7114" y="184263"/>
                </a:lnTo>
                <a:lnTo>
                  <a:pt x="26919" y="222540"/>
                </a:lnTo>
                <a:lnTo>
                  <a:pt x="57113" y="252734"/>
                </a:lnTo>
                <a:lnTo>
                  <a:pt x="95390" y="272539"/>
                </a:lnTo>
                <a:lnTo>
                  <a:pt x="139445" y="279653"/>
                </a:lnTo>
                <a:lnTo>
                  <a:pt x="183501" y="272539"/>
                </a:lnTo>
                <a:lnTo>
                  <a:pt x="221778" y="252734"/>
                </a:lnTo>
                <a:lnTo>
                  <a:pt x="251972" y="222540"/>
                </a:lnTo>
                <a:lnTo>
                  <a:pt x="271777" y="184263"/>
                </a:lnTo>
                <a:lnTo>
                  <a:pt x="278891" y="140207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55" y="868857"/>
            <a:ext cx="4853693" cy="5169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above two </a:t>
            </a:r>
            <a:r>
              <a:rPr sz="1069" spc="5" dirty="0">
                <a:latin typeface="Times New Roman"/>
                <a:cs typeface="Times New Roman"/>
              </a:rPr>
              <a:t>trees give </a:t>
            </a:r>
            <a:r>
              <a:rPr sz="1069" spc="10" dirty="0">
                <a:latin typeface="Times New Roman"/>
                <a:cs typeface="Times New Roman"/>
              </a:rPr>
              <a:t>us data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in the same order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inorder  </a:t>
            </a:r>
            <a:r>
              <a:rPr sz="1069" spc="5" dirty="0">
                <a:latin typeface="Times New Roman"/>
                <a:cs typeface="Times New Roman"/>
              </a:rPr>
              <a:t>traversal.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that data items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should 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node  at a </a:t>
            </a:r>
            <a:r>
              <a:rPr sz="1069" spc="5" dirty="0">
                <a:latin typeface="Times New Roman"/>
                <a:cs typeface="Times New Roman"/>
              </a:rPr>
              <a:t>particular position.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 of tree </a:t>
            </a:r>
            <a:r>
              <a:rPr sz="1069" spc="10" dirty="0">
                <a:latin typeface="Times New Roman"/>
                <a:cs typeface="Times New Roman"/>
              </a:rPr>
              <a:t>modification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Example (AVL Tree</a:t>
            </a:r>
            <a:r>
              <a:rPr sz="1264" b="1" spc="-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Building)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build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as an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the </a:t>
            </a:r>
            <a:r>
              <a:rPr sz="1069" spc="10" dirty="0">
                <a:latin typeface="Times New Roman"/>
                <a:cs typeface="Times New Roman"/>
              </a:rPr>
              <a:t>numbers and take </a:t>
            </a:r>
            <a:r>
              <a:rPr sz="1069" spc="5" dirty="0">
                <a:latin typeface="Times New Roman"/>
                <a:cs typeface="Times New Roman"/>
              </a:rPr>
              <a:t>care </a:t>
            </a:r>
            <a:r>
              <a:rPr sz="1069" spc="10" dirty="0">
                <a:latin typeface="Times New Roman"/>
                <a:cs typeface="Times New Roman"/>
              </a:rPr>
              <a:t>of  the balance </a:t>
            </a:r>
            <a:r>
              <a:rPr sz="1069" spc="5" dirty="0">
                <a:latin typeface="Times New Roman"/>
                <a:cs typeface="Times New Roman"/>
              </a:rPr>
              <a:t>of nodes </a:t>
            </a:r>
            <a:r>
              <a:rPr sz="1069" spc="10" dirty="0">
                <a:latin typeface="Times New Roman"/>
                <a:cs typeface="Times New Roman"/>
              </a:rPr>
              <a:t>after each insertion. While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node, if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 node becomes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1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unbalance),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rearrange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should become balanced </a:t>
            </a:r>
            <a:r>
              <a:rPr sz="1069" spc="5" dirty="0">
                <a:latin typeface="Times New Roman"/>
                <a:cs typeface="Times New Roman"/>
              </a:rPr>
              <a:t>again. 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Assume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routine (we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later) that </a:t>
            </a:r>
            <a:r>
              <a:rPr sz="1069" spc="10" dirty="0">
                <a:latin typeface="Times New Roman"/>
                <a:cs typeface="Times New Roman"/>
              </a:rPr>
              <a:t>takes a data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as an argument and </a:t>
            </a:r>
            <a:r>
              <a:rPr sz="1069" spc="5" dirty="0">
                <a:latin typeface="Times New Roman"/>
                <a:cs typeface="Times New Roman"/>
              </a:rPr>
              <a:t>inserts it </a:t>
            </a:r>
            <a:r>
              <a:rPr sz="1069" spc="10" dirty="0">
                <a:latin typeface="Times New Roman"/>
                <a:cs typeface="Times New Roman"/>
              </a:rPr>
              <a:t>as a new node in the 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node, </a:t>
            </a:r>
            <a:r>
              <a:rPr sz="1069" spc="10" dirty="0">
                <a:latin typeface="Times New Roman"/>
                <a:cs typeface="Times New Roman"/>
              </a:rPr>
              <a:t>let’s 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insert (1)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i.e. 1. 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i="1" spc="10" dirty="0">
                <a:latin typeface="Times New Roman"/>
                <a:cs typeface="Times New Roman"/>
              </a:rPr>
              <a:t>(2)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 tree, if 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existing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right subtree. Otherwise, it 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call to insert method,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passing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greater than 1.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962444" algn="ctr">
              <a:spcBef>
                <a:spcPts val="642"/>
              </a:spcBef>
            </a:pP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45077" algn="ctr"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 are only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nodes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there 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problem of </a:t>
            </a:r>
            <a:r>
              <a:rPr sz="1069" spc="5" dirty="0">
                <a:latin typeface="Times New Roman"/>
                <a:cs typeface="Times New Roman"/>
              </a:rPr>
              <a:t>balance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yet.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number 3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i="1" spc="5" dirty="0">
                <a:latin typeface="Times New Roman"/>
                <a:cs typeface="Times New Roman"/>
              </a:rPr>
              <a:t>insert (3)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number 3 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i.e.1. This </a:t>
            </a:r>
            <a:r>
              <a:rPr sz="1069" spc="10" dirty="0">
                <a:latin typeface="Times New Roman"/>
                <a:cs typeface="Times New Roman"/>
              </a:rPr>
              <a:t>comparison </a:t>
            </a:r>
            <a:r>
              <a:rPr sz="1069" spc="5" dirty="0">
                <a:latin typeface="Times New Roman"/>
                <a:cs typeface="Times New Roman"/>
              </a:rPr>
              <a:t>results that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right subtree of 1. In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 there becomes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comparison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with it results that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right subtree of 2.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subtree of 2, </a:t>
            </a:r>
            <a:r>
              <a:rPr sz="1069" spc="10" dirty="0">
                <a:latin typeface="Times New Roman"/>
                <a:cs typeface="Times New Roman"/>
              </a:rPr>
              <a:t>so 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right  subtree of 2.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following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8203" y="4293234"/>
            <a:ext cx="417953" cy="279047"/>
          </a:xfrm>
          <a:custGeom>
            <a:avLst/>
            <a:gdLst/>
            <a:ahLst/>
            <a:cxnLst/>
            <a:rect l="l" t="t" r="r" b="b"/>
            <a:pathLst>
              <a:path w="429895" h="287020">
                <a:moveTo>
                  <a:pt x="0" y="0"/>
                </a:moveTo>
                <a:lnTo>
                  <a:pt x="429767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328563" y="6322377"/>
            <a:ext cx="348192" cy="279047"/>
          </a:xfrm>
          <a:custGeom>
            <a:avLst/>
            <a:gdLst/>
            <a:ahLst/>
            <a:cxnLst/>
            <a:rect l="l" t="t" r="r" b="b"/>
            <a:pathLst>
              <a:path w="358139" h="287020">
                <a:moveTo>
                  <a:pt x="0" y="0"/>
                </a:moveTo>
                <a:lnTo>
                  <a:pt x="358139" y="28651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88533" y="6119388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29" h="280670">
                <a:moveTo>
                  <a:pt x="139446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8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6" y="280416"/>
                </a:lnTo>
                <a:lnTo>
                  <a:pt x="183422" y="273295"/>
                </a:lnTo>
                <a:lnTo>
                  <a:pt x="221510" y="253447"/>
                </a:lnTo>
                <a:lnTo>
                  <a:pt x="251478" y="223137"/>
                </a:lnTo>
                <a:lnTo>
                  <a:pt x="271095" y="184635"/>
                </a:lnTo>
                <a:lnTo>
                  <a:pt x="278130" y="140208"/>
                </a:lnTo>
                <a:lnTo>
                  <a:pt x="271095" y="95780"/>
                </a:lnTo>
                <a:lnTo>
                  <a:pt x="251478" y="57278"/>
                </a:lnTo>
                <a:lnTo>
                  <a:pt x="221510" y="26968"/>
                </a:lnTo>
                <a:lnTo>
                  <a:pt x="183422" y="7120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176940" y="61480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7117" y="6531292"/>
            <a:ext cx="271639" cy="272874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139446" y="0"/>
                </a:moveTo>
                <a:lnTo>
                  <a:pt x="95390" y="7120"/>
                </a:lnTo>
                <a:lnTo>
                  <a:pt x="57113" y="26968"/>
                </a:lnTo>
                <a:lnTo>
                  <a:pt x="26919" y="57278"/>
                </a:lnTo>
                <a:lnTo>
                  <a:pt x="7114" y="95780"/>
                </a:lnTo>
                <a:lnTo>
                  <a:pt x="0" y="140208"/>
                </a:lnTo>
                <a:lnTo>
                  <a:pt x="7114" y="184343"/>
                </a:lnTo>
                <a:lnTo>
                  <a:pt x="26919" y="222808"/>
                </a:lnTo>
                <a:lnTo>
                  <a:pt x="57113" y="253227"/>
                </a:lnTo>
                <a:lnTo>
                  <a:pt x="95390" y="273222"/>
                </a:lnTo>
                <a:lnTo>
                  <a:pt x="139446" y="280415"/>
                </a:lnTo>
                <a:lnTo>
                  <a:pt x="183501" y="273222"/>
                </a:lnTo>
                <a:lnTo>
                  <a:pt x="221778" y="253227"/>
                </a:lnTo>
                <a:lnTo>
                  <a:pt x="251972" y="222808"/>
                </a:lnTo>
                <a:lnTo>
                  <a:pt x="271777" y="184343"/>
                </a:lnTo>
                <a:lnTo>
                  <a:pt x="278892" y="140208"/>
                </a:lnTo>
                <a:lnTo>
                  <a:pt x="271777" y="95780"/>
                </a:lnTo>
                <a:lnTo>
                  <a:pt x="251972" y="57278"/>
                </a:lnTo>
                <a:lnTo>
                  <a:pt x="221778" y="26968"/>
                </a:lnTo>
                <a:lnTo>
                  <a:pt x="183501" y="7120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924935" y="7095066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29" h="280670">
                <a:moveTo>
                  <a:pt x="139446" y="0"/>
                </a:moveTo>
                <a:lnTo>
                  <a:pt x="95390" y="7193"/>
                </a:lnTo>
                <a:lnTo>
                  <a:pt x="57113" y="27188"/>
                </a:lnTo>
                <a:lnTo>
                  <a:pt x="26919" y="57607"/>
                </a:lnTo>
                <a:lnTo>
                  <a:pt x="7114" y="96072"/>
                </a:lnTo>
                <a:lnTo>
                  <a:pt x="0" y="140207"/>
                </a:lnTo>
                <a:lnTo>
                  <a:pt x="7114" y="184635"/>
                </a:lnTo>
                <a:lnTo>
                  <a:pt x="26919" y="223137"/>
                </a:lnTo>
                <a:lnTo>
                  <a:pt x="57113" y="253447"/>
                </a:lnTo>
                <a:lnTo>
                  <a:pt x="95390" y="273295"/>
                </a:lnTo>
                <a:lnTo>
                  <a:pt x="139446" y="280415"/>
                </a:lnTo>
                <a:lnTo>
                  <a:pt x="183422" y="273295"/>
                </a:lnTo>
                <a:lnTo>
                  <a:pt x="221510" y="253447"/>
                </a:lnTo>
                <a:lnTo>
                  <a:pt x="251478" y="223137"/>
                </a:lnTo>
                <a:lnTo>
                  <a:pt x="271095" y="184635"/>
                </a:lnTo>
                <a:lnTo>
                  <a:pt x="278129" y="140207"/>
                </a:lnTo>
                <a:lnTo>
                  <a:pt x="271095" y="96072"/>
                </a:lnTo>
                <a:lnTo>
                  <a:pt x="251478" y="57607"/>
                </a:lnTo>
                <a:lnTo>
                  <a:pt x="221510" y="27188"/>
                </a:lnTo>
                <a:lnTo>
                  <a:pt x="183422" y="7193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665149" y="6566605"/>
            <a:ext cx="442648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4939" algn="r"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6031" y="6809846"/>
            <a:ext cx="209903" cy="279665"/>
          </a:xfrm>
          <a:custGeom>
            <a:avLst/>
            <a:gdLst/>
            <a:ahLst/>
            <a:cxnLst/>
            <a:rect l="l" t="t" r="r" b="b"/>
            <a:pathLst>
              <a:path w="215900" h="287654">
                <a:moveTo>
                  <a:pt x="0" y="0"/>
                </a:moveTo>
                <a:lnTo>
                  <a:pt x="215646" y="2872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399930" y="6128772"/>
            <a:ext cx="1413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-2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19801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171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rearranged.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times, it is </a:t>
            </a:r>
            <a:r>
              <a:rPr sz="1069" spc="10" dirty="0">
                <a:latin typeface="Times New Roman"/>
                <a:cs typeface="Times New Roman"/>
              </a:rPr>
              <a:t>obvious </a:t>
            </a:r>
            <a:r>
              <a:rPr sz="1069" spc="5" dirty="0">
                <a:latin typeface="Times New Roman"/>
                <a:cs typeface="Times New Roman"/>
              </a:rPr>
              <a:t>that at </a:t>
            </a:r>
            <a:r>
              <a:rPr sz="1069" spc="10" dirty="0">
                <a:latin typeface="Times New Roman"/>
                <a:cs typeface="Times New Roman"/>
              </a:rPr>
              <a:t>what nodes the </a:t>
            </a:r>
            <a:r>
              <a:rPr sz="1069" spc="5" dirty="0">
                <a:latin typeface="Times New Roman"/>
                <a:cs typeface="Times New Roman"/>
              </a:rPr>
              <a:t>rotation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done. 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situations,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things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that clear.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these  things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example under </a:t>
            </a:r>
            <a:r>
              <a:rPr sz="1069" spc="5" dirty="0">
                <a:latin typeface="Times New Roman"/>
                <a:cs typeface="Times New Roman"/>
              </a:rPr>
              <a:t>consideration, </a:t>
            </a:r>
            <a:r>
              <a:rPr sz="1069" spc="10" dirty="0">
                <a:latin typeface="Times New Roman"/>
                <a:cs typeface="Times New Roman"/>
              </a:rPr>
              <a:t>we apply </a:t>
            </a:r>
            <a:r>
              <a:rPr sz="1069" spc="5" dirty="0">
                <a:latin typeface="Times New Roman"/>
                <a:cs typeface="Times New Roman"/>
              </a:rPr>
              <a:t>the rotation at </a:t>
            </a:r>
            <a:r>
              <a:rPr sz="1069" spc="10" dirty="0">
                <a:latin typeface="Times New Roman"/>
                <a:cs typeface="Times New Roman"/>
              </a:rPr>
              <a:t>nodes1 and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thus the </a:t>
            </a:r>
            <a:r>
              <a:rPr sz="1069" spc="10" dirty="0">
                <a:latin typeface="Times New Roman"/>
                <a:cs typeface="Times New Roman"/>
              </a:rPr>
              <a:t>node 1 </a:t>
            </a:r>
            <a:r>
              <a:rPr sz="1069" spc="5" dirty="0">
                <a:latin typeface="Times New Roman"/>
                <a:cs typeface="Times New Roman"/>
              </a:rPr>
              <a:t>(along with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tree if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associated with  it) </a:t>
            </a:r>
            <a:r>
              <a:rPr sz="1069" spc="10" dirty="0">
                <a:latin typeface="Times New Roman"/>
                <a:cs typeface="Times New Roman"/>
              </a:rPr>
              <a:t>becomes down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2 gets up. The node 3 </a:t>
            </a:r>
            <a:r>
              <a:rPr sz="1069" spc="5" dirty="0">
                <a:latin typeface="Times New Roman"/>
                <a:cs typeface="Times New Roman"/>
              </a:rPr>
              <a:t>(and trees associated with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no tree as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node) goes </a:t>
            </a:r>
            <a:r>
              <a:rPr sz="1069" spc="10" dirty="0">
                <a:latin typeface="Times New Roman"/>
                <a:cs typeface="Times New Roman"/>
              </a:rPr>
              <a:t>one level upward.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10" dirty="0">
                <a:latin typeface="Times New Roman"/>
                <a:cs typeface="Times New Roman"/>
              </a:rPr>
              <a:t>and 1 and 3 are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respectively as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the following 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5243072"/>
            <a:ext cx="4852458" cy="1776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rotation,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has </a:t>
            </a:r>
            <a:r>
              <a:rPr sz="1069" spc="10" dirty="0">
                <a:latin typeface="Times New Roman"/>
                <a:cs typeface="Times New Roman"/>
              </a:rPr>
              <a:t>become balanced. The </a:t>
            </a:r>
            <a:r>
              <a:rPr sz="1069" spc="5" dirty="0">
                <a:latin typeface="Times New Roman"/>
                <a:cs typeface="Times New Roman"/>
              </a:rPr>
              <a:t>figure reflects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2 and 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 inorder traversal of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before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rotation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(tree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side)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3.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rotation (tree on right hand </a:t>
            </a:r>
            <a:r>
              <a:rPr sz="1069" spc="5" dirty="0">
                <a:latin typeface="Times New Roman"/>
                <a:cs typeface="Times New Roman"/>
              </a:rPr>
              <a:t>side) </a:t>
            </a:r>
            <a:r>
              <a:rPr sz="1069" spc="10" dirty="0">
                <a:latin typeface="Times New Roman"/>
                <a:cs typeface="Times New Roman"/>
              </a:rPr>
              <a:t>by inorder </a:t>
            </a:r>
            <a:r>
              <a:rPr sz="1069" spc="5" dirty="0">
                <a:latin typeface="Times New Roman"/>
                <a:cs typeface="Times New Roman"/>
              </a:rPr>
              <a:t>traversal,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1 2 3. With respect to  </a:t>
            </a:r>
            <a:r>
              <a:rPr sz="1069" spc="5" dirty="0">
                <a:latin typeface="Times New Roman"/>
                <a:cs typeface="Times New Roman"/>
              </a:rPr>
              <a:t>the inorder traversal, </a:t>
            </a:r>
            <a:r>
              <a:rPr sz="1069" spc="10" dirty="0">
                <a:latin typeface="Times New Roman"/>
                <a:cs typeface="Times New Roman"/>
              </a:rPr>
              <a:t>both the </a:t>
            </a:r>
            <a:r>
              <a:rPr sz="1069" spc="5" dirty="0">
                <a:latin typeface="Times New Roman"/>
                <a:cs typeface="Times New Roman"/>
              </a:rPr>
              <a:t>traversals </a:t>
            </a:r>
            <a:r>
              <a:rPr sz="1069" spc="10" dirty="0">
                <a:latin typeface="Times New Roman"/>
                <a:cs typeface="Times New Roman"/>
              </a:rPr>
              <a:t>are same. So we </a:t>
            </a:r>
            <a:r>
              <a:rPr sz="1069" spc="5" dirty="0">
                <a:latin typeface="Times New Roman"/>
                <a:cs typeface="Times New Roman"/>
              </a:rPr>
              <a:t>observe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of 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tree does </a:t>
            </a:r>
            <a:r>
              <a:rPr sz="1069" spc="5" dirty="0">
                <a:latin typeface="Times New Roman"/>
                <a:cs typeface="Times New Roman"/>
              </a:rPr>
              <a:t>not matter as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</a:t>
            </a:r>
            <a:r>
              <a:rPr sz="1069" spc="10" dirty="0">
                <a:latin typeface="Times New Roman"/>
                <a:cs typeface="Times New Roman"/>
              </a:rPr>
              <a:t>remains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this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where two different trees give the same inorder  </a:t>
            </a:r>
            <a:r>
              <a:rPr sz="1069" spc="5" dirty="0">
                <a:latin typeface="Times New Roman"/>
                <a:cs typeface="Times New Roman"/>
              </a:rPr>
              <a:t>traversal.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more nodes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After inserting </a:t>
            </a:r>
            <a:r>
              <a:rPr sz="1069" spc="10" dirty="0">
                <a:latin typeface="Times New Roman"/>
                <a:cs typeface="Times New Roman"/>
              </a:rPr>
              <a:t>a node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check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whether </a:t>
            </a:r>
            <a:r>
              <a:rPr sz="1069" spc="5" dirty="0">
                <a:latin typeface="Times New Roman"/>
                <a:cs typeface="Times New Roman"/>
              </a:rPr>
              <a:t>it violates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condition. </a:t>
            </a:r>
            <a:r>
              <a:rPr sz="1069" spc="10" dirty="0">
                <a:latin typeface="Times New Roman"/>
                <a:cs typeface="Times New Roman"/>
              </a:rPr>
              <a:t>If 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becomes unbalance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rotation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 balance.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build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of any </a:t>
            </a:r>
            <a:r>
              <a:rPr sz="1069" spc="10" dirty="0">
                <a:latin typeface="Times New Roman"/>
                <a:cs typeface="Times New Roman"/>
              </a:rPr>
              <a:t>number of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3954" y="3536103"/>
            <a:ext cx="349426" cy="279047"/>
          </a:xfrm>
          <a:custGeom>
            <a:avLst/>
            <a:gdLst/>
            <a:ahLst/>
            <a:cxnLst/>
            <a:rect l="l" t="t" r="r" b="b"/>
            <a:pathLst>
              <a:path w="359410" h="287020">
                <a:moveTo>
                  <a:pt x="0" y="0"/>
                </a:moveTo>
                <a:lnTo>
                  <a:pt x="358901" y="286511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764664" y="3333114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30" h="280669">
                <a:moveTo>
                  <a:pt x="138684" y="0"/>
                </a:moveTo>
                <a:lnTo>
                  <a:pt x="94707" y="7193"/>
                </a:lnTo>
                <a:lnTo>
                  <a:pt x="56619" y="27188"/>
                </a:lnTo>
                <a:lnTo>
                  <a:pt x="26651" y="57607"/>
                </a:lnTo>
                <a:lnTo>
                  <a:pt x="7034" y="96072"/>
                </a:lnTo>
                <a:lnTo>
                  <a:pt x="0" y="140208"/>
                </a:lnTo>
                <a:lnTo>
                  <a:pt x="7034" y="184635"/>
                </a:lnTo>
                <a:lnTo>
                  <a:pt x="26651" y="223137"/>
                </a:lnTo>
                <a:lnTo>
                  <a:pt x="56619" y="253447"/>
                </a:lnTo>
                <a:lnTo>
                  <a:pt x="94707" y="273295"/>
                </a:lnTo>
                <a:lnTo>
                  <a:pt x="138684" y="280416"/>
                </a:lnTo>
                <a:lnTo>
                  <a:pt x="182739" y="273295"/>
                </a:lnTo>
                <a:lnTo>
                  <a:pt x="221016" y="253447"/>
                </a:lnTo>
                <a:lnTo>
                  <a:pt x="251210" y="223137"/>
                </a:lnTo>
                <a:lnTo>
                  <a:pt x="271015" y="184635"/>
                </a:lnTo>
                <a:lnTo>
                  <a:pt x="278130" y="140208"/>
                </a:lnTo>
                <a:lnTo>
                  <a:pt x="271015" y="96072"/>
                </a:lnTo>
                <a:lnTo>
                  <a:pt x="251210" y="57607"/>
                </a:lnTo>
                <a:lnTo>
                  <a:pt x="221016" y="27188"/>
                </a:lnTo>
                <a:lnTo>
                  <a:pt x="182739" y="7193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853072" y="33617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3247" y="3745017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30" h="280670">
                <a:moveTo>
                  <a:pt x="138684" y="0"/>
                </a:moveTo>
                <a:lnTo>
                  <a:pt x="94707" y="7193"/>
                </a:lnTo>
                <a:lnTo>
                  <a:pt x="56619" y="27188"/>
                </a:lnTo>
                <a:lnTo>
                  <a:pt x="26651" y="57607"/>
                </a:lnTo>
                <a:lnTo>
                  <a:pt x="7034" y="96072"/>
                </a:lnTo>
                <a:lnTo>
                  <a:pt x="0" y="140208"/>
                </a:lnTo>
                <a:lnTo>
                  <a:pt x="7034" y="184635"/>
                </a:lnTo>
                <a:lnTo>
                  <a:pt x="26651" y="223137"/>
                </a:lnTo>
                <a:lnTo>
                  <a:pt x="56619" y="253447"/>
                </a:lnTo>
                <a:lnTo>
                  <a:pt x="94707" y="273295"/>
                </a:lnTo>
                <a:lnTo>
                  <a:pt x="138684" y="280416"/>
                </a:lnTo>
                <a:lnTo>
                  <a:pt x="182739" y="273295"/>
                </a:lnTo>
                <a:lnTo>
                  <a:pt x="221016" y="253447"/>
                </a:lnTo>
                <a:lnTo>
                  <a:pt x="251210" y="223137"/>
                </a:lnTo>
                <a:lnTo>
                  <a:pt x="271015" y="184635"/>
                </a:lnTo>
                <a:lnTo>
                  <a:pt x="278130" y="140208"/>
                </a:lnTo>
                <a:lnTo>
                  <a:pt x="271015" y="96072"/>
                </a:lnTo>
                <a:lnTo>
                  <a:pt x="251210" y="57607"/>
                </a:lnTo>
                <a:lnTo>
                  <a:pt x="221016" y="27188"/>
                </a:lnTo>
                <a:lnTo>
                  <a:pt x="182739" y="7193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340539" y="377958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1066" y="4308792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30" h="280670">
                <a:moveTo>
                  <a:pt x="138684" y="0"/>
                </a:moveTo>
                <a:lnTo>
                  <a:pt x="94707" y="7193"/>
                </a:lnTo>
                <a:lnTo>
                  <a:pt x="56619" y="27188"/>
                </a:lnTo>
                <a:lnTo>
                  <a:pt x="26651" y="57607"/>
                </a:lnTo>
                <a:lnTo>
                  <a:pt x="7034" y="96072"/>
                </a:lnTo>
                <a:lnTo>
                  <a:pt x="0" y="140208"/>
                </a:lnTo>
                <a:lnTo>
                  <a:pt x="7034" y="184635"/>
                </a:lnTo>
                <a:lnTo>
                  <a:pt x="26651" y="223137"/>
                </a:lnTo>
                <a:lnTo>
                  <a:pt x="56619" y="253447"/>
                </a:lnTo>
                <a:lnTo>
                  <a:pt x="94707" y="273295"/>
                </a:lnTo>
                <a:lnTo>
                  <a:pt x="138684" y="280415"/>
                </a:lnTo>
                <a:lnTo>
                  <a:pt x="182739" y="273295"/>
                </a:lnTo>
                <a:lnTo>
                  <a:pt x="221016" y="253447"/>
                </a:lnTo>
                <a:lnTo>
                  <a:pt x="251210" y="223137"/>
                </a:lnTo>
                <a:lnTo>
                  <a:pt x="271015" y="184635"/>
                </a:lnTo>
                <a:lnTo>
                  <a:pt x="278130" y="140208"/>
                </a:lnTo>
                <a:lnTo>
                  <a:pt x="271015" y="96072"/>
                </a:lnTo>
                <a:lnTo>
                  <a:pt x="251210" y="57607"/>
                </a:lnTo>
                <a:lnTo>
                  <a:pt x="221016" y="27188"/>
                </a:lnTo>
                <a:lnTo>
                  <a:pt x="182739" y="7193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689473" y="433743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2163" y="4024312"/>
            <a:ext cx="209285" cy="279047"/>
          </a:xfrm>
          <a:custGeom>
            <a:avLst/>
            <a:gdLst/>
            <a:ahLst/>
            <a:cxnLst/>
            <a:rect l="l" t="t" r="r" b="b"/>
            <a:pathLst>
              <a:path w="215264" h="287020">
                <a:moveTo>
                  <a:pt x="0" y="0"/>
                </a:moveTo>
                <a:lnTo>
                  <a:pt x="214883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76061" y="3342498"/>
            <a:ext cx="1413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-2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4004" y="3516101"/>
            <a:ext cx="229658" cy="349426"/>
          </a:xfrm>
          <a:custGeom>
            <a:avLst/>
            <a:gdLst/>
            <a:ahLst/>
            <a:cxnLst/>
            <a:rect l="l" t="t" r="r" b="b"/>
            <a:pathLst>
              <a:path w="236219" h="359410">
                <a:moveTo>
                  <a:pt x="236165" y="0"/>
                </a:moveTo>
                <a:lnTo>
                  <a:pt x="182648" y="25286"/>
                </a:lnTo>
                <a:lnTo>
                  <a:pt x="131728" y="51413"/>
                </a:lnTo>
                <a:lnTo>
                  <a:pt x="86002" y="79223"/>
                </a:lnTo>
                <a:lnTo>
                  <a:pt x="48066" y="109557"/>
                </a:lnTo>
                <a:lnTo>
                  <a:pt x="20519" y="143255"/>
                </a:lnTo>
                <a:lnTo>
                  <a:pt x="5084" y="181337"/>
                </a:lnTo>
                <a:lnTo>
                  <a:pt x="0" y="222784"/>
                </a:lnTo>
                <a:lnTo>
                  <a:pt x="2633" y="266754"/>
                </a:lnTo>
                <a:lnTo>
                  <a:pt x="10351" y="312407"/>
                </a:lnTo>
                <a:lnTo>
                  <a:pt x="20519" y="35890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969134" y="3795394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28" y="0"/>
                </a:moveTo>
                <a:lnTo>
                  <a:pt x="0" y="0"/>
                </a:lnTo>
                <a:lnTo>
                  <a:pt x="35814" y="71627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582795" y="3725757"/>
            <a:ext cx="279665" cy="348192"/>
          </a:xfrm>
          <a:custGeom>
            <a:avLst/>
            <a:gdLst/>
            <a:ahLst/>
            <a:cxnLst/>
            <a:rect l="l" t="t" r="r" b="b"/>
            <a:pathLst>
              <a:path w="287654" h="358139">
                <a:moveTo>
                  <a:pt x="0" y="358139"/>
                </a:moveTo>
                <a:lnTo>
                  <a:pt x="287273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413144" y="4080615"/>
            <a:ext cx="270404" cy="272256"/>
          </a:xfrm>
          <a:custGeom>
            <a:avLst/>
            <a:gdLst/>
            <a:ahLst/>
            <a:cxnLst/>
            <a:rect l="l" t="t" r="r" b="b"/>
            <a:pathLst>
              <a:path w="278129" h="280035">
                <a:moveTo>
                  <a:pt x="138683" y="0"/>
                </a:moveTo>
                <a:lnTo>
                  <a:pt x="94707" y="7114"/>
                </a:lnTo>
                <a:lnTo>
                  <a:pt x="56619" y="26919"/>
                </a:lnTo>
                <a:lnTo>
                  <a:pt x="26651" y="57113"/>
                </a:lnTo>
                <a:lnTo>
                  <a:pt x="7034" y="95390"/>
                </a:lnTo>
                <a:lnTo>
                  <a:pt x="0" y="139446"/>
                </a:lnTo>
                <a:lnTo>
                  <a:pt x="7034" y="183873"/>
                </a:lnTo>
                <a:lnTo>
                  <a:pt x="26651" y="222375"/>
                </a:lnTo>
                <a:lnTo>
                  <a:pt x="56619" y="252685"/>
                </a:lnTo>
                <a:lnTo>
                  <a:pt x="94707" y="272533"/>
                </a:lnTo>
                <a:lnTo>
                  <a:pt x="138683" y="279654"/>
                </a:lnTo>
                <a:lnTo>
                  <a:pt x="182739" y="272533"/>
                </a:lnTo>
                <a:lnTo>
                  <a:pt x="221016" y="252685"/>
                </a:lnTo>
                <a:lnTo>
                  <a:pt x="251210" y="222375"/>
                </a:lnTo>
                <a:lnTo>
                  <a:pt x="271015" y="183873"/>
                </a:lnTo>
                <a:lnTo>
                  <a:pt x="278129" y="139446"/>
                </a:lnTo>
                <a:lnTo>
                  <a:pt x="271015" y="95390"/>
                </a:lnTo>
                <a:lnTo>
                  <a:pt x="251210" y="57113"/>
                </a:lnTo>
                <a:lnTo>
                  <a:pt x="221016" y="26919"/>
                </a:lnTo>
                <a:lnTo>
                  <a:pt x="182739" y="7114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501550" y="41092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2451" y="3446462"/>
            <a:ext cx="270404" cy="272874"/>
          </a:xfrm>
          <a:custGeom>
            <a:avLst/>
            <a:gdLst/>
            <a:ahLst/>
            <a:cxnLst/>
            <a:rect l="l" t="t" r="r" b="b"/>
            <a:pathLst>
              <a:path w="278129" h="280670">
                <a:moveTo>
                  <a:pt x="138684" y="0"/>
                </a:moveTo>
                <a:lnTo>
                  <a:pt x="94707" y="7193"/>
                </a:lnTo>
                <a:lnTo>
                  <a:pt x="56619" y="27188"/>
                </a:lnTo>
                <a:lnTo>
                  <a:pt x="26651" y="57607"/>
                </a:lnTo>
                <a:lnTo>
                  <a:pt x="7034" y="96072"/>
                </a:lnTo>
                <a:lnTo>
                  <a:pt x="0" y="140207"/>
                </a:lnTo>
                <a:lnTo>
                  <a:pt x="7034" y="184635"/>
                </a:lnTo>
                <a:lnTo>
                  <a:pt x="26651" y="223137"/>
                </a:lnTo>
                <a:lnTo>
                  <a:pt x="56619" y="253447"/>
                </a:lnTo>
                <a:lnTo>
                  <a:pt x="94707" y="273295"/>
                </a:lnTo>
                <a:lnTo>
                  <a:pt x="138684" y="280415"/>
                </a:lnTo>
                <a:lnTo>
                  <a:pt x="182739" y="273295"/>
                </a:lnTo>
                <a:lnTo>
                  <a:pt x="221016" y="253447"/>
                </a:lnTo>
                <a:lnTo>
                  <a:pt x="251210" y="223137"/>
                </a:lnTo>
                <a:lnTo>
                  <a:pt x="271015" y="184635"/>
                </a:lnTo>
                <a:lnTo>
                  <a:pt x="278130" y="140207"/>
                </a:lnTo>
                <a:lnTo>
                  <a:pt x="271015" y="96072"/>
                </a:lnTo>
                <a:lnTo>
                  <a:pt x="251210" y="57607"/>
                </a:lnTo>
                <a:lnTo>
                  <a:pt x="221016" y="27188"/>
                </a:lnTo>
                <a:lnTo>
                  <a:pt x="182739" y="7193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849742" y="348177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9545" y="4080615"/>
            <a:ext cx="270404" cy="272256"/>
          </a:xfrm>
          <a:custGeom>
            <a:avLst/>
            <a:gdLst/>
            <a:ahLst/>
            <a:cxnLst/>
            <a:rect l="l" t="t" r="r" b="b"/>
            <a:pathLst>
              <a:path w="278129" h="280035">
                <a:moveTo>
                  <a:pt x="138683" y="0"/>
                </a:moveTo>
                <a:lnTo>
                  <a:pt x="94707" y="7114"/>
                </a:lnTo>
                <a:lnTo>
                  <a:pt x="56619" y="26919"/>
                </a:lnTo>
                <a:lnTo>
                  <a:pt x="26651" y="57113"/>
                </a:lnTo>
                <a:lnTo>
                  <a:pt x="7034" y="95390"/>
                </a:lnTo>
                <a:lnTo>
                  <a:pt x="0" y="139446"/>
                </a:lnTo>
                <a:lnTo>
                  <a:pt x="7034" y="183873"/>
                </a:lnTo>
                <a:lnTo>
                  <a:pt x="26651" y="222375"/>
                </a:lnTo>
                <a:lnTo>
                  <a:pt x="56619" y="252685"/>
                </a:lnTo>
                <a:lnTo>
                  <a:pt x="94707" y="272533"/>
                </a:lnTo>
                <a:lnTo>
                  <a:pt x="138683" y="279654"/>
                </a:lnTo>
                <a:lnTo>
                  <a:pt x="182739" y="272533"/>
                </a:lnTo>
                <a:lnTo>
                  <a:pt x="221016" y="252685"/>
                </a:lnTo>
                <a:lnTo>
                  <a:pt x="251210" y="222375"/>
                </a:lnTo>
                <a:lnTo>
                  <a:pt x="271015" y="183873"/>
                </a:lnTo>
                <a:lnTo>
                  <a:pt x="278129" y="139446"/>
                </a:lnTo>
                <a:lnTo>
                  <a:pt x="271015" y="95390"/>
                </a:lnTo>
                <a:lnTo>
                  <a:pt x="251210" y="57113"/>
                </a:lnTo>
                <a:lnTo>
                  <a:pt x="221016" y="26919"/>
                </a:lnTo>
                <a:lnTo>
                  <a:pt x="182739" y="7114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337952" y="41092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01365" y="3725757"/>
            <a:ext cx="348192" cy="348192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0"/>
                </a:moveTo>
                <a:lnTo>
                  <a:pt x="358139" y="3581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58926" y="3725757"/>
            <a:ext cx="836524" cy="209285"/>
          </a:xfrm>
          <a:custGeom>
            <a:avLst/>
            <a:gdLst/>
            <a:ahLst/>
            <a:cxnLst/>
            <a:rect l="l" t="t" r="r" b="b"/>
            <a:pathLst>
              <a:path w="860425" h="215264">
                <a:moveTo>
                  <a:pt x="645413" y="0"/>
                </a:moveTo>
                <a:lnTo>
                  <a:pt x="645413" y="53339"/>
                </a:lnTo>
                <a:lnTo>
                  <a:pt x="0" y="53339"/>
                </a:lnTo>
                <a:lnTo>
                  <a:pt x="0" y="160781"/>
                </a:lnTo>
                <a:lnTo>
                  <a:pt x="645413" y="160781"/>
                </a:lnTo>
                <a:lnTo>
                  <a:pt x="645413" y="214883"/>
                </a:lnTo>
                <a:lnTo>
                  <a:pt x="860298" y="107441"/>
                </a:lnTo>
                <a:lnTo>
                  <a:pt x="6454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769357" y="4807125"/>
            <a:ext cx="8766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Non </a:t>
            </a:r>
            <a:r>
              <a:rPr sz="1069" spc="15" dirty="0">
                <a:latin typeface="Times New Roman"/>
                <a:cs typeface="Times New Roman"/>
              </a:rPr>
              <a:t>AVL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4047" y="4807125"/>
            <a:ext cx="183726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after </a:t>
            </a:r>
            <a:r>
              <a:rPr sz="1069" spc="10" dirty="0">
                <a:latin typeface="Times New Roman"/>
                <a:cs typeface="Times New Roman"/>
              </a:rPr>
              <a:t>applying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rotation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312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027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EType</a:t>
            </a:r>
            <a:r>
              <a:rPr sz="1069" spc="10" dirty="0">
                <a:latin typeface="Times New Roman"/>
                <a:cs typeface="Times New Roman"/>
              </a:rPr>
              <a:t>. Being  a </a:t>
            </a:r>
            <a:r>
              <a:rPr sz="1069" spc="5" dirty="0">
                <a:latin typeface="Times New Roman"/>
                <a:cs typeface="Times New Roman"/>
              </a:rPr>
              <a:t>binary node, it </a:t>
            </a:r>
            <a:r>
              <a:rPr sz="1069" spc="10" dirty="0">
                <a:latin typeface="Times New Roman"/>
                <a:cs typeface="Times New Roman"/>
              </a:rPr>
              <a:t>may have 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node. Then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its constructor that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arguments, </a:t>
            </a:r>
            <a:r>
              <a:rPr sz="1069" spc="5" dirty="0">
                <a:latin typeface="Times New Roman"/>
                <a:cs typeface="Times New Roman"/>
              </a:rPr>
              <a:t>used to initialize  the </a:t>
            </a:r>
            <a:r>
              <a:rPr sz="1069" i="1" spc="5" dirty="0">
                <a:latin typeface="Times New Roman"/>
                <a:cs typeface="Times New Roman"/>
              </a:rPr>
              <a:t>element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wrote the colon(:)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initialization list.  There are three state variables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BinaryNode</a:t>
            </a:r>
            <a:r>
              <a:rPr sz="1069" spc="10" dirty="0">
                <a:latin typeface="Times New Roman"/>
                <a:cs typeface="Times New Roman"/>
              </a:rPr>
              <a:t>. 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element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right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of </a:t>
            </a:r>
            <a:r>
              <a:rPr sz="1069" i="1" spc="10" dirty="0">
                <a:latin typeface="Times New Roman"/>
                <a:cs typeface="Times New Roman"/>
              </a:rPr>
              <a:t>BinaryNode, </a:t>
            </a:r>
            <a:r>
              <a:rPr sz="1069" spc="5" dirty="0">
                <a:latin typeface="Times New Roman"/>
                <a:cs typeface="Times New Roman"/>
              </a:rPr>
              <a:t>all of these </a:t>
            </a:r>
            <a:r>
              <a:rPr sz="1069" spc="10" dirty="0">
                <a:latin typeface="Times New Roman"/>
                <a:cs typeface="Times New Roman"/>
              </a:rPr>
              <a:t>variables </a:t>
            </a:r>
            <a:r>
              <a:rPr sz="1069" spc="5" dirty="0">
                <a:latin typeface="Times New Roman"/>
                <a:cs typeface="Times New Roman"/>
              </a:rPr>
              <a:t>are created.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its object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call to its constructor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made. Whenever an </a:t>
            </a:r>
            <a:r>
              <a:rPr sz="1069" spc="5" dirty="0">
                <a:latin typeface="Times New Roman"/>
                <a:cs typeface="Times New Roman"/>
              </a:rPr>
              <a:t>object is created,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 </a:t>
            </a:r>
            <a:r>
              <a:rPr sz="1069" spc="5" dirty="0">
                <a:latin typeface="Times New Roman"/>
                <a:cs typeface="Times New Roman"/>
              </a:rPr>
              <a:t>provide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arguments.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call the </a:t>
            </a:r>
            <a:r>
              <a:rPr sz="1069" spc="5" dirty="0">
                <a:latin typeface="Times New Roman"/>
                <a:cs typeface="Times New Roman"/>
              </a:rPr>
              <a:t>constructor explicitly, </a:t>
            </a:r>
            <a:r>
              <a:rPr sz="1069" spc="10" dirty="0">
                <a:latin typeface="Times New Roman"/>
                <a:cs typeface="Times New Roman"/>
              </a:rPr>
              <a:t>the default  constructor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called.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constructor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BinaryNode</a:t>
            </a:r>
            <a:r>
              <a:rPr sz="1069" spc="5" dirty="0">
                <a:latin typeface="Times New Roman"/>
                <a:cs typeface="Times New Roman"/>
              </a:rPr>
              <a:t>,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written </a:t>
            </a:r>
            <a:r>
              <a:rPr sz="1069" i="1" spc="5" dirty="0">
                <a:latin typeface="Times New Roman"/>
                <a:cs typeface="Times New Roman"/>
              </a:rPr>
              <a:t>element(theElement). </a:t>
            </a:r>
            <a:r>
              <a:rPr sz="1069" spc="5" dirty="0">
                <a:latin typeface="Times New Roman"/>
                <a:cs typeface="Times New Roman"/>
              </a:rPr>
              <a:t>(Here </a:t>
            </a:r>
            <a:r>
              <a:rPr sz="1069" i="1" spc="10" dirty="0">
                <a:latin typeface="Times New Roman"/>
                <a:cs typeface="Times New Roman"/>
              </a:rPr>
              <a:t>theElement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BinaryNode</a:t>
            </a:r>
            <a:r>
              <a:rPr sz="1069" spc="5" dirty="0">
                <a:latin typeface="Times New Roman"/>
                <a:cs typeface="Times New Roman"/>
              </a:rPr>
              <a:t>). It seems </a:t>
            </a:r>
            <a:r>
              <a:rPr sz="1069" spc="10" dirty="0">
                <a:latin typeface="Times New Roman"/>
                <a:cs typeface="Times New Roman"/>
              </a:rPr>
              <a:t>to be a </a:t>
            </a:r>
            <a:r>
              <a:rPr sz="1069" spc="5" dirty="0">
                <a:latin typeface="Times New Roman"/>
                <a:cs typeface="Times New Roman"/>
              </a:rPr>
              <a:t>function call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actually 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element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element was of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i="1" spc="5" dirty="0">
                <a:latin typeface="Times New Roman"/>
                <a:cs typeface="Times New Roman"/>
              </a:rPr>
              <a:t>String, </a:t>
            </a:r>
            <a:r>
              <a:rPr sz="1069" spc="5" dirty="0">
                <a:latin typeface="Times New Roman"/>
                <a:cs typeface="Times New Roman"/>
              </a:rPr>
              <a:t>constructor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10" dirty="0">
                <a:latin typeface="Times New Roman"/>
                <a:cs typeface="Times New Roman"/>
              </a:rPr>
              <a:t>theElement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sent as argument. Through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writing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variables after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colon,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actually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explicit constructor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state variables.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calling the constructor,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names. 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should be no ambiguity. Then we have </a:t>
            </a:r>
            <a:r>
              <a:rPr sz="1069" i="1" spc="5" dirty="0">
                <a:latin typeface="Times New Roman"/>
                <a:cs typeface="Times New Roman"/>
              </a:rPr>
              <a:t>left( lt 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right( rt </a:t>
            </a:r>
            <a:r>
              <a:rPr sz="1069" i="1" dirty="0">
                <a:latin typeface="Times New Roman"/>
                <a:cs typeface="Times New Roman"/>
              </a:rPr>
              <a:t>)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are of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constructor for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called. </a:t>
            </a:r>
            <a:r>
              <a:rPr sz="1069" spc="15" dirty="0">
                <a:latin typeface="Times New Roman"/>
                <a:cs typeface="Times New Roman"/>
              </a:rPr>
              <a:t>The body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constructor of the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familiar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coding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commonly </a:t>
            </a:r>
            <a:r>
              <a:rPr sz="1069" spc="5" dirty="0">
                <a:latin typeface="Times New Roman"/>
                <a:cs typeface="Times New Roman"/>
              </a:rPr>
              <a:t>used in </a:t>
            </a:r>
            <a:r>
              <a:rPr sz="1069" spc="10" dirty="0">
                <a:latin typeface="Times New Roman"/>
                <a:cs typeface="Times New Roman"/>
              </a:rPr>
              <a:t>C++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coding. You can get further information on this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C++ book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 internet. In some cases, a programmer </a:t>
            </a:r>
            <a:r>
              <a:rPr sz="1069" spc="5" dirty="0">
                <a:latin typeface="Times New Roman"/>
                <a:cs typeface="Times New Roman"/>
              </a:rPr>
              <a:t>is forced to use this syntax for </a:t>
            </a:r>
            <a:r>
              <a:rPr sz="1069" spc="10" dirty="0">
                <a:latin typeface="Times New Roman"/>
                <a:cs typeface="Times New Roman"/>
              </a:rPr>
              <a:t>having no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statement of the class definition 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friend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5" dirty="0">
                <a:latin typeface="Times New Roman"/>
                <a:cs typeface="Times New Roman"/>
              </a:rPr>
              <a:t>friend class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BinarySearchTree&lt;EType&gt;;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familiar with the </a:t>
            </a:r>
            <a:r>
              <a:rPr sz="1069" i="1" spc="5" dirty="0">
                <a:latin typeface="Times New Roman"/>
                <a:cs typeface="Times New Roman"/>
              </a:rPr>
              <a:t>friend </a:t>
            </a:r>
            <a:r>
              <a:rPr sz="1069" spc="10" dirty="0">
                <a:latin typeface="Times New Roman"/>
                <a:cs typeface="Times New Roman"/>
              </a:rPr>
              <a:t>keyword. 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has defined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class as its friend class.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class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 variables of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also declare friend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which can </a:t>
            </a:r>
            <a:r>
              <a:rPr sz="1069" spc="5" dirty="0">
                <a:latin typeface="Times New Roman"/>
                <a:cs typeface="Times New Roman"/>
              </a:rPr>
              <a:t>access the state variable of that class.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defined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class yet.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just declared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forward declaration</a:t>
            </a:r>
            <a:r>
              <a:rPr sz="1069" i="1" spc="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forward declaration </a:t>
            </a:r>
            <a:r>
              <a:rPr sz="1069" spc="5" dirty="0">
                <a:latin typeface="Times New Roman"/>
                <a:cs typeface="Times New Roman"/>
              </a:rPr>
              <a:t>is for  compilers.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compiler </a:t>
            </a:r>
            <a:r>
              <a:rPr sz="1069" spc="10" dirty="0">
                <a:latin typeface="Times New Roman"/>
                <a:cs typeface="Times New Roman"/>
              </a:rPr>
              <a:t>reads 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top to </a:t>
            </a:r>
            <a:r>
              <a:rPr sz="1069" spc="10" dirty="0">
                <a:latin typeface="Times New Roman"/>
                <a:cs typeface="Times New Roman"/>
              </a:rPr>
              <a:t>bottom and </a:t>
            </a:r>
            <a:r>
              <a:rPr sz="1069" spc="5" dirty="0">
                <a:latin typeface="Times New Roman"/>
                <a:cs typeface="Times New Roman"/>
              </a:rPr>
              <a:t>encounters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defining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as friend, it gives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error.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compiler does not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know about the </a:t>
            </a:r>
            <a:r>
              <a:rPr sz="1069" i="1" spc="10" dirty="0">
                <a:latin typeface="Times New Roman"/>
                <a:cs typeface="Times New Roman"/>
              </a:rPr>
              <a:t>BinarySearchTree.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overcome this error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forward  </a:t>
            </a:r>
            <a:r>
              <a:rPr sz="1069" spc="5" dirty="0">
                <a:latin typeface="Times New Roman"/>
                <a:cs typeface="Times New Roman"/>
              </a:rPr>
              <a:t>declaration.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forward declaration, </a:t>
            </a:r>
            <a:r>
              <a:rPr sz="1069" spc="10" dirty="0">
                <a:latin typeface="Times New Roman"/>
                <a:cs typeface="Times New Roman"/>
              </a:rPr>
              <a:t>the compiler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communicated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use the </a:t>
            </a:r>
            <a:r>
              <a:rPr sz="1069" i="1" spc="5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class. Therefore,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compiler reads </a:t>
            </a:r>
            <a:r>
              <a:rPr sz="1069" spc="10" dirty="0">
                <a:latin typeface="Times New Roman"/>
                <a:cs typeface="Times New Roman"/>
              </a:rPr>
              <a:t>the  line, which </a:t>
            </a:r>
            <a:r>
              <a:rPr sz="1069" spc="5" dirty="0">
                <a:latin typeface="Times New Roman"/>
                <a:cs typeface="Times New Roman"/>
              </a:rPr>
              <a:t>defines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friend of </a:t>
            </a:r>
            <a:r>
              <a:rPr sz="1069" i="1" spc="10" dirty="0">
                <a:latin typeface="Times New Roman"/>
                <a:cs typeface="Times New Roman"/>
              </a:rPr>
              <a:t>BinaryNode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knows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class, </a:t>
            </a:r>
            <a:r>
              <a:rPr sz="1069" spc="10" dirty="0">
                <a:latin typeface="Times New Roman"/>
                <a:cs typeface="Times New Roman"/>
              </a:rPr>
              <a:t>which used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template and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defined </a:t>
            </a:r>
            <a:r>
              <a:rPr sz="1069" spc="5" dirty="0">
                <a:latin typeface="Times New Roman"/>
                <a:cs typeface="Times New Roman"/>
              </a:rPr>
              <a:t>later.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 </a:t>
            </a:r>
            <a:r>
              <a:rPr sz="1069" spc="5" dirty="0">
                <a:latin typeface="Times New Roman"/>
                <a:cs typeface="Times New Roman"/>
              </a:rPr>
              <a:t>ambiguity for the </a:t>
            </a:r>
            <a:r>
              <a:rPr sz="1069" spc="10" dirty="0">
                <a:latin typeface="Times New Roman"/>
                <a:cs typeface="Times New Roman"/>
              </a:rPr>
              <a:t>compiler.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must have to </a:t>
            </a:r>
            <a:r>
              <a:rPr sz="1069" spc="5" dirty="0">
                <a:latin typeface="Times New Roman"/>
                <a:cs typeface="Times New Roman"/>
              </a:rPr>
              <a:t>define this class </a:t>
            </a:r>
            <a:r>
              <a:rPr sz="1069" spc="10" dirty="0">
                <a:latin typeface="Times New Roman"/>
                <a:cs typeface="Times New Roman"/>
              </a:rPr>
              <a:t>later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BinarySearchTree.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giving it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spc="10" dirty="0">
                <a:latin typeface="Times New Roman"/>
                <a:cs typeface="Times New Roman"/>
              </a:rPr>
              <a:t>parameter.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generic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used with integers,  strings, </a:t>
            </a:r>
            <a:r>
              <a:rPr sz="1069" spc="10" dirty="0">
                <a:latin typeface="Times New Roman"/>
                <a:cs typeface="Times New Roman"/>
              </a:rPr>
              <a:t>characters </a:t>
            </a:r>
            <a:r>
              <a:rPr sz="1069" spc="5" dirty="0">
                <a:latin typeface="Times New Roman"/>
                <a:cs typeface="Times New Roman"/>
              </a:rPr>
              <a:t>or with </a:t>
            </a:r>
            <a:r>
              <a:rPr sz="1069" spc="10" dirty="0">
                <a:latin typeface="Times New Roman"/>
                <a:cs typeface="Times New Roman"/>
              </a:rPr>
              <a:t>some other data </a:t>
            </a:r>
            <a:r>
              <a:rPr sz="1069" spc="5" dirty="0">
                <a:latin typeface="Times New Roman"/>
                <a:cs typeface="Times New Roman"/>
              </a:rPr>
              <a:t>type. </a:t>
            </a:r>
            <a:r>
              <a:rPr sz="1069" spc="10" dirty="0">
                <a:latin typeface="Times New Roman"/>
                <a:cs typeface="Times New Roman"/>
              </a:rPr>
              <a:t>Therefore, we have defined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a  template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class will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BinarySearchTree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its specific  data type.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299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456583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456583"/>
            <a:ext cx="4250531" cy="0"/>
          </a:xfrm>
          <a:custGeom>
            <a:avLst/>
            <a:gdLst/>
            <a:ahLst/>
            <a:cxnLst/>
            <a:rect l="l" t="t" r="r" b="b"/>
            <a:pathLst>
              <a:path w="4371975">
                <a:moveTo>
                  <a:pt x="0" y="0"/>
                </a:moveTo>
                <a:lnTo>
                  <a:pt x="437159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5543656" y="14565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459548"/>
            <a:ext cx="0" cy="6097058"/>
          </a:xfrm>
          <a:custGeom>
            <a:avLst/>
            <a:gdLst/>
            <a:ahLst/>
            <a:cxnLst/>
            <a:rect l="l" t="t" r="r" b="b"/>
            <a:pathLst>
              <a:path h="6271259">
                <a:moveTo>
                  <a:pt x="0" y="0"/>
                </a:moveTo>
                <a:lnTo>
                  <a:pt x="0" y="627126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7554013"/>
            <a:ext cx="4244358" cy="0"/>
          </a:xfrm>
          <a:custGeom>
            <a:avLst/>
            <a:gdLst/>
            <a:ahLst/>
            <a:cxnLst/>
            <a:rect l="l" t="t" r="r" b="b"/>
            <a:pathLst>
              <a:path w="4365625">
                <a:moveTo>
                  <a:pt x="0" y="0"/>
                </a:moveTo>
                <a:lnTo>
                  <a:pt x="436549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546619" y="1459548"/>
            <a:ext cx="0" cy="6097058"/>
          </a:xfrm>
          <a:custGeom>
            <a:avLst/>
            <a:gdLst/>
            <a:ahLst/>
            <a:cxnLst/>
            <a:rect l="l" t="t" r="r" b="b"/>
            <a:pathLst>
              <a:path h="6271259">
                <a:moveTo>
                  <a:pt x="0" y="0"/>
                </a:moveTo>
                <a:lnTo>
                  <a:pt x="0" y="627126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55" y="1460029"/>
            <a:ext cx="4852458" cy="8010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54460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5" dirty="0">
                <a:latin typeface="Times New Roman"/>
                <a:cs typeface="Times New Roman"/>
              </a:rPr>
              <a:t>binarysearchtree.h file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the  BinarySearchTree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48245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 </a:t>
            </a:r>
            <a:r>
              <a:rPr sz="1069" spc="10" dirty="0">
                <a:latin typeface="Times New Roman"/>
                <a:cs typeface="Times New Roman"/>
              </a:rPr>
              <a:t>EType&gt; 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BinarySearchTree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151250" marR="1819322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BinarySearchTree( 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notFound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BinarySearchTree( const BinarySearchTree&amp; </a:t>
            </a:r>
            <a:r>
              <a:rPr sz="1069" spc="5" dirty="0">
                <a:latin typeface="Times New Roman"/>
                <a:cs typeface="Times New Roman"/>
              </a:rPr>
              <a:t>rhs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~BinarySearchTree(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51250" marR="2873750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findMin( </a:t>
            </a:r>
            <a:r>
              <a:rPr sz="1069" spc="5" dirty="0">
                <a:latin typeface="Times New Roman"/>
                <a:cs typeface="Times New Roman"/>
              </a:rPr>
              <a:t>) const;  </a:t>
            </a: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findMax(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find( </a:t>
            </a:r>
            <a:r>
              <a:rPr sz="1069" spc="10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151250" marR="3240454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bool isEmpty( </a:t>
            </a:r>
            <a:r>
              <a:rPr sz="1069" spc="5" dirty="0">
                <a:latin typeface="Times New Roman"/>
                <a:cs typeface="Times New Roman"/>
              </a:rPr>
              <a:t>) const;  </a:t>
            </a:r>
            <a:r>
              <a:rPr sz="1069" spc="10" dirty="0">
                <a:latin typeface="Times New Roman"/>
                <a:cs typeface="Times New Roman"/>
              </a:rPr>
              <a:t>void printInorder(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insert( 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remove(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BinarySearchTree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operator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( const </a:t>
            </a:r>
            <a:r>
              <a:rPr sz="1069" spc="10" dirty="0">
                <a:latin typeface="Times New Roman"/>
                <a:cs typeface="Times New Roman"/>
              </a:rPr>
              <a:t>BinarySearchTree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rhs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BinaryNode&lt;EType&gt;*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root;</a:t>
            </a:r>
            <a:endParaRPr sz="1069">
              <a:latin typeface="Times New Roman"/>
              <a:cs typeface="Times New Roman"/>
            </a:endParaRPr>
          </a:p>
          <a:p>
            <a:pPr marL="151250" marR="1492128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5" dirty="0">
                <a:latin typeface="Times New Roman"/>
                <a:cs typeface="Times New Roman"/>
              </a:rPr>
              <a:t>ITEM_NOT_FOUND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signal failed finds  const </a:t>
            </a:r>
            <a:r>
              <a:rPr sz="1069" spc="10" dirty="0">
                <a:latin typeface="Times New Roman"/>
                <a:cs typeface="Times New Roman"/>
              </a:rPr>
              <a:t>EType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ITEM_NOT_FOUND;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51250" marR="148780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EType&amp; elementAt( BinaryNode&lt;EType&gt;* </a:t>
            </a:r>
            <a:r>
              <a:rPr sz="1069" spc="5" dirty="0">
                <a:latin typeface="Times New Roman"/>
                <a:cs typeface="Times New Roman"/>
              </a:rPr>
              <a:t>t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insert(const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BinaryNode&lt;EType&gt;*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t);</a:t>
            </a:r>
            <a:endParaRPr sz="1069">
              <a:latin typeface="Times New Roman"/>
              <a:cs typeface="Times New Roman"/>
            </a:endParaRPr>
          </a:p>
          <a:p>
            <a:pPr marL="15125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remove(const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10" dirty="0">
                <a:latin typeface="Times New Roman"/>
                <a:cs typeface="Times New Roman"/>
              </a:rPr>
              <a:t>x, BinaryNode&lt;EType&gt;*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t);</a:t>
            </a:r>
            <a:endParaRPr sz="1069">
              <a:latin typeface="Times New Roman"/>
              <a:cs typeface="Times New Roman"/>
            </a:endParaRPr>
          </a:p>
          <a:p>
            <a:pPr marL="151250" marR="768597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BinaryNode&lt;EType&gt;* findMin(BinaryNode&lt;EType&gt;* </a:t>
            </a:r>
            <a:r>
              <a:rPr sz="1069" spc="5" dirty="0">
                <a:latin typeface="Times New Roman"/>
                <a:cs typeface="Times New Roman"/>
              </a:rPr>
              <a:t>t);  </a:t>
            </a:r>
            <a:r>
              <a:rPr sz="1069" spc="10" dirty="0">
                <a:latin typeface="Times New Roman"/>
                <a:cs typeface="Times New Roman"/>
              </a:rPr>
              <a:t>BinaryNode&lt;EType&gt;* findMax(BinaryNode&lt;EType&gt;* </a:t>
            </a:r>
            <a:r>
              <a:rPr sz="1069" spc="5" dirty="0">
                <a:latin typeface="Times New Roman"/>
                <a:cs typeface="Times New Roman"/>
              </a:rPr>
              <a:t>t);  </a:t>
            </a:r>
            <a:r>
              <a:rPr sz="1069" spc="10" dirty="0">
                <a:latin typeface="Times New Roman"/>
                <a:cs typeface="Times New Roman"/>
              </a:rPr>
              <a:t>BinaryNode&lt;EType&gt;* </a:t>
            </a:r>
            <a:r>
              <a:rPr sz="1069" spc="5" dirty="0">
                <a:latin typeface="Times New Roman"/>
                <a:cs typeface="Times New Roman"/>
              </a:rPr>
              <a:t>find(const </a:t>
            </a:r>
            <a:r>
              <a:rPr sz="1069" spc="10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BinaryNode&lt;EType&gt;*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51250" marR="210885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void makeEmpty(BinaryNode&lt;EType&gt;*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t);  </a:t>
            </a:r>
            <a:r>
              <a:rPr sz="1069" spc="10" dirty="0">
                <a:latin typeface="Times New Roman"/>
                <a:cs typeface="Times New Roman"/>
              </a:rPr>
              <a:t>void printInorder(BinaryNode&lt;EType&gt;*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t);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#endif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our class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public interface.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class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interested in the public interface of the class.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methods,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 employ.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constructors </a:t>
            </a:r>
            <a:r>
              <a:rPr sz="1069" spc="5" dirty="0">
                <a:latin typeface="Times New Roman"/>
                <a:cs typeface="Times New Roman"/>
              </a:rPr>
              <a:t>for this class.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constructor takes </a:t>
            </a:r>
            <a:r>
              <a:rPr sz="1069" i="1" spc="10" dirty="0">
                <a:latin typeface="Times New Roman"/>
                <a:cs typeface="Times New Roman"/>
              </a:rPr>
              <a:t>EType  </a:t>
            </a:r>
            <a:r>
              <a:rPr sz="1069" spc="10" dirty="0">
                <a:latin typeface="Times New Roman"/>
                <a:cs typeface="Times New Roman"/>
              </a:rPr>
              <a:t>reference parameter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parameter.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constructors </a:t>
            </a:r>
            <a:r>
              <a:rPr sz="1069" spc="10" dirty="0">
                <a:latin typeface="Times New Roman"/>
                <a:cs typeface="Times New Roman"/>
              </a:rPr>
              <a:t>depend on </a:t>
            </a:r>
            <a:r>
              <a:rPr sz="1069" spc="5" dirty="0">
                <a:latin typeface="Times New Roman"/>
                <a:cs typeface="Times New Roman"/>
              </a:rPr>
              <a:t>the usage.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have more </a:t>
            </a:r>
            <a:r>
              <a:rPr sz="1069" spc="5" dirty="0">
                <a:latin typeface="Times New Roman"/>
                <a:cs typeface="Times New Roman"/>
              </a:rPr>
              <a:t>constructors if needed.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destructor of </a:t>
            </a:r>
            <a:r>
              <a:rPr sz="1069" i="1" spc="10" dirty="0">
                <a:latin typeface="Times New Roman"/>
                <a:cs typeface="Times New Roman"/>
              </a:rPr>
              <a:t>BinarySearchTree. </a:t>
            </a:r>
            <a:r>
              <a:rPr sz="1069" spc="5" dirty="0">
                <a:latin typeface="Times New Roman"/>
                <a:cs typeface="Times New Roman"/>
              </a:rPr>
              <a:t>Besides,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methods for  </a:t>
            </a:r>
            <a:r>
              <a:rPr sz="1069" i="1" spc="5" dirty="0">
                <a:latin typeface="Times New Roman"/>
                <a:cs typeface="Times New Roman"/>
              </a:rPr>
              <a:t>BinarySearchTree.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also </a:t>
            </a:r>
            <a:r>
              <a:rPr sz="1069" i="1" spc="10" dirty="0">
                <a:latin typeface="Times New Roman"/>
                <a:cs typeface="Times New Roman"/>
              </a:rPr>
              <a:t>findMin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findMax </a:t>
            </a:r>
            <a:r>
              <a:rPr sz="1069" spc="10" dirty="0">
                <a:latin typeface="Times New Roman"/>
                <a:cs typeface="Times New Roman"/>
              </a:rPr>
              <a:t>methods, which </a:t>
            </a:r>
            <a:r>
              <a:rPr sz="1069" spc="5" dirty="0">
                <a:latin typeface="Times New Roman"/>
                <a:cs typeface="Times New Roman"/>
              </a:rPr>
              <a:t>will return  the </a:t>
            </a:r>
            <a:r>
              <a:rPr sz="1069" spc="10" dirty="0">
                <a:latin typeface="Times New Roman"/>
                <a:cs typeface="Times New Roman"/>
              </a:rPr>
              <a:t>minimum and maximum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in the tree respectively.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the  </a:t>
            </a:r>
            <a:r>
              <a:rPr sz="1069" i="1" spc="10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keyword with these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reference variables in functions are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spc="5" dirty="0">
                <a:latin typeface="Times New Roman"/>
                <a:cs typeface="Times New Roman"/>
              </a:rPr>
              <a:t>being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find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signature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4961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5"/>
            <a:ext cx="4852458" cy="6580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5" dirty="0">
                <a:latin typeface="Times New Roman"/>
                <a:cs typeface="Times New Roman"/>
              </a:rPr>
              <a:t>EType&amp; </a:t>
            </a:r>
            <a:r>
              <a:rPr sz="1069" spc="5" dirty="0">
                <a:latin typeface="Times New Roman"/>
                <a:cs typeface="Times New Roman"/>
              </a:rPr>
              <a:t>find( </a:t>
            </a:r>
            <a:r>
              <a:rPr sz="1069" spc="10" dirty="0">
                <a:latin typeface="Times New Roman"/>
                <a:cs typeface="Times New Roman"/>
              </a:rPr>
              <a:t>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method will takes </a:t>
            </a:r>
            <a:r>
              <a:rPr sz="1069" spc="10" dirty="0">
                <a:latin typeface="Times New Roman"/>
                <a:cs typeface="Times New Roman"/>
              </a:rPr>
              <a:t>an argument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EType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will search the tree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exists 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or not.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isEmpty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that will ascertain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empty  </a:t>
            </a:r>
            <a:r>
              <a:rPr sz="1069" spc="5" dirty="0">
                <a:latin typeface="Times New Roman"/>
                <a:cs typeface="Times New Roman"/>
              </a:rPr>
              <a:t>or not.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printInorder </a:t>
            </a:r>
            <a:r>
              <a:rPr sz="1069" spc="10" dirty="0">
                <a:latin typeface="Times New Roman"/>
                <a:cs typeface="Times New Roman"/>
              </a:rPr>
              <a:t>method, which </a:t>
            </a:r>
            <a:r>
              <a:rPr sz="1069" spc="5" dirty="0">
                <a:latin typeface="Times New Roman"/>
                <a:cs typeface="Times New Roman"/>
              </a:rPr>
              <a:t>will print </a:t>
            </a:r>
            <a:r>
              <a:rPr sz="1069" spc="10" dirty="0">
                <a:latin typeface="Times New Roman"/>
                <a:cs typeface="Times New Roman"/>
              </a:rPr>
              <a:t>the tree in inorder  </a:t>
            </a:r>
            <a:r>
              <a:rPr sz="1069" spc="5" dirty="0">
                <a:latin typeface="Times New Roman"/>
                <a:cs typeface="Times New Roman"/>
              </a:rPr>
              <a:t>traversal. If the 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integers,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sorted integers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inorder  traversal.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thing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i="1" spc="10" dirty="0">
                <a:latin typeface="Times New Roman"/>
                <a:cs typeface="Times New Roman"/>
              </a:rPr>
              <a:t>(const EType&amp; x) </a:t>
            </a:r>
            <a:r>
              <a:rPr sz="1069" spc="10" dirty="0">
                <a:latin typeface="Times New Roman"/>
                <a:cs typeface="Times New Roman"/>
              </a:rPr>
              <a:t>method, which inserts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After this, there is 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i.e.delete </a:t>
            </a:r>
            <a:r>
              <a:rPr sz="1069" spc="5" dirty="0">
                <a:latin typeface="Times New Roman"/>
                <a:cs typeface="Times New Roman"/>
              </a:rPr>
              <a:t>method.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renamed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keyword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 name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deleteNode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some other name which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spc="5" dirty="0">
                <a:latin typeface="Times New Roman"/>
                <a:cs typeface="Times New Roman"/>
              </a:rPr>
              <a:t>is suitable.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 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class is </a:t>
            </a:r>
            <a:r>
              <a:rPr sz="1069" spc="10" dirty="0">
                <a:latin typeface="Times New Roman"/>
                <a:cs typeface="Times New Roman"/>
              </a:rPr>
              <a:t>almost complete.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think as a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BinarySearchTree </a:t>
            </a:r>
            <a:r>
              <a:rPr sz="1069" spc="10" dirty="0">
                <a:latin typeface="Times New Roman"/>
                <a:cs typeface="Times New Roman"/>
              </a:rPr>
              <a:t>and decide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more methods. With 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defined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do a lot  of work on </a:t>
            </a:r>
            <a:r>
              <a:rPr sz="1069" i="1" spc="5" dirty="0">
                <a:latin typeface="Times New Roman"/>
                <a:cs typeface="Times New Roman"/>
              </a:rPr>
              <a:t>BinarySearchTree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feel </a:t>
            </a:r>
            <a:r>
              <a:rPr sz="1069" spc="10" dirty="0">
                <a:latin typeface="Times New Roman"/>
                <a:cs typeface="Times New Roman"/>
              </a:rPr>
              <a:t>to add more methods due to the usage need, 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need some </a:t>
            </a:r>
            <a:r>
              <a:rPr sz="1069" spc="5" dirty="0">
                <a:latin typeface="Times New Roman"/>
                <a:cs typeface="Times New Roman"/>
              </a:rPr>
              <a:t>private variables </a:t>
            </a:r>
            <a:r>
              <a:rPr sz="1069" spc="10" dirty="0">
                <a:latin typeface="Times New Roman"/>
                <a:cs typeface="Times New Roman"/>
              </a:rPr>
              <a:t>and methods </a:t>
            </a:r>
            <a:r>
              <a:rPr sz="1069" spc="5" dirty="0">
                <a:latin typeface="Times New Roman"/>
                <a:cs typeface="Times New Roman"/>
              </a:rPr>
              <a:t>for this class.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defined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as root </a:t>
            </a:r>
            <a:r>
              <a:rPr sz="1069" spc="10" dirty="0">
                <a:latin typeface="Times New Roman"/>
                <a:cs typeface="Times New Roman"/>
              </a:rPr>
              <a:t>before defining an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5" dirty="0">
                <a:latin typeface="Times New Roman"/>
                <a:cs typeface="Times New Roman"/>
              </a:rPr>
              <a:t>variable as  </a:t>
            </a:r>
            <a:r>
              <a:rPr sz="1069" i="1" spc="15" dirty="0">
                <a:latin typeface="Times New Roman"/>
                <a:cs typeface="Times New Roman"/>
              </a:rPr>
              <a:t>ITEM_NOT_FOUND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i="1" spc="5" dirty="0">
                <a:latin typeface="Times New Roman"/>
                <a:cs typeface="Times New Roman"/>
              </a:rPr>
              <a:t>elementAt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methods. But the  method signatures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methods are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than public </a:t>
            </a:r>
            <a:r>
              <a:rPr sz="1069" spc="5" dirty="0">
                <a:latin typeface="Times New Roman"/>
                <a:cs typeface="Times New Roman"/>
              </a:rPr>
              <a:t>methods.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  of insert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insert(const EType&amp; </a:t>
            </a:r>
            <a:r>
              <a:rPr sz="1069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BinaryNode&lt;EType&gt;*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public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only one argument of type </a:t>
            </a:r>
            <a:r>
              <a:rPr sz="1069" i="1" spc="10" dirty="0">
                <a:latin typeface="Times New Roman"/>
                <a:cs typeface="Times New Roman"/>
              </a:rPr>
              <a:t>EType</a:t>
            </a:r>
            <a:r>
              <a:rPr sz="1069" spc="10" dirty="0">
                <a:latin typeface="Times New Roman"/>
                <a:cs typeface="Times New Roman"/>
              </a:rPr>
              <a:t>. Similarly 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i="1" spc="10" dirty="0">
                <a:latin typeface="Times New Roman"/>
                <a:cs typeface="Times New Roman"/>
              </a:rPr>
              <a:t>findMin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findMax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with different signatures.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i="1" spc="10" dirty="0">
                <a:latin typeface="Times New Roman"/>
                <a:cs typeface="Times New Roman"/>
              </a:rPr>
              <a:t>makeEmpty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printInorder </a:t>
            </a:r>
            <a:r>
              <a:rPr sz="1069" spc="5" dirty="0">
                <a:latin typeface="Times New Roman"/>
                <a:cs typeface="Times New Roman"/>
              </a:rPr>
              <a:t>methods.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talking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methods  </a:t>
            </a:r>
            <a:r>
              <a:rPr sz="1069" spc="5" dirty="0">
                <a:latin typeface="Times New Roman"/>
                <a:cs typeface="Times New Roman"/>
              </a:rPr>
              <a:t>especially </a:t>
            </a:r>
            <a:r>
              <a:rPr sz="1069" spc="10" dirty="0">
                <a:latin typeface="Times New Roman"/>
                <a:cs typeface="Times New Roman"/>
              </a:rPr>
              <a:t>when 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private ones. In </a:t>
            </a:r>
            <a:r>
              <a:rPr sz="1069" spc="10" dirty="0">
                <a:latin typeface="Times New Roman"/>
                <a:cs typeface="Times New Roman"/>
              </a:rPr>
              <a:t>C++,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do </a:t>
            </a:r>
            <a:r>
              <a:rPr sz="1069" spc="5" dirty="0">
                <a:latin typeface="Times New Roman"/>
                <a:cs typeface="Times New Roman"/>
              </a:rPr>
              <a:t>like this. In </a:t>
            </a:r>
            <a:r>
              <a:rPr sz="1069" i="1" spc="5" dirty="0">
                <a:latin typeface="Times New Roman"/>
                <a:cs typeface="Times New Roman"/>
              </a:rPr>
              <a:t>.h </a:t>
            </a:r>
            <a:r>
              <a:rPr sz="1069" spc="5" dirty="0">
                <a:latin typeface="Times New Roman"/>
                <a:cs typeface="Times New Roman"/>
              </a:rPr>
              <a:t>file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define the class and in </a:t>
            </a:r>
            <a:r>
              <a:rPr sz="1069" spc="5" dirty="0">
                <a:latin typeface="Times New Roman"/>
                <a:cs typeface="Times New Roman"/>
              </a:rPr>
              <a:t>.cpp file, </a:t>
            </a:r>
            <a:r>
              <a:rPr sz="1069" spc="10" dirty="0">
                <a:latin typeface="Times New Roman"/>
                <a:cs typeface="Times New Roman"/>
              </a:rPr>
              <a:t>the implementation of 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 </a:t>
            </a:r>
            <a:r>
              <a:rPr sz="1069" spc="5" dirty="0">
                <a:latin typeface="Times New Roman"/>
                <a:cs typeface="Times New Roman"/>
              </a:rPr>
              <a:t>of this class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advised not to look at </a:t>
            </a:r>
            <a:r>
              <a:rPr sz="1069" spc="10" dirty="0">
                <a:latin typeface="Times New Roman"/>
                <a:cs typeface="Times New Roman"/>
              </a:rPr>
              <a:t>the private part </a:t>
            </a:r>
            <a:r>
              <a:rPr sz="1069" spc="5" dirty="0">
                <a:latin typeface="Times New Roman"/>
                <a:cs typeface="Times New Roman"/>
              </a:rPr>
              <a:t>of the class. </a:t>
            </a:r>
            <a:r>
              <a:rPr sz="1069" spc="10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should be  interested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in the public part of the class.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not the users of this class, but  only the developers.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BinarySeachTree.h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we have defined two </a:t>
            </a:r>
            <a:r>
              <a:rPr sz="1069" spc="5" dirty="0">
                <a:latin typeface="Times New Roman"/>
                <a:cs typeface="Times New Roman"/>
              </a:rPr>
              <a:t>classes i.e.  </a:t>
            </a:r>
            <a:r>
              <a:rPr sz="1069" i="1" spc="5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BinarySearchTree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classes </a:t>
            </a:r>
            <a:r>
              <a:rPr sz="1069" spc="10" dirty="0">
                <a:latin typeface="Times New Roman"/>
                <a:cs typeface="Times New Roman"/>
              </a:rPr>
              <a:t>private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public? Can 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BinarySearchTree </a:t>
            </a:r>
            <a:r>
              <a:rPr sz="1069" spc="10" dirty="0">
                <a:latin typeface="Times New Roman"/>
                <a:cs typeface="Times New Roman"/>
              </a:rPr>
              <a:t>benefit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BinaryNode </a:t>
            </a:r>
            <a:r>
              <a:rPr sz="1069" spc="5" dirty="0">
                <a:latin typeface="Times New Roman"/>
                <a:cs typeface="Times New Roman"/>
              </a:rPr>
              <a:t>class? </a:t>
            </a:r>
            <a:r>
              <a:rPr sz="1069" spc="10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possible or not?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exercise for </a:t>
            </a:r>
            <a:r>
              <a:rPr sz="1069" spc="10" dirty="0">
                <a:latin typeface="Times New Roman"/>
                <a:cs typeface="Times New Roman"/>
              </a:rPr>
              <a:t>you. </a:t>
            </a:r>
            <a:r>
              <a:rPr sz="1069" spc="5" dirty="0">
                <a:latin typeface="Times New Roman"/>
                <a:cs typeface="Times New Roman"/>
              </a:rPr>
              <a:t>Study about the reference data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Sample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Program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520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i="1" spc="10" dirty="0">
                <a:latin typeface="Times New Roman"/>
                <a:cs typeface="Times New Roman"/>
              </a:rPr>
              <a:t>BinarySearchTree.h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014" y="7965176"/>
            <a:ext cx="4951853" cy="130997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30"/>
              </a:lnSpc>
            </a:pPr>
            <a:r>
              <a:rPr sz="1069" spc="5" dirty="0">
                <a:latin typeface="Times New Roman"/>
                <a:cs typeface="Times New Roman"/>
              </a:rPr>
              <a:t>/* This file 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declaration of binary </a:t>
            </a:r>
            <a:r>
              <a:rPr sz="1069" spc="10" dirty="0">
                <a:latin typeface="Times New Roman"/>
                <a:cs typeface="Times New Roman"/>
              </a:rPr>
              <a:t>node and the binary </a:t>
            </a:r>
            <a:r>
              <a:rPr sz="1069" spc="5" dirty="0">
                <a:latin typeface="Times New Roman"/>
                <a:cs typeface="Times New Roman"/>
              </a:rPr>
              <a:t>search tree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2009464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#ifndef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BINARY_SEARCH_TREE_H_</a:t>
            </a:r>
            <a:endParaRPr sz="1069">
              <a:latin typeface="Times New Roman"/>
              <a:cs typeface="Times New Roman"/>
            </a:endParaRPr>
          </a:p>
          <a:p>
            <a:pPr marR="1994031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#define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BINARY_SEARCH_TREE_H_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2046505" algn="ctr">
              <a:tabLst>
                <a:tab pos="1499536" algn="l"/>
              </a:tabLst>
            </a:pPr>
            <a:r>
              <a:rPr sz="1069" spc="10" dirty="0">
                <a:latin typeface="Times New Roman"/>
                <a:cs typeface="Times New Roman"/>
              </a:rPr>
              <a:t>#include &lt;iostream.h&gt;	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1956372" algn="ctr"/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Binary node and forward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declaration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4505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16179</Words>
  <Application>Microsoft Office PowerPoint</Application>
  <PresentationFormat>Custom</PresentationFormat>
  <Paragraphs>1852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Courier New</vt:lpstr>
      <vt:lpstr>Microsoft Sans Serif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